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comments/modernComment_565D255E_792D30E8.xml" ContentType="application/vnd.ms-powerpoint.comments+xml"/>
  <Override PartName="/ppt/notesSlides/notesSlide2.xml" ContentType="application/vnd.openxmlformats-officedocument.presentationml.notesSlide+xml"/>
  <Override PartName="/ppt/notesSlides/notesSlide3.xml" ContentType="application/vnd.openxmlformats-officedocument.presentationml.notesSlide+xml"/>
  <Override PartName="/ppt/comments/modernComment_565D2469_4F1F5364.xml" ContentType="application/vnd.ms-powerpoint.comments+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charts/chart6.xml" ContentType="application/vnd.openxmlformats-officedocument.drawingml.chart+xml"/>
  <Override PartName="/ppt/charts/style5.xml" ContentType="application/vnd.ms-office.chartstyle+xml"/>
  <Override PartName="/ppt/charts/colors5.xml" ContentType="application/vnd.ms-office.chartcolorstyle+xml"/>
  <Override PartName="/ppt/charts/chart7.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8.xml" ContentType="application/vnd.openxmlformats-officedocument.drawingml.chart+xml"/>
  <Override PartName="/ppt/charts/style7.xml" ContentType="application/vnd.ms-office.chartstyle+xml"/>
  <Override PartName="/ppt/charts/colors7.xml" ContentType="application/vnd.ms-office.chartcolorstyle+xml"/>
  <Override PartName="/ppt/charts/chart9.xml" ContentType="application/vnd.openxmlformats-officedocument.drawingml.chart+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10.xml" ContentType="application/vnd.openxmlformats-officedocument.drawingml.chart+xml"/>
  <Override PartName="/ppt/charts/chart11.xml" ContentType="application/vnd.openxmlformats-officedocument.drawingml.chart+xml"/>
  <Override PartName="/ppt/charts/style8.xml" ContentType="application/vnd.ms-office.chartstyle+xml"/>
  <Override PartName="/ppt/charts/colors8.xml" ContentType="application/vnd.ms-office.chartcolorstyle+xml"/>
  <Override PartName="/ppt/charts/chart12.xml" ContentType="application/vnd.openxmlformats-officedocument.drawingml.chart+xml"/>
  <Override PartName="/ppt/charts/style9.xml" ContentType="application/vnd.ms-office.chartstyle+xml"/>
  <Override PartName="/ppt/charts/colors9.xml" ContentType="application/vnd.ms-office.chartcolorstyle+xml"/>
  <Override PartName="/ppt/charts/chart13.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4.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6.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9.xml" ContentType="application/vnd.openxmlformats-officedocument.presentationml.notesSlide+xml"/>
  <Override PartName="/ppt/charts/chart17.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8.xml" ContentType="application/vnd.openxmlformats-officedocument.drawingml.chart+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19.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harts/chart20.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45.xml" ContentType="application/vnd.openxmlformats-officedocument.presentationml.notesSlide+xml"/>
  <Override PartName="/ppt/charts/chart21.xml" ContentType="application/vnd.openxmlformats-officedocument.drawingml.chart+xml"/>
  <Override PartName="/ppt/charts/style17.xml" ContentType="application/vnd.ms-office.chartstyle+xml"/>
  <Override PartName="/ppt/charts/colors17.xml" ContentType="application/vnd.ms-office.chartcolorstyle+xml"/>
  <Override PartName="/ppt/media/image25.jpg" ContentType="image/jpg"/>
  <Override PartName="/ppt/charts/chart22.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23.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4.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5.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6.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27.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28.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29.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30.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31.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32.xml" ContentType="application/vnd.openxmlformats-officedocument.drawingml.chart+xml"/>
  <Override PartName="/ppt/charts/style28.xml" ContentType="application/vnd.ms-office.chartstyle+xml"/>
  <Override PartName="/ppt/charts/colors28.xml" ContentType="application/vnd.ms-office.chartcolorstyle+xml"/>
  <Override PartName="/ppt/charts/chart33.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4.xml" ContentType="application/vnd.openxmlformats-officedocument.drawingml.chart+xml"/>
  <Override PartName="/ppt/charts/style30.xml" ContentType="application/vnd.ms-office.chartstyle+xml"/>
  <Override PartName="/ppt/charts/colors30.xml" ContentType="application/vnd.ms-office.chartcolorstyl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charts/chart35.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6.xml" ContentType="application/vnd.openxmlformats-officedocument.drawingml.chart+xml"/>
  <Override PartName="/ppt/charts/style32.xml" ContentType="application/vnd.ms-office.chartstyle+xml"/>
  <Override PartName="/ppt/charts/colors32.xml" ContentType="application/vnd.ms-office.chartcolorstyle+xml"/>
  <Override PartName="/ppt/notesSlides/notesSlide49.xml" ContentType="application/vnd.openxmlformats-officedocument.presentationml.notesSlide+xml"/>
  <Override PartName="/ppt/charts/chart37.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8.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39.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50.xml" ContentType="application/vnd.openxmlformats-officedocument.presentationml.notesSlide+xml"/>
  <Override PartName="/ppt/charts/chart40.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41.xml" ContentType="application/vnd.openxmlformats-officedocument.drawingml.chart+xml"/>
  <Override PartName="/ppt/charts/style37.xml" ContentType="application/vnd.ms-office.chartstyle+xml"/>
  <Override PartName="/ppt/charts/colors37.xml" ContentType="application/vnd.ms-office.chartcolorstyle+xml"/>
  <Override PartName="/ppt/notesSlides/notesSlide51.xml" ContentType="application/vnd.openxmlformats-officedocument.presentationml.notesSlide+xml"/>
  <Override PartName="/ppt/charts/chart42.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43.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44.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45.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46.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47.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48.xml" ContentType="application/vnd.openxmlformats-officedocument.drawingml.chart+xml"/>
  <Override PartName="/ppt/charts/style44.xml" ContentType="application/vnd.ms-office.chartstyle+xml"/>
  <Override PartName="/ppt/charts/colors44.xml" ContentType="application/vnd.ms-office.chartcolorstyle+xml"/>
  <Override PartName="/ppt/charts/chart49.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50.xml" ContentType="application/vnd.openxmlformats-officedocument.drawingml.chart+xml"/>
  <Override PartName="/ppt/charts/style46.xml" ContentType="application/vnd.ms-office.chartstyle+xml"/>
  <Override PartName="/ppt/charts/colors46.xml" ContentType="application/vnd.ms-office.chartcolorstyle+xml"/>
  <Override PartName="/ppt/charts/chart51.xml" ContentType="application/vnd.openxmlformats-officedocument.drawingml.chart+xml"/>
  <Override PartName="/ppt/charts/style47.xml" ContentType="application/vnd.ms-office.chartstyle+xml"/>
  <Override PartName="/ppt/charts/colors47.xml" ContentType="application/vnd.ms-office.chartcolorstyle+xml"/>
  <Override PartName="/ppt/charts/chart52.xml" ContentType="application/vnd.openxmlformats-officedocument.drawingml.chart+xml"/>
  <Override PartName="/ppt/charts/style48.xml" ContentType="application/vnd.ms-office.chartstyle+xml"/>
  <Override PartName="/ppt/charts/colors48.xml" ContentType="application/vnd.ms-office.chartcolorstyle+xml"/>
  <Override PartName="/ppt/charts/chart53.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54.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55.xml" ContentType="application/vnd.openxmlformats-officedocument.drawingml.chart+xml"/>
  <Override PartName="/ppt/charts/style51.xml" ContentType="application/vnd.ms-office.chartstyle+xml"/>
  <Override PartName="/ppt/charts/colors51.xml" ContentType="application/vnd.ms-office.chartcolorstyle+xml"/>
  <Override PartName="/ppt/charts/chart56.xml" ContentType="application/vnd.openxmlformats-officedocument.drawingml.chart+xml"/>
  <Override PartName="/ppt/charts/style52.xml" ContentType="application/vnd.ms-office.chartstyle+xml"/>
  <Override PartName="/ppt/charts/colors52.xml" ContentType="application/vnd.ms-office.chartcolorstyle+xml"/>
  <Override PartName="/ppt/charts/chart57.xml" ContentType="application/vnd.openxmlformats-officedocument.drawingml.chart+xml"/>
  <Override PartName="/ppt/charts/style53.xml" ContentType="application/vnd.ms-office.chartstyle+xml"/>
  <Override PartName="/ppt/charts/colors53.xml" ContentType="application/vnd.ms-office.chartcolorstyle+xml"/>
  <Override PartName="/ppt/charts/chart58.xml" ContentType="application/vnd.openxmlformats-officedocument.drawingml.chart+xml"/>
  <Override PartName="/ppt/charts/style54.xml" ContentType="application/vnd.ms-office.chartstyle+xml"/>
  <Override PartName="/ppt/charts/colors54.xml" ContentType="application/vnd.ms-office.chartcolorstyle+xml"/>
  <Override PartName="/ppt/charts/chart59.xml" ContentType="application/vnd.openxmlformats-officedocument.drawingml.chart+xml"/>
  <Override PartName="/ppt/charts/style55.xml" ContentType="application/vnd.ms-office.chartstyle+xml"/>
  <Override PartName="/ppt/charts/colors55.xml" ContentType="application/vnd.ms-office.chartcolorstyle+xml"/>
  <Override PartName="/ppt/charts/chart60.xml" ContentType="application/vnd.openxmlformats-officedocument.drawingml.chart+xml"/>
  <Override PartName="/ppt/charts/style56.xml" ContentType="application/vnd.ms-office.chartstyle+xml"/>
  <Override PartName="/ppt/charts/colors56.xml" ContentType="application/vnd.ms-office.chartcolorstyle+xml"/>
  <Override PartName="/ppt/notesSlides/notesSlide52.xml" ContentType="application/vnd.openxmlformats-officedocument.presentationml.notesSlide+xml"/>
  <Override PartName="/ppt/charts/chart61.xml" ContentType="application/vnd.openxmlformats-officedocument.drawingml.chart+xml"/>
  <Override PartName="/ppt/charts/style57.xml" ContentType="application/vnd.ms-office.chartstyle+xml"/>
  <Override PartName="/ppt/charts/colors57.xml" ContentType="application/vnd.ms-office.chartcolorstyle+xml"/>
  <Override PartName="/ppt/charts/chart62.xml" ContentType="application/vnd.openxmlformats-officedocument.drawingml.chart+xml"/>
  <Override PartName="/ppt/charts/style58.xml" ContentType="application/vnd.ms-office.chartstyle+xml"/>
  <Override PartName="/ppt/charts/colors58.xml" ContentType="application/vnd.ms-office.chartcolorstyle+xml"/>
  <Override PartName="/ppt/charts/chart63.xml" ContentType="application/vnd.openxmlformats-officedocument.drawingml.chart+xml"/>
  <Override PartName="/ppt/charts/style59.xml" ContentType="application/vnd.ms-office.chartstyle+xml"/>
  <Override PartName="/ppt/charts/colors59.xml" ContentType="application/vnd.ms-office.chartcolorstyle+xml"/>
  <Override PartName="/ppt/charts/chart64.xml" ContentType="application/vnd.openxmlformats-officedocument.drawingml.chart+xml"/>
  <Override PartName="/ppt/charts/style60.xml" ContentType="application/vnd.ms-office.chartstyle+xml"/>
  <Override PartName="/ppt/charts/colors60.xml" ContentType="application/vnd.ms-office.chartcolorstyle+xml"/>
  <Override PartName="/ppt/charts/chart65.xml" ContentType="application/vnd.openxmlformats-officedocument.drawingml.chart+xml"/>
  <Override PartName="/ppt/charts/style61.xml" ContentType="application/vnd.ms-office.chartstyle+xml"/>
  <Override PartName="/ppt/charts/colors61.xml" ContentType="application/vnd.ms-office.chartcolorstyle+xml"/>
  <Override PartName="/ppt/charts/chart66.xml" ContentType="application/vnd.openxmlformats-officedocument.drawingml.chart+xml"/>
  <Override PartName="/ppt/charts/style62.xml" ContentType="application/vnd.ms-office.chartstyle+xml"/>
  <Override PartName="/ppt/charts/colors62.xml" ContentType="application/vnd.ms-office.chartcolorstyle+xml"/>
  <Override PartName="/ppt/charts/chart67.xml" ContentType="application/vnd.openxmlformats-officedocument.drawingml.chart+xml"/>
  <Override PartName="/ppt/charts/style63.xml" ContentType="application/vnd.ms-office.chartstyle+xml"/>
  <Override PartName="/ppt/charts/colors63.xml" ContentType="application/vnd.ms-office.chartcolorstyle+xml"/>
  <Override PartName="/ppt/charts/chart68.xml" ContentType="application/vnd.openxmlformats-officedocument.drawingml.chart+xml"/>
  <Override PartName="/ppt/charts/style64.xml" ContentType="application/vnd.ms-office.chartstyle+xml"/>
  <Override PartName="/ppt/charts/colors64.xml" ContentType="application/vnd.ms-office.chartcolorstyle+xml"/>
  <Override PartName="/ppt/comments/modernComment_565D24C8_D667A56F.xml" ContentType="application/vnd.ms-powerpoint.comments+xml"/>
  <Override PartName="/ppt/notesSlides/notesSlide53.xml" ContentType="application/vnd.openxmlformats-officedocument.presentationml.notesSlide+xml"/>
  <Override PartName="/ppt/comments/modernComment_565D25E3_EB6E7EBE.xml" ContentType="application/vnd.ms-powerpoint.comments+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747" r:id="rId1"/>
    <p:sldMasterId id="2147483752" r:id="rId2"/>
  </p:sldMasterIdLst>
  <p:notesMasterIdLst>
    <p:notesMasterId r:id="rId248"/>
  </p:notesMasterIdLst>
  <p:handoutMasterIdLst>
    <p:handoutMasterId r:id="rId249"/>
  </p:handoutMasterIdLst>
  <p:sldIdLst>
    <p:sldId id="1448944002" r:id="rId3"/>
    <p:sldId id="1448945124" r:id="rId4"/>
    <p:sldId id="1448944905" r:id="rId5"/>
    <p:sldId id="1448944990" r:id="rId6"/>
    <p:sldId id="1448944907" r:id="rId7"/>
    <p:sldId id="1448944003" r:id="rId8"/>
    <p:sldId id="1448944008" r:id="rId9"/>
    <p:sldId id="1448944745" r:id="rId10"/>
    <p:sldId id="1448944719" r:id="rId11"/>
    <p:sldId id="1448944746" r:id="rId12"/>
    <p:sldId id="1448944975" r:id="rId13"/>
    <p:sldId id="1448944917" r:id="rId14"/>
    <p:sldId id="1448944918" r:id="rId15"/>
    <p:sldId id="1448944919" r:id="rId16"/>
    <p:sldId id="1448944920" r:id="rId17"/>
    <p:sldId id="1448944921" r:id="rId18"/>
    <p:sldId id="1448944981" r:id="rId19"/>
    <p:sldId id="1448944924" r:id="rId20"/>
    <p:sldId id="1448944925" r:id="rId21"/>
    <p:sldId id="1448944926" r:id="rId22"/>
    <p:sldId id="1448944927" r:id="rId23"/>
    <p:sldId id="1448944922" r:id="rId24"/>
    <p:sldId id="1448945048" r:id="rId25"/>
    <p:sldId id="1448944771" r:id="rId26"/>
    <p:sldId id="1448945045" r:id="rId27"/>
    <p:sldId id="1448945046" r:id="rId28"/>
    <p:sldId id="1448944720" r:id="rId29"/>
    <p:sldId id="1448944908" r:id="rId30"/>
    <p:sldId id="1448944909" r:id="rId31"/>
    <p:sldId id="1448944914" r:id="rId32"/>
    <p:sldId id="1448944915" r:id="rId33"/>
    <p:sldId id="1448944028" r:id="rId34"/>
    <p:sldId id="1448943995" r:id="rId35"/>
    <p:sldId id="1448944029" r:id="rId36"/>
    <p:sldId id="1448944019" r:id="rId37"/>
    <p:sldId id="1448944021" r:id="rId38"/>
    <p:sldId id="1448944989" r:id="rId39"/>
    <p:sldId id="1448945022" r:id="rId40"/>
    <p:sldId id="1448945023" r:id="rId41"/>
    <p:sldId id="1448945024" r:id="rId42"/>
    <p:sldId id="1448945025" r:id="rId43"/>
    <p:sldId id="1448945026" r:id="rId44"/>
    <p:sldId id="1448945027" r:id="rId45"/>
    <p:sldId id="1448945028" r:id="rId46"/>
    <p:sldId id="1448945029" r:id="rId47"/>
    <p:sldId id="1448945030" r:id="rId48"/>
    <p:sldId id="1448945031" r:id="rId49"/>
    <p:sldId id="1448945032" r:id="rId50"/>
    <p:sldId id="1448945033" r:id="rId51"/>
    <p:sldId id="1448945034" r:id="rId52"/>
    <p:sldId id="1448944717" r:id="rId53"/>
    <p:sldId id="1448944991" r:id="rId54"/>
    <p:sldId id="1448944992" r:id="rId55"/>
    <p:sldId id="1448944993" r:id="rId56"/>
    <p:sldId id="1448944994" r:id="rId57"/>
    <p:sldId id="1448944995" r:id="rId58"/>
    <p:sldId id="1448944996" r:id="rId59"/>
    <p:sldId id="1448944997" r:id="rId60"/>
    <p:sldId id="1448944998" r:id="rId61"/>
    <p:sldId id="1448944999" r:id="rId62"/>
    <p:sldId id="1448945000" r:id="rId63"/>
    <p:sldId id="1448945001" r:id="rId64"/>
    <p:sldId id="1448945002" r:id="rId65"/>
    <p:sldId id="1448945003" r:id="rId66"/>
    <p:sldId id="1448945004" r:id="rId67"/>
    <p:sldId id="1448945005" r:id="rId68"/>
    <p:sldId id="1448945006" r:id="rId69"/>
    <p:sldId id="1448945007" r:id="rId70"/>
    <p:sldId id="1448945008" r:id="rId71"/>
    <p:sldId id="1448945009" r:id="rId72"/>
    <p:sldId id="1448945010" r:id="rId73"/>
    <p:sldId id="1448945011" r:id="rId74"/>
    <p:sldId id="1448945012" r:id="rId75"/>
    <p:sldId id="1448945013" r:id="rId76"/>
    <p:sldId id="1448945014" r:id="rId77"/>
    <p:sldId id="1448945015" r:id="rId78"/>
    <p:sldId id="1448945016" r:id="rId79"/>
    <p:sldId id="1448945017" r:id="rId80"/>
    <p:sldId id="1448945018" r:id="rId81"/>
    <p:sldId id="1448945019" r:id="rId82"/>
    <p:sldId id="1448945020" r:id="rId83"/>
    <p:sldId id="1448945021" r:id="rId84"/>
    <p:sldId id="1448944727" r:id="rId85"/>
    <p:sldId id="1448945113" r:id="rId86"/>
    <p:sldId id="1448945114" r:id="rId87"/>
    <p:sldId id="1448944737" r:id="rId88"/>
    <p:sldId id="1448944739" r:id="rId89"/>
    <p:sldId id="1448944741" r:id="rId90"/>
    <p:sldId id="1448944742" r:id="rId91"/>
    <p:sldId id="1448944743" r:id="rId92"/>
    <p:sldId id="1448944738" r:id="rId93"/>
    <p:sldId id="1448944836" r:id="rId94"/>
    <p:sldId id="1448944838" r:id="rId95"/>
    <p:sldId id="1448944842" r:id="rId96"/>
    <p:sldId id="1448944837" r:id="rId97"/>
    <p:sldId id="1448944839" r:id="rId98"/>
    <p:sldId id="1448944916" r:id="rId99"/>
    <p:sldId id="1448944928" r:id="rId100"/>
    <p:sldId id="1448944929" r:id="rId101"/>
    <p:sldId id="1448944930" r:id="rId102"/>
    <p:sldId id="1448944931" r:id="rId103"/>
    <p:sldId id="1448944982" r:id="rId104"/>
    <p:sldId id="1448944932" r:id="rId105"/>
    <p:sldId id="1448944933" r:id="rId106"/>
    <p:sldId id="1448945044" r:id="rId107"/>
    <p:sldId id="1448944778" r:id="rId108"/>
    <p:sldId id="1448945035" r:id="rId109"/>
    <p:sldId id="1448945036" r:id="rId110"/>
    <p:sldId id="1448945037" r:id="rId111"/>
    <p:sldId id="1448945038" r:id="rId112"/>
    <p:sldId id="1448945040" r:id="rId113"/>
    <p:sldId id="1448945039" r:id="rId114"/>
    <p:sldId id="1448945041" r:id="rId115"/>
    <p:sldId id="1448945042" r:id="rId116"/>
    <p:sldId id="1448945043" r:id="rId117"/>
    <p:sldId id="1448945121" r:id="rId118"/>
    <p:sldId id="1448945122" r:id="rId119"/>
    <p:sldId id="1448944729" r:id="rId120"/>
    <p:sldId id="1448944934" r:id="rId121"/>
    <p:sldId id="1448944935" r:id="rId122"/>
    <p:sldId id="1448944936" r:id="rId123"/>
    <p:sldId id="1448944937" r:id="rId124"/>
    <p:sldId id="1448944983" r:id="rId125"/>
    <p:sldId id="1448944938" r:id="rId126"/>
    <p:sldId id="1448944788" r:id="rId127"/>
    <p:sldId id="1448944789" r:id="rId128"/>
    <p:sldId id="1448944730" r:id="rId129"/>
    <p:sldId id="1448944976" r:id="rId130"/>
    <p:sldId id="1448944977" r:id="rId131"/>
    <p:sldId id="1448944978" r:id="rId132"/>
    <p:sldId id="1448944979" r:id="rId133"/>
    <p:sldId id="1448944984" r:id="rId134"/>
    <p:sldId id="1448944980" r:id="rId135"/>
    <p:sldId id="1448945050" r:id="rId136"/>
    <p:sldId id="1448944790" r:id="rId137"/>
    <p:sldId id="1448945049" r:id="rId138"/>
    <p:sldId id="1448944731" r:id="rId139"/>
    <p:sldId id="1448944939" r:id="rId140"/>
    <p:sldId id="1448944940" r:id="rId141"/>
    <p:sldId id="1448944941" r:id="rId142"/>
    <p:sldId id="1448944942" r:id="rId143"/>
    <p:sldId id="1448944985" r:id="rId144"/>
    <p:sldId id="1448944943" r:id="rId145"/>
    <p:sldId id="1448945100" r:id="rId146"/>
    <p:sldId id="1448944794" r:id="rId147"/>
    <p:sldId id="1448945051" r:id="rId148"/>
    <p:sldId id="1448945052" r:id="rId149"/>
    <p:sldId id="1448945053" r:id="rId150"/>
    <p:sldId id="1448945054" r:id="rId151"/>
    <p:sldId id="1448945055" r:id="rId152"/>
    <p:sldId id="1448945056" r:id="rId153"/>
    <p:sldId id="1448945057" r:id="rId154"/>
    <p:sldId id="1448945058" r:id="rId155"/>
    <p:sldId id="1448945059" r:id="rId156"/>
    <p:sldId id="1448945060" r:id="rId157"/>
    <p:sldId id="1448945061" r:id="rId158"/>
    <p:sldId id="1448945062" r:id="rId159"/>
    <p:sldId id="1448945063" r:id="rId160"/>
    <p:sldId id="1448945064" r:id="rId161"/>
    <p:sldId id="1448945065" r:id="rId162"/>
    <p:sldId id="1448945066" r:id="rId163"/>
    <p:sldId id="1448945067" r:id="rId164"/>
    <p:sldId id="1448945068" r:id="rId165"/>
    <p:sldId id="1448945069" r:id="rId166"/>
    <p:sldId id="1448945070" r:id="rId167"/>
    <p:sldId id="1448945071" r:id="rId168"/>
    <p:sldId id="1448945072" r:id="rId169"/>
    <p:sldId id="1448945073" r:id="rId170"/>
    <p:sldId id="1448945074" r:id="rId171"/>
    <p:sldId id="1448945075" r:id="rId172"/>
    <p:sldId id="1448945076" r:id="rId173"/>
    <p:sldId id="1448945077" r:id="rId174"/>
    <p:sldId id="1448945078" r:id="rId175"/>
    <p:sldId id="1448945079" r:id="rId176"/>
    <p:sldId id="1448945080" r:id="rId177"/>
    <p:sldId id="1448945081" r:id="rId178"/>
    <p:sldId id="1448945082" r:id="rId179"/>
    <p:sldId id="1448945083" r:id="rId180"/>
    <p:sldId id="1448945084" r:id="rId181"/>
    <p:sldId id="1448945085" r:id="rId182"/>
    <p:sldId id="1448945086" r:id="rId183"/>
    <p:sldId id="1448945087" r:id="rId184"/>
    <p:sldId id="1448945088" r:id="rId185"/>
    <p:sldId id="1448945089" r:id="rId186"/>
    <p:sldId id="1448945090" r:id="rId187"/>
    <p:sldId id="1448945091" r:id="rId188"/>
    <p:sldId id="1448945092" r:id="rId189"/>
    <p:sldId id="1448945093" r:id="rId190"/>
    <p:sldId id="1448945094" r:id="rId191"/>
    <p:sldId id="1448945095" r:id="rId192"/>
    <p:sldId id="1448945096" r:id="rId193"/>
    <p:sldId id="1448945097" r:id="rId194"/>
    <p:sldId id="1448945098" r:id="rId195"/>
    <p:sldId id="1448945099" r:id="rId196"/>
    <p:sldId id="1448944732" r:id="rId197"/>
    <p:sldId id="1448944945" r:id="rId198"/>
    <p:sldId id="1448944946" r:id="rId199"/>
    <p:sldId id="1448944947" r:id="rId200"/>
    <p:sldId id="1448944948" r:id="rId201"/>
    <p:sldId id="1448944986" r:id="rId202"/>
    <p:sldId id="1448944949" r:id="rId203"/>
    <p:sldId id="1448944798" r:id="rId204"/>
    <p:sldId id="1448944733" r:id="rId205"/>
    <p:sldId id="1448944950" r:id="rId206"/>
    <p:sldId id="1448944951" r:id="rId207"/>
    <p:sldId id="1448944952" r:id="rId208"/>
    <p:sldId id="1448944953" r:id="rId209"/>
    <p:sldId id="1448944987" r:id="rId210"/>
    <p:sldId id="1448944954" r:id="rId211"/>
    <p:sldId id="1448944799" r:id="rId212"/>
    <p:sldId id="1448944734" r:id="rId213"/>
    <p:sldId id="1448944955" r:id="rId214"/>
    <p:sldId id="1448944956" r:id="rId215"/>
    <p:sldId id="1448944957" r:id="rId216"/>
    <p:sldId id="1448944958" r:id="rId217"/>
    <p:sldId id="1448944959" r:id="rId218"/>
    <p:sldId id="1448944801" r:id="rId219"/>
    <p:sldId id="1448945115" r:id="rId220"/>
    <p:sldId id="1448945116" r:id="rId221"/>
    <p:sldId id="1448945117" r:id="rId222"/>
    <p:sldId id="1448945118" r:id="rId223"/>
    <p:sldId id="1448944735" r:id="rId224"/>
    <p:sldId id="1448944960" r:id="rId225"/>
    <p:sldId id="1448944961" r:id="rId226"/>
    <p:sldId id="1448944962" r:id="rId227"/>
    <p:sldId id="1448944963" r:id="rId228"/>
    <p:sldId id="1448945109" r:id="rId229"/>
    <p:sldId id="1448944807" r:id="rId230"/>
    <p:sldId id="1448945106" r:id="rId231"/>
    <p:sldId id="1448945107" r:id="rId232"/>
    <p:sldId id="1448945108" r:id="rId233"/>
    <p:sldId id="1448944736" r:id="rId234"/>
    <p:sldId id="1448944965" r:id="rId235"/>
    <p:sldId id="1448944966" r:id="rId236"/>
    <p:sldId id="1448944967" r:id="rId237"/>
    <p:sldId id="1448944968" r:id="rId238"/>
    <p:sldId id="1448944988" r:id="rId239"/>
    <p:sldId id="1448944969" r:id="rId240"/>
    <p:sldId id="1448944810" r:id="rId241"/>
    <p:sldId id="1448945110" r:id="rId242"/>
    <p:sldId id="1448945111" r:id="rId243"/>
    <p:sldId id="1448945112" r:id="rId244"/>
    <p:sldId id="1448944840" r:id="rId245"/>
    <p:sldId id="1448945123" r:id="rId246"/>
    <p:sldId id="1448944034" r:id="rId24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76F32B33-A66F-9B99-CFAB-9265FB890A52}" name="Caroline Louise Gulisz" initials="CLG" userId="S::caroline.louise@abrasce.com.br::3848ae16-6035-4060-9ff8-e53a72374d0c"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Anniele Rosalin" initials="AR" lastIdx="6" clrIdx="0">
    <p:extLst>
      <p:ext uri="{19B8F6BF-5375-455C-9EA6-DF929625EA0E}">
        <p15:presenceInfo xmlns:p15="http://schemas.microsoft.com/office/powerpoint/2012/main" userId="8f2a6cceddc24c32" providerId="Windows Live"/>
      </p:ext>
    </p:extLst>
  </p:cmAuthor>
  <p:cmAuthor id="2" name="Katia Ortega" initials="KO" lastIdx="5" clrIdx="1">
    <p:extLst>
      <p:ext uri="{19B8F6BF-5375-455C-9EA6-DF929625EA0E}">
        <p15:presenceInfo xmlns:p15="http://schemas.microsoft.com/office/powerpoint/2012/main" userId="S::katia_ortega@cotyinc.com::6d7e64bc-3b5d-4bbd-abd9-ade74e1a2862"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6847"/>
    <a:srgbClr val="00A874"/>
    <a:srgbClr val="00D090"/>
    <a:srgbClr val="00EEA4"/>
    <a:srgbClr val="FFF4E7"/>
    <a:srgbClr val="FFE8CB"/>
    <a:srgbClr val="0031A9"/>
    <a:srgbClr val="E6E6E6"/>
    <a:srgbClr val="F8D217"/>
    <a:srgbClr val="5E67F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Estilo Médio 2 - Ênfase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5758FB7-9AC5-4552-8A53-C91805E547FA}" styleName="Estilo com Tema 1 - Ênfase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3C2FFA5D-87B4-456A-9821-1D502468CF0F}" styleName="Estilo com Tema 1 - Ênfase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327F97BB-C833-4FB7-BDE5-3F7075034690}" styleName="Estilo com Tema 2 - Ênfase 5">
    <a:tblBg>
      <a:fillRef idx="3">
        <a:schemeClr val="accent5"/>
      </a:fillRef>
      <a:effectRef idx="3">
        <a:schemeClr val="accent5"/>
      </a:effectRef>
    </a:tblBg>
    <a:wholeTbl>
      <a:tcTxStyle>
        <a:fontRef idx="minor">
          <a:scrgbClr r="0" g="0" b="0"/>
        </a:fontRef>
        <a:schemeClr val="lt1"/>
      </a:tcTxStyle>
      <a:tcStyle>
        <a:tcBdr>
          <a:left>
            <a:lnRef idx="1">
              <a:schemeClr val="accent5">
                <a:tint val="50000"/>
              </a:schemeClr>
            </a:lnRef>
          </a:left>
          <a:right>
            <a:lnRef idx="1">
              <a:schemeClr val="accent5">
                <a:tint val="50000"/>
              </a:schemeClr>
            </a:lnRef>
          </a:right>
          <a:top>
            <a:lnRef idx="1">
              <a:schemeClr val="accent5">
                <a:tint val="50000"/>
              </a:schemeClr>
            </a:lnRef>
          </a:top>
          <a:bottom>
            <a:lnRef idx="1">
              <a:schemeClr val="accent5">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D113A9D2-9D6B-4929-AA2D-F23B5EE8CBE7}" styleName="Estilo com Tema 2 - Ênfase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5940675A-B579-460E-94D1-54222C63F5DA}" styleName="Nenhum Estilo, Grade de Tabela">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5FD0F851-EC5A-4D38-B0AD-8093EC10F338}" styleName="Estilo Claro 1 - Ênfase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D27102A9-8310-4765-A935-A1911B00CA55}" styleName="Estilo Claro 1 - Ênfase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5A111915-BE36-4E01-A7E5-04B1672EAD32}" styleName="Estilo Claro 2 - Ênfase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BDBED569-4797-4DF1-A0F4-6AAB3CD982D8}" styleName="Estilo Claro 3 - Ênfase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7DF18680-E054-41AD-8BC1-D1AEF772440D}" styleName="Estilo Médio 2 - Ênfase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8FD4443E-F989-4FC4-A0C8-D5A2AF1F390B}" styleName="Estilo Escuro 1 - Ênfase 5">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5"/>
          </a:solidFill>
        </a:fill>
      </a:tcStyle>
    </a:wholeTbl>
    <a:band1H>
      <a:tcStyle>
        <a:tcBdr/>
        <a:fill>
          <a:solidFill>
            <a:schemeClr val="accent5">
              <a:shade val="60000"/>
            </a:schemeClr>
          </a:solidFill>
        </a:fill>
      </a:tcStyle>
    </a:band1H>
    <a:band1V>
      <a:tcStyle>
        <a:tcBdr/>
        <a:fill>
          <a:solidFill>
            <a:schemeClr val="accent5">
              <a:shade val="60000"/>
            </a:schemeClr>
          </a:solidFill>
        </a:fill>
      </a:tcStyle>
    </a:band1V>
    <a:lastCol>
      <a:tcTxStyle b="on"/>
      <a:tcStyle>
        <a:tcBdr>
          <a:left>
            <a:ln w="25400" cmpd="sng">
              <a:solidFill>
                <a:schemeClr val="lt1"/>
              </a:solidFill>
            </a:ln>
          </a:left>
        </a:tcBdr>
        <a:fill>
          <a:solidFill>
            <a:schemeClr val="accent5">
              <a:shade val="60000"/>
            </a:schemeClr>
          </a:solidFill>
        </a:fill>
      </a:tcStyle>
    </a:lastCol>
    <a:firstCol>
      <a:tcTxStyle b="on"/>
      <a:tcStyle>
        <a:tcBdr>
          <a:right>
            <a:ln w="25400" cmpd="sng">
              <a:solidFill>
                <a:schemeClr val="lt1"/>
              </a:solidFill>
            </a:ln>
          </a:right>
        </a:tcBdr>
        <a:fill>
          <a:solidFill>
            <a:schemeClr val="accent5">
              <a:shade val="60000"/>
            </a:schemeClr>
          </a:solidFill>
        </a:fill>
      </a:tcStyle>
    </a:firstCol>
    <a:lastRow>
      <a:tcTxStyle b="on"/>
      <a:tcStyle>
        <a:tcBdr>
          <a:top>
            <a:ln w="25400" cmpd="sng">
              <a:solidFill>
                <a:schemeClr val="lt1"/>
              </a:solidFill>
            </a:ln>
          </a:top>
        </a:tcBdr>
        <a:fill>
          <a:solidFill>
            <a:schemeClr val="accent5">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912C8C85-51F0-491E-9774-3900AFEF0FD7}" styleName="Estilo Claro 2 - Ênfase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2D5ABB26-0587-4C30-8999-92F81FD0307C}" styleName="Nenhum Estilo, Nenhuma Grade">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3B4B98B0-60AC-42C2-AFA5-B58CD77FA1E5}" styleName="Estilo Claro 1 - Ênfase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BC89EF96-8CEA-46FF-86C4-4CE0E7609802}" styleName="Estilo Claro 3 - Ênfase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FABFCF23-3B69-468F-B69F-88F6DE6A72F2}" styleName="Estilo Médio 1 - Ênfase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93296810-A885-4BE3-A3E7-6D5BEEA58F35}" styleName="Estilo Médio 2 - Ênfase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4C1A8A3-306A-4EB7-A6B1-4F7E0EB9C5D6}" styleName="Estilo Médio 3 - Ênfase 5">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5"/>
          </a:solidFill>
        </a:fill>
      </a:tcStyle>
    </a:lastCol>
    <a:firstCol>
      <a:tcTxStyle b="on">
        <a:fontRef idx="minor">
          <a:scrgbClr r="0" g="0" b="0"/>
        </a:fontRef>
        <a:schemeClr val="lt1"/>
      </a:tcTxStyle>
      <a:tcStyle>
        <a:tcBdr/>
        <a:fill>
          <a:solidFill>
            <a:schemeClr val="accent5"/>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5"/>
          </a:solidFill>
        </a:fill>
      </a:tcStyle>
    </a:firstRow>
  </a:tblStyle>
  <a:tblStyle styleId="{073A0DAA-6AF3-43AB-8588-CEC1D06C72B9}" styleName="Estilo Médio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1FECB4D8-DB02-4DC6-A0A2-4F2EBAE1DC90}" styleName="Estilo Médio 1 - Ênfase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22838BEF-8BB2-4498-84A7-C5851F593DF1}" styleName="Estilo Médio 4 - Ênfase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6E25E649-3F16-4E02-A733-19D2CDBF48F0}" styleName="Estilo Médio 3 - Ênfase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21E4AEA4-8DFA-4A89-87EB-49C32662AFE0}" styleName="Estilo Médio 2 - Ênfas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Estilo Médio 2 - Ênfase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Estilo Médio 2 - Ênfase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16D9F66E-5EB9-4882-86FB-DCBF35E3C3E4}" styleName="Estilo Médio 4 - Ênfase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AF606853-7671-496A-8E4F-DF71F8EC918B}" styleName="Estilo Escuro 1 - Ênfase 6">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6"/>
          </a:solidFill>
        </a:fill>
      </a:tcStyle>
    </a:wholeTbl>
    <a:band1H>
      <a:tcStyle>
        <a:tcBdr/>
        <a:fill>
          <a:solidFill>
            <a:schemeClr val="accent6">
              <a:shade val="60000"/>
            </a:schemeClr>
          </a:solidFill>
        </a:fill>
      </a:tcStyle>
    </a:band1H>
    <a:band1V>
      <a:tcStyle>
        <a:tcBdr/>
        <a:fill>
          <a:solidFill>
            <a:schemeClr val="accent6">
              <a:shade val="60000"/>
            </a:schemeClr>
          </a:solidFill>
        </a:fill>
      </a:tcStyle>
    </a:band1V>
    <a:lastCol>
      <a:tcTxStyle b="on"/>
      <a:tcStyle>
        <a:tcBdr>
          <a:left>
            <a:ln w="25400" cmpd="sng">
              <a:solidFill>
                <a:schemeClr val="lt1"/>
              </a:solidFill>
            </a:ln>
          </a:left>
        </a:tcBdr>
        <a:fill>
          <a:solidFill>
            <a:schemeClr val="accent6">
              <a:shade val="60000"/>
            </a:schemeClr>
          </a:solidFill>
        </a:fill>
      </a:tcStyle>
    </a:lastCol>
    <a:firstCol>
      <a:tcTxStyle b="on"/>
      <a:tcStyle>
        <a:tcBdr>
          <a:right>
            <a:ln w="25400" cmpd="sng">
              <a:solidFill>
                <a:schemeClr val="lt1"/>
              </a:solidFill>
            </a:ln>
          </a:right>
        </a:tcBdr>
        <a:fill>
          <a:solidFill>
            <a:schemeClr val="accent6">
              <a:shade val="60000"/>
            </a:schemeClr>
          </a:solidFill>
        </a:fill>
      </a:tcStyle>
    </a:firstCol>
    <a:lastRow>
      <a:tcTxStyle b="on"/>
      <a:tcStyle>
        <a:tcBdr>
          <a:top>
            <a:ln w="25400" cmpd="sng">
              <a:solidFill>
                <a:schemeClr val="lt1"/>
              </a:solidFill>
            </a:ln>
          </a:top>
        </a:tcBdr>
        <a:fill>
          <a:solidFill>
            <a:schemeClr val="accent6">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638B1855-1B75-4FBE-930C-398BA8C253C6}" styleName="Estilo com Tema 2 - Ênfase 6">
    <a:tblBg>
      <a:fillRef idx="3">
        <a:schemeClr val="accent6"/>
      </a:fillRef>
      <a:effectRef idx="3">
        <a:schemeClr val="accent6"/>
      </a:effectRef>
    </a:tblBg>
    <a:wholeTbl>
      <a:tcTxStyle>
        <a:fontRef idx="minor">
          <a:scrgbClr r="0" g="0" b="0"/>
        </a:fontRef>
        <a:schemeClr val="lt1"/>
      </a:tcTxStyle>
      <a:tcStyle>
        <a:tcBdr>
          <a:left>
            <a:lnRef idx="1">
              <a:schemeClr val="accent6">
                <a:tint val="50000"/>
              </a:schemeClr>
            </a:lnRef>
          </a:left>
          <a:right>
            <a:lnRef idx="1">
              <a:schemeClr val="accent6">
                <a:tint val="50000"/>
              </a:schemeClr>
            </a:lnRef>
          </a:right>
          <a:top>
            <a:lnRef idx="1">
              <a:schemeClr val="accent6">
                <a:tint val="50000"/>
              </a:schemeClr>
            </a:lnRef>
          </a:top>
          <a:bottom>
            <a:lnRef idx="1">
              <a:schemeClr val="accent6">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08FB837D-C827-4EFA-A057-4D05807E0F7C}" styleName="Estilo com Tema 1 - Ênfase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E8B1032C-EA38-4F05-BA0D-38AFFFC7BED3}" styleName="Estilo Claro 3 - Ênfase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775DCB02-9BB8-47FD-8907-85C794F793BA}" styleName="Estilo com Tema 1 - Ênfase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140" autoAdjust="0"/>
    <p:restoredTop sz="94206" autoAdjust="0"/>
  </p:normalViewPr>
  <p:slideViewPr>
    <p:cSldViewPr snapToGrid="0">
      <p:cViewPr varScale="1">
        <p:scale>
          <a:sx n="70" d="100"/>
          <a:sy n="70" d="100"/>
        </p:scale>
        <p:origin x="998" y="38"/>
      </p:cViewPr>
      <p:guideLst/>
    </p:cSldViewPr>
  </p:slid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170" Type="http://schemas.openxmlformats.org/officeDocument/2006/relationships/slide" Target="slides/slide168.xml"/><Relationship Id="rId191" Type="http://schemas.openxmlformats.org/officeDocument/2006/relationships/slide" Target="slides/slide189.xml"/><Relationship Id="rId205" Type="http://schemas.openxmlformats.org/officeDocument/2006/relationships/slide" Target="slides/slide203.xml"/><Relationship Id="rId226" Type="http://schemas.openxmlformats.org/officeDocument/2006/relationships/slide" Target="slides/slide224.xml"/><Relationship Id="rId247" Type="http://schemas.openxmlformats.org/officeDocument/2006/relationships/slide" Target="slides/slide245.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slide" Target="slides/slide147.xml"/><Relationship Id="rId5" Type="http://schemas.openxmlformats.org/officeDocument/2006/relationships/slide" Target="slides/slide3.xml"/><Relationship Id="rId95" Type="http://schemas.openxmlformats.org/officeDocument/2006/relationships/slide" Target="slides/slide93.xml"/><Relationship Id="rId160" Type="http://schemas.openxmlformats.org/officeDocument/2006/relationships/slide" Target="slides/slide158.xml"/><Relationship Id="rId181" Type="http://schemas.openxmlformats.org/officeDocument/2006/relationships/slide" Target="slides/slide179.xml"/><Relationship Id="rId216" Type="http://schemas.openxmlformats.org/officeDocument/2006/relationships/slide" Target="slides/slide214.xml"/><Relationship Id="rId237" Type="http://schemas.openxmlformats.org/officeDocument/2006/relationships/slide" Target="slides/slide235.xml"/><Relationship Id="rId22" Type="http://schemas.openxmlformats.org/officeDocument/2006/relationships/slide" Target="slides/slide20.xml"/><Relationship Id="rId43" Type="http://schemas.openxmlformats.org/officeDocument/2006/relationships/slide" Target="slides/slide41.xml"/><Relationship Id="rId64" Type="http://schemas.openxmlformats.org/officeDocument/2006/relationships/slide" Target="slides/slide62.xml"/><Relationship Id="rId118" Type="http://schemas.openxmlformats.org/officeDocument/2006/relationships/slide" Target="slides/slide116.xml"/><Relationship Id="rId139" Type="http://schemas.openxmlformats.org/officeDocument/2006/relationships/slide" Target="slides/slide137.xml"/><Relationship Id="rId85" Type="http://schemas.openxmlformats.org/officeDocument/2006/relationships/slide" Target="slides/slide83.xml"/><Relationship Id="rId150" Type="http://schemas.openxmlformats.org/officeDocument/2006/relationships/slide" Target="slides/slide148.xml"/><Relationship Id="rId171" Type="http://schemas.openxmlformats.org/officeDocument/2006/relationships/slide" Target="slides/slide169.xml"/><Relationship Id="rId192" Type="http://schemas.openxmlformats.org/officeDocument/2006/relationships/slide" Target="slides/slide190.xml"/><Relationship Id="rId206" Type="http://schemas.openxmlformats.org/officeDocument/2006/relationships/slide" Target="slides/slide204.xml"/><Relationship Id="rId227" Type="http://schemas.openxmlformats.org/officeDocument/2006/relationships/slide" Target="slides/slide225.xml"/><Relationship Id="rId248" Type="http://schemas.openxmlformats.org/officeDocument/2006/relationships/notesMaster" Target="notesMasters/notesMaster1.xml"/><Relationship Id="rId12" Type="http://schemas.openxmlformats.org/officeDocument/2006/relationships/slide" Target="slides/slide10.xml"/><Relationship Id="rId33" Type="http://schemas.openxmlformats.org/officeDocument/2006/relationships/slide" Target="slides/slide31.xml"/><Relationship Id="rId108" Type="http://schemas.openxmlformats.org/officeDocument/2006/relationships/slide" Target="slides/slide106.xml"/><Relationship Id="rId129" Type="http://schemas.openxmlformats.org/officeDocument/2006/relationships/slide" Target="slides/slide127.xml"/><Relationship Id="rId54" Type="http://schemas.openxmlformats.org/officeDocument/2006/relationships/slide" Target="slides/slide52.xml"/><Relationship Id="rId75" Type="http://schemas.openxmlformats.org/officeDocument/2006/relationships/slide" Target="slides/slide73.xml"/><Relationship Id="rId96" Type="http://schemas.openxmlformats.org/officeDocument/2006/relationships/slide" Target="slides/slide94.xml"/><Relationship Id="rId140" Type="http://schemas.openxmlformats.org/officeDocument/2006/relationships/slide" Target="slides/slide138.xml"/><Relationship Id="rId161" Type="http://schemas.openxmlformats.org/officeDocument/2006/relationships/slide" Target="slides/slide159.xml"/><Relationship Id="rId182" Type="http://schemas.openxmlformats.org/officeDocument/2006/relationships/slide" Target="slides/slide180.xml"/><Relationship Id="rId217" Type="http://schemas.openxmlformats.org/officeDocument/2006/relationships/slide" Target="slides/slide215.xml"/><Relationship Id="rId6" Type="http://schemas.openxmlformats.org/officeDocument/2006/relationships/slide" Target="slides/slide4.xml"/><Relationship Id="rId238" Type="http://schemas.openxmlformats.org/officeDocument/2006/relationships/slide" Target="slides/slide236.xml"/><Relationship Id="rId23" Type="http://schemas.openxmlformats.org/officeDocument/2006/relationships/slide" Target="slides/slide21.xml"/><Relationship Id="rId119" Type="http://schemas.openxmlformats.org/officeDocument/2006/relationships/slide" Target="slides/slide117.xml"/><Relationship Id="rId44" Type="http://schemas.openxmlformats.org/officeDocument/2006/relationships/slide" Target="slides/slide42.xml"/><Relationship Id="rId65" Type="http://schemas.openxmlformats.org/officeDocument/2006/relationships/slide" Target="slides/slide63.xml"/><Relationship Id="rId86" Type="http://schemas.openxmlformats.org/officeDocument/2006/relationships/slide" Target="slides/slide84.xml"/><Relationship Id="rId130" Type="http://schemas.openxmlformats.org/officeDocument/2006/relationships/slide" Target="slides/slide128.xml"/><Relationship Id="rId151" Type="http://schemas.openxmlformats.org/officeDocument/2006/relationships/slide" Target="slides/slide149.xml"/><Relationship Id="rId172" Type="http://schemas.openxmlformats.org/officeDocument/2006/relationships/slide" Target="slides/slide170.xml"/><Relationship Id="rId193" Type="http://schemas.openxmlformats.org/officeDocument/2006/relationships/slide" Target="slides/slide191.xml"/><Relationship Id="rId207" Type="http://schemas.openxmlformats.org/officeDocument/2006/relationships/slide" Target="slides/slide205.xml"/><Relationship Id="rId228" Type="http://schemas.openxmlformats.org/officeDocument/2006/relationships/slide" Target="slides/slide226.xml"/><Relationship Id="rId249" Type="http://schemas.openxmlformats.org/officeDocument/2006/relationships/handoutMaster" Target="handoutMasters/handoutMaster1.xml"/><Relationship Id="rId13" Type="http://schemas.openxmlformats.org/officeDocument/2006/relationships/slide" Target="slides/slide11.xml"/><Relationship Id="rId109" Type="http://schemas.openxmlformats.org/officeDocument/2006/relationships/slide" Target="slides/slide107.xml"/><Relationship Id="rId34" Type="http://schemas.openxmlformats.org/officeDocument/2006/relationships/slide" Target="slides/slide32.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20" Type="http://schemas.openxmlformats.org/officeDocument/2006/relationships/slide" Target="slides/slide118.xml"/><Relationship Id="rId141" Type="http://schemas.openxmlformats.org/officeDocument/2006/relationships/slide" Target="slides/slide139.xml"/><Relationship Id="rId7" Type="http://schemas.openxmlformats.org/officeDocument/2006/relationships/slide" Target="slides/slide5.xml"/><Relationship Id="rId162" Type="http://schemas.openxmlformats.org/officeDocument/2006/relationships/slide" Target="slides/slide160.xml"/><Relationship Id="rId183" Type="http://schemas.openxmlformats.org/officeDocument/2006/relationships/slide" Target="slides/slide181.xml"/><Relationship Id="rId218" Type="http://schemas.openxmlformats.org/officeDocument/2006/relationships/slide" Target="slides/slide216.xml"/><Relationship Id="rId239" Type="http://schemas.openxmlformats.org/officeDocument/2006/relationships/slide" Target="slides/slide237.xml"/><Relationship Id="rId250" Type="http://schemas.openxmlformats.org/officeDocument/2006/relationships/commentAuthors" Target="commentAuthors.xml"/><Relationship Id="rId24" Type="http://schemas.openxmlformats.org/officeDocument/2006/relationships/slide" Target="slides/slide22.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31" Type="http://schemas.openxmlformats.org/officeDocument/2006/relationships/slide" Target="slides/slide129.xml"/><Relationship Id="rId152" Type="http://schemas.openxmlformats.org/officeDocument/2006/relationships/slide" Target="slides/slide150.xml"/><Relationship Id="rId173" Type="http://schemas.openxmlformats.org/officeDocument/2006/relationships/slide" Target="slides/slide171.xml"/><Relationship Id="rId194" Type="http://schemas.openxmlformats.org/officeDocument/2006/relationships/slide" Target="slides/slide192.xml"/><Relationship Id="rId208" Type="http://schemas.openxmlformats.org/officeDocument/2006/relationships/slide" Target="slides/slide206.xml"/><Relationship Id="rId229" Type="http://schemas.openxmlformats.org/officeDocument/2006/relationships/slide" Target="slides/slide227.xml"/><Relationship Id="rId240" Type="http://schemas.openxmlformats.org/officeDocument/2006/relationships/slide" Target="slides/slide238.xml"/><Relationship Id="rId14" Type="http://schemas.openxmlformats.org/officeDocument/2006/relationships/slide" Target="slides/slide12.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8" Type="http://schemas.openxmlformats.org/officeDocument/2006/relationships/slide" Target="slides/slide6.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slide" Target="slides/slide182.xml"/><Relationship Id="rId219" Type="http://schemas.openxmlformats.org/officeDocument/2006/relationships/slide" Target="slides/slide217.xml"/><Relationship Id="rId230" Type="http://schemas.openxmlformats.org/officeDocument/2006/relationships/slide" Target="slides/slide228.xml"/><Relationship Id="rId251" Type="http://schemas.openxmlformats.org/officeDocument/2006/relationships/presProps" Target="presProps.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95" Type="http://schemas.openxmlformats.org/officeDocument/2006/relationships/slide" Target="slides/slide193.xml"/><Relationship Id="rId209" Type="http://schemas.openxmlformats.org/officeDocument/2006/relationships/slide" Target="slides/slide207.xml"/><Relationship Id="rId220" Type="http://schemas.openxmlformats.org/officeDocument/2006/relationships/slide" Target="slides/slide218.xml"/><Relationship Id="rId241" Type="http://schemas.openxmlformats.org/officeDocument/2006/relationships/slide" Target="slides/slide239.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78" Type="http://schemas.openxmlformats.org/officeDocument/2006/relationships/slide" Target="slides/slide76.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64" Type="http://schemas.openxmlformats.org/officeDocument/2006/relationships/slide" Target="slides/slide162.xml"/><Relationship Id="rId185" Type="http://schemas.openxmlformats.org/officeDocument/2006/relationships/slide" Target="slides/slide183.xml"/><Relationship Id="rId9" Type="http://schemas.openxmlformats.org/officeDocument/2006/relationships/slide" Target="slides/slide7.xml"/><Relationship Id="rId210" Type="http://schemas.openxmlformats.org/officeDocument/2006/relationships/slide" Target="slides/slide208.xml"/><Relationship Id="rId26" Type="http://schemas.openxmlformats.org/officeDocument/2006/relationships/slide" Target="slides/slide24.xml"/><Relationship Id="rId231" Type="http://schemas.openxmlformats.org/officeDocument/2006/relationships/slide" Target="slides/slide229.xml"/><Relationship Id="rId252" Type="http://schemas.openxmlformats.org/officeDocument/2006/relationships/viewProps" Target="viewProps.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slide" Target="slides/slide173.xml"/><Relationship Id="rId196" Type="http://schemas.openxmlformats.org/officeDocument/2006/relationships/slide" Target="slides/slide194.xml"/><Relationship Id="rId200" Type="http://schemas.openxmlformats.org/officeDocument/2006/relationships/slide" Target="slides/slide198.xml"/><Relationship Id="rId16" Type="http://schemas.openxmlformats.org/officeDocument/2006/relationships/slide" Target="slides/slide14.xml"/><Relationship Id="rId221" Type="http://schemas.openxmlformats.org/officeDocument/2006/relationships/slide" Target="slides/slide219.xml"/><Relationship Id="rId242" Type="http://schemas.openxmlformats.org/officeDocument/2006/relationships/slide" Target="slides/slide240.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slide" Target="slides/slide163.xml"/><Relationship Id="rId186" Type="http://schemas.openxmlformats.org/officeDocument/2006/relationships/slide" Target="slides/slide184.xml"/><Relationship Id="rId211" Type="http://schemas.openxmlformats.org/officeDocument/2006/relationships/slide" Target="slides/slide209.xml"/><Relationship Id="rId232" Type="http://schemas.openxmlformats.org/officeDocument/2006/relationships/slide" Target="slides/slide230.xml"/><Relationship Id="rId253" Type="http://schemas.openxmlformats.org/officeDocument/2006/relationships/theme" Target="theme/theme1.xml"/><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80" Type="http://schemas.openxmlformats.org/officeDocument/2006/relationships/slide" Target="slides/slide78.xml"/><Relationship Id="rId155" Type="http://schemas.openxmlformats.org/officeDocument/2006/relationships/slide" Target="slides/slide153.xml"/><Relationship Id="rId176" Type="http://schemas.openxmlformats.org/officeDocument/2006/relationships/slide" Target="slides/slide174.xml"/><Relationship Id="rId197" Type="http://schemas.openxmlformats.org/officeDocument/2006/relationships/slide" Target="slides/slide195.xml"/><Relationship Id="rId201" Type="http://schemas.openxmlformats.org/officeDocument/2006/relationships/slide" Target="slides/slide199.xml"/><Relationship Id="rId222" Type="http://schemas.openxmlformats.org/officeDocument/2006/relationships/slide" Target="slides/slide220.xml"/><Relationship Id="rId243" Type="http://schemas.openxmlformats.org/officeDocument/2006/relationships/slide" Target="slides/slide241.xml"/><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slide" Target="slides/slide143.xml"/><Relationship Id="rId166" Type="http://schemas.openxmlformats.org/officeDocument/2006/relationships/slide" Target="slides/slide164.xml"/><Relationship Id="rId187" Type="http://schemas.openxmlformats.org/officeDocument/2006/relationships/slide" Target="slides/slide185.xml"/><Relationship Id="rId1" Type="http://schemas.openxmlformats.org/officeDocument/2006/relationships/slideMaster" Target="slideMasters/slideMaster1.xml"/><Relationship Id="rId212" Type="http://schemas.openxmlformats.org/officeDocument/2006/relationships/slide" Target="slides/slide210.xml"/><Relationship Id="rId233" Type="http://schemas.openxmlformats.org/officeDocument/2006/relationships/slide" Target="slides/slide231.xml"/><Relationship Id="rId254" Type="http://schemas.openxmlformats.org/officeDocument/2006/relationships/tableStyles" Target="tableStyles.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60" Type="http://schemas.openxmlformats.org/officeDocument/2006/relationships/slide" Target="slides/slide58.xml"/><Relationship Id="rId81" Type="http://schemas.openxmlformats.org/officeDocument/2006/relationships/slide" Target="slides/slide79.xml"/><Relationship Id="rId135" Type="http://schemas.openxmlformats.org/officeDocument/2006/relationships/slide" Target="slides/slide133.xml"/><Relationship Id="rId156" Type="http://schemas.openxmlformats.org/officeDocument/2006/relationships/slide" Target="slides/slide154.xml"/><Relationship Id="rId177" Type="http://schemas.openxmlformats.org/officeDocument/2006/relationships/slide" Target="slides/slide175.xml"/><Relationship Id="rId198" Type="http://schemas.openxmlformats.org/officeDocument/2006/relationships/slide" Target="slides/slide196.xml"/><Relationship Id="rId202" Type="http://schemas.openxmlformats.org/officeDocument/2006/relationships/slide" Target="slides/slide200.xml"/><Relationship Id="rId223" Type="http://schemas.openxmlformats.org/officeDocument/2006/relationships/slide" Target="slides/slide221.xml"/><Relationship Id="rId244" Type="http://schemas.openxmlformats.org/officeDocument/2006/relationships/slide" Target="slides/slide242.xml"/><Relationship Id="rId18" Type="http://schemas.openxmlformats.org/officeDocument/2006/relationships/slide" Target="slides/slide16.xml"/><Relationship Id="rId39" Type="http://schemas.openxmlformats.org/officeDocument/2006/relationships/slide" Target="slides/slide37.xml"/><Relationship Id="rId50" Type="http://schemas.openxmlformats.org/officeDocument/2006/relationships/slide" Target="slides/slide48.xml"/><Relationship Id="rId104" Type="http://schemas.openxmlformats.org/officeDocument/2006/relationships/slide" Target="slides/slide102.xml"/><Relationship Id="rId125" Type="http://schemas.openxmlformats.org/officeDocument/2006/relationships/slide" Target="slides/slide123.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slide" Target="slides/slide186.xml"/><Relationship Id="rId71" Type="http://schemas.openxmlformats.org/officeDocument/2006/relationships/slide" Target="slides/slide69.xml"/><Relationship Id="rId92" Type="http://schemas.openxmlformats.org/officeDocument/2006/relationships/slide" Target="slides/slide90.xml"/><Relationship Id="rId213" Type="http://schemas.openxmlformats.org/officeDocument/2006/relationships/slide" Target="slides/slide211.xml"/><Relationship Id="rId234" Type="http://schemas.openxmlformats.org/officeDocument/2006/relationships/slide" Target="slides/slide232.xml"/><Relationship Id="rId2" Type="http://schemas.openxmlformats.org/officeDocument/2006/relationships/slideMaster" Target="slideMasters/slideMaster2.xml"/><Relationship Id="rId29" Type="http://schemas.openxmlformats.org/officeDocument/2006/relationships/slide" Target="slides/slide27.xml"/><Relationship Id="rId255" Type="http://schemas.microsoft.com/office/2018/10/relationships/authors" Target="authors.xml"/><Relationship Id="rId40" Type="http://schemas.openxmlformats.org/officeDocument/2006/relationships/slide" Target="slides/slide38.xml"/><Relationship Id="rId115" Type="http://schemas.openxmlformats.org/officeDocument/2006/relationships/slide" Target="slides/slide113.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61" Type="http://schemas.openxmlformats.org/officeDocument/2006/relationships/slide" Target="slides/slide59.xml"/><Relationship Id="rId82" Type="http://schemas.openxmlformats.org/officeDocument/2006/relationships/slide" Target="slides/slide80.xml"/><Relationship Id="rId199" Type="http://schemas.openxmlformats.org/officeDocument/2006/relationships/slide" Target="slides/slide197.xml"/><Relationship Id="rId203" Type="http://schemas.openxmlformats.org/officeDocument/2006/relationships/slide" Target="slides/slide201.xml"/><Relationship Id="rId19" Type="http://schemas.openxmlformats.org/officeDocument/2006/relationships/slide" Target="slides/slide17.xml"/><Relationship Id="rId224" Type="http://schemas.openxmlformats.org/officeDocument/2006/relationships/slide" Target="slides/slide222.xml"/><Relationship Id="rId245" Type="http://schemas.openxmlformats.org/officeDocument/2006/relationships/slide" Target="slides/slide243.xml"/><Relationship Id="rId30" Type="http://schemas.openxmlformats.org/officeDocument/2006/relationships/slide" Target="slides/slide2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189" Type="http://schemas.openxmlformats.org/officeDocument/2006/relationships/slide" Target="slides/slide187.xml"/><Relationship Id="rId3" Type="http://schemas.openxmlformats.org/officeDocument/2006/relationships/slide" Target="slides/slide1.xml"/><Relationship Id="rId214" Type="http://schemas.openxmlformats.org/officeDocument/2006/relationships/slide" Target="slides/slide212.xml"/><Relationship Id="rId235" Type="http://schemas.openxmlformats.org/officeDocument/2006/relationships/slide" Target="slides/slide233.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179" Type="http://schemas.openxmlformats.org/officeDocument/2006/relationships/slide" Target="slides/slide177.xml"/><Relationship Id="rId190" Type="http://schemas.openxmlformats.org/officeDocument/2006/relationships/slide" Target="slides/slide188.xml"/><Relationship Id="rId204" Type="http://schemas.openxmlformats.org/officeDocument/2006/relationships/slide" Target="slides/slide202.xml"/><Relationship Id="rId225" Type="http://schemas.openxmlformats.org/officeDocument/2006/relationships/slide" Target="slides/slide223.xml"/><Relationship Id="rId246" Type="http://schemas.openxmlformats.org/officeDocument/2006/relationships/slide" Target="slides/slide244.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94" Type="http://schemas.openxmlformats.org/officeDocument/2006/relationships/slide" Target="slides/slide92.xml"/><Relationship Id="rId148" Type="http://schemas.openxmlformats.org/officeDocument/2006/relationships/slide" Target="slides/slide146.xml"/><Relationship Id="rId169" Type="http://schemas.openxmlformats.org/officeDocument/2006/relationships/slide" Target="slides/slide167.xml"/><Relationship Id="rId4" Type="http://schemas.openxmlformats.org/officeDocument/2006/relationships/slide" Target="slides/slide2.xml"/><Relationship Id="rId180" Type="http://schemas.openxmlformats.org/officeDocument/2006/relationships/slide" Target="slides/slide178.xml"/><Relationship Id="rId215" Type="http://schemas.openxmlformats.org/officeDocument/2006/relationships/slide" Target="slides/slide213.xml"/><Relationship Id="rId236" Type="http://schemas.openxmlformats.org/officeDocument/2006/relationships/slide" Target="slides/slide23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8.xml"/><Relationship Id="rId1" Type="http://schemas.microsoft.com/office/2011/relationships/chartStyle" Target="style8.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9.xml"/><Relationship Id="rId1" Type="http://schemas.microsoft.com/office/2011/relationships/chartStyle" Target="style9.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0.xml"/><Relationship Id="rId1" Type="http://schemas.microsoft.com/office/2011/relationships/chartStyle" Target="style10.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1.xml"/><Relationship Id="rId1" Type="http://schemas.microsoft.com/office/2011/relationships/chartStyle" Target="style11.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2.xml"/><Relationship Id="rId1" Type="http://schemas.microsoft.com/office/2011/relationships/chartStyle" Target="style12.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3.xml"/><Relationship Id="rId1" Type="http://schemas.microsoft.com/office/2011/relationships/chartStyle" Target="style13.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4.xml"/><Relationship Id="rId1" Type="http://schemas.microsoft.com/office/2011/relationships/chartStyle" Target="style14.xml"/></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5.xml"/><Relationship Id="rId1" Type="http://schemas.microsoft.com/office/2011/relationships/chartStyle" Target="style15.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6.xml"/><Relationship Id="rId1" Type="http://schemas.microsoft.com/office/2011/relationships/chartStyle" Target="style16.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17.xml"/><Relationship Id="rId1" Type="http://schemas.microsoft.com/office/2011/relationships/chartStyle" Target="style17.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8.xml"/><Relationship Id="rId1" Type="http://schemas.microsoft.com/office/2011/relationships/chartStyle" Target="style18.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19.xml"/><Relationship Id="rId1" Type="http://schemas.microsoft.com/office/2011/relationships/chartStyle" Target="style19.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0.xml"/><Relationship Id="rId1" Type="http://schemas.microsoft.com/office/2011/relationships/chartStyle" Target="style20.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1.xml"/><Relationship Id="rId1" Type="http://schemas.microsoft.com/office/2011/relationships/chartStyle" Target="style21.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2.xml"/><Relationship Id="rId1" Type="http://schemas.microsoft.com/office/2011/relationships/chartStyle" Target="style22.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23.xml"/><Relationship Id="rId1" Type="http://schemas.microsoft.com/office/2011/relationships/chartStyle" Target="style23.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24.xml"/><Relationship Id="rId1" Type="http://schemas.microsoft.com/office/2011/relationships/chartStyle" Target="style24.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25.xml"/><Relationship Id="rId1" Type="http://schemas.microsoft.com/office/2011/relationships/chartStyle" Target="style25.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26.xml"/><Relationship Id="rId1" Type="http://schemas.microsoft.com/office/2011/relationships/chartStyle" Target="style26.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27.xml"/><Relationship Id="rId1" Type="http://schemas.microsoft.com/office/2011/relationships/chartStyle" Target="style27.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28.xml"/><Relationship Id="rId1" Type="http://schemas.microsoft.com/office/2011/relationships/chartStyle" Target="style28.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29.xml"/><Relationship Id="rId1" Type="http://schemas.microsoft.com/office/2011/relationships/chartStyle" Target="style29.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30.xml"/><Relationship Id="rId1" Type="http://schemas.microsoft.com/office/2011/relationships/chartStyle" Target="style30.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31.xml"/><Relationship Id="rId1" Type="http://schemas.microsoft.com/office/2011/relationships/chartStyle" Target="style31.xml"/></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32.xml"/><Relationship Id="rId1" Type="http://schemas.microsoft.com/office/2011/relationships/chartStyle" Target="style32.xml"/></Relationships>
</file>

<file path=ppt/charts/_rels/chart37.xml.rels><?xml version="1.0" encoding="UTF-8" standalone="yes"?>
<Relationships xmlns="http://schemas.openxmlformats.org/package/2006/relationships"><Relationship Id="rId3" Type="http://schemas.openxmlformats.org/officeDocument/2006/relationships/package" Target="../embeddings/Microsoft_Excel_Worksheet36.xlsx"/><Relationship Id="rId2" Type="http://schemas.microsoft.com/office/2011/relationships/chartColorStyle" Target="colors33.xml"/><Relationship Id="rId1" Type="http://schemas.microsoft.com/office/2011/relationships/chartStyle" Target="style33.xml"/></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34.xml"/><Relationship Id="rId1" Type="http://schemas.microsoft.com/office/2011/relationships/chartStyle" Target="style34.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35.xml"/><Relationship Id="rId1" Type="http://schemas.microsoft.com/office/2011/relationships/chartStyle" Target="style35.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36.xml"/><Relationship Id="rId1" Type="http://schemas.microsoft.com/office/2011/relationships/chartStyle" Target="style36.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37.xml"/><Relationship Id="rId1" Type="http://schemas.microsoft.com/office/2011/relationships/chartStyle" Target="style37.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38.xml"/><Relationship Id="rId1" Type="http://schemas.microsoft.com/office/2011/relationships/chartStyle" Target="style38.xm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39.xml"/><Relationship Id="rId1" Type="http://schemas.microsoft.com/office/2011/relationships/chartStyle" Target="style39.xml"/></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40.xml"/><Relationship Id="rId1" Type="http://schemas.microsoft.com/office/2011/relationships/chartStyle" Target="style40.xml"/></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44.xlsx"/><Relationship Id="rId2" Type="http://schemas.microsoft.com/office/2011/relationships/chartColorStyle" Target="colors41.xml"/><Relationship Id="rId1" Type="http://schemas.microsoft.com/office/2011/relationships/chartStyle" Target="style41.xml"/></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45.xlsx"/><Relationship Id="rId2" Type="http://schemas.microsoft.com/office/2011/relationships/chartColorStyle" Target="colors42.xml"/><Relationship Id="rId1" Type="http://schemas.microsoft.com/office/2011/relationships/chartStyle" Target="style42.xml"/></Relationships>
</file>

<file path=ppt/charts/_rels/chart47.xml.rels><?xml version="1.0" encoding="UTF-8" standalone="yes"?>
<Relationships xmlns="http://schemas.openxmlformats.org/package/2006/relationships"><Relationship Id="rId3" Type="http://schemas.openxmlformats.org/officeDocument/2006/relationships/package" Target="../embeddings/Microsoft_Excel_Worksheet46.xlsx"/><Relationship Id="rId2" Type="http://schemas.microsoft.com/office/2011/relationships/chartColorStyle" Target="colors43.xml"/><Relationship Id="rId1" Type="http://schemas.microsoft.com/office/2011/relationships/chartStyle" Target="style43.xml"/></Relationships>
</file>

<file path=ppt/charts/_rels/chart48.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44.xml"/><Relationship Id="rId1" Type="http://schemas.microsoft.com/office/2011/relationships/chartStyle" Target="style44.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48.xlsx"/><Relationship Id="rId2" Type="http://schemas.microsoft.com/office/2011/relationships/chartColorStyle" Target="colors45.xml"/><Relationship Id="rId1" Type="http://schemas.microsoft.com/office/2011/relationships/chartStyle" Target="style45.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46.xml"/><Relationship Id="rId1" Type="http://schemas.microsoft.com/office/2011/relationships/chartStyle" Target="style46.xml"/></Relationships>
</file>

<file path=ppt/charts/_rels/chart51.xml.rels><?xml version="1.0" encoding="UTF-8" standalone="yes"?>
<Relationships xmlns="http://schemas.openxmlformats.org/package/2006/relationships"><Relationship Id="rId3" Type="http://schemas.openxmlformats.org/officeDocument/2006/relationships/package" Target="../embeddings/Microsoft_Excel_Worksheet50.xlsx"/><Relationship Id="rId2" Type="http://schemas.microsoft.com/office/2011/relationships/chartColorStyle" Target="colors47.xml"/><Relationship Id="rId1" Type="http://schemas.microsoft.com/office/2011/relationships/chartStyle" Target="style47.xml"/></Relationships>
</file>

<file path=ppt/charts/_rels/chart52.xml.rels><?xml version="1.0" encoding="UTF-8" standalone="yes"?>
<Relationships xmlns="http://schemas.openxmlformats.org/package/2006/relationships"><Relationship Id="rId3" Type="http://schemas.openxmlformats.org/officeDocument/2006/relationships/package" Target="../embeddings/Microsoft_Excel_Worksheet51.xlsx"/><Relationship Id="rId2" Type="http://schemas.microsoft.com/office/2011/relationships/chartColorStyle" Target="colors48.xml"/><Relationship Id="rId1" Type="http://schemas.microsoft.com/office/2011/relationships/chartStyle" Target="style48.xml"/></Relationships>
</file>

<file path=ppt/charts/_rels/chart53.xml.rels><?xml version="1.0" encoding="UTF-8" standalone="yes"?>
<Relationships xmlns="http://schemas.openxmlformats.org/package/2006/relationships"><Relationship Id="rId3" Type="http://schemas.openxmlformats.org/officeDocument/2006/relationships/package" Target="../embeddings/Microsoft_Excel_Worksheet52.xlsx"/><Relationship Id="rId2" Type="http://schemas.microsoft.com/office/2011/relationships/chartColorStyle" Target="colors49.xml"/><Relationship Id="rId1" Type="http://schemas.microsoft.com/office/2011/relationships/chartStyle" Target="style49.xml"/></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53.xlsx"/><Relationship Id="rId2" Type="http://schemas.microsoft.com/office/2011/relationships/chartColorStyle" Target="colors50.xml"/><Relationship Id="rId1" Type="http://schemas.microsoft.com/office/2011/relationships/chartStyle" Target="style50.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51.xml"/><Relationship Id="rId1" Type="http://schemas.microsoft.com/office/2011/relationships/chartStyle" Target="style51.xml"/></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55.xlsx"/><Relationship Id="rId2" Type="http://schemas.microsoft.com/office/2011/relationships/chartColorStyle" Target="colors52.xml"/><Relationship Id="rId1" Type="http://schemas.microsoft.com/office/2011/relationships/chartStyle" Target="style52.xml"/></Relationships>
</file>

<file path=ppt/charts/_rels/chart57.xml.rels><?xml version="1.0" encoding="UTF-8" standalone="yes"?>
<Relationships xmlns="http://schemas.openxmlformats.org/package/2006/relationships"><Relationship Id="rId3" Type="http://schemas.openxmlformats.org/officeDocument/2006/relationships/package" Target="../embeddings/Microsoft_Excel_Worksheet56.xlsx"/><Relationship Id="rId2" Type="http://schemas.microsoft.com/office/2011/relationships/chartColorStyle" Target="colors53.xml"/><Relationship Id="rId1" Type="http://schemas.microsoft.com/office/2011/relationships/chartStyle" Target="style53.xml"/></Relationships>
</file>

<file path=ppt/charts/_rels/chart58.xml.rels><?xml version="1.0" encoding="UTF-8" standalone="yes"?>
<Relationships xmlns="http://schemas.openxmlformats.org/package/2006/relationships"><Relationship Id="rId3" Type="http://schemas.openxmlformats.org/officeDocument/2006/relationships/package" Target="../embeddings/Microsoft_Excel_Worksheet57.xlsx"/><Relationship Id="rId2" Type="http://schemas.microsoft.com/office/2011/relationships/chartColorStyle" Target="colors54.xml"/><Relationship Id="rId1" Type="http://schemas.microsoft.com/office/2011/relationships/chartStyle" Target="style54.xml"/></Relationships>
</file>

<file path=ppt/charts/_rels/chart59.xml.rels><?xml version="1.0" encoding="UTF-8" standalone="yes"?>
<Relationships xmlns="http://schemas.openxmlformats.org/package/2006/relationships"><Relationship Id="rId3" Type="http://schemas.openxmlformats.org/officeDocument/2006/relationships/package" Target="../embeddings/Microsoft_Excel_Worksheet58.xlsx"/><Relationship Id="rId2" Type="http://schemas.microsoft.com/office/2011/relationships/chartColorStyle" Target="colors55.xml"/><Relationship Id="rId1" Type="http://schemas.microsoft.com/office/2011/relationships/chartStyle" Target="style5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0.xml.rels><?xml version="1.0" encoding="UTF-8" standalone="yes"?>
<Relationships xmlns="http://schemas.openxmlformats.org/package/2006/relationships"><Relationship Id="rId3" Type="http://schemas.openxmlformats.org/officeDocument/2006/relationships/package" Target="../embeddings/Microsoft_Excel_Worksheet59.xlsx"/><Relationship Id="rId2" Type="http://schemas.microsoft.com/office/2011/relationships/chartColorStyle" Target="colors56.xml"/><Relationship Id="rId1" Type="http://schemas.microsoft.com/office/2011/relationships/chartStyle" Target="style56.xml"/></Relationships>
</file>

<file path=ppt/charts/_rels/chart61.xml.rels><?xml version="1.0" encoding="UTF-8" standalone="yes"?>
<Relationships xmlns="http://schemas.openxmlformats.org/package/2006/relationships"><Relationship Id="rId3" Type="http://schemas.openxmlformats.org/officeDocument/2006/relationships/package" Target="../embeddings/Microsoft_Excel_Worksheet60.xlsx"/><Relationship Id="rId2" Type="http://schemas.microsoft.com/office/2011/relationships/chartColorStyle" Target="colors57.xml"/><Relationship Id="rId1" Type="http://schemas.microsoft.com/office/2011/relationships/chartStyle" Target="style57.xml"/></Relationships>
</file>

<file path=ppt/charts/_rels/chart62.xml.rels><?xml version="1.0" encoding="UTF-8" standalone="yes"?>
<Relationships xmlns="http://schemas.openxmlformats.org/package/2006/relationships"><Relationship Id="rId3" Type="http://schemas.openxmlformats.org/officeDocument/2006/relationships/package" Target="../embeddings/Microsoft_Excel_Worksheet61.xlsx"/><Relationship Id="rId2" Type="http://schemas.microsoft.com/office/2011/relationships/chartColorStyle" Target="colors58.xml"/><Relationship Id="rId1" Type="http://schemas.microsoft.com/office/2011/relationships/chartStyle" Target="style58.xml"/></Relationships>
</file>

<file path=ppt/charts/_rels/chart63.xml.rels><?xml version="1.0" encoding="UTF-8" standalone="yes"?>
<Relationships xmlns="http://schemas.openxmlformats.org/package/2006/relationships"><Relationship Id="rId3" Type="http://schemas.openxmlformats.org/officeDocument/2006/relationships/package" Target="../embeddings/Microsoft_Excel_Worksheet62.xlsx"/><Relationship Id="rId2" Type="http://schemas.microsoft.com/office/2011/relationships/chartColorStyle" Target="colors59.xml"/><Relationship Id="rId1" Type="http://schemas.microsoft.com/office/2011/relationships/chartStyle" Target="style59.xml"/></Relationships>
</file>

<file path=ppt/charts/_rels/chart64.xml.rels><?xml version="1.0" encoding="UTF-8" standalone="yes"?>
<Relationships xmlns="http://schemas.openxmlformats.org/package/2006/relationships"><Relationship Id="rId3" Type="http://schemas.openxmlformats.org/officeDocument/2006/relationships/package" Target="../embeddings/Microsoft_Excel_Worksheet63.xlsx"/><Relationship Id="rId2" Type="http://schemas.microsoft.com/office/2011/relationships/chartColorStyle" Target="colors60.xml"/><Relationship Id="rId1" Type="http://schemas.microsoft.com/office/2011/relationships/chartStyle" Target="style60.xml"/></Relationships>
</file>

<file path=ppt/charts/_rels/chart65.xml.rels><?xml version="1.0" encoding="UTF-8" standalone="yes"?>
<Relationships xmlns="http://schemas.openxmlformats.org/package/2006/relationships"><Relationship Id="rId3" Type="http://schemas.openxmlformats.org/officeDocument/2006/relationships/package" Target="../embeddings/Microsoft_Excel_Worksheet64.xlsx"/><Relationship Id="rId2" Type="http://schemas.microsoft.com/office/2011/relationships/chartColorStyle" Target="colors61.xml"/><Relationship Id="rId1" Type="http://schemas.microsoft.com/office/2011/relationships/chartStyle" Target="style61.xml"/></Relationships>
</file>

<file path=ppt/charts/_rels/chart66.xml.rels><?xml version="1.0" encoding="UTF-8" standalone="yes"?>
<Relationships xmlns="http://schemas.openxmlformats.org/package/2006/relationships"><Relationship Id="rId3" Type="http://schemas.openxmlformats.org/officeDocument/2006/relationships/package" Target="../embeddings/Microsoft_Excel_Worksheet65.xlsx"/><Relationship Id="rId2" Type="http://schemas.microsoft.com/office/2011/relationships/chartColorStyle" Target="colors62.xml"/><Relationship Id="rId1" Type="http://schemas.microsoft.com/office/2011/relationships/chartStyle" Target="style62.xml"/></Relationships>
</file>

<file path=ppt/charts/_rels/chart67.xml.rels><?xml version="1.0" encoding="UTF-8" standalone="yes"?>
<Relationships xmlns="http://schemas.openxmlformats.org/package/2006/relationships"><Relationship Id="rId3" Type="http://schemas.openxmlformats.org/officeDocument/2006/relationships/package" Target="../embeddings/Microsoft_Excel_Worksheet66.xlsx"/><Relationship Id="rId2" Type="http://schemas.microsoft.com/office/2011/relationships/chartColorStyle" Target="colors63.xml"/><Relationship Id="rId1" Type="http://schemas.microsoft.com/office/2011/relationships/chartStyle" Target="style63.xml"/></Relationships>
</file>

<file path=ppt/charts/_rels/chart68.xml.rels><?xml version="1.0" encoding="UTF-8" standalone="yes"?>
<Relationships xmlns="http://schemas.openxmlformats.org/package/2006/relationships"><Relationship Id="rId3" Type="http://schemas.openxmlformats.org/officeDocument/2006/relationships/package" Target="../embeddings/Microsoft_Excel_Worksheet67.xlsx"/><Relationship Id="rId2" Type="http://schemas.microsoft.com/office/2011/relationships/chartColorStyle" Target="colors64.xml"/><Relationship Id="rId1" Type="http://schemas.microsoft.com/office/2011/relationships/chartStyle" Target="style64.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ser>
          <c:idx val="0"/>
          <c:order val="0"/>
          <c:tx>
            <c:strRef>
              <c:f>Plan1!$B$1</c:f>
              <c:strCache>
                <c:ptCount val="1"/>
                <c:pt idx="0">
                  <c:v>Sinalizador de Vagas</c:v>
                </c:pt>
              </c:strCache>
            </c:strRef>
          </c:tx>
          <c:spPr>
            <a:solidFill>
              <a:schemeClr val="bg1">
                <a:lumMod val="75000"/>
              </a:schemeClr>
            </a:solidFill>
          </c:spPr>
          <c:dPt>
            <c:idx val="0"/>
            <c:bubble3D val="0"/>
            <c:spPr>
              <a:gradFill>
                <a:gsLst>
                  <a:gs pos="0">
                    <a:schemeClr val="bg1">
                      <a:lumMod val="75000"/>
                    </a:schemeClr>
                  </a:gs>
                  <a:gs pos="100000">
                    <a:schemeClr val="bg1">
                      <a:lumMod val="75000"/>
                    </a:schemeClr>
                  </a:gs>
                </a:gsLst>
                <a:lin ang="5400000" scaled="1"/>
              </a:gradFill>
              <a:ln>
                <a:noFill/>
              </a:ln>
              <a:effectLst/>
            </c:spPr>
            <c:extLst>
              <c:ext xmlns:c16="http://schemas.microsoft.com/office/drawing/2014/chart" uri="{C3380CC4-5D6E-409C-BE32-E72D297353CC}">
                <c16:uniqueId val="{00000001-2942-41A9-B3F3-425FBF9CF2BE}"/>
              </c:ext>
            </c:extLst>
          </c:dPt>
          <c:dPt>
            <c:idx val="1"/>
            <c:bubble3D val="0"/>
            <c:spPr>
              <a:solidFill>
                <a:srgbClr val="E6E6E6"/>
              </a:solidFill>
              <a:ln>
                <a:noFill/>
              </a:ln>
              <a:effectLst/>
            </c:spPr>
            <c:extLst>
              <c:ext xmlns:c16="http://schemas.microsoft.com/office/drawing/2014/chart" uri="{C3380CC4-5D6E-409C-BE32-E72D297353CC}">
                <c16:uniqueId val="{00000003-2942-41A9-B3F3-425FBF9CF2BE}"/>
              </c:ext>
            </c:extLst>
          </c:dPt>
          <c:dLbls>
            <c:dLbl>
              <c:idx val="0"/>
              <c:showLegendKey val="0"/>
              <c:showVal val="1"/>
              <c:showCatName val="0"/>
              <c:showSerName val="0"/>
              <c:showPercent val="0"/>
              <c:showBubbleSize val="0"/>
              <c:extLst>
                <c:ext xmlns:c15="http://schemas.microsoft.com/office/drawing/2012/chart" uri="{CE6537A1-D6FC-4f65-9D91-7224C49458BB}">
                  <c15:layout>
                    <c:manualLayout>
                      <c:w val="0.24676648089841285"/>
                      <c:h val="0.18596941121845736"/>
                    </c:manualLayout>
                  </c15:layout>
                </c:ext>
                <c:ext xmlns:c16="http://schemas.microsoft.com/office/drawing/2014/chart" uri="{C3380CC4-5D6E-409C-BE32-E72D297353CC}">
                  <c16:uniqueId val="{00000001-2942-41A9-B3F3-425FBF9CF2BE}"/>
                </c:ext>
              </c:extLst>
            </c:dLbl>
            <c:dLbl>
              <c:idx val="1"/>
              <c:tx>
                <c:rich>
                  <a:bodyPr/>
                  <a:lstStyle/>
                  <a:p>
                    <a:fld id="{EF7BEAF0-3426-407B-93EE-C45CC52F53CC}" type="VALUE">
                      <a:rPr lang="en-US">
                        <a:solidFill>
                          <a:schemeClr val="bg1"/>
                        </a:solidFill>
                      </a:rPr>
                      <a:pPr/>
                      <a:t>[VALOR]</a:t>
                    </a:fld>
                    <a:endParaRPr lang="es-CO"/>
                  </a:p>
                </c:rich>
              </c:tx>
              <c:showLegendKey val="0"/>
              <c:showVal val="1"/>
              <c:showCatName val="0"/>
              <c:showSerName val="0"/>
              <c:showPercent val="0"/>
              <c:showBubbleSize val="0"/>
              <c:extLst>
                <c:ext xmlns:c15="http://schemas.microsoft.com/office/drawing/2012/chart" uri="{CE6537A1-D6FC-4f65-9D91-7224C49458BB}">
                  <c15:layout>
                    <c:manualLayout>
                      <c:w val="0.26022402393959149"/>
                      <c:h val="0.18596941121845736"/>
                    </c:manualLayout>
                  </c15:layout>
                  <c15:dlblFieldTable/>
                  <c15:showDataLabelsRange val="0"/>
                </c:ext>
                <c:ext xmlns:c16="http://schemas.microsoft.com/office/drawing/2014/chart" uri="{C3380CC4-5D6E-409C-BE32-E72D297353CC}">
                  <c16:uniqueId val="{00000003-2942-41A9-B3F3-425FBF9CF2BE}"/>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Plan1!$A$2:$A$3</c:f>
              <c:strCache>
                <c:ptCount val="2"/>
                <c:pt idx="0">
                  <c:v>Outras Cidades</c:v>
                </c:pt>
                <c:pt idx="1">
                  <c:v>Capitais</c:v>
                </c:pt>
              </c:strCache>
            </c:strRef>
          </c:cat>
          <c:val>
            <c:numRef>
              <c:f>Plan1!$B$2:$B$3</c:f>
              <c:numCache>
                <c:formatCode>0%</c:formatCode>
                <c:ptCount val="2"/>
                <c:pt idx="0">
                  <c:v>0.75</c:v>
                </c:pt>
                <c:pt idx="1">
                  <c:v>0.25</c:v>
                </c:pt>
              </c:numCache>
            </c:numRef>
          </c:val>
          <c:extLst>
            <c:ext xmlns:c16="http://schemas.microsoft.com/office/drawing/2014/chart" uri="{C3380CC4-5D6E-409C-BE32-E72D297353CC}">
              <c16:uniqueId val="{00000004-2942-41A9-B3F3-425FBF9CF2BE}"/>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949476016111116E-2"/>
          <c:y val="1.02052159099584E-2"/>
          <c:w val="0.96499288328978905"/>
          <c:h val="0.97958956818008303"/>
        </c:manualLayout>
      </c:layout>
      <c:barChart>
        <c:barDir val="col"/>
        <c:grouping val="clustered"/>
        <c:varyColors val="0"/>
        <c:ser>
          <c:idx val="0"/>
          <c:order val="0"/>
          <c:tx>
            <c:strRef>
              <c:f>Plan1!$B$1</c:f>
              <c:strCache>
                <c:ptCount val="1"/>
                <c:pt idx="0">
                  <c:v>2022</c:v>
                </c:pt>
              </c:strCache>
            </c:strRef>
          </c:tx>
          <c:spPr>
            <a:solidFill>
              <a:srgbClr val="7030A0"/>
            </a:solidFill>
          </c:spPr>
          <c:invertIfNegative val="0"/>
          <c:dPt>
            <c:idx val="0"/>
            <c:invertIfNegative val="0"/>
            <c:bubble3D val="0"/>
            <c:spPr>
              <a:solidFill>
                <a:schemeClr val="accent6">
                  <a:lumMod val="50000"/>
                </a:schemeClr>
              </a:solidFill>
            </c:spPr>
            <c:extLst>
              <c:ext xmlns:c16="http://schemas.microsoft.com/office/drawing/2014/chart" uri="{C3380CC4-5D6E-409C-BE32-E72D297353CC}">
                <c16:uniqueId val="{00000001-87C4-4BDB-BE61-5AFCFF7335FD}"/>
              </c:ext>
            </c:extLst>
          </c:dPt>
          <c:dPt>
            <c:idx val="1"/>
            <c:invertIfNegative val="0"/>
            <c:bubble3D val="0"/>
            <c:spPr>
              <a:solidFill>
                <a:schemeClr val="accent6"/>
              </a:solidFill>
            </c:spPr>
            <c:extLst>
              <c:ext xmlns:c16="http://schemas.microsoft.com/office/drawing/2014/chart" uri="{C3380CC4-5D6E-409C-BE32-E72D297353CC}">
                <c16:uniqueId val="{00000003-87C4-4BDB-BE61-5AFCFF7335FD}"/>
              </c:ext>
            </c:extLst>
          </c:dPt>
          <c:dPt>
            <c:idx val="2"/>
            <c:invertIfNegative val="0"/>
            <c:bubble3D val="0"/>
            <c:spPr>
              <a:solidFill>
                <a:schemeClr val="accent6">
                  <a:lumMod val="40000"/>
                  <a:lumOff val="60000"/>
                </a:schemeClr>
              </a:solidFill>
            </c:spPr>
            <c:extLst>
              <c:ext xmlns:c16="http://schemas.microsoft.com/office/drawing/2014/chart" uri="{C3380CC4-5D6E-409C-BE32-E72D297353CC}">
                <c16:uniqueId val="{00000005-87C4-4BDB-BE61-5AFCFF7335FD}"/>
              </c:ext>
            </c:extLst>
          </c:dPt>
          <c:dPt>
            <c:idx val="3"/>
            <c:invertIfNegative val="0"/>
            <c:bubble3D val="0"/>
            <c:extLst>
              <c:ext xmlns:c16="http://schemas.microsoft.com/office/drawing/2014/chart" uri="{C3380CC4-5D6E-409C-BE32-E72D297353CC}">
                <c16:uniqueId val="{00000006-87C4-4BDB-BE61-5AFCFF7335FD}"/>
              </c:ext>
            </c:extLst>
          </c:dPt>
          <c:dPt>
            <c:idx val="4"/>
            <c:invertIfNegative val="0"/>
            <c:bubble3D val="0"/>
            <c:extLst>
              <c:ext xmlns:c16="http://schemas.microsoft.com/office/drawing/2014/chart" uri="{C3380CC4-5D6E-409C-BE32-E72D297353CC}">
                <c16:uniqueId val="{00000007-87C4-4BDB-BE61-5AFCFF7335FD}"/>
              </c:ext>
            </c:extLst>
          </c:dPt>
          <c:dPt>
            <c:idx val="5"/>
            <c:invertIfNegative val="0"/>
            <c:bubble3D val="0"/>
            <c:extLst>
              <c:ext xmlns:c16="http://schemas.microsoft.com/office/drawing/2014/chart" uri="{C3380CC4-5D6E-409C-BE32-E72D297353CC}">
                <c16:uniqueId val="{00000008-87C4-4BDB-BE61-5AFCFF7335FD}"/>
              </c:ext>
            </c:extLst>
          </c:dPt>
          <c:dPt>
            <c:idx val="6"/>
            <c:invertIfNegative val="0"/>
            <c:bubble3D val="0"/>
            <c:extLst>
              <c:ext xmlns:c16="http://schemas.microsoft.com/office/drawing/2014/chart" uri="{C3380CC4-5D6E-409C-BE32-E72D297353CC}">
                <c16:uniqueId val="{00000009-87C4-4BDB-BE61-5AFCFF7335FD}"/>
              </c:ext>
            </c:extLst>
          </c:dPt>
          <c:dLbls>
            <c:dLbl>
              <c:idx val="0"/>
              <c:spPr>
                <a:noFill/>
                <a:ln>
                  <a:noFill/>
                </a:ln>
                <a:effectLst/>
              </c:spPr>
              <c:txPr>
                <a:bodyPr wrap="square" lIns="38100" tIns="19050" rIns="38100" bIns="19050" anchor="ctr">
                  <a:spAutoFit/>
                </a:bodyPr>
                <a:lstStyle/>
                <a:p>
                  <a:pPr>
                    <a:defRPr sz="1400" baseline="0">
                      <a:latin typeface="Montserrat" panose="00000500000000000000" pitchFamily="2" charset="0"/>
                    </a:defRPr>
                  </a:pPr>
                  <a:endParaRPr lang="es-CO"/>
                </a:p>
              </c:txPr>
              <c:showLegendKey val="0"/>
              <c:showVal val="1"/>
              <c:showCatName val="0"/>
              <c:showSerName val="0"/>
              <c:showPercent val="0"/>
              <c:showBubbleSize val="0"/>
              <c:extLst>
                <c:ext xmlns:c16="http://schemas.microsoft.com/office/drawing/2014/chart" uri="{C3380CC4-5D6E-409C-BE32-E72D297353CC}">
                  <c16:uniqueId val="{00000001-87C4-4BDB-BE61-5AFCFF7335FD}"/>
                </c:ext>
              </c:extLst>
            </c:dLbl>
            <c:dLbl>
              <c:idx val="1"/>
              <c:spPr>
                <a:noFill/>
                <a:ln>
                  <a:noFill/>
                </a:ln>
                <a:effectLst/>
              </c:spPr>
              <c:txPr>
                <a:bodyPr wrap="square" lIns="38100" tIns="19050" rIns="38100" bIns="19050" anchor="ctr">
                  <a:spAutoFit/>
                </a:bodyPr>
                <a:lstStyle/>
                <a:p>
                  <a:pPr>
                    <a:defRPr sz="1400" baseline="0">
                      <a:latin typeface="Montserrat" panose="00000500000000000000" pitchFamily="2" charset="0"/>
                    </a:defRPr>
                  </a:pPr>
                  <a:endParaRPr lang="es-CO"/>
                </a:p>
              </c:txPr>
              <c:showLegendKey val="0"/>
              <c:showVal val="1"/>
              <c:showCatName val="0"/>
              <c:showSerName val="0"/>
              <c:showPercent val="0"/>
              <c:showBubbleSize val="0"/>
              <c:extLst>
                <c:ext xmlns:c16="http://schemas.microsoft.com/office/drawing/2014/chart" uri="{C3380CC4-5D6E-409C-BE32-E72D297353CC}">
                  <c16:uniqueId val="{00000003-87C4-4BDB-BE61-5AFCFF7335FD}"/>
                </c:ext>
              </c:extLst>
            </c:dLbl>
            <c:dLbl>
              <c:idx val="2"/>
              <c:spPr>
                <a:noFill/>
                <a:ln>
                  <a:noFill/>
                </a:ln>
                <a:effectLst/>
              </c:spPr>
              <c:txPr>
                <a:bodyPr wrap="square" lIns="38100" tIns="19050" rIns="38100" bIns="19050" anchor="ctr">
                  <a:spAutoFit/>
                </a:bodyPr>
                <a:lstStyle/>
                <a:p>
                  <a:pPr>
                    <a:defRPr sz="1400" baseline="0">
                      <a:latin typeface="Montserrat" panose="00000500000000000000" pitchFamily="2" charset="0"/>
                    </a:defRPr>
                  </a:pPr>
                  <a:endParaRPr lang="es-CO"/>
                </a:p>
              </c:txPr>
              <c:showLegendKey val="0"/>
              <c:showVal val="1"/>
              <c:showCatName val="0"/>
              <c:showSerName val="0"/>
              <c:showPercent val="0"/>
              <c:showBubbleSize val="0"/>
              <c:extLst>
                <c:ext xmlns:c16="http://schemas.microsoft.com/office/drawing/2014/chart" uri="{C3380CC4-5D6E-409C-BE32-E72D297353CC}">
                  <c16:uniqueId val="{00000005-87C4-4BDB-BE61-5AFCFF7335FD}"/>
                </c:ext>
              </c:extLst>
            </c:dLbl>
            <c:spPr>
              <a:noFill/>
              <a:ln>
                <a:noFill/>
              </a:ln>
              <a:effectLst/>
            </c:spPr>
            <c:txPr>
              <a:bodyPr wrap="square" lIns="38100" tIns="19050" rIns="38100" bIns="19050" anchor="ctr">
                <a:spAutoFit/>
              </a:bodyPr>
              <a:lstStyle/>
              <a:p>
                <a:pPr>
                  <a:defRPr sz="1400"/>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Plan1!$A$2:$A$4</c:f>
              <c:strCache>
                <c:ptCount val="3"/>
                <c:pt idx="0">
                  <c:v>Administración</c:v>
                </c:pt>
                <c:pt idx="1">
                  <c:v>Tiendas: comercio minorista, servicios, patio de comidas, restaurantes y ocio</c:v>
                </c:pt>
                <c:pt idx="2">
                  <c:v>Otros: mantenimiento, limpieza, aparcamiento, etc</c:v>
                </c:pt>
              </c:strCache>
            </c:strRef>
          </c:cat>
          <c:val>
            <c:numRef>
              <c:f>Plan1!$B$2:$B$4</c:f>
              <c:numCache>
                <c:formatCode>0.0%</c:formatCode>
                <c:ptCount val="3"/>
                <c:pt idx="0">
                  <c:v>2.5999999999999999E-2</c:v>
                </c:pt>
                <c:pt idx="1">
                  <c:v>0.91100000000000003</c:v>
                </c:pt>
                <c:pt idx="2">
                  <c:v>6.3E-2</c:v>
                </c:pt>
              </c:numCache>
            </c:numRef>
          </c:val>
          <c:extLst>
            <c:ext xmlns:c16="http://schemas.microsoft.com/office/drawing/2014/chart" uri="{C3380CC4-5D6E-409C-BE32-E72D297353CC}">
              <c16:uniqueId val="{0000000A-87C4-4BDB-BE61-5AFCFF7335FD}"/>
            </c:ext>
          </c:extLst>
        </c:ser>
        <c:dLbls>
          <c:showLegendKey val="0"/>
          <c:showVal val="0"/>
          <c:showCatName val="0"/>
          <c:showSerName val="0"/>
          <c:showPercent val="0"/>
          <c:showBubbleSize val="0"/>
        </c:dLbls>
        <c:gapWidth val="100"/>
        <c:axId val="1112348175"/>
        <c:axId val="1257306607"/>
      </c:barChart>
      <c:catAx>
        <c:axId val="1112348175"/>
        <c:scaling>
          <c:orientation val="minMax"/>
        </c:scaling>
        <c:delete val="0"/>
        <c:axPos val="b"/>
        <c:numFmt formatCode="General" sourceLinked="1"/>
        <c:majorTickMark val="out"/>
        <c:minorTickMark val="none"/>
        <c:tickLblPos val="nextTo"/>
        <c:txPr>
          <a:bodyPr/>
          <a:lstStyle/>
          <a:p>
            <a:pPr>
              <a:defRPr sz="1240" baseline="0">
                <a:solidFill>
                  <a:schemeClr val="bg1"/>
                </a:solidFill>
                <a:latin typeface="Montserrat" panose="00000500000000000000" pitchFamily="2" charset="0"/>
              </a:defRPr>
            </a:pPr>
            <a:endParaRPr lang="es-CO"/>
          </a:p>
        </c:txPr>
        <c:crossAx val="1257306607"/>
        <c:crosses val="autoZero"/>
        <c:auto val="1"/>
        <c:lblAlgn val="ctr"/>
        <c:lblOffset val="100"/>
        <c:noMultiLvlLbl val="0"/>
      </c:catAx>
      <c:valAx>
        <c:axId val="1257306607"/>
        <c:scaling>
          <c:orientation val="minMax"/>
        </c:scaling>
        <c:delete val="1"/>
        <c:axPos val="l"/>
        <c:numFmt formatCode="0.0%" sourceLinked="1"/>
        <c:majorTickMark val="out"/>
        <c:minorTickMark val="none"/>
        <c:tickLblPos val="nextTo"/>
        <c:crossAx val="1112348175"/>
        <c:crosses val="autoZero"/>
        <c:crossBetween val="between"/>
      </c:valAx>
    </c:plotArea>
    <c:plotVisOnly val="1"/>
    <c:dispBlanksAs val="gap"/>
    <c:showDLblsOverMax val="0"/>
  </c:chart>
  <c:txPr>
    <a:bodyPr/>
    <a:lstStyle/>
    <a:p>
      <a:pPr>
        <a:defRPr sz="1800">
          <a:latin typeface="Calibri" panose="020F0502020204030204" pitchFamily="34" charset="0"/>
          <a:cs typeface="Calibri" panose="020F0502020204030204" pitchFamily="34" charset="0"/>
        </a:defRPr>
      </a:pPr>
      <a:endParaRPr lang="es-CO"/>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ser>
          <c:idx val="0"/>
          <c:order val="0"/>
          <c:tx>
            <c:strRef>
              <c:f>Plan1!$B$1</c:f>
              <c:strCache>
                <c:ptCount val="1"/>
                <c:pt idx="0">
                  <c:v>Sinalizador de Vagas</c:v>
                </c:pt>
              </c:strCache>
            </c:strRef>
          </c:tx>
          <c:dPt>
            <c:idx val="0"/>
            <c:bubble3D val="0"/>
            <c:spPr>
              <a:solidFill>
                <a:schemeClr val="accent4">
                  <a:shade val="76000"/>
                </a:schemeClr>
              </a:solidFill>
              <a:ln>
                <a:noFill/>
              </a:ln>
              <a:effectLst/>
            </c:spPr>
            <c:extLst>
              <c:ext xmlns:c16="http://schemas.microsoft.com/office/drawing/2014/chart" uri="{C3380CC4-5D6E-409C-BE32-E72D297353CC}">
                <c16:uniqueId val="{00000001-269E-4AD9-A8A3-0D7983FE7F5D}"/>
              </c:ext>
            </c:extLst>
          </c:dPt>
          <c:dPt>
            <c:idx val="1"/>
            <c:bubble3D val="0"/>
            <c:spPr>
              <a:solidFill>
                <a:schemeClr val="accent4">
                  <a:tint val="77000"/>
                </a:schemeClr>
              </a:solidFill>
              <a:ln>
                <a:noFill/>
              </a:ln>
              <a:effectLst/>
            </c:spPr>
            <c:extLst>
              <c:ext xmlns:c16="http://schemas.microsoft.com/office/drawing/2014/chart" uri="{C3380CC4-5D6E-409C-BE32-E72D297353CC}">
                <c16:uniqueId val="{00000002-269E-4AD9-A8A3-0D7983FE7F5D}"/>
              </c:ext>
            </c:extLst>
          </c:dPt>
          <c:dLbls>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Plan1!$A$2:$A$3</c:f>
              <c:strCache>
                <c:ptCount val="2"/>
                <c:pt idx="0">
                  <c:v>Especializados</c:v>
                </c:pt>
                <c:pt idx="1">
                  <c:v>Tradicionais</c:v>
                </c:pt>
              </c:strCache>
            </c:strRef>
          </c:cat>
          <c:val>
            <c:numRef>
              <c:f>Plan1!$B$2:$B$3</c:f>
              <c:numCache>
                <c:formatCode>0%</c:formatCode>
                <c:ptCount val="2"/>
                <c:pt idx="0">
                  <c:v>0.13</c:v>
                </c:pt>
                <c:pt idx="1">
                  <c:v>0.87</c:v>
                </c:pt>
              </c:numCache>
            </c:numRef>
          </c:val>
          <c:extLst>
            <c:ext xmlns:c16="http://schemas.microsoft.com/office/drawing/2014/chart" uri="{C3380CC4-5D6E-409C-BE32-E72D297353CC}">
              <c16:uniqueId val="{00000003-269E-4AD9-A8A3-0D7983FE7F5D}"/>
            </c:ext>
          </c:extLst>
        </c:ser>
        <c:dLbls>
          <c:showLegendKey val="0"/>
          <c:showVal val="0"/>
          <c:showCatName val="0"/>
          <c:showSerName val="0"/>
          <c:showPercent val="0"/>
          <c:showBubbleSize val="0"/>
          <c:showLeaderLines val="1"/>
        </c:dLbls>
        <c:firstSliceAng val="155"/>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0"/>
          <c:y val="0.15130378203936529"/>
          <c:w val="1"/>
          <c:h val="0.69739243592126943"/>
        </c:manualLayout>
      </c:layout>
      <c:doughnutChart>
        <c:varyColors val="1"/>
        <c:ser>
          <c:idx val="0"/>
          <c:order val="0"/>
          <c:tx>
            <c:strRef>
              <c:f>Plan1!$B$1</c:f>
              <c:strCache>
                <c:ptCount val="1"/>
                <c:pt idx="0">
                  <c:v>Sinalizador de Vagas</c:v>
                </c:pt>
              </c:strCache>
            </c:strRef>
          </c:tx>
          <c:dPt>
            <c:idx val="0"/>
            <c:bubble3D val="0"/>
            <c:spPr>
              <a:solidFill>
                <a:schemeClr val="accent6">
                  <a:shade val="65000"/>
                </a:schemeClr>
              </a:solidFill>
              <a:ln>
                <a:noFill/>
              </a:ln>
              <a:effectLst/>
            </c:spPr>
            <c:extLst>
              <c:ext xmlns:c16="http://schemas.microsoft.com/office/drawing/2014/chart" uri="{C3380CC4-5D6E-409C-BE32-E72D297353CC}">
                <c16:uniqueId val="{00000001-269E-4AD9-A8A3-0D7983FE7F5D}"/>
              </c:ext>
            </c:extLst>
          </c:dPt>
          <c:dPt>
            <c:idx val="1"/>
            <c:bubble3D val="0"/>
            <c:spPr>
              <a:solidFill>
                <a:schemeClr val="accent6"/>
              </a:solidFill>
              <a:ln>
                <a:noFill/>
              </a:ln>
              <a:effectLst/>
            </c:spPr>
            <c:extLst>
              <c:ext xmlns:c16="http://schemas.microsoft.com/office/drawing/2014/chart" uri="{C3380CC4-5D6E-409C-BE32-E72D297353CC}">
                <c16:uniqueId val="{00000002-269E-4AD9-A8A3-0D7983FE7F5D}"/>
              </c:ext>
            </c:extLst>
          </c:dPt>
          <c:dPt>
            <c:idx val="2"/>
            <c:bubble3D val="0"/>
            <c:spPr>
              <a:solidFill>
                <a:schemeClr val="accent6">
                  <a:tint val="65000"/>
                </a:schemeClr>
              </a:solidFill>
              <a:ln>
                <a:noFill/>
              </a:ln>
              <a:effectLst/>
            </c:spPr>
            <c:extLst>
              <c:ext xmlns:c16="http://schemas.microsoft.com/office/drawing/2014/chart" uri="{C3380CC4-5D6E-409C-BE32-E72D297353CC}">
                <c16:uniqueId val="{00000005-2B3E-4BAC-8F8C-250332F7C88B}"/>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Plan1!$A$2:$A$4</c:f>
              <c:strCache>
                <c:ptCount val="3"/>
                <c:pt idx="0">
                  <c:v>Lifestyle</c:v>
                </c:pt>
                <c:pt idx="1">
                  <c:v>Temáticos</c:v>
                </c:pt>
                <c:pt idx="2">
                  <c:v>Outlets</c:v>
                </c:pt>
              </c:strCache>
            </c:strRef>
          </c:cat>
          <c:val>
            <c:numRef>
              <c:f>Plan1!$B$2:$B$4</c:f>
              <c:numCache>
                <c:formatCode>0%</c:formatCode>
                <c:ptCount val="3"/>
                <c:pt idx="0">
                  <c:v>0.56000000000000005</c:v>
                </c:pt>
                <c:pt idx="1">
                  <c:v>0.21</c:v>
                </c:pt>
                <c:pt idx="2">
                  <c:v>0.23</c:v>
                </c:pt>
              </c:numCache>
            </c:numRef>
          </c:val>
          <c:extLst>
            <c:ext xmlns:c16="http://schemas.microsoft.com/office/drawing/2014/chart" uri="{C3380CC4-5D6E-409C-BE32-E72D297353CC}">
              <c16:uniqueId val="{00000003-269E-4AD9-A8A3-0D7983FE7F5D}"/>
            </c:ext>
          </c:extLst>
        </c:ser>
        <c:dLbls>
          <c:showLegendKey val="0"/>
          <c:showVal val="0"/>
          <c:showCatName val="0"/>
          <c:showSerName val="0"/>
          <c:showPercent val="0"/>
          <c:showBubbleSize val="0"/>
          <c:showLeaderLines val="1"/>
        </c:dLbls>
        <c:firstSliceAng val="196"/>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3.6767805877565375E-2"/>
          <c:y val="0.12709886618354332"/>
          <c:w val="0.92646438824486921"/>
          <c:h val="0.74284549483870499"/>
        </c:manualLayout>
      </c:layout>
      <c:doughnutChart>
        <c:varyColors val="1"/>
        <c:ser>
          <c:idx val="0"/>
          <c:order val="0"/>
          <c:tx>
            <c:strRef>
              <c:f>Plan1!$B$1</c:f>
              <c:strCache>
                <c:ptCount val="1"/>
                <c:pt idx="0">
                  <c:v>tradicionais</c:v>
                </c:pt>
              </c:strCache>
            </c:strRef>
          </c:tx>
          <c:dPt>
            <c:idx val="0"/>
            <c:bubble3D val="0"/>
            <c:spPr>
              <a:solidFill>
                <a:schemeClr val="accent1">
                  <a:tint val="58000"/>
                </a:schemeClr>
              </a:solidFill>
              <a:ln>
                <a:noFill/>
              </a:ln>
              <a:effectLst/>
            </c:spPr>
            <c:extLst>
              <c:ext xmlns:c16="http://schemas.microsoft.com/office/drawing/2014/chart" uri="{C3380CC4-5D6E-409C-BE32-E72D297353CC}">
                <c16:uniqueId val="{00000001-269E-4AD9-A8A3-0D7983FE7F5D}"/>
              </c:ext>
            </c:extLst>
          </c:dPt>
          <c:dPt>
            <c:idx val="1"/>
            <c:bubble3D val="0"/>
            <c:spPr>
              <a:solidFill>
                <a:schemeClr val="accent1">
                  <a:tint val="86000"/>
                </a:schemeClr>
              </a:solidFill>
              <a:ln>
                <a:noFill/>
              </a:ln>
              <a:effectLst/>
            </c:spPr>
            <c:extLst>
              <c:ext xmlns:c16="http://schemas.microsoft.com/office/drawing/2014/chart" uri="{C3380CC4-5D6E-409C-BE32-E72D297353CC}">
                <c16:uniqueId val="{00000002-269E-4AD9-A8A3-0D7983FE7F5D}"/>
              </c:ext>
            </c:extLst>
          </c:dPt>
          <c:dPt>
            <c:idx val="2"/>
            <c:bubble3D val="0"/>
            <c:spPr>
              <a:solidFill>
                <a:schemeClr val="accent1">
                  <a:shade val="86000"/>
                </a:schemeClr>
              </a:solidFill>
              <a:ln>
                <a:noFill/>
              </a:ln>
              <a:effectLst/>
            </c:spPr>
            <c:extLst>
              <c:ext xmlns:c16="http://schemas.microsoft.com/office/drawing/2014/chart" uri="{C3380CC4-5D6E-409C-BE32-E72D297353CC}">
                <c16:uniqueId val="{00000001-64ED-4D0C-9F44-E123FB8B0CA4}"/>
              </c:ext>
            </c:extLst>
          </c:dPt>
          <c:dPt>
            <c:idx val="3"/>
            <c:bubble3D val="0"/>
            <c:spPr>
              <a:solidFill>
                <a:schemeClr val="accent1">
                  <a:shade val="58000"/>
                </a:schemeClr>
              </a:solidFill>
              <a:ln>
                <a:noFill/>
              </a:ln>
              <a:effectLst/>
            </c:spPr>
            <c:extLst>
              <c:ext xmlns:c16="http://schemas.microsoft.com/office/drawing/2014/chart" uri="{C3380CC4-5D6E-409C-BE32-E72D297353CC}">
                <c16:uniqueId val="{00000000-64ED-4D0C-9F44-E123FB8B0CA4}"/>
              </c:ext>
            </c:extLst>
          </c:dPt>
          <c:dLbls>
            <c:dLbl>
              <c:idx val="1"/>
              <c:showLegendKey val="0"/>
              <c:showVal val="1"/>
              <c:showCatName val="0"/>
              <c:showSerName val="0"/>
              <c:showPercent val="0"/>
              <c:showBubbleSize val="0"/>
              <c:extLst>
                <c:ext xmlns:c15="http://schemas.microsoft.com/office/drawing/2012/chart" uri="{CE6537A1-D6FC-4f65-9D91-7224C49458BB}">
                  <c15:layout>
                    <c:manualLayout>
                      <c:w val="0.22042299623600445"/>
                      <c:h val="0.14828781383067466"/>
                    </c:manualLayout>
                  </c15:layout>
                </c:ext>
                <c:ext xmlns:c16="http://schemas.microsoft.com/office/drawing/2014/chart" uri="{C3380CC4-5D6E-409C-BE32-E72D297353CC}">
                  <c16:uniqueId val="{00000002-269E-4AD9-A8A3-0D7983FE7F5D}"/>
                </c:ext>
              </c:extLst>
            </c:dLbl>
            <c:dLbl>
              <c:idx val="2"/>
              <c:showLegendKey val="0"/>
              <c:showVal val="1"/>
              <c:showCatName val="0"/>
              <c:showSerName val="0"/>
              <c:showPercent val="0"/>
              <c:showBubbleSize val="0"/>
              <c:separator>
</c:separator>
              <c:extLst>
                <c:ext xmlns:c15="http://schemas.microsoft.com/office/drawing/2012/chart" uri="{CE6537A1-D6FC-4f65-9D91-7224C49458BB}">
                  <c15:layout>
                    <c:manualLayout>
                      <c:w val="0.24799885064417848"/>
                      <c:h val="0.14828781383067466"/>
                    </c:manualLayout>
                  </c15:layout>
                </c:ext>
                <c:ext xmlns:c16="http://schemas.microsoft.com/office/drawing/2014/chart" uri="{C3380CC4-5D6E-409C-BE32-E72D297353CC}">
                  <c16:uniqueId val="{00000001-64ED-4D0C-9F44-E123FB8B0CA4}"/>
                </c:ext>
              </c:extLst>
            </c:dLbl>
            <c:dLbl>
              <c:idx val="3"/>
              <c:showLegendKey val="0"/>
              <c:showVal val="1"/>
              <c:showCatName val="0"/>
              <c:showSerName val="0"/>
              <c:showPercent val="0"/>
              <c:showBubbleSize val="0"/>
              <c:separator>
</c:separator>
              <c:extLst>
                <c:ext xmlns:c15="http://schemas.microsoft.com/office/drawing/2012/chart" uri="{CE6537A1-D6FC-4f65-9D91-7224C49458BB}">
                  <c15:layout>
                    <c:manualLayout>
                      <c:w val="0.26178677784826548"/>
                      <c:h val="0.14828781383067466"/>
                    </c:manualLayout>
                  </c15:layout>
                </c:ext>
                <c:ext xmlns:c16="http://schemas.microsoft.com/office/drawing/2014/chart" uri="{C3380CC4-5D6E-409C-BE32-E72D297353CC}">
                  <c16:uniqueId val="{00000000-64ED-4D0C-9F44-E123FB8B0CA4}"/>
                </c:ext>
              </c:extLst>
            </c:dLbl>
            <c:spPr>
              <a:noFill/>
              <a:ln>
                <a:noFill/>
              </a:ln>
              <a:effectLst/>
            </c:spPr>
            <c:txPr>
              <a:bodyPr rot="0" spcFirstLastPara="1" vertOverflow="ellipsis" vert="horz" wrap="square" anchor="ctr" anchorCtr="0"/>
              <a:lstStyle/>
              <a:p>
                <a:pPr algn="ctr">
                  <a:defRPr lang="en-US" sz="14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eparator>
</c:separator>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Plan1!$A$2:$A$5</c:f>
              <c:strCache>
                <c:ptCount val="4"/>
                <c:pt idx="0">
                  <c:v>Mega</c:v>
                </c:pt>
                <c:pt idx="1">
                  <c:v>Regional</c:v>
                </c:pt>
                <c:pt idx="2">
                  <c:v>Médio</c:v>
                </c:pt>
                <c:pt idx="3">
                  <c:v>Pequeno</c:v>
                </c:pt>
              </c:strCache>
            </c:strRef>
          </c:cat>
          <c:val>
            <c:numRef>
              <c:f>Plan1!$B$2:$B$5</c:f>
              <c:numCache>
                <c:formatCode>0.0%</c:formatCode>
                <c:ptCount val="4"/>
                <c:pt idx="0">
                  <c:v>6.8000000000000005E-2</c:v>
                </c:pt>
                <c:pt idx="1">
                  <c:v>0.30399999999999999</c:v>
                </c:pt>
                <c:pt idx="2">
                  <c:v>0.23300000000000001</c:v>
                </c:pt>
                <c:pt idx="3">
                  <c:v>0.39500000000000002</c:v>
                </c:pt>
              </c:numCache>
            </c:numRef>
          </c:val>
          <c:extLst>
            <c:ext xmlns:c16="http://schemas.microsoft.com/office/drawing/2014/chart" uri="{C3380CC4-5D6E-409C-BE32-E72D297353CC}">
              <c16:uniqueId val="{00000003-269E-4AD9-A8A3-0D7983FE7F5D}"/>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3.6767805877565375E-2"/>
          <c:y val="0.12709886618354332"/>
          <c:w val="0.92646438824486921"/>
          <c:h val="0.74284549483870499"/>
        </c:manualLayout>
      </c:layout>
      <c:doughnutChart>
        <c:varyColors val="1"/>
        <c:ser>
          <c:idx val="0"/>
          <c:order val="0"/>
          <c:tx>
            <c:strRef>
              <c:f>Plan1!$B$1</c:f>
              <c:strCache>
                <c:ptCount val="1"/>
                <c:pt idx="0">
                  <c:v>Especializados</c:v>
                </c:pt>
              </c:strCache>
            </c:strRef>
          </c:tx>
          <c:dPt>
            <c:idx val="0"/>
            <c:bubble3D val="0"/>
            <c:spPr>
              <a:solidFill>
                <a:schemeClr val="accent4">
                  <a:tint val="65000"/>
                </a:schemeClr>
              </a:solidFill>
              <a:ln>
                <a:noFill/>
              </a:ln>
              <a:effectLst/>
            </c:spPr>
            <c:extLst>
              <c:ext xmlns:c16="http://schemas.microsoft.com/office/drawing/2014/chart" uri="{C3380CC4-5D6E-409C-BE32-E72D297353CC}">
                <c16:uniqueId val="{00000001-269E-4AD9-A8A3-0D7983FE7F5D}"/>
              </c:ext>
            </c:extLst>
          </c:dPt>
          <c:dPt>
            <c:idx val="1"/>
            <c:bubble3D val="0"/>
            <c:spPr>
              <a:solidFill>
                <a:schemeClr val="accent4"/>
              </a:solidFill>
              <a:ln>
                <a:noFill/>
              </a:ln>
              <a:effectLst/>
            </c:spPr>
            <c:extLst>
              <c:ext xmlns:c16="http://schemas.microsoft.com/office/drawing/2014/chart" uri="{C3380CC4-5D6E-409C-BE32-E72D297353CC}">
                <c16:uniqueId val="{00000002-269E-4AD9-A8A3-0D7983FE7F5D}"/>
              </c:ext>
            </c:extLst>
          </c:dPt>
          <c:dPt>
            <c:idx val="2"/>
            <c:bubble3D val="0"/>
            <c:spPr>
              <a:solidFill>
                <a:schemeClr val="accent4">
                  <a:shade val="65000"/>
                </a:schemeClr>
              </a:solidFill>
              <a:ln>
                <a:noFill/>
              </a:ln>
              <a:effectLst/>
            </c:spPr>
            <c:extLst>
              <c:ext xmlns:c16="http://schemas.microsoft.com/office/drawing/2014/chart" uri="{C3380CC4-5D6E-409C-BE32-E72D297353CC}">
                <c16:uniqueId val="{00000001-64ED-4D0C-9F44-E123FB8B0CA4}"/>
              </c:ext>
            </c:extLst>
          </c:dPt>
          <c:dLbls>
            <c:dLbl>
              <c:idx val="0"/>
              <c:layout>
                <c:manualLayout>
                  <c:x val="1.3787927204086932E-2"/>
                  <c:y val="2.2110363938398114E-2"/>
                </c:manualLayout>
              </c:layout>
              <c:showLegendKey val="0"/>
              <c:showVal val="1"/>
              <c:showCatName val="0"/>
              <c:showSerName val="0"/>
              <c:showPercent val="0"/>
              <c:showBubbleSize val="0"/>
              <c:separator>
</c:separator>
              <c:extLst>
                <c:ext xmlns:c15="http://schemas.microsoft.com/office/drawing/2012/chart" uri="{CE6537A1-D6FC-4f65-9D91-7224C49458BB}">
                  <c15:layout>
                    <c:manualLayout>
                      <c:w val="0.26638275358296115"/>
                      <c:h val="0.14828781383067466"/>
                    </c:manualLayout>
                  </c15:layout>
                </c:ext>
                <c:ext xmlns:c16="http://schemas.microsoft.com/office/drawing/2014/chart" uri="{C3380CC4-5D6E-409C-BE32-E72D297353CC}">
                  <c16:uniqueId val="{00000001-269E-4AD9-A8A3-0D7983FE7F5D}"/>
                </c:ext>
              </c:extLst>
            </c:dLbl>
            <c:dLbl>
              <c:idx val="1"/>
              <c:showLegendKey val="0"/>
              <c:showVal val="1"/>
              <c:showCatName val="0"/>
              <c:showSerName val="0"/>
              <c:showPercent val="0"/>
              <c:showBubbleSize val="0"/>
              <c:extLst>
                <c:ext xmlns:c15="http://schemas.microsoft.com/office/drawing/2012/chart" uri="{CE6537A1-D6FC-4f65-9D91-7224C49458BB}">
                  <c15:layout>
                    <c:manualLayout>
                      <c:w val="0.22042299623600445"/>
                      <c:h val="0.14828781383067466"/>
                    </c:manualLayout>
                  </c15:layout>
                </c:ext>
                <c:ext xmlns:c16="http://schemas.microsoft.com/office/drawing/2014/chart" uri="{C3380CC4-5D6E-409C-BE32-E72D297353CC}">
                  <c16:uniqueId val="{00000002-269E-4AD9-A8A3-0D7983FE7F5D}"/>
                </c:ext>
              </c:extLst>
            </c:dLbl>
            <c:dLbl>
              <c:idx val="2"/>
              <c:showLegendKey val="0"/>
              <c:showVal val="1"/>
              <c:showCatName val="0"/>
              <c:showSerName val="0"/>
              <c:showPercent val="0"/>
              <c:showBubbleSize val="0"/>
              <c:separator>
</c:separator>
              <c:extLst>
                <c:ext xmlns:c15="http://schemas.microsoft.com/office/drawing/2012/chart" uri="{CE6537A1-D6FC-4f65-9D91-7224C49458BB}">
                  <c15:layout>
                    <c:manualLayout>
                      <c:w val="0.24799885064417848"/>
                      <c:h val="0.14828781383067466"/>
                    </c:manualLayout>
                  </c15:layout>
                </c:ext>
                <c:ext xmlns:c16="http://schemas.microsoft.com/office/drawing/2014/chart" uri="{C3380CC4-5D6E-409C-BE32-E72D297353CC}">
                  <c16:uniqueId val="{00000001-64ED-4D0C-9F44-E123FB8B0CA4}"/>
                </c:ext>
              </c:extLst>
            </c:dLbl>
            <c:spPr>
              <a:noFill/>
              <a:ln>
                <a:noFill/>
              </a:ln>
              <a:effectLst/>
            </c:spPr>
            <c:txPr>
              <a:bodyPr rot="0" spcFirstLastPara="1" vertOverflow="ellipsis" vert="horz" wrap="square" anchor="ctr" anchorCtr="0"/>
              <a:lstStyle/>
              <a:p>
                <a:pPr algn="ctr">
                  <a:defRPr lang="en-US" sz="14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eparator>
</c:separator>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Plan1!$A$2:$A$4</c:f>
              <c:strCache>
                <c:ptCount val="3"/>
                <c:pt idx="0">
                  <c:v>Grande</c:v>
                </c:pt>
                <c:pt idx="1">
                  <c:v>Médio</c:v>
                </c:pt>
                <c:pt idx="2">
                  <c:v>Pequeno</c:v>
                </c:pt>
              </c:strCache>
            </c:strRef>
          </c:cat>
          <c:val>
            <c:numRef>
              <c:f>Plan1!$B$2:$B$4</c:f>
              <c:numCache>
                <c:formatCode>0.0%</c:formatCode>
                <c:ptCount val="3"/>
                <c:pt idx="0">
                  <c:v>0.28899999999999998</c:v>
                </c:pt>
                <c:pt idx="1">
                  <c:v>0.39500000000000002</c:v>
                </c:pt>
                <c:pt idx="2">
                  <c:v>0.316</c:v>
                </c:pt>
              </c:numCache>
            </c:numRef>
          </c:val>
          <c:extLst>
            <c:ext xmlns:c16="http://schemas.microsoft.com/office/drawing/2014/chart" uri="{C3380CC4-5D6E-409C-BE32-E72D297353CC}">
              <c16:uniqueId val="{00000003-269E-4AD9-A8A3-0D7983FE7F5D}"/>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ser>
          <c:idx val="0"/>
          <c:order val="0"/>
          <c:tx>
            <c:strRef>
              <c:f>Plan1!$B$1</c:f>
              <c:strCache>
                <c:ptCount val="1"/>
                <c:pt idx="0">
                  <c:v>Sinalizador de Vagas</c:v>
                </c:pt>
              </c:strCache>
            </c:strRef>
          </c:tx>
          <c:dPt>
            <c:idx val="0"/>
            <c:bubble3D val="0"/>
            <c:spPr>
              <a:solidFill>
                <a:schemeClr val="accent4">
                  <a:shade val="76000"/>
                </a:schemeClr>
              </a:solidFill>
              <a:ln>
                <a:noFill/>
              </a:ln>
              <a:effectLst/>
            </c:spPr>
            <c:extLst>
              <c:ext xmlns:c16="http://schemas.microsoft.com/office/drawing/2014/chart" uri="{C3380CC4-5D6E-409C-BE32-E72D297353CC}">
                <c16:uniqueId val="{00000001-269E-4AD9-A8A3-0D7983FE7F5D}"/>
              </c:ext>
            </c:extLst>
          </c:dPt>
          <c:dPt>
            <c:idx val="1"/>
            <c:bubble3D val="0"/>
            <c:spPr>
              <a:solidFill>
                <a:schemeClr val="accent4">
                  <a:tint val="77000"/>
                </a:schemeClr>
              </a:solidFill>
              <a:ln>
                <a:noFill/>
              </a:ln>
              <a:effectLst/>
            </c:spPr>
            <c:extLst>
              <c:ext xmlns:c16="http://schemas.microsoft.com/office/drawing/2014/chart" uri="{C3380CC4-5D6E-409C-BE32-E72D297353CC}">
                <c16:uniqueId val="{00000002-269E-4AD9-A8A3-0D7983FE7F5D}"/>
              </c:ext>
            </c:extLst>
          </c:dPt>
          <c:dLbls>
            <c:dLbl>
              <c:idx val="0"/>
              <c:showLegendKey val="0"/>
              <c:showVal val="1"/>
              <c:showCatName val="0"/>
              <c:showSerName val="0"/>
              <c:showPercent val="0"/>
              <c:showBubbleSize val="0"/>
              <c:extLst>
                <c:ext xmlns:c15="http://schemas.microsoft.com/office/drawing/2012/chart" uri="{CE6537A1-D6FC-4f65-9D91-7224C49458BB}">
                  <c15:layout>
                    <c:manualLayout>
                      <c:w val="0.25046536254479668"/>
                      <c:h val="0.18596941121845736"/>
                    </c:manualLayout>
                  </c15:layout>
                </c:ext>
                <c:ext xmlns:c16="http://schemas.microsoft.com/office/drawing/2014/chart" uri="{C3380CC4-5D6E-409C-BE32-E72D297353CC}">
                  <c16:uniqueId val="{00000001-269E-4AD9-A8A3-0D7983FE7F5D}"/>
                </c:ext>
              </c:extLst>
            </c:dLbl>
            <c:dLbl>
              <c:idx val="1"/>
              <c:showLegendKey val="0"/>
              <c:showVal val="1"/>
              <c:showCatName val="0"/>
              <c:showSerName val="0"/>
              <c:showPercent val="0"/>
              <c:showBubbleSize val="0"/>
              <c:extLst>
                <c:ext xmlns:c15="http://schemas.microsoft.com/office/drawing/2012/chart" uri="{CE6537A1-D6FC-4f65-9D91-7224C49458BB}">
                  <c15:layout>
                    <c:manualLayout>
                      <c:w val="0.26919571930037728"/>
                      <c:h val="0.18596941121845736"/>
                    </c:manualLayout>
                  </c15:layout>
                </c:ext>
                <c:ext xmlns:c16="http://schemas.microsoft.com/office/drawing/2014/chart" uri="{C3380CC4-5D6E-409C-BE32-E72D297353CC}">
                  <c16:uniqueId val="{00000002-269E-4AD9-A8A3-0D7983FE7F5D}"/>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Plan1!$A$2:$A$3</c:f>
              <c:strCache>
                <c:ptCount val="2"/>
                <c:pt idx="0">
                  <c:v>Outras Cidades</c:v>
                </c:pt>
                <c:pt idx="1">
                  <c:v>Capitais</c:v>
                </c:pt>
              </c:strCache>
            </c:strRef>
          </c:cat>
          <c:val>
            <c:numRef>
              <c:f>Plan1!$B$2:$B$3</c:f>
              <c:numCache>
                <c:formatCode>0%</c:formatCode>
                <c:ptCount val="2"/>
                <c:pt idx="0">
                  <c:v>0.56000000000000005</c:v>
                </c:pt>
                <c:pt idx="1">
                  <c:v>0.44</c:v>
                </c:pt>
              </c:numCache>
            </c:numRef>
          </c:val>
          <c:extLst>
            <c:ext xmlns:c16="http://schemas.microsoft.com/office/drawing/2014/chart" uri="{C3380CC4-5D6E-409C-BE32-E72D297353CC}">
              <c16:uniqueId val="{00000003-269E-4AD9-A8A3-0D7983FE7F5D}"/>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627269320727903E-2"/>
          <c:y val="5.6846059424963E-2"/>
          <c:w val="0.96737273067927199"/>
          <c:h val="0.83589771841058302"/>
        </c:manualLayout>
      </c:layout>
      <c:barChart>
        <c:barDir val="bar"/>
        <c:grouping val="percentStacked"/>
        <c:varyColors val="0"/>
        <c:ser>
          <c:idx val="0"/>
          <c:order val="0"/>
          <c:tx>
            <c:strRef>
              <c:f>Plan1!$B$1</c:f>
              <c:strCache>
                <c:ptCount val="1"/>
                <c:pt idx="0">
                  <c:v>Pequeño</c:v>
                </c:pt>
              </c:strCache>
            </c:strRef>
          </c:tx>
          <c:spPr>
            <a:solidFill>
              <a:schemeClr val="accent5">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Outras Cidades</c:v>
                </c:pt>
                <c:pt idx="1">
                  <c:v>Capitais</c:v>
                </c:pt>
              </c:strCache>
            </c:strRef>
          </c:cat>
          <c:val>
            <c:numRef>
              <c:f>Plan1!$B$2:$B$3</c:f>
              <c:numCache>
                <c:formatCode>0.0%</c:formatCode>
                <c:ptCount val="2"/>
                <c:pt idx="0">
                  <c:v>0.45937499999999998</c:v>
                </c:pt>
                <c:pt idx="1">
                  <c:v>0.30252100840336132</c:v>
                </c:pt>
              </c:numCache>
            </c:numRef>
          </c:val>
          <c:extLst>
            <c:ext xmlns:c16="http://schemas.microsoft.com/office/drawing/2014/chart" uri="{C3380CC4-5D6E-409C-BE32-E72D297353CC}">
              <c16:uniqueId val="{00000000-6C11-484F-878B-87235811A828}"/>
            </c:ext>
          </c:extLst>
        </c:ser>
        <c:ser>
          <c:idx val="1"/>
          <c:order val="1"/>
          <c:tx>
            <c:strRef>
              <c:f>Plan1!$C$1</c:f>
              <c:strCache>
                <c:ptCount val="1"/>
                <c:pt idx="0">
                  <c:v>Medio</c:v>
                </c:pt>
              </c:strCache>
            </c:strRef>
          </c:tx>
          <c:spPr>
            <a:solidFill>
              <a:schemeClr val="accent5">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Outras Cidades</c:v>
                </c:pt>
                <c:pt idx="1">
                  <c:v>Capitais</c:v>
                </c:pt>
              </c:strCache>
            </c:strRef>
          </c:cat>
          <c:val>
            <c:numRef>
              <c:f>Plan1!$C$2:$C$3</c:f>
              <c:numCache>
                <c:formatCode>0.0%</c:formatCode>
                <c:ptCount val="2"/>
                <c:pt idx="0">
                  <c:v>0.24687500000000001</c:v>
                </c:pt>
                <c:pt idx="1">
                  <c:v>0.21428571428571427</c:v>
                </c:pt>
              </c:numCache>
            </c:numRef>
          </c:val>
          <c:extLst>
            <c:ext xmlns:c16="http://schemas.microsoft.com/office/drawing/2014/chart" uri="{C3380CC4-5D6E-409C-BE32-E72D297353CC}">
              <c16:uniqueId val="{00000001-6C11-484F-878B-87235811A828}"/>
            </c:ext>
          </c:extLst>
        </c:ser>
        <c:ser>
          <c:idx val="2"/>
          <c:order val="2"/>
          <c:tx>
            <c:strRef>
              <c:f>Plan1!$D$1</c:f>
              <c:strCache>
                <c:ptCount val="1"/>
                <c:pt idx="0">
                  <c:v>Regional</c:v>
                </c:pt>
              </c:strCache>
            </c:strRef>
          </c:tx>
          <c:spPr>
            <a:solidFill>
              <a:schemeClr val="accent5">
                <a:lumMod val="75000"/>
              </a:schemeClr>
            </a:solidFill>
            <a:ln>
              <a:noFill/>
            </a:ln>
            <a:effectLst/>
          </c:spPr>
          <c:invertIfNegative val="0"/>
          <c:dPt>
            <c:idx val="0"/>
            <c:invertIfNegative val="0"/>
            <c:bubble3D val="0"/>
            <c:spPr>
              <a:solidFill>
                <a:schemeClr val="accent5">
                  <a:lumMod val="75000"/>
                </a:schemeClr>
              </a:solidFill>
              <a:ln>
                <a:noFill/>
              </a:ln>
              <a:effectLst/>
            </c:spPr>
            <c:extLst>
              <c:ext xmlns:c16="http://schemas.microsoft.com/office/drawing/2014/chart" uri="{C3380CC4-5D6E-409C-BE32-E72D297353CC}">
                <c16:uniqueId val="{00000003-6C11-484F-878B-87235811A828}"/>
              </c:ext>
            </c:extLst>
          </c:dPt>
          <c:dPt>
            <c:idx val="1"/>
            <c:invertIfNegative val="0"/>
            <c:bubble3D val="0"/>
            <c:spPr>
              <a:solidFill>
                <a:schemeClr val="accent5">
                  <a:lumMod val="75000"/>
                </a:schemeClr>
              </a:solidFill>
              <a:ln>
                <a:noFill/>
              </a:ln>
              <a:effectLst/>
            </c:spPr>
            <c:extLst>
              <c:ext xmlns:c16="http://schemas.microsoft.com/office/drawing/2014/chart" uri="{C3380CC4-5D6E-409C-BE32-E72D297353CC}">
                <c16:uniqueId val="{00000005-6C11-484F-878B-87235811A828}"/>
              </c:ext>
            </c:extLst>
          </c:dPt>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Outras Cidades</c:v>
                </c:pt>
                <c:pt idx="1">
                  <c:v>Capitais</c:v>
                </c:pt>
              </c:strCache>
            </c:strRef>
          </c:cat>
          <c:val>
            <c:numRef>
              <c:f>Plan1!$D$2:$D$3</c:f>
              <c:numCache>
                <c:formatCode>0.0%</c:formatCode>
                <c:ptCount val="2"/>
                <c:pt idx="0">
                  <c:v>0.25312499999999999</c:v>
                </c:pt>
                <c:pt idx="1">
                  <c:v>0.37815126050420167</c:v>
                </c:pt>
              </c:numCache>
            </c:numRef>
          </c:val>
          <c:extLst>
            <c:ext xmlns:c16="http://schemas.microsoft.com/office/drawing/2014/chart" uri="{C3380CC4-5D6E-409C-BE32-E72D297353CC}">
              <c16:uniqueId val="{00000006-6C11-484F-878B-87235811A828}"/>
            </c:ext>
          </c:extLst>
        </c:ser>
        <c:ser>
          <c:idx val="3"/>
          <c:order val="3"/>
          <c:tx>
            <c:strRef>
              <c:f>Plan1!$E$1</c:f>
              <c:strCache>
                <c:ptCount val="1"/>
                <c:pt idx="0">
                  <c:v>Mega</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Outras Cidades</c:v>
                </c:pt>
                <c:pt idx="1">
                  <c:v>Capitais</c:v>
                </c:pt>
              </c:strCache>
            </c:strRef>
          </c:cat>
          <c:val>
            <c:numRef>
              <c:f>Plan1!$E$2:$E$3</c:f>
              <c:numCache>
                <c:formatCode>0.0%</c:formatCode>
                <c:ptCount val="2"/>
                <c:pt idx="0">
                  <c:v>4.0625000000000001E-2</c:v>
                </c:pt>
                <c:pt idx="1">
                  <c:v>0.10504201680672269</c:v>
                </c:pt>
              </c:numCache>
            </c:numRef>
          </c:val>
          <c:extLst>
            <c:ext xmlns:c16="http://schemas.microsoft.com/office/drawing/2014/chart" uri="{C3380CC4-5D6E-409C-BE32-E72D297353CC}">
              <c16:uniqueId val="{00000007-6C11-484F-878B-87235811A828}"/>
            </c:ext>
          </c:extLst>
        </c:ser>
        <c:dLbls>
          <c:showLegendKey val="0"/>
          <c:showVal val="1"/>
          <c:showCatName val="0"/>
          <c:showSerName val="0"/>
          <c:showPercent val="0"/>
          <c:showBubbleSize val="0"/>
        </c:dLbls>
        <c:gapWidth val="70"/>
        <c:overlap val="100"/>
        <c:axId val="335191176"/>
        <c:axId val="335191568"/>
      </c:barChart>
      <c:catAx>
        <c:axId val="335191176"/>
        <c:scaling>
          <c:orientation val="minMax"/>
        </c:scaling>
        <c:delete val="1"/>
        <c:axPos val="l"/>
        <c:numFmt formatCode="General" sourceLinked="1"/>
        <c:majorTickMark val="none"/>
        <c:minorTickMark val="none"/>
        <c:tickLblPos val="nextTo"/>
        <c:crossAx val="335191568"/>
        <c:crosses val="autoZero"/>
        <c:auto val="1"/>
        <c:lblAlgn val="ctr"/>
        <c:lblOffset val="100"/>
        <c:noMultiLvlLbl val="0"/>
      </c:catAx>
      <c:valAx>
        <c:axId val="335191568"/>
        <c:scaling>
          <c:orientation val="minMax"/>
        </c:scaling>
        <c:delete val="1"/>
        <c:axPos val="b"/>
        <c:numFmt formatCode="0%" sourceLinked="1"/>
        <c:majorTickMark val="none"/>
        <c:minorTickMark val="none"/>
        <c:tickLblPos val="nextTo"/>
        <c:crossAx val="335191176"/>
        <c:crosses val="autoZero"/>
        <c:crossBetween val="between"/>
      </c:valAx>
      <c:spPr>
        <a:noFill/>
        <a:ln>
          <a:noFill/>
        </a:ln>
        <a:effectLst/>
      </c:spPr>
    </c:plotArea>
    <c:legend>
      <c:legendPos val="b"/>
      <c:layout>
        <c:manualLayout>
          <c:xMode val="edge"/>
          <c:yMode val="edge"/>
          <c:x val="0.22169873593913128"/>
          <c:y val="0.89526739399210886"/>
          <c:w val="0.76422936445725997"/>
          <c:h val="8.2096517666546062E-2"/>
        </c:manualLayout>
      </c:layout>
      <c:overlay val="0"/>
      <c:spPr>
        <a:solidFill>
          <a:schemeClr val="bg1"/>
        </a:solidFill>
        <a:ln>
          <a:noFill/>
        </a:ln>
        <a:effectLst/>
      </c:spPr>
      <c:txPr>
        <a:bodyPr rot="0" spcFirstLastPara="1" vertOverflow="ellipsis" vert="horz" wrap="square" anchor="ctr" anchorCtr="1"/>
        <a:lstStyle/>
        <a:p>
          <a:pPr>
            <a:defRPr sz="1197" b="0" i="0" u="none" strike="noStrike" kern="1200" baseline="0">
              <a:solidFill>
                <a:schemeClr val="tx1">
                  <a:lumMod val="50000"/>
                  <a:lumOff val="50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doughnutChart>
        <c:varyColors val="1"/>
        <c:ser>
          <c:idx val="0"/>
          <c:order val="0"/>
          <c:tx>
            <c:strRef>
              <c:f>Plan1!$B$1</c:f>
              <c:strCache>
                <c:ptCount val="1"/>
                <c:pt idx="0">
                  <c:v>Sinalizador de Vagas</c:v>
                </c:pt>
              </c:strCache>
            </c:strRef>
          </c:tx>
          <c:dPt>
            <c:idx val="0"/>
            <c:bubble3D val="0"/>
            <c:spPr>
              <a:solidFill>
                <a:schemeClr val="accent6">
                  <a:tint val="77000"/>
                </a:schemeClr>
              </a:solidFill>
              <a:ln>
                <a:noFill/>
              </a:ln>
              <a:effectLst/>
            </c:spPr>
            <c:extLst>
              <c:ext xmlns:c16="http://schemas.microsoft.com/office/drawing/2014/chart" uri="{C3380CC4-5D6E-409C-BE32-E72D297353CC}">
                <c16:uniqueId val="{00000001-269E-4AD9-A8A3-0D7983FE7F5D}"/>
              </c:ext>
            </c:extLst>
          </c:dPt>
          <c:dPt>
            <c:idx val="1"/>
            <c:bubble3D val="0"/>
            <c:spPr>
              <a:solidFill>
                <a:schemeClr val="accent6">
                  <a:shade val="76000"/>
                </a:schemeClr>
              </a:solidFill>
              <a:ln>
                <a:noFill/>
              </a:ln>
              <a:effectLst/>
            </c:spPr>
            <c:extLst>
              <c:ext xmlns:c16="http://schemas.microsoft.com/office/drawing/2014/chart" uri="{C3380CC4-5D6E-409C-BE32-E72D297353CC}">
                <c16:uniqueId val="{00000002-269E-4AD9-A8A3-0D7983FE7F5D}"/>
              </c:ext>
            </c:extLst>
          </c:dPt>
          <c:dLbls>
            <c:dLbl>
              <c:idx val="0"/>
              <c:tx>
                <c:rich>
                  <a:bodyPr/>
                  <a:lstStyle/>
                  <a:p>
                    <a:fld id="{4CD1FBFE-2B44-43D7-B3D6-322BFB767117}" type="CATEGORYNAME">
                      <a:rPr lang="en-US" sz="1200" b="0">
                        <a:latin typeface="Montserrat" panose="00000500000000000000" pitchFamily="2" charset="0"/>
                      </a:rPr>
                      <a:pPr/>
                      <a:t>[NOMBRE DE CATEGORÍA]</a:t>
                    </a:fld>
                    <a:r>
                      <a:rPr lang="en-US" sz="1200" b="0" baseline="0" dirty="0">
                        <a:latin typeface="Montserrat" panose="00000500000000000000" pitchFamily="2" charset="0"/>
                      </a:rPr>
                      <a:t>
</a:t>
                    </a:r>
                    <a:fld id="{9BBDC02B-654D-435C-B85A-3C0D65BEDC47}" type="VALUE">
                      <a:rPr lang="en-US" sz="1200" b="0" baseline="0">
                        <a:latin typeface="Montserrat" panose="00000500000000000000" pitchFamily="2" charset="0"/>
                      </a:rPr>
                      <a:pPr/>
                      <a:t>[VALOR]</a:t>
                    </a:fld>
                    <a:endParaRPr lang="en-US" sz="1200" b="0" baseline="0" dirty="0">
                      <a:latin typeface="Montserrat" panose="00000500000000000000" pitchFamily="2" charset="0"/>
                    </a:endParaRPr>
                  </a:p>
                </c:rich>
              </c:tx>
              <c:showLegendKey val="0"/>
              <c:showVal val="1"/>
              <c:showCatName val="1"/>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1-269E-4AD9-A8A3-0D7983FE7F5D}"/>
                </c:ext>
              </c:extLst>
            </c:dLbl>
            <c:dLbl>
              <c:idx val="1"/>
              <c:tx>
                <c:rich>
                  <a:bodyPr/>
                  <a:lstStyle/>
                  <a:p>
                    <a:fld id="{D7886EE9-DA3F-4F0D-B183-A5B249CABA51}" type="CATEGORYNAME">
                      <a:rPr lang="en-US" sz="1200" b="0"/>
                      <a:pPr/>
                      <a:t>[NOMBRE DE CATEGORÍA]</a:t>
                    </a:fld>
                    <a:r>
                      <a:rPr lang="en-US" sz="1200" b="0" baseline="0" dirty="0"/>
                      <a:t>
</a:t>
                    </a:r>
                    <a:fld id="{B69D15BE-F42B-4BEA-BB24-991F8AC5E9BF}" type="VALUE">
                      <a:rPr lang="en-US" sz="1200" b="0" baseline="0"/>
                      <a:pPr/>
                      <a:t>[VALOR]</a:t>
                    </a:fld>
                    <a:endParaRPr lang="en-US" sz="1200" b="0"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269E-4AD9-A8A3-0D7983FE7F5D}"/>
                </c:ext>
              </c:extLst>
            </c:dLbl>
            <c:spPr>
              <a:noFill/>
              <a:ln>
                <a:noFill/>
              </a:ln>
              <a:effectLst/>
            </c:spPr>
            <c:txPr>
              <a:bodyPr rot="0" spcFirstLastPara="1" vertOverflow="ellipsis" vert="horz" wrap="square" anchor="ctr" anchorCtr="0"/>
              <a:lstStyle/>
              <a:p>
                <a:pPr algn="ctr">
                  <a:defRPr lang="en-US" sz="14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1"/>
            <c:showSerName val="0"/>
            <c:showPercent val="0"/>
            <c:showBubbleSize val="0"/>
            <c:separator>
</c:separator>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Plan1!$A$2:$A$3</c:f>
              <c:strCache>
                <c:ptCount val="2"/>
                <c:pt idx="0">
                  <c:v>Si</c:v>
                </c:pt>
                <c:pt idx="1">
                  <c:v>No</c:v>
                </c:pt>
              </c:strCache>
            </c:strRef>
          </c:cat>
          <c:val>
            <c:numRef>
              <c:f>Plan1!$B$2:$B$3</c:f>
              <c:numCache>
                <c:formatCode>0%</c:formatCode>
                <c:ptCount val="2"/>
                <c:pt idx="0">
                  <c:v>0.3</c:v>
                </c:pt>
                <c:pt idx="1">
                  <c:v>0.7</c:v>
                </c:pt>
              </c:numCache>
            </c:numRef>
          </c:val>
          <c:extLst>
            <c:ext xmlns:c16="http://schemas.microsoft.com/office/drawing/2014/chart" uri="{C3380CC4-5D6E-409C-BE32-E72D297353CC}">
              <c16:uniqueId val="{00000003-269E-4AD9-A8A3-0D7983FE7F5D}"/>
            </c:ext>
          </c:extLst>
        </c:ser>
        <c:dLbls>
          <c:showLegendKey val="0"/>
          <c:showVal val="0"/>
          <c:showCatName val="0"/>
          <c:showSerName val="0"/>
          <c:showPercent val="0"/>
          <c:showBubbleSize val="0"/>
          <c:showLeaderLines val="1"/>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400" b="0" i="0" u="none" strike="noStrike" kern="1200" baseline="0">
              <a:solidFill>
                <a:schemeClr val="tx1">
                  <a:lumMod val="85000"/>
                  <a:lumOff val="15000"/>
                </a:schemeClr>
              </a:solidFill>
              <a:latin typeface="Segoe UI Light" panose="020B0502040204020203" pitchFamily="34" charset="0"/>
              <a:ea typeface="+mn-ea"/>
              <a:cs typeface="Segoe UI Light" panose="020B0502040204020203" pitchFamily="34" charset="0"/>
            </a:defRPr>
          </a:pPr>
          <a:endParaRPr lang="es-CO"/>
        </a:p>
      </c:txPr>
    </c:legend>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Plan1!$B$1</c:f>
              <c:strCache>
                <c:ptCount val="1"/>
                <c:pt idx="0">
                  <c:v>Série 1</c:v>
                </c:pt>
              </c:strCache>
            </c:strRef>
          </c:tx>
          <c:spPr>
            <a:solidFill>
              <a:srgbClr val="1E72DF"/>
            </a:solidFill>
          </c:spPr>
          <c:invertIfNegative val="0"/>
          <c:dLbls>
            <c:dLbl>
              <c:idx val="0"/>
              <c:layout>
                <c:manualLayout>
                  <c:x val="-7.2143421505663108E-2"/>
                  <c:y val="2.8012307285119799E-3"/>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7.1618009684295159E-2"/>
                      <c:h val="4.9369858179492264E-2"/>
                    </c:manualLayout>
                  </c15:layout>
                </c:ext>
                <c:ext xmlns:c16="http://schemas.microsoft.com/office/drawing/2014/chart" uri="{C3380CC4-5D6E-409C-BE32-E72D297353CC}">
                  <c16:uniqueId val="{00000000-6AF2-429C-849E-D1B9D8059DE8}"/>
                </c:ext>
              </c:extLst>
            </c:dLbl>
            <c:dLbl>
              <c:idx val="6"/>
              <c:delete val="1"/>
              <c:extLst>
                <c:ext xmlns:c15="http://schemas.microsoft.com/office/drawing/2012/chart" uri="{CE6537A1-D6FC-4f65-9D91-7224C49458BB}"/>
                <c:ext xmlns:c16="http://schemas.microsoft.com/office/drawing/2014/chart" uri="{C3380CC4-5D6E-409C-BE32-E72D297353CC}">
                  <c16:uniqueId val="{00000000-5ADB-4A8C-BA2F-804B07DDFE32}"/>
                </c:ext>
              </c:extLst>
            </c:dLbl>
            <c:spPr>
              <a:noFill/>
              <a:ln>
                <a:noFill/>
              </a:ln>
              <a:effectLst/>
            </c:spPr>
            <c:txPr>
              <a:bodyPr wrap="square" lIns="38100" tIns="19050" rIns="38100" bIns="19050" anchor="ctr">
                <a:spAutoFit/>
              </a:bodyPr>
              <a:lstStyle/>
              <a:p>
                <a:pPr>
                  <a:defRPr sz="1200" b="1">
                    <a:solidFill>
                      <a:schemeClr val="bg1"/>
                    </a:solidFill>
                    <a:latin typeface="Montserrat" panose="00000500000000000000" pitchFamily="2" charset="0"/>
                    <a:cs typeface="Segoe UI" panose="020B0502040204020203" pitchFamily="34" charset="0"/>
                  </a:defRPr>
                </a:pPr>
                <a:endParaRPr lang="es-C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Plan1!$A$2:$A$8</c:f>
              <c:strCache>
                <c:ptCount val="6"/>
                <c:pt idx="0">
                  <c:v>Otros</c:v>
                </c:pt>
                <c:pt idx="1">
                  <c:v>Condominio residencial</c:v>
                </c:pt>
                <c:pt idx="2">
                  <c:v>Facultades / universidades</c:v>
                </c:pt>
                <c:pt idx="3">
                  <c:v>Hotel</c:v>
                </c:pt>
                <c:pt idx="4">
                  <c:v>Torre con centro médico y/o laboratorios</c:v>
                </c:pt>
                <c:pt idx="5">
                  <c:v>Condominio de negocios</c:v>
                </c:pt>
              </c:strCache>
            </c:strRef>
          </c:cat>
          <c:val>
            <c:numRef>
              <c:f>Plan1!$B$2:$B$8</c:f>
              <c:numCache>
                <c:formatCode>0%</c:formatCode>
                <c:ptCount val="7"/>
                <c:pt idx="0">
                  <c:v>0.13</c:v>
                </c:pt>
                <c:pt idx="1">
                  <c:v>0.25</c:v>
                </c:pt>
                <c:pt idx="2">
                  <c:v>0.32</c:v>
                </c:pt>
                <c:pt idx="3">
                  <c:v>0.38</c:v>
                </c:pt>
                <c:pt idx="4">
                  <c:v>0.4</c:v>
                </c:pt>
                <c:pt idx="5">
                  <c:v>0.72</c:v>
                </c:pt>
                <c:pt idx="6">
                  <c:v>0</c:v>
                </c:pt>
              </c:numCache>
            </c:numRef>
          </c:val>
          <c:extLst>
            <c:ext xmlns:c16="http://schemas.microsoft.com/office/drawing/2014/chart" uri="{C3380CC4-5D6E-409C-BE32-E72D297353CC}">
              <c16:uniqueId val="{00000000-767E-4524-AA6C-98BA4C6E2A8B}"/>
            </c:ext>
          </c:extLst>
        </c:ser>
        <c:dLbls>
          <c:showLegendKey val="0"/>
          <c:showVal val="0"/>
          <c:showCatName val="0"/>
          <c:showSerName val="0"/>
          <c:showPercent val="0"/>
          <c:showBubbleSize val="0"/>
        </c:dLbls>
        <c:gapWidth val="70"/>
        <c:axId val="337165056"/>
        <c:axId val="337165448"/>
      </c:barChart>
      <c:catAx>
        <c:axId val="337165056"/>
        <c:scaling>
          <c:orientation val="minMax"/>
        </c:scaling>
        <c:delete val="0"/>
        <c:axPos val="l"/>
        <c:numFmt formatCode="General" sourceLinked="0"/>
        <c:majorTickMark val="none"/>
        <c:minorTickMark val="none"/>
        <c:tickLblPos val="nextTo"/>
        <c:txPr>
          <a:bodyPr/>
          <a:lstStyle/>
          <a:p>
            <a:pPr>
              <a:defRPr sz="1400" b="0" baseline="0">
                <a:latin typeface="Montserrat" panose="00000500000000000000" pitchFamily="2" charset="0"/>
                <a:cs typeface="Segoe UI Light" panose="020B0502040204020203" pitchFamily="34" charset="0"/>
              </a:defRPr>
            </a:pPr>
            <a:endParaRPr lang="es-CO"/>
          </a:p>
        </c:txPr>
        <c:crossAx val="337165448"/>
        <c:crosses val="autoZero"/>
        <c:auto val="1"/>
        <c:lblAlgn val="ctr"/>
        <c:lblOffset val="0"/>
        <c:noMultiLvlLbl val="0"/>
      </c:catAx>
      <c:valAx>
        <c:axId val="337165448"/>
        <c:scaling>
          <c:orientation val="minMax"/>
        </c:scaling>
        <c:delete val="1"/>
        <c:axPos val="b"/>
        <c:numFmt formatCode="0%" sourceLinked="1"/>
        <c:majorTickMark val="out"/>
        <c:minorTickMark val="none"/>
        <c:tickLblPos val="nextTo"/>
        <c:crossAx val="337165056"/>
        <c:crosses val="autoZero"/>
        <c:crossBetween val="between"/>
      </c:valAx>
    </c:plotArea>
    <c:plotVisOnly val="1"/>
    <c:dispBlanksAs val="gap"/>
    <c:showDLblsOverMax val="0"/>
  </c:chart>
  <c:txPr>
    <a:bodyPr/>
    <a:lstStyle/>
    <a:p>
      <a:pPr>
        <a:defRPr sz="1400">
          <a:latin typeface="Century Gothic" panose="020B0502020202020204" pitchFamily="34" charset="0"/>
        </a:defRPr>
      </a:pPr>
      <a:endParaRPr lang="es-CO"/>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7.4113847294278196E-2"/>
          <c:y val="1.02052159099584E-2"/>
          <c:w val="0.42679489860603698"/>
          <c:h val="0.97958956818008303"/>
        </c:manualLayout>
      </c:layout>
      <c:doughnutChart>
        <c:varyColors val="1"/>
        <c:ser>
          <c:idx val="0"/>
          <c:order val="0"/>
          <c:tx>
            <c:strRef>
              <c:f>Plan1!$B$1</c:f>
              <c:strCache>
                <c:ptCount val="1"/>
                <c:pt idx="0">
                  <c:v>Cobra</c:v>
                </c:pt>
              </c:strCache>
            </c:strRef>
          </c:tx>
          <c:dPt>
            <c:idx val="0"/>
            <c:bubble3D val="0"/>
            <c:spPr>
              <a:solidFill>
                <a:schemeClr val="accent1">
                  <a:tint val="48000"/>
                </a:schemeClr>
              </a:solidFill>
              <a:ln>
                <a:noFill/>
              </a:ln>
              <a:effectLst/>
            </c:spPr>
            <c:extLst>
              <c:ext xmlns:c16="http://schemas.microsoft.com/office/drawing/2014/chart" uri="{C3380CC4-5D6E-409C-BE32-E72D297353CC}">
                <c16:uniqueId val="{00000001-C8D5-4D00-BE55-0843763A4597}"/>
              </c:ext>
            </c:extLst>
          </c:dPt>
          <c:dPt>
            <c:idx val="1"/>
            <c:bubble3D val="0"/>
            <c:spPr>
              <a:solidFill>
                <a:schemeClr val="accent1">
                  <a:tint val="65000"/>
                </a:schemeClr>
              </a:solidFill>
              <a:ln>
                <a:noFill/>
              </a:ln>
              <a:effectLst/>
            </c:spPr>
            <c:extLst>
              <c:ext xmlns:c16="http://schemas.microsoft.com/office/drawing/2014/chart" uri="{C3380CC4-5D6E-409C-BE32-E72D297353CC}">
                <c16:uniqueId val="{00000003-C8D5-4D00-BE55-0843763A4597}"/>
              </c:ext>
            </c:extLst>
          </c:dPt>
          <c:dPt>
            <c:idx val="2"/>
            <c:bubble3D val="0"/>
            <c:spPr>
              <a:solidFill>
                <a:schemeClr val="accent1">
                  <a:tint val="83000"/>
                </a:schemeClr>
              </a:solidFill>
              <a:ln>
                <a:noFill/>
              </a:ln>
              <a:effectLst/>
            </c:spPr>
            <c:extLst>
              <c:ext xmlns:c16="http://schemas.microsoft.com/office/drawing/2014/chart" uri="{C3380CC4-5D6E-409C-BE32-E72D297353CC}">
                <c16:uniqueId val="{00000005-C8D5-4D00-BE55-0843763A4597}"/>
              </c:ext>
            </c:extLst>
          </c:dPt>
          <c:dPt>
            <c:idx val="3"/>
            <c:bubble3D val="0"/>
            <c:spPr>
              <a:solidFill>
                <a:schemeClr val="accent1"/>
              </a:solidFill>
              <a:ln>
                <a:noFill/>
              </a:ln>
              <a:effectLst/>
            </c:spPr>
            <c:extLst>
              <c:ext xmlns:c16="http://schemas.microsoft.com/office/drawing/2014/chart" uri="{C3380CC4-5D6E-409C-BE32-E72D297353CC}">
                <c16:uniqueId val="{00000007-C8D5-4D00-BE55-0843763A4597}"/>
              </c:ext>
            </c:extLst>
          </c:dPt>
          <c:dPt>
            <c:idx val="4"/>
            <c:bubble3D val="0"/>
            <c:spPr>
              <a:solidFill>
                <a:schemeClr val="accent1">
                  <a:shade val="82000"/>
                </a:schemeClr>
              </a:solidFill>
              <a:ln>
                <a:noFill/>
              </a:ln>
              <a:effectLst/>
            </c:spPr>
            <c:extLst>
              <c:ext xmlns:c16="http://schemas.microsoft.com/office/drawing/2014/chart" uri="{C3380CC4-5D6E-409C-BE32-E72D297353CC}">
                <c16:uniqueId val="{00000009-C8D5-4D00-BE55-0843763A4597}"/>
              </c:ext>
            </c:extLst>
          </c:dPt>
          <c:dPt>
            <c:idx val="5"/>
            <c:bubble3D val="0"/>
            <c:spPr>
              <a:solidFill>
                <a:schemeClr val="accent1">
                  <a:shade val="65000"/>
                </a:schemeClr>
              </a:solidFill>
              <a:ln>
                <a:noFill/>
              </a:ln>
              <a:effectLst/>
            </c:spPr>
            <c:extLst>
              <c:ext xmlns:c16="http://schemas.microsoft.com/office/drawing/2014/chart" uri="{C3380CC4-5D6E-409C-BE32-E72D297353CC}">
                <c16:uniqueId val="{0000000B-C8D5-4D00-BE55-0843763A4597}"/>
              </c:ext>
            </c:extLst>
          </c:dPt>
          <c:dPt>
            <c:idx val="6"/>
            <c:bubble3D val="0"/>
            <c:spPr>
              <a:solidFill>
                <a:schemeClr val="accent1">
                  <a:shade val="47000"/>
                </a:schemeClr>
              </a:solidFill>
              <a:ln>
                <a:noFill/>
              </a:ln>
              <a:effectLst/>
            </c:spPr>
            <c:extLst>
              <c:ext xmlns:c16="http://schemas.microsoft.com/office/drawing/2014/chart" uri="{C3380CC4-5D6E-409C-BE32-E72D297353CC}">
                <c16:uniqueId val="{0000000D-C8D5-4D00-BE55-0843763A4597}"/>
              </c:ext>
            </c:extLst>
          </c:dPt>
          <c:dLbls>
            <c:dLbl>
              <c:idx val="0"/>
              <c:layout>
                <c:manualLayout>
                  <c:x val="-1.0557186700937362E-2"/>
                  <c:y val="1.526283232499626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8D5-4D00-BE55-0843763A4597}"/>
                </c:ext>
              </c:extLst>
            </c:dLbl>
            <c:dLbl>
              <c:idx val="1"/>
              <c:layout>
                <c:manualLayout>
                  <c:x val="-1.9354842285051799E-2"/>
                  <c:y val="1.090202308928310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8D5-4D00-BE55-0843763A4597}"/>
                </c:ext>
              </c:extLst>
            </c:dLbl>
            <c:dLbl>
              <c:idx val="2"/>
              <c:layout>
                <c:manualLayout>
                  <c:x val="-1.7595311168228909E-3"/>
                  <c:y val="-1.090202308928310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8D5-4D00-BE55-0843763A4597}"/>
                </c:ext>
              </c:extLst>
            </c:dLbl>
            <c:dLbl>
              <c:idx val="5"/>
              <c:layout>
                <c:manualLayout>
                  <c:x val="5.27859335046864E-3"/>
                  <c:y val="-1.308242770713980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C8D5-4D00-BE55-0843763A4597}"/>
                </c:ext>
              </c:extLst>
            </c:dLbl>
            <c:dLbl>
              <c:idx val="6"/>
              <c:layout>
                <c:manualLayout>
                  <c:x val="-6.1584281817587327E-3"/>
                  <c:y val="4.1427687739275798E-2"/>
                </c:manualLayout>
              </c:layout>
              <c:showLegendKey val="0"/>
              <c:showVal val="1"/>
              <c:showCatName val="0"/>
              <c:showSerName val="0"/>
              <c:showPercent val="0"/>
              <c:showBubbleSize val="0"/>
              <c:extLst>
                <c:ext xmlns:c15="http://schemas.microsoft.com/office/drawing/2012/chart" uri="{CE6537A1-D6FC-4f65-9D91-7224C49458BB}">
                  <c15:layout>
                    <c:manualLayout>
                      <c:w val="8.0736154568296942E-2"/>
                      <c:h val="5.4662743769665491E-2"/>
                    </c:manualLayout>
                  </c15:layout>
                </c:ext>
                <c:ext xmlns:c16="http://schemas.microsoft.com/office/drawing/2014/chart" uri="{C3380CC4-5D6E-409C-BE32-E72D297353CC}">
                  <c16:uniqueId val="{0000000D-C8D5-4D00-BE55-0843763A4597}"/>
                </c:ext>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bg1"/>
                    </a:solidFill>
                    <a:latin typeface="Century Gothic" panose="020B0502020202020204" pitchFamily="34" charset="0"/>
                    <a:ea typeface="+mn-ea"/>
                    <a:cs typeface="+mn-cs"/>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Plan1!$A$2:$A$8</c:f>
              <c:strCache>
                <c:ptCount val="7"/>
                <c:pt idx="0">
                  <c:v>Ancla (4,4%)</c:v>
                </c:pt>
                <c:pt idx="1">
                  <c:v>Semi-Anclas (2,5%)</c:v>
                </c:pt>
                <c:pt idx="2">
                  <c:v>Megatiendas (3,5%)</c:v>
                </c:pt>
                <c:pt idx="3">
                  <c:v>Satélites (59,9%)</c:v>
                </c:pt>
                <c:pt idx="4">
                  <c:v>Conveniencia y Servicios (10,1%)</c:v>
                </c:pt>
                <c:pt idx="5">
                  <c:v>Comidas (17,5%)</c:v>
                </c:pt>
                <c:pt idx="6">
                  <c:v>Ócio (2,1%)</c:v>
                </c:pt>
              </c:strCache>
            </c:strRef>
          </c:cat>
          <c:val>
            <c:numRef>
              <c:f>Plan1!$B$2:$B$8</c:f>
              <c:numCache>
                <c:formatCode>0.0%</c:formatCode>
                <c:ptCount val="7"/>
                <c:pt idx="0">
                  <c:v>4.3999999999999997E-2</c:v>
                </c:pt>
                <c:pt idx="1">
                  <c:v>2.5000000000000001E-2</c:v>
                </c:pt>
                <c:pt idx="2">
                  <c:v>3.5000000000000003E-2</c:v>
                </c:pt>
                <c:pt idx="3">
                  <c:v>0.59899999999999998</c:v>
                </c:pt>
                <c:pt idx="4">
                  <c:v>0.10100000000000001</c:v>
                </c:pt>
                <c:pt idx="5">
                  <c:v>0.17499999999999999</c:v>
                </c:pt>
                <c:pt idx="6">
                  <c:v>2.1000000000000001E-2</c:v>
                </c:pt>
              </c:numCache>
            </c:numRef>
          </c:val>
          <c:extLst>
            <c:ext xmlns:c16="http://schemas.microsoft.com/office/drawing/2014/chart" uri="{C3380CC4-5D6E-409C-BE32-E72D297353CC}">
              <c16:uniqueId val="{0000000E-C8D5-4D00-BE55-0843763A4597}"/>
            </c:ext>
          </c:extLst>
        </c:ser>
        <c:dLbls>
          <c:showLegendKey val="0"/>
          <c:showVal val="1"/>
          <c:showCatName val="0"/>
          <c:showSerName val="0"/>
          <c:showPercent val="0"/>
          <c:showBubbleSize val="0"/>
          <c:showLeaderLines val="1"/>
        </c:dLbls>
        <c:firstSliceAng val="220"/>
        <c:holeSize val="40"/>
      </c:doughnutChart>
      <c:spPr>
        <a:noFill/>
        <a:ln>
          <a:noFill/>
        </a:ln>
        <a:effectLst/>
      </c:spPr>
    </c:plotArea>
    <c:legend>
      <c:legendPos val="r"/>
      <c:layout>
        <c:manualLayout>
          <c:xMode val="edge"/>
          <c:yMode val="edge"/>
          <c:x val="0.52251722264286227"/>
          <c:y val="0.15216566199307063"/>
          <c:w val="0.43272786066508612"/>
          <c:h val="0.58071882025431498"/>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Segoe UI Light" panose="020B0502040204020203" pitchFamily="34" charset="0"/>
              <a:ea typeface="+mn-ea"/>
              <a:cs typeface="Segoe UI Light" panose="020B0502040204020203" pitchFamily="34" charset="0"/>
            </a:defRPr>
          </a:pPr>
          <a:endParaRPr lang="es-CO"/>
        </a:p>
      </c:txPr>
    </c:legend>
    <c:plotVisOnly val="1"/>
    <c:dispBlanksAs val="gap"/>
    <c:showDLblsOverMax val="0"/>
  </c:chart>
  <c:spPr>
    <a:noFill/>
    <a:ln w="6350" cap="flat" cmpd="sng" algn="ctr">
      <a:noFill/>
      <a:prstDash val="solid"/>
      <a:miter lim="800000"/>
    </a:ln>
    <a:effectLst/>
  </c:spPr>
  <c:txPr>
    <a:bodyPr/>
    <a:lstStyle/>
    <a:p>
      <a:pPr>
        <a:defRPr sz="1800">
          <a:latin typeface="Century Gothic" panose="020B0502020202020204" pitchFamily="34" charset="0"/>
        </a:defRPr>
      </a:pPr>
      <a:endParaRPr lang="es-CO"/>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627269320727903E-2"/>
          <c:y val="5.6846059424963E-2"/>
          <c:w val="0.96737273067927199"/>
          <c:h val="0.83589771841058302"/>
        </c:manualLayout>
      </c:layout>
      <c:barChart>
        <c:barDir val="bar"/>
        <c:grouping val="percentStacked"/>
        <c:varyColors val="0"/>
        <c:ser>
          <c:idx val="0"/>
          <c:order val="0"/>
          <c:tx>
            <c:strRef>
              <c:f>Plan1!$B$1</c:f>
              <c:strCache>
                <c:ptCount val="1"/>
                <c:pt idx="0">
                  <c:v>Pequeño</c:v>
                </c:pt>
              </c:strCache>
            </c:strRef>
          </c:tx>
          <c:spPr>
            <a:solidFill>
              <a:schemeClr val="accent5">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Plan1!$B$2:$B$3</c:f>
              <c:numCache>
                <c:formatCode>0.0%</c:formatCode>
                <c:ptCount val="2"/>
                <c:pt idx="0">
                  <c:v>0.53700000000000003</c:v>
                </c:pt>
                <c:pt idx="1">
                  <c:v>0.60699999999999998</c:v>
                </c:pt>
              </c:numCache>
            </c:numRef>
          </c:val>
          <c:extLst>
            <c:ext xmlns:c16="http://schemas.microsoft.com/office/drawing/2014/chart" uri="{C3380CC4-5D6E-409C-BE32-E72D297353CC}">
              <c16:uniqueId val="{00000000-F619-49A5-8DCF-3800681CD125}"/>
            </c:ext>
          </c:extLst>
        </c:ser>
        <c:ser>
          <c:idx val="1"/>
          <c:order val="1"/>
          <c:tx>
            <c:strRef>
              <c:f>Plan1!$C$1</c:f>
              <c:strCache>
                <c:ptCount val="1"/>
                <c:pt idx="0">
                  <c:v>Medio</c:v>
                </c:pt>
              </c:strCache>
            </c:strRef>
          </c:tx>
          <c:spPr>
            <a:solidFill>
              <a:schemeClr val="accent5">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Plan1!$C$2:$C$3</c:f>
              <c:numCache>
                <c:formatCode>0.0%</c:formatCode>
                <c:ptCount val="2"/>
                <c:pt idx="0">
                  <c:v>0.25600000000000001</c:v>
                </c:pt>
                <c:pt idx="1">
                  <c:v>0.11899999999999999</c:v>
                </c:pt>
              </c:numCache>
            </c:numRef>
          </c:val>
          <c:extLst>
            <c:ext xmlns:c16="http://schemas.microsoft.com/office/drawing/2014/chart" uri="{C3380CC4-5D6E-409C-BE32-E72D297353CC}">
              <c16:uniqueId val="{00000001-F619-49A5-8DCF-3800681CD125}"/>
            </c:ext>
          </c:extLst>
        </c:ser>
        <c:ser>
          <c:idx val="2"/>
          <c:order val="2"/>
          <c:tx>
            <c:strRef>
              <c:f>Plan1!$D$1</c:f>
              <c:strCache>
                <c:ptCount val="1"/>
                <c:pt idx="0">
                  <c:v>Regional</c:v>
                </c:pt>
              </c:strCache>
            </c:strRef>
          </c:tx>
          <c:spPr>
            <a:solidFill>
              <a:schemeClr val="accent5">
                <a:lumMod val="75000"/>
              </a:schemeClr>
            </a:solidFill>
            <a:ln>
              <a:noFill/>
            </a:ln>
            <a:effectLst/>
          </c:spPr>
          <c:invertIfNegative val="0"/>
          <c:dPt>
            <c:idx val="0"/>
            <c:invertIfNegative val="0"/>
            <c:bubble3D val="0"/>
            <c:spPr>
              <a:solidFill>
                <a:schemeClr val="accent5">
                  <a:lumMod val="75000"/>
                </a:schemeClr>
              </a:solidFill>
              <a:ln>
                <a:noFill/>
              </a:ln>
              <a:effectLst/>
            </c:spPr>
            <c:extLst>
              <c:ext xmlns:c16="http://schemas.microsoft.com/office/drawing/2014/chart" uri="{C3380CC4-5D6E-409C-BE32-E72D297353CC}">
                <c16:uniqueId val="{00000003-F619-49A5-8DCF-3800681CD125}"/>
              </c:ext>
            </c:extLst>
          </c:dPt>
          <c:dPt>
            <c:idx val="1"/>
            <c:invertIfNegative val="0"/>
            <c:bubble3D val="0"/>
            <c:spPr>
              <a:solidFill>
                <a:schemeClr val="accent5">
                  <a:lumMod val="75000"/>
                </a:schemeClr>
              </a:solidFill>
              <a:ln>
                <a:noFill/>
              </a:ln>
              <a:effectLst/>
            </c:spPr>
            <c:extLst>
              <c:ext xmlns:c16="http://schemas.microsoft.com/office/drawing/2014/chart" uri="{C3380CC4-5D6E-409C-BE32-E72D297353CC}">
                <c16:uniqueId val="{00000005-F619-49A5-8DCF-3800681CD125}"/>
              </c:ext>
            </c:extLst>
          </c:dPt>
          <c:dLbls>
            <c:dLbl>
              <c:idx val="0"/>
              <c:layout>
                <c:manualLayout>
                  <c:x val="-2.7664102037406657E-2"/>
                  <c:y val="-8.5704300057301544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619-49A5-8DCF-3800681CD125}"/>
                </c:ext>
              </c:extLst>
            </c:dLbl>
            <c:dLbl>
              <c:idx val="1"/>
              <c:layout>
                <c:manualLayout>
                  <c:x val="-1.1065749728750296E-2"/>
                  <c:y val="4.674834006583058E-3"/>
                </c:manualLayout>
              </c:layout>
              <c:showLegendKey val="0"/>
              <c:showVal val="1"/>
              <c:showCatName val="0"/>
              <c:showSerName val="0"/>
              <c:showPercent val="0"/>
              <c:showBubbleSize val="0"/>
              <c:extLst>
                <c:ext xmlns:c15="http://schemas.microsoft.com/office/drawing/2012/chart" uri="{CE6537A1-D6FC-4f65-9D91-7224C49458BB}">
                  <c15:layout>
                    <c:manualLayout>
                      <c:w val="0.18136585295723806"/>
                      <c:h val="0.26209475262766163"/>
                    </c:manualLayout>
                  </c15:layout>
                </c:ext>
                <c:ext xmlns:c16="http://schemas.microsoft.com/office/drawing/2014/chart" uri="{C3380CC4-5D6E-409C-BE32-E72D297353CC}">
                  <c16:uniqueId val="{00000005-F619-49A5-8DCF-3800681CD125}"/>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Plan1!$D$2:$D$3</c:f>
              <c:numCache>
                <c:formatCode>0.0%</c:formatCode>
                <c:ptCount val="2"/>
                <c:pt idx="0">
                  <c:v>0.105</c:v>
                </c:pt>
                <c:pt idx="1">
                  <c:v>0.27400000000000002</c:v>
                </c:pt>
              </c:numCache>
            </c:numRef>
          </c:val>
          <c:extLst>
            <c:ext xmlns:c16="http://schemas.microsoft.com/office/drawing/2014/chart" uri="{C3380CC4-5D6E-409C-BE32-E72D297353CC}">
              <c16:uniqueId val="{00000006-F619-49A5-8DCF-3800681CD125}"/>
            </c:ext>
          </c:extLst>
        </c:ser>
        <c:ser>
          <c:idx val="3"/>
          <c:order val="3"/>
          <c:tx>
            <c:strRef>
              <c:f>Plan1!$E$1</c:f>
              <c:strCache>
                <c:ptCount val="1"/>
                <c:pt idx="0">
                  <c:v>Mega</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Plan1!$E$2:$E$3</c:f>
              <c:numCache>
                <c:formatCode>General</c:formatCode>
                <c:ptCount val="2"/>
                <c:pt idx="0" formatCode="0.0%">
                  <c:v>0.10199999999999999</c:v>
                </c:pt>
              </c:numCache>
            </c:numRef>
          </c:val>
          <c:extLst>
            <c:ext xmlns:c16="http://schemas.microsoft.com/office/drawing/2014/chart" uri="{C3380CC4-5D6E-409C-BE32-E72D297353CC}">
              <c16:uniqueId val="{00000007-F619-49A5-8DCF-3800681CD125}"/>
            </c:ext>
          </c:extLst>
        </c:ser>
        <c:dLbls>
          <c:showLegendKey val="0"/>
          <c:showVal val="1"/>
          <c:showCatName val="0"/>
          <c:showSerName val="0"/>
          <c:showPercent val="0"/>
          <c:showBubbleSize val="0"/>
        </c:dLbls>
        <c:gapWidth val="70"/>
        <c:overlap val="100"/>
        <c:axId val="335191176"/>
        <c:axId val="335191568"/>
      </c:barChart>
      <c:catAx>
        <c:axId val="335191176"/>
        <c:scaling>
          <c:orientation val="minMax"/>
        </c:scaling>
        <c:delete val="1"/>
        <c:axPos val="l"/>
        <c:numFmt formatCode="General" sourceLinked="1"/>
        <c:majorTickMark val="none"/>
        <c:minorTickMark val="none"/>
        <c:tickLblPos val="nextTo"/>
        <c:crossAx val="335191568"/>
        <c:crosses val="autoZero"/>
        <c:auto val="1"/>
        <c:lblAlgn val="ctr"/>
        <c:lblOffset val="100"/>
        <c:noMultiLvlLbl val="0"/>
      </c:catAx>
      <c:valAx>
        <c:axId val="335191568"/>
        <c:scaling>
          <c:orientation val="minMax"/>
        </c:scaling>
        <c:delete val="1"/>
        <c:axPos val="b"/>
        <c:numFmt formatCode="0%" sourceLinked="1"/>
        <c:majorTickMark val="none"/>
        <c:minorTickMark val="none"/>
        <c:tickLblPos val="nextTo"/>
        <c:crossAx val="335191176"/>
        <c:crosses val="autoZero"/>
        <c:crossBetween val="between"/>
      </c:valAx>
      <c:spPr>
        <a:noFill/>
        <a:ln>
          <a:noFill/>
        </a:ln>
        <a:effectLst/>
      </c:spPr>
    </c:plotArea>
    <c:legend>
      <c:legendPos val="b"/>
      <c:layout>
        <c:manualLayout>
          <c:xMode val="edge"/>
          <c:yMode val="edge"/>
          <c:x val="3.7999802648216958E-2"/>
          <c:y val="0.89526739399210886"/>
          <c:w val="0.94792831817289713"/>
          <c:h val="8.2096517666546062E-2"/>
        </c:manualLayout>
      </c:layout>
      <c:overlay val="0"/>
      <c:spPr>
        <a:solidFill>
          <a:schemeClr val="bg1"/>
        </a:solidFill>
        <a:ln>
          <a:noFill/>
        </a:ln>
        <a:effectLst/>
      </c:spPr>
      <c:txPr>
        <a:bodyPr rot="0" spcFirstLastPara="1" vertOverflow="ellipsis" vert="horz" wrap="square" anchor="ctr" anchorCtr="1"/>
        <a:lstStyle/>
        <a:p>
          <a:pPr>
            <a:defRPr sz="1197" b="0" i="0" u="none" strike="noStrike" kern="1200" baseline="0">
              <a:solidFill>
                <a:schemeClr val="tx1">
                  <a:lumMod val="50000"/>
                  <a:lumOff val="50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dLbls>
          <c:showLegendKey val="0"/>
          <c:showVal val="0"/>
          <c:showCatName val="0"/>
          <c:showSerName val="0"/>
          <c:showPercent val="0"/>
          <c:showBubbleSize val="0"/>
          <c:showLeaderLines val="0"/>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1685917663273228"/>
          <c:y val="0.22378843817743416"/>
          <c:w val="0.44806051566327021"/>
          <c:h val="0.67209070136503446"/>
        </c:manualLayout>
      </c:layout>
      <c:doughnutChart>
        <c:varyColors val="1"/>
        <c:ser>
          <c:idx val="0"/>
          <c:order val="0"/>
          <c:tx>
            <c:strRef>
              <c:f>Planilha1!$B$1</c:f>
              <c:strCache>
                <c:ptCount val="1"/>
                <c:pt idx="0">
                  <c:v>Vendas</c:v>
                </c:pt>
              </c:strCache>
            </c:strRef>
          </c:tx>
          <c:spPr>
            <a:solidFill>
              <a:srgbClr val="C00000"/>
            </a:solidFill>
          </c:spPr>
          <c:dPt>
            <c:idx val="0"/>
            <c:bubble3D val="0"/>
            <c:spPr>
              <a:solidFill>
                <a:srgbClr val="0038A8"/>
              </a:solidFill>
              <a:ln w="19050">
                <a:solidFill>
                  <a:schemeClr val="lt1"/>
                </a:solidFill>
              </a:ln>
              <a:effectLst/>
            </c:spPr>
            <c:extLst>
              <c:ext xmlns:c16="http://schemas.microsoft.com/office/drawing/2014/chart" uri="{C3380CC4-5D6E-409C-BE32-E72D297353CC}">
                <c16:uniqueId val="{00000001-E7F7-42CA-A6BD-DA4550A479F1}"/>
              </c:ext>
            </c:extLst>
          </c:dPt>
          <c:dPt>
            <c:idx val="1"/>
            <c:bubble3D val="0"/>
            <c:spPr>
              <a:solidFill>
                <a:srgbClr val="C00000"/>
              </a:solidFill>
              <a:ln w="19050">
                <a:solidFill>
                  <a:schemeClr val="lt1"/>
                </a:solidFill>
              </a:ln>
              <a:effectLst/>
            </c:spPr>
            <c:extLst>
              <c:ext xmlns:c16="http://schemas.microsoft.com/office/drawing/2014/chart" uri="{C3380CC4-5D6E-409C-BE32-E72D297353CC}">
                <c16:uniqueId val="{00000003-66B7-4DA0-B292-633ABBDC4140}"/>
              </c:ext>
            </c:extLst>
          </c:dPt>
          <c:cat>
            <c:strRef>
              <c:f>Planilha1!$A$2:$A$3</c:f>
              <c:strCache>
                <c:ptCount val="2"/>
                <c:pt idx="0">
                  <c:v>1º Tri</c:v>
                </c:pt>
                <c:pt idx="1">
                  <c:v>2º Tri</c:v>
                </c:pt>
              </c:strCache>
            </c:strRef>
          </c:cat>
          <c:val>
            <c:numRef>
              <c:f>Planilha1!$B$2:$B$3</c:f>
              <c:numCache>
                <c:formatCode>General</c:formatCode>
                <c:ptCount val="2"/>
                <c:pt idx="0">
                  <c:v>144</c:v>
                </c:pt>
                <c:pt idx="1">
                  <c:v>83</c:v>
                </c:pt>
              </c:numCache>
            </c:numRef>
          </c:val>
          <c:extLst>
            <c:ext xmlns:c16="http://schemas.microsoft.com/office/drawing/2014/chart" uri="{C3380CC4-5D6E-409C-BE32-E72D297353CC}">
              <c16:uniqueId val="{00000000-E7F7-42CA-A6BD-DA4550A479F1}"/>
            </c:ext>
          </c:extLst>
        </c:ser>
        <c:dLbls>
          <c:showLegendKey val="0"/>
          <c:showVal val="0"/>
          <c:showCatName val="0"/>
          <c:showSerName val="0"/>
          <c:showPercent val="0"/>
          <c:showBubbleSize val="0"/>
          <c:showLeaderLines val="1"/>
        </c:dLbls>
        <c:firstSliceAng val="0"/>
        <c:holeSize val="43"/>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baseline="0">
          <a:latin typeface="Montserrat" panose="00000500000000000000" pitchFamily="2" charset="0"/>
        </a:defRPr>
      </a:pPr>
      <a:endParaRPr lang="es-CO"/>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ser>
          <c:idx val="0"/>
          <c:order val="0"/>
          <c:tx>
            <c:strRef>
              <c:f>Plan1!$B$1</c:f>
              <c:strCache>
                <c:ptCount val="1"/>
                <c:pt idx="0">
                  <c:v>Sinalizador de Vagas</c:v>
                </c:pt>
              </c:strCache>
            </c:strRef>
          </c:tx>
          <c:spPr>
            <a:solidFill>
              <a:schemeClr val="bg1">
                <a:lumMod val="75000"/>
              </a:schemeClr>
            </a:solidFill>
          </c:spPr>
          <c:dPt>
            <c:idx val="0"/>
            <c:bubble3D val="0"/>
            <c:spPr>
              <a:solidFill>
                <a:srgbClr val="00328C"/>
              </a:solidFill>
              <a:ln>
                <a:solidFill>
                  <a:srgbClr val="00328C"/>
                </a:solidFill>
              </a:ln>
              <a:effectLst/>
            </c:spPr>
            <c:extLst>
              <c:ext xmlns:c16="http://schemas.microsoft.com/office/drawing/2014/chart" uri="{C3380CC4-5D6E-409C-BE32-E72D297353CC}">
                <c16:uniqueId val="{00000001-2942-41A9-B3F3-425FBF9CF2BE}"/>
              </c:ext>
            </c:extLst>
          </c:dPt>
          <c:dPt>
            <c:idx val="1"/>
            <c:bubble3D val="0"/>
            <c:spPr>
              <a:solidFill>
                <a:schemeClr val="accent5">
                  <a:lumMod val="75000"/>
                </a:schemeClr>
              </a:solidFill>
              <a:ln>
                <a:solidFill>
                  <a:schemeClr val="accent5">
                    <a:lumMod val="75000"/>
                  </a:schemeClr>
                </a:solidFill>
              </a:ln>
              <a:effectLst/>
            </c:spPr>
            <c:extLst>
              <c:ext xmlns:c16="http://schemas.microsoft.com/office/drawing/2014/chart" uri="{C3380CC4-5D6E-409C-BE32-E72D297353CC}">
                <c16:uniqueId val="{00000003-2942-41A9-B3F3-425FBF9CF2BE}"/>
              </c:ext>
            </c:extLst>
          </c:dPt>
          <c:dLbls>
            <c:dLbl>
              <c:idx val="0"/>
              <c:showLegendKey val="0"/>
              <c:showVal val="1"/>
              <c:showCatName val="0"/>
              <c:showSerName val="0"/>
              <c:showPercent val="0"/>
              <c:showBubbleSize val="0"/>
              <c:extLst>
                <c:ext xmlns:c15="http://schemas.microsoft.com/office/drawing/2012/chart" uri="{CE6537A1-D6FC-4f65-9D91-7224C49458BB}">
                  <c15:layout>
                    <c:manualLayout>
                      <c:w val="0.24676648089841285"/>
                      <c:h val="0.18596941121845736"/>
                    </c:manualLayout>
                  </c15:layout>
                </c:ext>
                <c:ext xmlns:c16="http://schemas.microsoft.com/office/drawing/2014/chart" uri="{C3380CC4-5D6E-409C-BE32-E72D297353CC}">
                  <c16:uniqueId val="{00000001-2942-41A9-B3F3-425FBF9CF2BE}"/>
                </c:ext>
              </c:extLst>
            </c:dLbl>
            <c:dLbl>
              <c:idx val="1"/>
              <c:tx>
                <c:rich>
                  <a:bodyPr/>
                  <a:lstStyle/>
                  <a:p>
                    <a:fld id="{EF7BEAF0-3426-407B-93EE-C45CC52F53CC}" type="VALUE">
                      <a:rPr lang="en-US">
                        <a:solidFill>
                          <a:schemeClr val="bg1"/>
                        </a:solidFill>
                      </a:rPr>
                      <a:pPr/>
                      <a:t>[VALOR]</a:t>
                    </a:fld>
                    <a:endParaRPr lang="es-CO"/>
                  </a:p>
                </c:rich>
              </c:tx>
              <c:showLegendKey val="0"/>
              <c:showVal val="1"/>
              <c:showCatName val="0"/>
              <c:showSerName val="0"/>
              <c:showPercent val="0"/>
              <c:showBubbleSize val="0"/>
              <c:extLst>
                <c:ext xmlns:c15="http://schemas.microsoft.com/office/drawing/2012/chart" uri="{CE6537A1-D6FC-4f65-9D91-7224C49458BB}">
                  <c15:layout>
                    <c:manualLayout>
                      <c:w val="0.24676648089841285"/>
                      <c:h val="0.18596941121845736"/>
                    </c:manualLayout>
                  </c15:layout>
                  <c15:dlblFieldTable/>
                  <c15:showDataLabelsRange val="0"/>
                </c:ext>
                <c:ext xmlns:c16="http://schemas.microsoft.com/office/drawing/2014/chart" uri="{C3380CC4-5D6E-409C-BE32-E72D297353CC}">
                  <c16:uniqueId val="{00000003-2942-41A9-B3F3-425FBF9CF2BE}"/>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Plan1!$A$2:$A$3</c:f>
              <c:strCache>
                <c:ptCount val="2"/>
                <c:pt idx="0">
                  <c:v>Outras Cidades</c:v>
                </c:pt>
                <c:pt idx="1">
                  <c:v>Capitais</c:v>
                </c:pt>
              </c:strCache>
            </c:strRef>
          </c:cat>
          <c:val>
            <c:numRef>
              <c:f>Plan1!$B$2:$B$3</c:f>
              <c:numCache>
                <c:formatCode>0%</c:formatCode>
                <c:ptCount val="2"/>
                <c:pt idx="0">
                  <c:v>0.75</c:v>
                </c:pt>
                <c:pt idx="1">
                  <c:v>0.25</c:v>
                </c:pt>
              </c:numCache>
            </c:numRef>
          </c:val>
          <c:extLst>
            <c:ext xmlns:c16="http://schemas.microsoft.com/office/drawing/2014/chart" uri="{C3380CC4-5D6E-409C-BE32-E72D297353CC}">
              <c16:uniqueId val="{00000004-2942-41A9-B3F3-425FBF9CF2BE}"/>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627269320727903E-2"/>
          <c:y val="5.6846059424963E-2"/>
          <c:w val="0.96737273067927199"/>
          <c:h val="0.83589771841058302"/>
        </c:manualLayout>
      </c:layout>
      <c:barChart>
        <c:barDir val="bar"/>
        <c:grouping val="percentStacked"/>
        <c:varyColors val="0"/>
        <c:ser>
          <c:idx val="0"/>
          <c:order val="0"/>
          <c:tx>
            <c:strRef>
              <c:f>Plan1!$B$1</c:f>
              <c:strCache>
                <c:ptCount val="1"/>
                <c:pt idx="0">
                  <c:v>Pequeño</c:v>
                </c:pt>
              </c:strCache>
            </c:strRef>
          </c:tx>
          <c:spPr>
            <a:solidFill>
              <a:schemeClr val="accent5">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Plan1!$B$2:$B$3</c:f>
              <c:numCache>
                <c:formatCode>0.0%</c:formatCode>
                <c:ptCount val="2"/>
                <c:pt idx="0">
                  <c:v>0.52900000000000003</c:v>
                </c:pt>
                <c:pt idx="1">
                  <c:v>0.47599999999999998</c:v>
                </c:pt>
              </c:numCache>
            </c:numRef>
          </c:val>
          <c:extLst>
            <c:ext xmlns:c16="http://schemas.microsoft.com/office/drawing/2014/chart" uri="{C3380CC4-5D6E-409C-BE32-E72D297353CC}">
              <c16:uniqueId val="{00000000-F619-49A5-8DCF-3800681CD125}"/>
            </c:ext>
          </c:extLst>
        </c:ser>
        <c:ser>
          <c:idx val="1"/>
          <c:order val="1"/>
          <c:tx>
            <c:strRef>
              <c:f>Plan1!$C$1</c:f>
              <c:strCache>
                <c:ptCount val="1"/>
                <c:pt idx="0">
                  <c:v>Medio</c:v>
                </c:pt>
              </c:strCache>
            </c:strRef>
          </c:tx>
          <c:spPr>
            <a:solidFill>
              <a:schemeClr val="accent5">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Plan1!$C$2:$C$3</c:f>
              <c:numCache>
                <c:formatCode>0.0%</c:formatCode>
                <c:ptCount val="2"/>
                <c:pt idx="0">
                  <c:v>0.187</c:v>
                </c:pt>
                <c:pt idx="1">
                  <c:v>7.9000000000000001E-2</c:v>
                </c:pt>
              </c:numCache>
            </c:numRef>
          </c:val>
          <c:extLst>
            <c:ext xmlns:c16="http://schemas.microsoft.com/office/drawing/2014/chart" uri="{C3380CC4-5D6E-409C-BE32-E72D297353CC}">
              <c16:uniqueId val="{00000001-F619-49A5-8DCF-3800681CD125}"/>
            </c:ext>
          </c:extLst>
        </c:ser>
        <c:ser>
          <c:idx val="2"/>
          <c:order val="2"/>
          <c:tx>
            <c:strRef>
              <c:f>Plan1!$D$1</c:f>
              <c:strCache>
                <c:ptCount val="1"/>
                <c:pt idx="0">
                  <c:v>Regional</c:v>
                </c:pt>
              </c:strCache>
            </c:strRef>
          </c:tx>
          <c:spPr>
            <a:solidFill>
              <a:schemeClr val="accent5">
                <a:lumMod val="75000"/>
              </a:schemeClr>
            </a:solidFill>
            <a:ln>
              <a:noFill/>
            </a:ln>
            <a:effectLst/>
          </c:spPr>
          <c:invertIfNegative val="0"/>
          <c:dPt>
            <c:idx val="0"/>
            <c:invertIfNegative val="0"/>
            <c:bubble3D val="0"/>
            <c:spPr>
              <a:solidFill>
                <a:schemeClr val="accent5">
                  <a:lumMod val="75000"/>
                </a:schemeClr>
              </a:solidFill>
              <a:ln>
                <a:noFill/>
              </a:ln>
              <a:effectLst/>
            </c:spPr>
            <c:extLst>
              <c:ext xmlns:c16="http://schemas.microsoft.com/office/drawing/2014/chart" uri="{C3380CC4-5D6E-409C-BE32-E72D297353CC}">
                <c16:uniqueId val="{00000003-F619-49A5-8DCF-3800681CD125}"/>
              </c:ext>
            </c:extLst>
          </c:dPt>
          <c:dPt>
            <c:idx val="1"/>
            <c:invertIfNegative val="0"/>
            <c:bubble3D val="0"/>
            <c:spPr>
              <a:solidFill>
                <a:schemeClr val="accent5">
                  <a:lumMod val="75000"/>
                </a:schemeClr>
              </a:solidFill>
              <a:ln>
                <a:noFill/>
              </a:ln>
              <a:effectLst/>
            </c:spPr>
            <c:extLst>
              <c:ext xmlns:c16="http://schemas.microsoft.com/office/drawing/2014/chart" uri="{C3380CC4-5D6E-409C-BE32-E72D297353CC}">
                <c16:uniqueId val="{00000005-F619-49A5-8DCF-3800681CD125}"/>
              </c:ext>
            </c:extLst>
          </c:dPt>
          <c:dLbls>
            <c:dLbl>
              <c:idx val="1"/>
              <c:layout>
                <c:manualLayout>
                  <c:x val="2.393349511449358E-3"/>
                  <c:y val="4.674892902531565E-3"/>
                </c:manualLayout>
              </c:layout>
              <c:showLegendKey val="0"/>
              <c:showVal val="1"/>
              <c:showCatName val="0"/>
              <c:showSerName val="0"/>
              <c:showPercent val="0"/>
              <c:showBubbleSize val="0"/>
              <c:extLst>
                <c:ext xmlns:c15="http://schemas.microsoft.com/office/drawing/2012/chart" uri="{CE6537A1-D6FC-4f65-9D91-7224C49458BB}">
                  <c15:layout>
                    <c:manualLayout>
                      <c:w val="0.20828405143763737"/>
                      <c:h val="0.26209487041955865"/>
                    </c:manualLayout>
                  </c15:layout>
                </c:ext>
                <c:ext xmlns:c16="http://schemas.microsoft.com/office/drawing/2014/chart" uri="{C3380CC4-5D6E-409C-BE32-E72D297353CC}">
                  <c16:uniqueId val="{00000005-F619-49A5-8DCF-3800681CD125}"/>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Plan1!$D$2:$D$3</c:f>
              <c:numCache>
                <c:formatCode>0.0%</c:formatCode>
                <c:ptCount val="2"/>
                <c:pt idx="0">
                  <c:v>0.24099999999999999</c:v>
                </c:pt>
                <c:pt idx="1">
                  <c:v>0.30199999999999999</c:v>
                </c:pt>
              </c:numCache>
            </c:numRef>
          </c:val>
          <c:extLst>
            <c:ext xmlns:c16="http://schemas.microsoft.com/office/drawing/2014/chart" uri="{C3380CC4-5D6E-409C-BE32-E72D297353CC}">
              <c16:uniqueId val="{00000006-F619-49A5-8DCF-3800681CD125}"/>
            </c:ext>
          </c:extLst>
        </c:ser>
        <c:ser>
          <c:idx val="3"/>
          <c:order val="3"/>
          <c:tx>
            <c:strRef>
              <c:f>Plan1!$E$1</c:f>
              <c:strCache>
                <c:ptCount val="1"/>
                <c:pt idx="0">
                  <c:v>Mega</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Plan1!$E$2:$E$3</c:f>
              <c:numCache>
                <c:formatCode>0.0%</c:formatCode>
                <c:ptCount val="2"/>
                <c:pt idx="0">
                  <c:v>4.2999999999999997E-2</c:v>
                </c:pt>
                <c:pt idx="1">
                  <c:v>0.14299999999999999</c:v>
                </c:pt>
              </c:numCache>
            </c:numRef>
          </c:val>
          <c:extLst>
            <c:ext xmlns:c16="http://schemas.microsoft.com/office/drawing/2014/chart" uri="{C3380CC4-5D6E-409C-BE32-E72D297353CC}">
              <c16:uniqueId val="{00000007-F619-49A5-8DCF-3800681CD125}"/>
            </c:ext>
          </c:extLst>
        </c:ser>
        <c:dLbls>
          <c:showLegendKey val="0"/>
          <c:showVal val="1"/>
          <c:showCatName val="0"/>
          <c:showSerName val="0"/>
          <c:showPercent val="0"/>
          <c:showBubbleSize val="0"/>
        </c:dLbls>
        <c:gapWidth val="70"/>
        <c:overlap val="100"/>
        <c:axId val="335191176"/>
        <c:axId val="335191568"/>
      </c:barChart>
      <c:catAx>
        <c:axId val="335191176"/>
        <c:scaling>
          <c:orientation val="minMax"/>
        </c:scaling>
        <c:delete val="1"/>
        <c:axPos val="l"/>
        <c:numFmt formatCode="General" sourceLinked="1"/>
        <c:majorTickMark val="none"/>
        <c:minorTickMark val="none"/>
        <c:tickLblPos val="nextTo"/>
        <c:crossAx val="335191568"/>
        <c:crosses val="autoZero"/>
        <c:auto val="1"/>
        <c:lblAlgn val="ctr"/>
        <c:lblOffset val="100"/>
        <c:noMultiLvlLbl val="0"/>
      </c:catAx>
      <c:valAx>
        <c:axId val="335191568"/>
        <c:scaling>
          <c:orientation val="minMax"/>
        </c:scaling>
        <c:delete val="1"/>
        <c:axPos val="b"/>
        <c:numFmt formatCode="0%" sourceLinked="1"/>
        <c:majorTickMark val="none"/>
        <c:minorTickMark val="none"/>
        <c:tickLblPos val="nextTo"/>
        <c:crossAx val="335191176"/>
        <c:crosses val="autoZero"/>
        <c:crossBetween val="between"/>
      </c:valAx>
      <c:spPr>
        <a:noFill/>
        <a:ln>
          <a:noFill/>
        </a:ln>
        <a:effectLst/>
      </c:spPr>
    </c:plotArea>
    <c:legend>
      <c:legendPos val="b"/>
      <c:layout>
        <c:manualLayout>
          <c:xMode val="edge"/>
          <c:yMode val="edge"/>
          <c:x val="3.7999802648216958E-2"/>
          <c:y val="0.89526739399210886"/>
          <c:w val="0.94792831817289713"/>
          <c:h val="8.2096517666546062E-2"/>
        </c:manualLayout>
      </c:layout>
      <c:overlay val="0"/>
      <c:spPr>
        <a:solidFill>
          <a:schemeClr val="bg1"/>
        </a:solidFill>
        <a:ln>
          <a:noFill/>
        </a:ln>
        <a:effectLst/>
      </c:spPr>
      <c:txPr>
        <a:bodyPr rot="0" spcFirstLastPara="1" vertOverflow="ellipsis" vert="horz" wrap="square" anchor="ctr" anchorCtr="1"/>
        <a:lstStyle/>
        <a:p>
          <a:pPr>
            <a:defRPr sz="1197" b="0" i="0" u="none" strike="noStrike" kern="1200" baseline="0">
              <a:solidFill>
                <a:schemeClr val="tx1">
                  <a:lumMod val="50000"/>
                  <a:lumOff val="50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dLbls>
          <c:showLegendKey val="0"/>
          <c:showVal val="0"/>
          <c:showCatName val="0"/>
          <c:showSerName val="0"/>
          <c:showPercent val="0"/>
          <c:showBubbleSize val="0"/>
          <c:showLeaderLines val="0"/>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ser>
          <c:idx val="0"/>
          <c:order val="0"/>
          <c:tx>
            <c:strRef>
              <c:f>Plan1!$B$1</c:f>
              <c:strCache>
                <c:ptCount val="1"/>
                <c:pt idx="0">
                  <c:v>Sinalizador de Vagas</c:v>
                </c:pt>
              </c:strCache>
            </c:strRef>
          </c:tx>
          <c:spPr>
            <a:solidFill>
              <a:schemeClr val="bg1">
                <a:lumMod val="75000"/>
              </a:schemeClr>
            </a:solidFill>
          </c:spPr>
          <c:dPt>
            <c:idx val="0"/>
            <c:bubble3D val="0"/>
            <c:spPr>
              <a:solidFill>
                <a:srgbClr val="00328C"/>
              </a:solidFill>
              <a:ln>
                <a:solidFill>
                  <a:srgbClr val="00328C"/>
                </a:solidFill>
              </a:ln>
              <a:effectLst/>
            </c:spPr>
            <c:extLst>
              <c:ext xmlns:c16="http://schemas.microsoft.com/office/drawing/2014/chart" uri="{C3380CC4-5D6E-409C-BE32-E72D297353CC}">
                <c16:uniqueId val="{00000001-83DA-4A83-8C51-2A2DFF5643D9}"/>
              </c:ext>
            </c:extLst>
          </c:dPt>
          <c:dPt>
            <c:idx val="1"/>
            <c:bubble3D val="0"/>
            <c:spPr>
              <a:solidFill>
                <a:schemeClr val="accent5">
                  <a:lumMod val="75000"/>
                </a:schemeClr>
              </a:solidFill>
              <a:ln>
                <a:solidFill>
                  <a:schemeClr val="accent5">
                    <a:lumMod val="75000"/>
                  </a:schemeClr>
                </a:solidFill>
              </a:ln>
              <a:effectLst/>
            </c:spPr>
            <c:extLst>
              <c:ext xmlns:c16="http://schemas.microsoft.com/office/drawing/2014/chart" uri="{C3380CC4-5D6E-409C-BE32-E72D297353CC}">
                <c16:uniqueId val="{00000003-83DA-4A83-8C51-2A2DFF5643D9}"/>
              </c:ext>
            </c:extLst>
          </c:dPt>
          <c:dLbls>
            <c:dLbl>
              <c:idx val="0"/>
              <c:showLegendKey val="0"/>
              <c:showVal val="1"/>
              <c:showCatName val="0"/>
              <c:showSerName val="0"/>
              <c:showPercent val="0"/>
              <c:showBubbleSize val="0"/>
              <c:extLst>
                <c:ext xmlns:c15="http://schemas.microsoft.com/office/drawing/2012/chart" uri="{CE6537A1-D6FC-4f65-9D91-7224C49458BB}">
                  <c15:layout>
                    <c:manualLayout>
                      <c:w val="0.27816741466116307"/>
                      <c:h val="0.18596941121845736"/>
                    </c:manualLayout>
                  </c15:layout>
                </c:ext>
                <c:ext xmlns:c16="http://schemas.microsoft.com/office/drawing/2014/chart" uri="{C3380CC4-5D6E-409C-BE32-E72D297353CC}">
                  <c16:uniqueId val="{00000001-83DA-4A83-8C51-2A2DFF5643D9}"/>
                </c:ext>
              </c:extLst>
            </c:dLbl>
            <c:dLbl>
              <c:idx val="1"/>
              <c:tx>
                <c:rich>
                  <a:bodyPr/>
                  <a:lstStyle/>
                  <a:p>
                    <a:fld id="{EF7BEAF0-3426-407B-93EE-C45CC52F53CC}" type="VALUE">
                      <a:rPr lang="en-US">
                        <a:solidFill>
                          <a:schemeClr val="bg1"/>
                        </a:solidFill>
                      </a:rPr>
                      <a:pPr/>
                      <a:t>[VALOR]</a:t>
                    </a:fld>
                    <a:endParaRPr lang="es-CO"/>
                  </a:p>
                </c:rich>
              </c:tx>
              <c:showLegendKey val="0"/>
              <c:showVal val="1"/>
              <c:showCatName val="0"/>
              <c:showSerName val="0"/>
              <c:showPercent val="0"/>
              <c:showBubbleSize val="0"/>
              <c:extLst>
                <c:ext xmlns:c15="http://schemas.microsoft.com/office/drawing/2012/chart" uri="{CE6537A1-D6FC-4f65-9D91-7224C49458BB}">
                  <c15:layout>
                    <c:manualLayout>
                      <c:w val="0.23330893785723419"/>
                      <c:h val="0.18596941121845736"/>
                    </c:manualLayout>
                  </c15:layout>
                  <c15:dlblFieldTable/>
                  <c15:showDataLabelsRange val="0"/>
                </c:ext>
                <c:ext xmlns:c16="http://schemas.microsoft.com/office/drawing/2014/chart" uri="{C3380CC4-5D6E-409C-BE32-E72D297353CC}">
                  <c16:uniqueId val="{00000003-83DA-4A83-8C51-2A2DFF5643D9}"/>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Plan1!$A$2:$A$3</c:f>
              <c:strCache>
                <c:ptCount val="2"/>
                <c:pt idx="0">
                  <c:v>Outras Cidades</c:v>
                </c:pt>
                <c:pt idx="1">
                  <c:v>Capitais</c:v>
                </c:pt>
              </c:strCache>
            </c:strRef>
          </c:cat>
          <c:val>
            <c:numRef>
              <c:f>Plan1!$B$2:$B$3</c:f>
              <c:numCache>
                <c:formatCode>0%</c:formatCode>
                <c:ptCount val="2"/>
                <c:pt idx="0">
                  <c:v>0.7</c:v>
                </c:pt>
                <c:pt idx="1">
                  <c:v>0.3</c:v>
                </c:pt>
              </c:numCache>
            </c:numRef>
          </c:val>
          <c:extLst>
            <c:ext xmlns:c16="http://schemas.microsoft.com/office/drawing/2014/chart" uri="{C3380CC4-5D6E-409C-BE32-E72D297353CC}">
              <c16:uniqueId val="{00000004-83DA-4A83-8C51-2A2DFF5643D9}"/>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627269320727903E-2"/>
          <c:y val="5.6846059424963E-2"/>
          <c:w val="0.96737273067927199"/>
          <c:h val="0.83589771841058302"/>
        </c:manualLayout>
      </c:layout>
      <c:barChart>
        <c:barDir val="bar"/>
        <c:grouping val="percentStacked"/>
        <c:varyColors val="0"/>
        <c:ser>
          <c:idx val="0"/>
          <c:order val="0"/>
          <c:tx>
            <c:strRef>
              <c:f>Plan1!$B$1</c:f>
              <c:strCache>
                <c:ptCount val="1"/>
                <c:pt idx="0">
                  <c:v>Pequeño</c:v>
                </c:pt>
              </c:strCache>
            </c:strRef>
          </c:tx>
          <c:spPr>
            <a:solidFill>
              <a:schemeClr val="accent5">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Plan1!$B$2:$B$3</c:f>
              <c:numCache>
                <c:formatCode>0.0%</c:formatCode>
                <c:ptCount val="2"/>
                <c:pt idx="0">
                  <c:v>0.254</c:v>
                </c:pt>
                <c:pt idx="1">
                  <c:v>0.18</c:v>
                </c:pt>
              </c:numCache>
            </c:numRef>
          </c:val>
          <c:extLst>
            <c:ext xmlns:c16="http://schemas.microsoft.com/office/drawing/2014/chart" uri="{C3380CC4-5D6E-409C-BE32-E72D297353CC}">
              <c16:uniqueId val="{00000000-7F0D-44D3-BC9E-4400AE16AA59}"/>
            </c:ext>
          </c:extLst>
        </c:ser>
        <c:ser>
          <c:idx val="1"/>
          <c:order val="1"/>
          <c:tx>
            <c:strRef>
              <c:f>Plan1!$C$1</c:f>
              <c:strCache>
                <c:ptCount val="1"/>
                <c:pt idx="0">
                  <c:v>Medio</c:v>
                </c:pt>
              </c:strCache>
            </c:strRef>
          </c:tx>
          <c:spPr>
            <a:solidFill>
              <a:schemeClr val="accent5">
                <a:lumMod val="60000"/>
                <a:lumOff val="40000"/>
              </a:schemeClr>
            </a:solidFill>
            <a:ln>
              <a:noFill/>
            </a:ln>
            <a:effectLst/>
          </c:spPr>
          <c:invertIfNegative val="0"/>
          <c:dLbls>
            <c:dLbl>
              <c:idx val="0"/>
              <c:layout>
                <c:manualLayout>
                  <c:x val="2.9505248100802937E-2"/>
                  <c:y val="-5.098747073238884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4B7-4227-A1D0-FF25F9C02934}"/>
                </c:ext>
              </c:extLst>
            </c:dLbl>
            <c:dLbl>
              <c:idx val="1"/>
              <c:layout>
                <c:manualLayout>
                  <c:x val="2.9505248100802937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395-42A8-8ED7-A51C9FE7F5D0}"/>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Plan1!$C$2:$C$3</c:f>
              <c:numCache>
                <c:formatCode>0.0%</c:formatCode>
                <c:ptCount val="2"/>
                <c:pt idx="0">
                  <c:v>0.184</c:v>
                </c:pt>
                <c:pt idx="1">
                  <c:v>5.5E-2</c:v>
                </c:pt>
              </c:numCache>
            </c:numRef>
          </c:val>
          <c:extLst>
            <c:ext xmlns:c16="http://schemas.microsoft.com/office/drawing/2014/chart" uri="{C3380CC4-5D6E-409C-BE32-E72D297353CC}">
              <c16:uniqueId val="{00000001-7F0D-44D3-BC9E-4400AE16AA59}"/>
            </c:ext>
          </c:extLst>
        </c:ser>
        <c:ser>
          <c:idx val="2"/>
          <c:order val="2"/>
          <c:tx>
            <c:strRef>
              <c:f>Plan1!$D$1</c:f>
              <c:strCache>
                <c:ptCount val="1"/>
                <c:pt idx="0">
                  <c:v>Regional</c:v>
                </c:pt>
              </c:strCache>
            </c:strRef>
          </c:tx>
          <c:spPr>
            <a:solidFill>
              <a:schemeClr val="accent5">
                <a:lumMod val="75000"/>
              </a:schemeClr>
            </a:solidFill>
            <a:ln>
              <a:noFill/>
            </a:ln>
            <a:effectLst/>
          </c:spPr>
          <c:invertIfNegative val="0"/>
          <c:dPt>
            <c:idx val="0"/>
            <c:invertIfNegative val="0"/>
            <c:bubble3D val="0"/>
            <c:spPr>
              <a:solidFill>
                <a:schemeClr val="accent5">
                  <a:lumMod val="75000"/>
                </a:schemeClr>
              </a:solidFill>
              <a:ln>
                <a:noFill/>
              </a:ln>
              <a:effectLst/>
            </c:spPr>
            <c:extLst>
              <c:ext xmlns:c16="http://schemas.microsoft.com/office/drawing/2014/chart" uri="{C3380CC4-5D6E-409C-BE32-E72D297353CC}">
                <c16:uniqueId val="{00000003-7F0D-44D3-BC9E-4400AE16AA59}"/>
              </c:ext>
            </c:extLst>
          </c:dPt>
          <c:dPt>
            <c:idx val="1"/>
            <c:invertIfNegative val="0"/>
            <c:bubble3D val="0"/>
            <c:spPr>
              <a:solidFill>
                <a:schemeClr val="accent5">
                  <a:lumMod val="75000"/>
                </a:schemeClr>
              </a:solidFill>
              <a:ln>
                <a:noFill/>
              </a:ln>
              <a:effectLst/>
            </c:spPr>
            <c:extLst>
              <c:ext xmlns:c16="http://schemas.microsoft.com/office/drawing/2014/chart" uri="{C3380CC4-5D6E-409C-BE32-E72D297353CC}">
                <c16:uniqueId val="{00000005-7F0D-44D3-BC9E-4400AE16AA59}"/>
              </c:ext>
            </c:extLst>
          </c:dPt>
          <c:dLbls>
            <c:dLbl>
              <c:idx val="1"/>
              <c:layout>
                <c:manualLayout>
                  <c:x val="-9.4087497288718042E-3"/>
                  <c:y val="4.674892902531565E-3"/>
                </c:manualLayout>
              </c:layout>
              <c:showLegendKey val="0"/>
              <c:showVal val="1"/>
              <c:showCatName val="0"/>
              <c:showSerName val="0"/>
              <c:showPercent val="0"/>
              <c:showBubbleSize val="0"/>
              <c:extLst>
                <c:ext xmlns:c15="http://schemas.microsoft.com/office/drawing/2012/chart" uri="{CE6537A1-D6FC-4f65-9D91-7224C49458BB}">
                  <c15:layout>
                    <c:manualLayout>
                      <c:w val="0.18467985295699504"/>
                      <c:h val="0.26209487041955865"/>
                    </c:manualLayout>
                  </c15:layout>
                </c:ext>
                <c:ext xmlns:c16="http://schemas.microsoft.com/office/drawing/2014/chart" uri="{C3380CC4-5D6E-409C-BE32-E72D297353CC}">
                  <c16:uniqueId val="{00000005-7F0D-44D3-BC9E-4400AE16AA59}"/>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Plan1!$D$2:$D$3</c:f>
              <c:numCache>
                <c:formatCode>0.0%</c:formatCode>
                <c:ptCount val="2"/>
                <c:pt idx="0">
                  <c:v>0.41799999999999998</c:v>
                </c:pt>
                <c:pt idx="1">
                  <c:v>0.39900000000000002</c:v>
                </c:pt>
              </c:numCache>
            </c:numRef>
          </c:val>
          <c:extLst>
            <c:ext xmlns:c16="http://schemas.microsoft.com/office/drawing/2014/chart" uri="{C3380CC4-5D6E-409C-BE32-E72D297353CC}">
              <c16:uniqueId val="{00000006-7F0D-44D3-BC9E-4400AE16AA59}"/>
            </c:ext>
          </c:extLst>
        </c:ser>
        <c:ser>
          <c:idx val="3"/>
          <c:order val="3"/>
          <c:tx>
            <c:strRef>
              <c:f>Plan1!$E$1</c:f>
              <c:strCache>
                <c:ptCount val="1"/>
                <c:pt idx="0">
                  <c:v>Mega</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Plan1!$E$2:$E$3</c:f>
              <c:numCache>
                <c:formatCode>0.0%</c:formatCode>
                <c:ptCount val="2"/>
                <c:pt idx="0">
                  <c:v>0.14399999999999999</c:v>
                </c:pt>
                <c:pt idx="1">
                  <c:v>0.36599999999999999</c:v>
                </c:pt>
              </c:numCache>
            </c:numRef>
          </c:val>
          <c:extLst>
            <c:ext xmlns:c16="http://schemas.microsoft.com/office/drawing/2014/chart" uri="{C3380CC4-5D6E-409C-BE32-E72D297353CC}">
              <c16:uniqueId val="{00000007-7F0D-44D3-BC9E-4400AE16AA59}"/>
            </c:ext>
          </c:extLst>
        </c:ser>
        <c:dLbls>
          <c:showLegendKey val="0"/>
          <c:showVal val="1"/>
          <c:showCatName val="0"/>
          <c:showSerName val="0"/>
          <c:showPercent val="0"/>
          <c:showBubbleSize val="0"/>
        </c:dLbls>
        <c:gapWidth val="70"/>
        <c:overlap val="100"/>
        <c:axId val="335191176"/>
        <c:axId val="335191568"/>
      </c:barChart>
      <c:catAx>
        <c:axId val="335191176"/>
        <c:scaling>
          <c:orientation val="minMax"/>
        </c:scaling>
        <c:delete val="1"/>
        <c:axPos val="l"/>
        <c:numFmt formatCode="General" sourceLinked="1"/>
        <c:majorTickMark val="none"/>
        <c:minorTickMark val="none"/>
        <c:tickLblPos val="nextTo"/>
        <c:crossAx val="335191568"/>
        <c:crosses val="autoZero"/>
        <c:auto val="1"/>
        <c:lblAlgn val="ctr"/>
        <c:lblOffset val="100"/>
        <c:noMultiLvlLbl val="0"/>
      </c:catAx>
      <c:valAx>
        <c:axId val="335191568"/>
        <c:scaling>
          <c:orientation val="minMax"/>
        </c:scaling>
        <c:delete val="1"/>
        <c:axPos val="b"/>
        <c:numFmt formatCode="0%" sourceLinked="1"/>
        <c:majorTickMark val="none"/>
        <c:minorTickMark val="none"/>
        <c:tickLblPos val="nextTo"/>
        <c:crossAx val="335191176"/>
        <c:crosses val="autoZero"/>
        <c:crossBetween val="between"/>
      </c:valAx>
      <c:spPr>
        <a:noFill/>
        <a:ln>
          <a:noFill/>
        </a:ln>
        <a:effectLst/>
      </c:spPr>
    </c:plotArea>
    <c:legend>
      <c:legendPos val="b"/>
      <c:layout>
        <c:manualLayout>
          <c:xMode val="edge"/>
          <c:yMode val="edge"/>
          <c:x val="3.7999802648216958E-2"/>
          <c:y val="0.89526739399210886"/>
          <c:w val="0.94792831817289713"/>
          <c:h val="8.2096517666546062E-2"/>
        </c:manualLayout>
      </c:layout>
      <c:overlay val="0"/>
      <c:spPr>
        <a:solidFill>
          <a:schemeClr val="bg1"/>
        </a:solidFill>
        <a:ln>
          <a:noFill/>
        </a:ln>
        <a:effectLst/>
      </c:spPr>
      <c:txPr>
        <a:bodyPr rot="0" spcFirstLastPara="1" vertOverflow="ellipsis" vert="horz" wrap="square" anchor="ctr" anchorCtr="1"/>
        <a:lstStyle/>
        <a:p>
          <a:pPr>
            <a:defRPr sz="1197" b="0" i="0" u="none" strike="noStrike" kern="1200" baseline="0">
              <a:solidFill>
                <a:schemeClr val="tx1">
                  <a:lumMod val="50000"/>
                  <a:lumOff val="50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dLbls>
          <c:showLegendKey val="0"/>
          <c:showVal val="0"/>
          <c:showCatName val="0"/>
          <c:showSerName val="0"/>
          <c:showPercent val="0"/>
          <c:showBubbleSize val="0"/>
          <c:showLeaderLines val="0"/>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889614495851399"/>
          <c:y val="6.9866818211512596E-2"/>
          <c:w val="0.61086674087503845"/>
          <c:h val="0.74779201048018162"/>
        </c:manualLayout>
      </c:layout>
      <c:doughnutChart>
        <c:varyColors val="1"/>
        <c:ser>
          <c:idx val="0"/>
          <c:order val="0"/>
          <c:tx>
            <c:strRef>
              <c:f>Plan1!$B$1</c:f>
              <c:strCache>
                <c:ptCount val="1"/>
                <c:pt idx="0">
                  <c:v>Coluna1</c:v>
                </c:pt>
              </c:strCache>
            </c:strRef>
          </c:tx>
          <c:spPr>
            <a:solidFill>
              <a:schemeClr val="accent5">
                <a:lumMod val="40000"/>
                <a:lumOff val="60000"/>
              </a:schemeClr>
            </a:solidFill>
          </c:spPr>
          <c:dPt>
            <c:idx val="0"/>
            <c:bubble3D val="0"/>
            <c:spPr>
              <a:solidFill>
                <a:schemeClr val="accent5">
                  <a:lumMod val="40000"/>
                  <a:lumOff val="60000"/>
                </a:schemeClr>
              </a:solidFill>
              <a:ln>
                <a:noFill/>
              </a:ln>
              <a:effectLst/>
            </c:spPr>
            <c:extLst>
              <c:ext xmlns:c16="http://schemas.microsoft.com/office/drawing/2014/chart" uri="{C3380CC4-5D6E-409C-BE32-E72D297353CC}">
                <c16:uniqueId val="{00000001-F743-4105-B3CE-17D371C93233}"/>
              </c:ext>
            </c:extLst>
          </c:dPt>
          <c:dPt>
            <c:idx val="1"/>
            <c:bubble3D val="0"/>
            <c:spPr>
              <a:solidFill>
                <a:srgbClr val="91A8DA"/>
              </a:solidFill>
              <a:ln>
                <a:noFill/>
              </a:ln>
              <a:effectLst/>
            </c:spPr>
            <c:extLst>
              <c:ext xmlns:c16="http://schemas.microsoft.com/office/drawing/2014/chart" uri="{C3380CC4-5D6E-409C-BE32-E72D297353CC}">
                <c16:uniqueId val="{00000003-F743-4105-B3CE-17D371C93233}"/>
              </c:ext>
            </c:extLst>
          </c:dPt>
          <c:dPt>
            <c:idx val="2"/>
            <c:bubble3D val="0"/>
            <c:spPr>
              <a:solidFill>
                <a:srgbClr val="2F5597"/>
              </a:solidFill>
              <a:ln>
                <a:noFill/>
              </a:ln>
              <a:effectLst/>
            </c:spPr>
            <c:extLst>
              <c:ext xmlns:c16="http://schemas.microsoft.com/office/drawing/2014/chart" uri="{C3380CC4-5D6E-409C-BE32-E72D297353CC}">
                <c16:uniqueId val="{00000005-F743-4105-B3CE-17D371C93233}"/>
              </c:ext>
            </c:extLst>
          </c:dPt>
          <c:dPt>
            <c:idx val="3"/>
            <c:bubble3D val="0"/>
            <c:spPr>
              <a:solidFill>
                <a:srgbClr val="203864"/>
              </a:solidFill>
              <a:ln>
                <a:noFill/>
              </a:ln>
              <a:effectLst/>
            </c:spPr>
            <c:extLst>
              <c:ext xmlns:c16="http://schemas.microsoft.com/office/drawing/2014/chart" uri="{C3380CC4-5D6E-409C-BE32-E72D297353CC}">
                <c16:uniqueId val="{00000007-F743-4105-B3CE-17D371C93233}"/>
              </c:ext>
            </c:extLst>
          </c:dPt>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Plan1!$A$2:$A$5</c:f>
              <c:strCache>
                <c:ptCount val="4"/>
                <c:pt idx="0">
                  <c:v>Pequeño</c:v>
                </c:pt>
                <c:pt idx="1">
                  <c:v>Medio</c:v>
                </c:pt>
                <c:pt idx="2">
                  <c:v>Regional</c:v>
                </c:pt>
                <c:pt idx="3">
                  <c:v>Mega</c:v>
                </c:pt>
              </c:strCache>
            </c:strRef>
          </c:cat>
          <c:val>
            <c:numRef>
              <c:f>Plan1!$B$2:$B$5</c:f>
              <c:numCache>
                <c:formatCode>0%</c:formatCode>
                <c:ptCount val="4"/>
                <c:pt idx="0">
                  <c:v>0.52</c:v>
                </c:pt>
                <c:pt idx="1">
                  <c:v>0.16</c:v>
                </c:pt>
                <c:pt idx="2">
                  <c:v>0.26</c:v>
                </c:pt>
                <c:pt idx="3">
                  <c:v>7.0000000000000007E-2</c:v>
                </c:pt>
              </c:numCache>
            </c:numRef>
          </c:val>
          <c:extLst>
            <c:ext xmlns:c16="http://schemas.microsoft.com/office/drawing/2014/chart" uri="{C3380CC4-5D6E-409C-BE32-E72D297353CC}">
              <c16:uniqueId val="{00000008-F743-4105-B3CE-17D371C93233}"/>
            </c:ext>
          </c:extLst>
        </c:ser>
        <c:dLbls>
          <c:showLegendKey val="0"/>
          <c:showVal val="0"/>
          <c:showCatName val="0"/>
          <c:showSerName val="0"/>
          <c:showPercent val="0"/>
          <c:showBubbleSize val="0"/>
          <c:showLeaderLines val="1"/>
        </c:dLbls>
        <c:firstSliceAng val="0"/>
        <c:holeSize val="50"/>
      </c:doughnutChart>
      <c:spPr>
        <a:noFill/>
        <a:ln>
          <a:noFill/>
        </a:ln>
        <a:effectLst/>
      </c:spPr>
    </c:plotArea>
    <c:legend>
      <c:legendPos val="r"/>
      <c:layout>
        <c:manualLayout>
          <c:xMode val="edge"/>
          <c:yMode val="edge"/>
          <c:x val="0.11288779344696315"/>
          <c:y val="0.88052604407249413"/>
          <c:w val="0.77138044100930314"/>
          <c:h val="9.010539728202084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ser>
          <c:idx val="0"/>
          <c:order val="0"/>
          <c:tx>
            <c:strRef>
              <c:f>Plan1!$B$1</c:f>
              <c:strCache>
                <c:ptCount val="1"/>
                <c:pt idx="0">
                  <c:v>Sinalizador de Vagas</c:v>
                </c:pt>
              </c:strCache>
            </c:strRef>
          </c:tx>
          <c:spPr>
            <a:solidFill>
              <a:schemeClr val="bg1">
                <a:lumMod val="75000"/>
              </a:schemeClr>
            </a:solidFill>
          </c:spPr>
          <c:dPt>
            <c:idx val="0"/>
            <c:bubble3D val="0"/>
            <c:spPr>
              <a:solidFill>
                <a:srgbClr val="00328C"/>
              </a:solidFill>
              <a:ln>
                <a:solidFill>
                  <a:srgbClr val="00328C"/>
                </a:solidFill>
              </a:ln>
              <a:effectLst/>
            </c:spPr>
            <c:extLst>
              <c:ext xmlns:c16="http://schemas.microsoft.com/office/drawing/2014/chart" uri="{C3380CC4-5D6E-409C-BE32-E72D297353CC}">
                <c16:uniqueId val="{00000001-2942-41A9-B3F3-425FBF9CF2BE}"/>
              </c:ext>
            </c:extLst>
          </c:dPt>
          <c:dPt>
            <c:idx val="1"/>
            <c:bubble3D val="0"/>
            <c:spPr>
              <a:solidFill>
                <a:schemeClr val="accent5">
                  <a:lumMod val="75000"/>
                </a:schemeClr>
              </a:solidFill>
              <a:ln>
                <a:solidFill>
                  <a:schemeClr val="accent5">
                    <a:lumMod val="75000"/>
                  </a:schemeClr>
                </a:solidFill>
              </a:ln>
              <a:effectLst/>
            </c:spPr>
            <c:extLst>
              <c:ext xmlns:c16="http://schemas.microsoft.com/office/drawing/2014/chart" uri="{C3380CC4-5D6E-409C-BE32-E72D297353CC}">
                <c16:uniqueId val="{00000003-2942-41A9-B3F3-425FBF9CF2BE}"/>
              </c:ext>
            </c:extLst>
          </c:dPt>
          <c:dLbls>
            <c:dLbl>
              <c:idx val="0"/>
              <c:showLegendKey val="0"/>
              <c:showVal val="1"/>
              <c:showCatName val="0"/>
              <c:showSerName val="0"/>
              <c:showPercent val="0"/>
              <c:showBubbleSize val="0"/>
              <c:extLst>
                <c:ext xmlns:c15="http://schemas.microsoft.com/office/drawing/2012/chart" uri="{CE6537A1-D6FC-4f65-9D91-7224C49458BB}">
                  <c15:layout>
                    <c:manualLayout>
                      <c:w val="0.22461875592961952"/>
                      <c:h val="0.18596941121845736"/>
                    </c:manualLayout>
                  </c15:layout>
                </c:ext>
                <c:ext xmlns:c16="http://schemas.microsoft.com/office/drawing/2014/chart" uri="{C3380CC4-5D6E-409C-BE32-E72D297353CC}">
                  <c16:uniqueId val="{00000001-2942-41A9-B3F3-425FBF9CF2BE}"/>
                </c:ext>
              </c:extLst>
            </c:dLbl>
            <c:dLbl>
              <c:idx val="1"/>
              <c:tx>
                <c:rich>
                  <a:bodyPr/>
                  <a:lstStyle/>
                  <a:p>
                    <a:fld id="{EF7BEAF0-3426-407B-93EE-C45CC52F53CC}" type="VALUE">
                      <a:rPr lang="en-US">
                        <a:solidFill>
                          <a:schemeClr val="bg1"/>
                        </a:solidFill>
                      </a:rPr>
                      <a:pPr/>
                      <a:t>[VALOR]</a:t>
                    </a:fld>
                    <a:endParaRPr lang="es-CO"/>
                  </a:p>
                </c:rich>
              </c:tx>
              <c:showLegendKey val="0"/>
              <c:showVal val="1"/>
              <c:showCatName val="0"/>
              <c:showSerName val="0"/>
              <c:showPercent val="0"/>
              <c:showBubbleSize val="0"/>
              <c:extLst>
                <c:ext xmlns:c15="http://schemas.microsoft.com/office/drawing/2012/chart" uri="{CE6537A1-D6FC-4f65-9D91-7224C49458BB}">
                  <c15:layout>
                    <c:manualLayout>
                      <c:w val="0.32302589146509192"/>
                      <c:h val="0.18596941121845736"/>
                    </c:manualLayout>
                  </c15:layout>
                  <c15:dlblFieldTable/>
                  <c15:showDataLabelsRange val="0"/>
                </c:ext>
                <c:ext xmlns:c16="http://schemas.microsoft.com/office/drawing/2014/chart" uri="{C3380CC4-5D6E-409C-BE32-E72D297353CC}">
                  <c16:uniqueId val="{00000003-2942-41A9-B3F3-425FBF9CF2BE}"/>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Plan1!$A$2:$A$3</c:f>
              <c:strCache>
                <c:ptCount val="2"/>
                <c:pt idx="0">
                  <c:v>Outras Cidades</c:v>
                </c:pt>
                <c:pt idx="1">
                  <c:v>Capitais</c:v>
                </c:pt>
              </c:strCache>
            </c:strRef>
          </c:cat>
          <c:val>
            <c:numRef>
              <c:f>Plan1!$B$2:$B$3</c:f>
              <c:numCache>
                <c:formatCode>0%</c:formatCode>
                <c:ptCount val="2"/>
                <c:pt idx="0">
                  <c:v>0.59</c:v>
                </c:pt>
                <c:pt idx="1">
                  <c:v>0.41</c:v>
                </c:pt>
              </c:numCache>
            </c:numRef>
          </c:val>
          <c:extLst>
            <c:ext xmlns:c16="http://schemas.microsoft.com/office/drawing/2014/chart" uri="{C3380CC4-5D6E-409C-BE32-E72D297353CC}">
              <c16:uniqueId val="{00000004-2942-41A9-B3F3-425FBF9CF2BE}"/>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doughnutChart>
        <c:varyColors val="1"/>
        <c:ser>
          <c:idx val="0"/>
          <c:order val="0"/>
          <c:tx>
            <c:strRef>
              <c:f>Plan1!$B$1</c:f>
              <c:strCache>
                <c:ptCount val="1"/>
                <c:pt idx="0">
                  <c:v>Sinalizador de Vagas</c:v>
                </c:pt>
              </c:strCache>
            </c:strRef>
          </c:tx>
          <c:dPt>
            <c:idx val="0"/>
            <c:bubble3D val="0"/>
            <c:spPr>
              <a:solidFill>
                <a:srgbClr val="5597D3"/>
              </a:solidFill>
              <a:ln>
                <a:noFill/>
              </a:ln>
              <a:effectLst/>
            </c:spPr>
            <c:extLst>
              <c:ext xmlns:c16="http://schemas.microsoft.com/office/drawing/2014/chart" uri="{C3380CC4-5D6E-409C-BE32-E72D297353CC}">
                <c16:uniqueId val="{00000001-269E-4AD9-A8A3-0D7983FE7F5D}"/>
              </c:ext>
            </c:extLst>
          </c:dPt>
          <c:dPt>
            <c:idx val="1"/>
            <c:bubble3D val="0"/>
            <c:spPr>
              <a:solidFill>
                <a:srgbClr val="74A9DB"/>
              </a:solidFill>
              <a:ln>
                <a:noFill/>
              </a:ln>
              <a:effectLst/>
            </c:spPr>
            <c:extLst>
              <c:ext xmlns:c16="http://schemas.microsoft.com/office/drawing/2014/chart" uri="{C3380CC4-5D6E-409C-BE32-E72D297353CC}">
                <c16:uniqueId val="{00000002-269E-4AD9-A8A3-0D7983FE7F5D}"/>
              </c:ext>
            </c:extLst>
          </c:dPt>
          <c:dLbls>
            <c:dLbl>
              <c:idx val="0"/>
              <c:tx>
                <c:rich>
                  <a:bodyPr/>
                  <a:lstStyle/>
                  <a:p>
                    <a:fld id="{4CD1FBFE-2B44-43D7-B3D6-322BFB767117}" type="CATEGORYNAME">
                      <a:rPr lang="en-US" sz="1200" b="0">
                        <a:latin typeface="Montserrat" panose="00000500000000000000" pitchFamily="2" charset="0"/>
                      </a:rPr>
                      <a:pPr/>
                      <a:t>[NOMBRE DE CATEGORÍA]</a:t>
                    </a:fld>
                    <a:r>
                      <a:rPr lang="en-US" sz="1200" b="0" baseline="0" dirty="0">
                        <a:latin typeface="Montserrat" panose="00000500000000000000" pitchFamily="2" charset="0"/>
                      </a:rPr>
                      <a:t>
</a:t>
                    </a:r>
                    <a:fld id="{9BBDC02B-654D-435C-B85A-3C0D65BEDC47}" type="VALUE">
                      <a:rPr lang="en-US" sz="1200" b="0" baseline="0">
                        <a:latin typeface="Montserrat" panose="00000500000000000000" pitchFamily="2" charset="0"/>
                      </a:rPr>
                      <a:pPr/>
                      <a:t>[VALOR]</a:t>
                    </a:fld>
                    <a:endParaRPr lang="en-US" sz="1200" b="0" baseline="0" dirty="0">
                      <a:latin typeface="Montserrat" panose="00000500000000000000" pitchFamily="2" charset="0"/>
                    </a:endParaRPr>
                  </a:p>
                </c:rich>
              </c:tx>
              <c:showLegendKey val="0"/>
              <c:showVal val="1"/>
              <c:showCatName val="1"/>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1-269E-4AD9-A8A3-0D7983FE7F5D}"/>
                </c:ext>
              </c:extLst>
            </c:dLbl>
            <c:dLbl>
              <c:idx val="1"/>
              <c:tx>
                <c:rich>
                  <a:bodyPr/>
                  <a:lstStyle/>
                  <a:p>
                    <a:fld id="{D7886EE9-DA3F-4F0D-B183-A5B249CABA51}" type="CATEGORYNAME">
                      <a:rPr lang="en-US" sz="1200" b="0"/>
                      <a:pPr/>
                      <a:t>[NOMBRE DE CATEGORÍA]</a:t>
                    </a:fld>
                    <a:r>
                      <a:rPr lang="en-US" sz="1200" b="0" baseline="0" dirty="0"/>
                      <a:t>
</a:t>
                    </a:r>
                    <a:fld id="{B69D15BE-F42B-4BEA-BB24-991F8AC5E9BF}" type="VALUE">
                      <a:rPr lang="en-US" sz="1200" b="0" baseline="0"/>
                      <a:pPr/>
                      <a:t>[VALOR]</a:t>
                    </a:fld>
                    <a:endParaRPr lang="en-US" sz="1200" b="0" baseline="0" dirty="0"/>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269E-4AD9-A8A3-0D7983FE7F5D}"/>
                </c:ext>
              </c:extLst>
            </c:dLbl>
            <c:spPr>
              <a:noFill/>
              <a:ln>
                <a:noFill/>
              </a:ln>
              <a:effectLst/>
            </c:spPr>
            <c:txPr>
              <a:bodyPr rot="0" spcFirstLastPara="1" vertOverflow="ellipsis" vert="horz" wrap="square" anchor="ctr" anchorCtr="0"/>
              <a:lstStyle/>
              <a:p>
                <a:pPr algn="ctr">
                  <a:defRPr lang="en-US" sz="14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1"/>
            <c:showSerName val="0"/>
            <c:showPercent val="0"/>
            <c:showBubbleSize val="0"/>
            <c:separator>
</c:separator>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Plan1!$A$2:$A$3</c:f>
              <c:strCache>
                <c:ptCount val="2"/>
                <c:pt idx="0">
                  <c:v>Si</c:v>
                </c:pt>
                <c:pt idx="1">
                  <c:v>No</c:v>
                </c:pt>
              </c:strCache>
            </c:strRef>
          </c:cat>
          <c:val>
            <c:numRef>
              <c:f>Plan1!$B$2:$B$3</c:f>
              <c:numCache>
                <c:formatCode>0%</c:formatCode>
                <c:ptCount val="2"/>
                <c:pt idx="0">
                  <c:v>0.14000000000000001</c:v>
                </c:pt>
                <c:pt idx="1">
                  <c:v>0.86</c:v>
                </c:pt>
              </c:numCache>
            </c:numRef>
          </c:val>
          <c:extLst>
            <c:ext xmlns:c16="http://schemas.microsoft.com/office/drawing/2014/chart" uri="{C3380CC4-5D6E-409C-BE32-E72D297353CC}">
              <c16:uniqueId val="{00000003-269E-4AD9-A8A3-0D7983FE7F5D}"/>
            </c:ext>
          </c:extLst>
        </c:ser>
        <c:dLbls>
          <c:showLegendKey val="0"/>
          <c:showVal val="0"/>
          <c:showCatName val="0"/>
          <c:showSerName val="0"/>
          <c:showPercent val="0"/>
          <c:showBubbleSize val="0"/>
          <c:showLeaderLines val="1"/>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400" b="0" i="0" u="none" strike="noStrike" kern="1200" baseline="0">
              <a:solidFill>
                <a:schemeClr val="tx1">
                  <a:lumMod val="85000"/>
                  <a:lumOff val="15000"/>
                </a:schemeClr>
              </a:solidFill>
              <a:latin typeface="Segoe UI Light" panose="020B0502040204020203" pitchFamily="34" charset="0"/>
              <a:ea typeface="+mn-ea"/>
              <a:cs typeface="Segoe UI Light" panose="020B0502040204020203" pitchFamily="34" charset="0"/>
            </a:defRPr>
          </a:pPr>
          <a:endParaRPr lang="es-CO"/>
        </a:p>
      </c:txPr>
    </c:legend>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627269320727903E-2"/>
          <c:y val="5.6846059424963E-2"/>
          <c:w val="0.96737273067927199"/>
          <c:h val="0.83589771841058302"/>
        </c:manualLayout>
      </c:layout>
      <c:barChart>
        <c:barDir val="bar"/>
        <c:grouping val="percentStacked"/>
        <c:varyColors val="0"/>
        <c:ser>
          <c:idx val="0"/>
          <c:order val="0"/>
          <c:tx>
            <c:strRef>
              <c:f>Plan1!$B$1</c:f>
              <c:strCache>
                <c:ptCount val="1"/>
                <c:pt idx="0">
                  <c:v>Pequeño</c:v>
                </c:pt>
              </c:strCache>
            </c:strRef>
          </c:tx>
          <c:spPr>
            <a:solidFill>
              <a:schemeClr val="accent5">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Plan1!$B$2:$B$3</c:f>
              <c:numCache>
                <c:formatCode>0.0%</c:formatCode>
                <c:ptCount val="2"/>
                <c:pt idx="0">
                  <c:v>0.53</c:v>
                </c:pt>
                <c:pt idx="1">
                  <c:v>0.33300000000000002</c:v>
                </c:pt>
              </c:numCache>
            </c:numRef>
          </c:val>
          <c:extLst>
            <c:ext xmlns:c16="http://schemas.microsoft.com/office/drawing/2014/chart" uri="{C3380CC4-5D6E-409C-BE32-E72D297353CC}">
              <c16:uniqueId val="{00000000-F619-49A5-8DCF-3800681CD125}"/>
            </c:ext>
          </c:extLst>
        </c:ser>
        <c:ser>
          <c:idx val="1"/>
          <c:order val="1"/>
          <c:tx>
            <c:strRef>
              <c:f>Plan1!$C$1</c:f>
              <c:strCache>
                <c:ptCount val="1"/>
                <c:pt idx="0">
                  <c:v>Medio</c:v>
                </c:pt>
              </c:strCache>
            </c:strRef>
          </c:tx>
          <c:spPr>
            <a:solidFill>
              <a:schemeClr val="accent5">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Plan1!$C$2:$C$3</c:f>
              <c:numCache>
                <c:formatCode>0.0%</c:formatCode>
                <c:ptCount val="2"/>
                <c:pt idx="0">
                  <c:v>0.23499999999999999</c:v>
                </c:pt>
                <c:pt idx="1">
                  <c:v>0.111</c:v>
                </c:pt>
              </c:numCache>
            </c:numRef>
          </c:val>
          <c:extLst>
            <c:ext xmlns:c16="http://schemas.microsoft.com/office/drawing/2014/chart" uri="{C3380CC4-5D6E-409C-BE32-E72D297353CC}">
              <c16:uniqueId val="{00000001-F619-49A5-8DCF-3800681CD125}"/>
            </c:ext>
          </c:extLst>
        </c:ser>
        <c:ser>
          <c:idx val="2"/>
          <c:order val="2"/>
          <c:tx>
            <c:strRef>
              <c:f>Plan1!$D$1</c:f>
              <c:strCache>
                <c:ptCount val="1"/>
                <c:pt idx="0">
                  <c:v>Regional</c:v>
                </c:pt>
              </c:strCache>
            </c:strRef>
          </c:tx>
          <c:spPr>
            <a:solidFill>
              <a:schemeClr val="accent5">
                <a:lumMod val="75000"/>
              </a:schemeClr>
            </a:solidFill>
            <a:ln>
              <a:noFill/>
            </a:ln>
            <a:effectLst/>
          </c:spPr>
          <c:invertIfNegative val="0"/>
          <c:dPt>
            <c:idx val="0"/>
            <c:invertIfNegative val="0"/>
            <c:bubble3D val="0"/>
            <c:spPr>
              <a:solidFill>
                <a:schemeClr val="accent5">
                  <a:lumMod val="75000"/>
                </a:schemeClr>
              </a:solidFill>
              <a:ln>
                <a:noFill/>
              </a:ln>
              <a:effectLst/>
            </c:spPr>
            <c:extLst>
              <c:ext xmlns:c16="http://schemas.microsoft.com/office/drawing/2014/chart" uri="{C3380CC4-5D6E-409C-BE32-E72D297353CC}">
                <c16:uniqueId val="{00000003-F619-49A5-8DCF-3800681CD125}"/>
              </c:ext>
            </c:extLst>
          </c:dPt>
          <c:dPt>
            <c:idx val="1"/>
            <c:invertIfNegative val="0"/>
            <c:bubble3D val="0"/>
            <c:spPr>
              <a:solidFill>
                <a:schemeClr val="accent5">
                  <a:lumMod val="75000"/>
                </a:schemeClr>
              </a:solidFill>
              <a:ln>
                <a:noFill/>
              </a:ln>
              <a:effectLst/>
            </c:spPr>
            <c:extLst>
              <c:ext xmlns:c16="http://schemas.microsoft.com/office/drawing/2014/chart" uri="{C3380CC4-5D6E-409C-BE32-E72D297353CC}">
                <c16:uniqueId val="{00000005-F619-49A5-8DCF-3800681CD125}"/>
              </c:ext>
            </c:extLst>
          </c:dPt>
          <c:dLbls>
            <c:dLbl>
              <c:idx val="1"/>
              <c:layout>
                <c:manualLayout>
                  <c:x val="3.8686119164895033E-3"/>
                  <c:y val="4.674892902531565E-3"/>
                </c:manualLayout>
              </c:layout>
              <c:showLegendKey val="0"/>
              <c:showVal val="1"/>
              <c:showCatName val="0"/>
              <c:showSerName val="0"/>
              <c:showPercent val="0"/>
              <c:showBubbleSize val="0"/>
              <c:extLst>
                <c:ext xmlns:c15="http://schemas.microsoft.com/office/drawing/2012/chart" uri="{CE6537A1-D6FC-4f65-9D91-7224C49458BB}">
                  <c15:layout>
                    <c:manualLayout>
                      <c:w val="0.21123457624771766"/>
                      <c:h val="0.26209487041955865"/>
                    </c:manualLayout>
                  </c15:layout>
                </c:ext>
                <c:ext xmlns:c16="http://schemas.microsoft.com/office/drawing/2014/chart" uri="{C3380CC4-5D6E-409C-BE32-E72D297353CC}">
                  <c16:uniqueId val="{00000005-F619-49A5-8DCF-3800681CD125}"/>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Plan1!$D$2:$D$3</c:f>
              <c:numCache>
                <c:formatCode>0.0%</c:formatCode>
                <c:ptCount val="2"/>
                <c:pt idx="0">
                  <c:v>0.23499999999999999</c:v>
                </c:pt>
                <c:pt idx="1">
                  <c:v>0.55600000000000005</c:v>
                </c:pt>
              </c:numCache>
            </c:numRef>
          </c:val>
          <c:extLst>
            <c:ext xmlns:c16="http://schemas.microsoft.com/office/drawing/2014/chart" uri="{C3380CC4-5D6E-409C-BE32-E72D297353CC}">
              <c16:uniqueId val="{00000006-F619-49A5-8DCF-3800681CD125}"/>
            </c:ext>
          </c:extLst>
        </c:ser>
        <c:ser>
          <c:idx val="3"/>
          <c:order val="3"/>
          <c:tx>
            <c:strRef>
              <c:f>Plan1!$E$1</c:f>
              <c:strCache>
                <c:ptCount val="1"/>
                <c:pt idx="0">
                  <c:v>Mega</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Plan1!$E$2:$E$3</c:f>
              <c:numCache>
                <c:formatCode>General</c:formatCode>
                <c:ptCount val="2"/>
              </c:numCache>
            </c:numRef>
          </c:val>
          <c:extLst>
            <c:ext xmlns:c16="http://schemas.microsoft.com/office/drawing/2014/chart" uri="{C3380CC4-5D6E-409C-BE32-E72D297353CC}">
              <c16:uniqueId val="{00000007-F619-49A5-8DCF-3800681CD125}"/>
            </c:ext>
          </c:extLst>
        </c:ser>
        <c:dLbls>
          <c:showLegendKey val="0"/>
          <c:showVal val="1"/>
          <c:showCatName val="0"/>
          <c:showSerName val="0"/>
          <c:showPercent val="0"/>
          <c:showBubbleSize val="0"/>
        </c:dLbls>
        <c:gapWidth val="70"/>
        <c:overlap val="100"/>
        <c:axId val="335191176"/>
        <c:axId val="335191568"/>
      </c:barChart>
      <c:catAx>
        <c:axId val="335191176"/>
        <c:scaling>
          <c:orientation val="minMax"/>
        </c:scaling>
        <c:delete val="1"/>
        <c:axPos val="l"/>
        <c:numFmt formatCode="General" sourceLinked="1"/>
        <c:majorTickMark val="none"/>
        <c:minorTickMark val="none"/>
        <c:tickLblPos val="nextTo"/>
        <c:crossAx val="335191568"/>
        <c:crosses val="autoZero"/>
        <c:auto val="1"/>
        <c:lblAlgn val="ctr"/>
        <c:lblOffset val="100"/>
        <c:noMultiLvlLbl val="0"/>
      </c:catAx>
      <c:valAx>
        <c:axId val="335191568"/>
        <c:scaling>
          <c:orientation val="minMax"/>
        </c:scaling>
        <c:delete val="1"/>
        <c:axPos val="b"/>
        <c:numFmt formatCode="0%" sourceLinked="1"/>
        <c:majorTickMark val="none"/>
        <c:minorTickMark val="none"/>
        <c:tickLblPos val="nextTo"/>
        <c:crossAx val="335191176"/>
        <c:crosses val="autoZero"/>
        <c:crossBetween val="between"/>
      </c:valAx>
      <c:spPr>
        <a:noFill/>
        <a:ln>
          <a:noFill/>
        </a:ln>
        <a:effectLst/>
      </c:spPr>
    </c:plotArea>
    <c:legend>
      <c:legendPos val="b"/>
      <c:layout>
        <c:manualLayout>
          <c:xMode val="edge"/>
          <c:yMode val="edge"/>
          <c:x val="3.7999802648216958E-2"/>
          <c:y val="0.89526739399210886"/>
          <c:w val="0.7592079025741354"/>
          <c:h val="0.10473268112194918"/>
        </c:manualLayout>
      </c:layout>
      <c:overlay val="0"/>
      <c:spPr>
        <a:solidFill>
          <a:schemeClr val="bg1"/>
        </a:solidFill>
        <a:ln>
          <a:noFill/>
        </a:ln>
        <a:effectLst/>
      </c:spPr>
      <c:txPr>
        <a:bodyPr rot="0" spcFirstLastPara="1" vertOverflow="ellipsis" vert="horz" wrap="square" anchor="ctr" anchorCtr="1"/>
        <a:lstStyle/>
        <a:p>
          <a:pPr>
            <a:defRPr sz="1197" b="0" i="0" u="none" strike="noStrike" kern="1200" baseline="0">
              <a:solidFill>
                <a:schemeClr val="tx1">
                  <a:lumMod val="50000"/>
                  <a:lumOff val="50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dLbls>
          <c:showLegendKey val="0"/>
          <c:showVal val="0"/>
          <c:showCatName val="0"/>
          <c:showSerName val="0"/>
          <c:showPercent val="0"/>
          <c:showBubbleSize val="0"/>
          <c:showLeaderLines val="0"/>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ser>
          <c:idx val="0"/>
          <c:order val="0"/>
          <c:tx>
            <c:strRef>
              <c:f>Plan1!$B$1</c:f>
              <c:strCache>
                <c:ptCount val="1"/>
                <c:pt idx="0">
                  <c:v>Sinalizador de Vagas</c:v>
                </c:pt>
              </c:strCache>
            </c:strRef>
          </c:tx>
          <c:spPr>
            <a:solidFill>
              <a:schemeClr val="bg1">
                <a:lumMod val="75000"/>
              </a:schemeClr>
            </a:solidFill>
          </c:spPr>
          <c:dPt>
            <c:idx val="0"/>
            <c:bubble3D val="0"/>
            <c:spPr>
              <a:solidFill>
                <a:srgbClr val="00328C"/>
              </a:solidFill>
              <a:ln>
                <a:solidFill>
                  <a:srgbClr val="00328C"/>
                </a:solidFill>
              </a:ln>
              <a:effectLst/>
            </c:spPr>
            <c:extLst>
              <c:ext xmlns:c16="http://schemas.microsoft.com/office/drawing/2014/chart" uri="{C3380CC4-5D6E-409C-BE32-E72D297353CC}">
                <c16:uniqueId val="{00000001-83DA-4A83-8C51-2A2DFF5643D9}"/>
              </c:ext>
            </c:extLst>
          </c:dPt>
          <c:dPt>
            <c:idx val="1"/>
            <c:bubble3D val="0"/>
            <c:spPr>
              <a:solidFill>
                <a:schemeClr val="accent5">
                  <a:lumMod val="75000"/>
                </a:schemeClr>
              </a:solidFill>
              <a:ln>
                <a:solidFill>
                  <a:schemeClr val="accent5">
                    <a:lumMod val="75000"/>
                  </a:schemeClr>
                </a:solidFill>
              </a:ln>
              <a:effectLst/>
            </c:spPr>
            <c:extLst>
              <c:ext xmlns:c16="http://schemas.microsoft.com/office/drawing/2014/chart" uri="{C3380CC4-5D6E-409C-BE32-E72D297353CC}">
                <c16:uniqueId val="{00000003-83DA-4A83-8C51-2A2DFF5643D9}"/>
              </c:ext>
            </c:extLst>
          </c:dPt>
          <c:dLbls>
            <c:dLbl>
              <c:idx val="0"/>
              <c:showLegendKey val="0"/>
              <c:showVal val="1"/>
              <c:showCatName val="0"/>
              <c:showSerName val="0"/>
              <c:showPercent val="0"/>
              <c:showBubbleSize val="0"/>
              <c:extLst>
                <c:ext xmlns:c15="http://schemas.microsoft.com/office/drawing/2012/chart" uri="{CE6537A1-D6FC-4f65-9D91-7224C49458BB}">
                  <c15:layout>
                    <c:manualLayout>
                      <c:w val="0.21682150494184999"/>
                      <c:h val="0.18596941121845736"/>
                    </c:manualLayout>
                  </c15:layout>
                </c:ext>
                <c:ext xmlns:c16="http://schemas.microsoft.com/office/drawing/2014/chart" uri="{C3380CC4-5D6E-409C-BE32-E72D297353CC}">
                  <c16:uniqueId val="{00000001-83DA-4A83-8C51-2A2DFF5643D9}"/>
                </c:ext>
              </c:extLst>
            </c:dLbl>
            <c:dLbl>
              <c:idx val="1"/>
              <c:tx>
                <c:rich>
                  <a:bodyPr/>
                  <a:lstStyle/>
                  <a:p>
                    <a:fld id="{EF7BEAF0-3426-407B-93EE-C45CC52F53CC}" type="VALUE">
                      <a:rPr lang="en-US">
                        <a:solidFill>
                          <a:schemeClr val="bg1"/>
                        </a:solidFill>
                      </a:rPr>
                      <a:pPr/>
                      <a:t>[VALOR]</a:t>
                    </a:fld>
                    <a:endParaRPr lang="es-CO"/>
                  </a:p>
                </c:rich>
              </c:tx>
              <c:showLegendKey val="0"/>
              <c:showVal val="1"/>
              <c:showCatName val="0"/>
              <c:showSerName val="0"/>
              <c:showPercent val="0"/>
              <c:showBubbleSize val="0"/>
              <c:extLst>
                <c:ext xmlns:c15="http://schemas.microsoft.com/office/drawing/2012/chart" uri="{CE6537A1-D6FC-4f65-9D91-7224C49458BB}">
                  <c15:layout>
                    <c:manualLayout>
                      <c:w val="0.32751173914548487"/>
                      <c:h val="0.18596941121845736"/>
                    </c:manualLayout>
                  </c15:layout>
                  <c15:dlblFieldTable/>
                  <c15:showDataLabelsRange val="0"/>
                </c:ext>
                <c:ext xmlns:c16="http://schemas.microsoft.com/office/drawing/2014/chart" uri="{C3380CC4-5D6E-409C-BE32-E72D297353CC}">
                  <c16:uniqueId val="{00000003-83DA-4A83-8C51-2A2DFF5643D9}"/>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Plan1!$A$2:$A$3</c:f>
              <c:strCache>
                <c:ptCount val="2"/>
                <c:pt idx="0">
                  <c:v>Outras Cidades</c:v>
                </c:pt>
                <c:pt idx="1">
                  <c:v>Capitais</c:v>
                </c:pt>
              </c:strCache>
            </c:strRef>
          </c:cat>
          <c:val>
            <c:numRef>
              <c:f>Plan1!$B$2:$B$3</c:f>
              <c:numCache>
                <c:formatCode>0%</c:formatCode>
                <c:ptCount val="2"/>
                <c:pt idx="0">
                  <c:v>0.56000000000000005</c:v>
                </c:pt>
                <c:pt idx="1">
                  <c:v>0.44</c:v>
                </c:pt>
              </c:numCache>
            </c:numRef>
          </c:val>
          <c:extLst>
            <c:ext xmlns:c16="http://schemas.microsoft.com/office/drawing/2014/chart" uri="{C3380CC4-5D6E-409C-BE32-E72D297353CC}">
              <c16:uniqueId val="{00000004-83DA-4A83-8C51-2A2DFF5643D9}"/>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627269320727903E-2"/>
          <c:y val="5.6846059424963E-2"/>
          <c:w val="0.96737273067927199"/>
          <c:h val="0.83589771841058302"/>
        </c:manualLayout>
      </c:layout>
      <c:barChart>
        <c:barDir val="bar"/>
        <c:grouping val="percentStacked"/>
        <c:varyColors val="0"/>
        <c:ser>
          <c:idx val="0"/>
          <c:order val="0"/>
          <c:tx>
            <c:strRef>
              <c:f>Plan1!$B$1</c:f>
              <c:strCache>
                <c:ptCount val="1"/>
                <c:pt idx="0">
                  <c:v>Pequeño</c:v>
                </c:pt>
              </c:strCache>
            </c:strRef>
          </c:tx>
          <c:spPr>
            <a:solidFill>
              <a:schemeClr val="accent5">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Plan1!$B$2:$B$3</c:f>
              <c:numCache>
                <c:formatCode>0.0%</c:formatCode>
                <c:ptCount val="2"/>
                <c:pt idx="0">
                  <c:v>0.29699999999999999</c:v>
                </c:pt>
                <c:pt idx="1">
                  <c:v>0.11700000000000001</c:v>
                </c:pt>
              </c:numCache>
            </c:numRef>
          </c:val>
          <c:extLst>
            <c:ext xmlns:c16="http://schemas.microsoft.com/office/drawing/2014/chart" uri="{C3380CC4-5D6E-409C-BE32-E72D297353CC}">
              <c16:uniqueId val="{00000000-7F0D-44D3-BC9E-4400AE16AA59}"/>
            </c:ext>
          </c:extLst>
        </c:ser>
        <c:ser>
          <c:idx val="1"/>
          <c:order val="1"/>
          <c:tx>
            <c:strRef>
              <c:f>Plan1!$C$1</c:f>
              <c:strCache>
                <c:ptCount val="1"/>
                <c:pt idx="0">
                  <c:v>Medio</c:v>
                </c:pt>
              </c:strCache>
            </c:strRef>
          </c:tx>
          <c:spPr>
            <a:solidFill>
              <a:schemeClr val="accent5">
                <a:lumMod val="60000"/>
                <a:lumOff val="40000"/>
              </a:schemeClr>
            </a:solidFill>
            <a:ln>
              <a:noFill/>
            </a:ln>
            <a:effectLst/>
          </c:spPr>
          <c:invertIfNegative val="0"/>
          <c:dLbls>
            <c:dLbl>
              <c:idx val="0"/>
              <c:layout>
                <c:manualLayout>
                  <c:x val="4.1307347341124089E-2"/>
                  <c:y val="-5.098747073238884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9CE-4A90-80EF-D65242C5729D}"/>
                </c:ext>
              </c:extLst>
            </c:dLbl>
            <c:dLbl>
              <c:idx val="1"/>
              <c:layout>
                <c:manualLayout>
                  <c:x val="4.4257872151204407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4B3-4E05-B327-98CE1DED4654}"/>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Plan1!$C$2:$C$3</c:f>
              <c:numCache>
                <c:formatCode>0.0%</c:formatCode>
                <c:ptCount val="2"/>
                <c:pt idx="0">
                  <c:v>0.27800000000000002</c:v>
                </c:pt>
                <c:pt idx="1">
                  <c:v>9.1999999999999998E-2</c:v>
                </c:pt>
              </c:numCache>
            </c:numRef>
          </c:val>
          <c:extLst>
            <c:ext xmlns:c16="http://schemas.microsoft.com/office/drawing/2014/chart" uri="{C3380CC4-5D6E-409C-BE32-E72D297353CC}">
              <c16:uniqueId val="{00000001-7F0D-44D3-BC9E-4400AE16AA59}"/>
            </c:ext>
          </c:extLst>
        </c:ser>
        <c:ser>
          <c:idx val="2"/>
          <c:order val="2"/>
          <c:tx>
            <c:strRef>
              <c:f>Plan1!$D$1</c:f>
              <c:strCache>
                <c:ptCount val="1"/>
                <c:pt idx="0">
                  <c:v>Regional</c:v>
                </c:pt>
              </c:strCache>
            </c:strRef>
          </c:tx>
          <c:spPr>
            <a:solidFill>
              <a:schemeClr val="accent5">
                <a:lumMod val="75000"/>
              </a:schemeClr>
            </a:solidFill>
            <a:ln>
              <a:noFill/>
            </a:ln>
            <a:effectLst/>
          </c:spPr>
          <c:invertIfNegative val="0"/>
          <c:dPt>
            <c:idx val="0"/>
            <c:invertIfNegative val="0"/>
            <c:bubble3D val="0"/>
            <c:spPr>
              <a:solidFill>
                <a:schemeClr val="accent5">
                  <a:lumMod val="75000"/>
                </a:schemeClr>
              </a:solidFill>
              <a:ln>
                <a:noFill/>
              </a:ln>
              <a:effectLst/>
            </c:spPr>
            <c:extLst>
              <c:ext xmlns:c16="http://schemas.microsoft.com/office/drawing/2014/chart" uri="{C3380CC4-5D6E-409C-BE32-E72D297353CC}">
                <c16:uniqueId val="{00000003-7F0D-44D3-BC9E-4400AE16AA59}"/>
              </c:ext>
            </c:extLst>
          </c:dPt>
          <c:dPt>
            <c:idx val="1"/>
            <c:invertIfNegative val="0"/>
            <c:bubble3D val="0"/>
            <c:spPr>
              <a:solidFill>
                <a:schemeClr val="accent5">
                  <a:lumMod val="75000"/>
                </a:schemeClr>
              </a:solidFill>
              <a:ln>
                <a:noFill/>
              </a:ln>
              <a:effectLst/>
            </c:spPr>
            <c:extLst>
              <c:ext xmlns:c16="http://schemas.microsoft.com/office/drawing/2014/chart" uri="{C3380CC4-5D6E-409C-BE32-E72D297353CC}">
                <c16:uniqueId val="{00000005-7F0D-44D3-BC9E-4400AE16AA59}"/>
              </c:ext>
            </c:extLst>
          </c:dPt>
          <c:dLbls>
            <c:dLbl>
              <c:idx val="1"/>
              <c:layout>
                <c:manualLayout>
                  <c:x val="1.1244923941690244E-2"/>
                  <c:y val="4.674892902531565E-3"/>
                </c:manualLayout>
              </c:layout>
              <c:showLegendKey val="0"/>
              <c:showVal val="1"/>
              <c:showCatName val="0"/>
              <c:showSerName val="0"/>
              <c:showPercent val="0"/>
              <c:showBubbleSize val="0"/>
              <c:extLst>
                <c:ext xmlns:c15="http://schemas.microsoft.com/office/drawing/2012/chart" uri="{CE6537A1-D6FC-4f65-9D91-7224C49458BB}">
                  <c15:layout>
                    <c:manualLayout>
                      <c:w val="0.22598720029811914"/>
                      <c:h val="0.26209487041955865"/>
                    </c:manualLayout>
                  </c15:layout>
                </c:ext>
                <c:ext xmlns:c16="http://schemas.microsoft.com/office/drawing/2014/chart" uri="{C3380CC4-5D6E-409C-BE32-E72D297353CC}">
                  <c16:uniqueId val="{00000005-7F0D-44D3-BC9E-4400AE16AA59}"/>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Plan1!$D$2:$D$3</c:f>
              <c:numCache>
                <c:formatCode>0.0%</c:formatCode>
                <c:ptCount val="2"/>
                <c:pt idx="0">
                  <c:v>0.42499999999999999</c:v>
                </c:pt>
                <c:pt idx="1">
                  <c:v>0.79100000000000004</c:v>
                </c:pt>
              </c:numCache>
            </c:numRef>
          </c:val>
          <c:extLst>
            <c:ext xmlns:c16="http://schemas.microsoft.com/office/drawing/2014/chart" uri="{C3380CC4-5D6E-409C-BE32-E72D297353CC}">
              <c16:uniqueId val="{00000006-7F0D-44D3-BC9E-4400AE16AA59}"/>
            </c:ext>
          </c:extLst>
        </c:ser>
        <c:ser>
          <c:idx val="3"/>
          <c:order val="3"/>
          <c:tx>
            <c:strRef>
              <c:f>Plan1!$E$1</c:f>
              <c:strCache>
                <c:ptCount val="1"/>
                <c:pt idx="0">
                  <c:v>Mega</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Plan1!$E$2:$E$3</c:f>
              <c:numCache>
                <c:formatCode>General</c:formatCode>
                <c:ptCount val="2"/>
              </c:numCache>
            </c:numRef>
          </c:val>
          <c:extLst>
            <c:ext xmlns:c16="http://schemas.microsoft.com/office/drawing/2014/chart" uri="{C3380CC4-5D6E-409C-BE32-E72D297353CC}">
              <c16:uniqueId val="{00000007-7F0D-44D3-BC9E-4400AE16AA59}"/>
            </c:ext>
          </c:extLst>
        </c:ser>
        <c:dLbls>
          <c:showLegendKey val="0"/>
          <c:showVal val="1"/>
          <c:showCatName val="0"/>
          <c:showSerName val="0"/>
          <c:showPercent val="0"/>
          <c:showBubbleSize val="0"/>
        </c:dLbls>
        <c:gapWidth val="70"/>
        <c:overlap val="100"/>
        <c:axId val="335191176"/>
        <c:axId val="335191568"/>
      </c:barChart>
      <c:catAx>
        <c:axId val="335191176"/>
        <c:scaling>
          <c:orientation val="minMax"/>
        </c:scaling>
        <c:delete val="1"/>
        <c:axPos val="l"/>
        <c:numFmt formatCode="General" sourceLinked="1"/>
        <c:majorTickMark val="none"/>
        <c:minorTickMark val="none"/>
        <c:tickLblPos val="nextTo"/>
        <c:crossAx val="335191568"/>
        <c:crosses val="autoZero"/>
        <c:auto val="1"/>
        <c:lblAlgn val="ctr"/>
        <c:lblOffset val="100"/>
        <c:noMultiLvlLbl val="0"/>
      </c:catAx>
      <c:valAx>
        <c:axId val="335191568"/>
        <c:scaling>
          <c:orientation val="minMax"/>
        </c:scaling>
        <c:delete val="1"/>
        <c:axPos val="b"/>
        <c:numFmt formatCode="0%" sourceLinked="1"/>
        <c:majorTickMark val="none"/>
        <c:minorTickMark val="none"/>
        <c:tickLblPos val="nextTo"/>
        <c:crossAx val="335191176"/>
        <c:crosses val="autoZero"/>
        <c:crossBetween val="between"/>
      </c:valAx>
      <c:spPr>
        <a:noFill/>
        <a:ln>
          <a:noFill/>
        </a:ln>
        <a:effectLst/>
      </c:spPr>
    </c:plotArea>
    <c:legend>
      <c:legendPos val="b"/>
      <c:layout>
        <c:manualLayout>
          <c:xMode val="edge"/>
          <c:yMode val="edge"/>
          <c:x val="3.7999802648216958E-2"/>
          <c:y val="0.89526739399210886"/>
          <c:w val="0.94792831817289713"/>
          <c:h val="8.2096517666546062E-2"/>
        </c:manualLayout>
      </c:layout>
      <c:overlay val="0"/>
      <c:spPr>
        <a:solidFill>
          <a:schemeClr val="bg1"/>
        </a:solidFill>
        <a:ln>
          <a:noFill/>
        </a:ln>
        <a:effectLst/>
      </c:spPr>
      <c:txPr>
        <a:bodyPr rot="0" spcFirstLastPara="1" vertOverflow="ellipsis" vert="horz" wrap="square" anchor="ctr" anchorCtr="1"/>
        <a:lstStyle/>
        <a:p>
          <a:pPr>
            <a:defRPr sz="1197" b="0" i="0" u="none" strike="noStrike" kern="1200" baseline="0">
              <a:solidFill>
                <a:schemeClr val="tx1">
                  <a:lumMod val="50000"/>
                  <a:lumOff val="50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889614495851399"/>
          <c:y val="6.9866818211512596E-2"/>
          <c:w val="0.61086674087503845"/>
          <c:h val="0.74779201048018162"/>
        </c:manualLayout>
      </c:layout>
      <c:doughnutChart>
        <c:varyColors val="1"/>
        <c:ser>
          <c:idx val="0"/>
          <c:order val="0"/>
          <c:tx>
            <c:strRef>
              <c:f>Plan1!$B$1</c:f>
              <c:strCache>
                <c:ptCount val="1"/>
                <c:pt idx="0">
                  <c:v>Coluna1</c:v>
                </c:pt>
              </c:strCache>
            </c:strRef>
          </c:tx>
          <c:spPr>
            <a:solidFill>
              <a:schemeClr val="accent5">
                <a:lumMod val="40000"/>
                <a:lumOff val="60000"/>
              </a:schemeClr>
            </a:solidFill>
          </c:spPr>
          <c:dPt>
            <c:idx val="0"/>
            <c:bubble3D val="0"/>
            <c:spPr>
              <a:solidFill>
                <a:schemeClr val="accent5">
                  <a:lumMod val="40000"/>
                  <a:lumOff val="60000"/>
                </a:schemeClr>
              </a:solidFill>
              <a:ln>
                <a:noFill/>
              </a:ln>
              <a:effectLst/>
            </c:spPr>
            <c:extLst>
              <c:ext xmlns:c16="http://schemas.microsoft.com/office/drawing/2014/chart" uri="{C3380CC4-5D6E-409C-BE32-E72D297353CC}">
                <c16:uniqueId val="{00000001-92E7-48D8-8A03-DEE2CE8B8EB5}"/>
              </c:ext>
            </c:extLst>
          </c:dPt>
          <c:dPt>
            <c:idx val="1"/>
            <c:bubble3D val="0"/>
            <c:spPr>
              <a:solidFill>
                <a:srgbClr val="91A8DA"/>
              </a:solidFill>
              <a:ln>
                <a:noFill/>
              </a:ln>
              <a:effectLst/>
            </c:spPr>
            <c:extLst>
              <c:ext xmlns:c16="http://schemas.microsoft.com/office/drawing/2014/chart" uri="{C3380CC4-5D6E-409C-BE32-E72D297353CC}">
                <c16:uniqueId val="{00000003-92E7-48D8-8A03-DEE2CE8B8EB5}"/>
              </c:ext>
            </c:extLst>
          </c:dPt>
          <c:dPt>
            <c:idx val="2"/>
            <c:bubble3D val="0"/>
            <c:spPr>
              <a:solidFill>
                <a:srgbClr val="2F5597"/>
              </a:solidFill>
              <a:ln>
                <a:noFill/>
              </a:ln>
              <a:effectLst/>
            </c:spPr>
            <c:extLst>
              <c:ext xmlns:c16="http://schemas.microsoft.com/office/drawing/2014/chart" uri="{C3380CC4-5D6E-409C-BE32-E72D297353CC}">
                <c16:uniqueId val="{00000005-92E7-48D8-8A03-DEE2CE8B8EB5}"/>
              </c:ext>
            </c:extLst>
          </c:dPt>
          <c:dPt>
            <c:idx val="3"/>
            <c:bubble3D val="0"/>
            <c:spPr>
              <a:solidFill>
                <a:srgbClr val="203864"/>
              </a:solidFill>
              <a:ln>
                <a:noFill/>
              </a:ln>
              <a:effectLst/>
            </c:spPr>
            <c:extLst>
              <c:ext xmlns:c16="http://schemas.microsoft.com/office/drawing/2014/chart" uri="{C3380CC4-5D6E-409C-BE32-E72D297353CC}">
                <c16:uniqueId val="{00000007-92E7-48D8-8A03-DEE2CE8B8EB5}"/>
              </c:ext>
            </c:extLst>
          </c:dPt>
          <c:dLbls>
            <c:dLbl>
              <c:idx val="2"/>
              <c:delete val="1"/>
              <c:extLst>
                <c:ext xmlns:c15="http://schemas.microsoft.com/office/drawing/2012/chart" uri="{CE6537A1-D6FC-4f65-9D91-7224C49458BB}"/>
                <c:ext xmlns:c16="http://schemas.microsoft.com/office/drawing/2014/chart" uri="{C3380CC4-5D6E-409C-BE32-E72D297353CC}">
                  <c16:uniqueId val="{00000005-92E7-48D8-8A03-DEE2CE8B8EB5}"/>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Plan1!$A$2:$A$5</c:f>
              <c:strCache>
                <c:ptCount val="4"/>
                <c:pt idx="0">
                  <c:v>Pequeño</c:v>
                </c:pt>
                <c:pt idx="1">
                  <c:v>Medio</c:v>
                </c:pt>
                <c:pt idx="2">
                  <c:v>Regional</c:v>
                </c:pt>
                <c:pt idx="3">
                  <c:v>Mega</c:v>
                </c:pt>
              </c:strCache>
            </c:strRef>
          </c:cat>
          <c:val>
            <c:numRef>
              <c:f>Plan1!$B$2:$B$5</c:f>
              <c:numCache>
                <c:formatCode>0%</c:formatCode>
                <c:ptCount val="4"/>
                <c:pt idx="0">
                  <c:v>0.46153846153846156</c:v>
                </c:pt>
                <c:pt idx="1">
                  <c:v>0.19</c:v>
                </c:pt>
                <c:pt idx="2">
                  <c:v>0</c:v>
                </c:pt>
                <c:pt idx="3">
                  <c:v>0.35</c:v>
                </c:pt>
              </c:numCache>
            </c:numRef>
          </c:val>
          <c:extLst>
            <c:ext xmlns:c16="http://schemas.microsoft.com/office/drawing/2014/chart" uri="{C3380CC4-5D6E-409C-BE32-E72D297353CC}">
              <c16:uniqueId val="{00000008-92E7-48D8-8A03-DEE2CE8B8EB5}"/>
            </c:ext>
          </c:extLst>
        </c:ser>
        <c:dLbls>
          <c:showLegendKey val="0"/>
          <c:showVal val="0"/>
          <c:showCatName val="0"/>
          <c:showSerName val="0"/>
          <c:showPercent val="0"/>
          <c:showBubbleSize val="0"/>
          <c:showLeaderLines val="1"/>
        </c:dLbls>
        <c:firstSliceAng val="0"/>
        <c:holeSize val="50"/>
      </c:doughnutChart>
      <c:spPr>
        <a:noFill/>
        <a:ln>
          <a:noFill/>
        </a:ln>
        <a:effectLst/>
      </c:spPr>
    </c:plotArea>
    <c:legend>
      <c:legendPos val="r"/>
      <c:layout>
        <c:manualLayout>
          <c:xMode val="edge"/>
          <c:yMode val="edge"/>
          <c:x val="0.11288779344696315"/>
          <c:y val="0.88052604407249413"/>
          <c:w val="0.77138044100930314"/>
          <c:h val="9.010539728202084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ser>
          <c:idx val="0"/>
          <c:order val="0"/>
          <c:tx>
            <c:strRef>
              <c:f>Plan1!$B$1</c:f>
              <c:strCache>
                <c:ptCount val="1"/>
                <c:pt idx="0">
                  <c:v>Sinalizador de Vagas</c:v>
                </c:pt>
              </c:strCache>
            </c:strRef>
          </c:tx>
          <c:spPr>
            <a:solidFill>
              <a:schemeClr val="bg1">
                <a:lumMod val="75000"/>
              </a:schemeClr>
            </a:solidFill>
          </c:spPr>
          <c:dPt>
            <c:idx val="0"/>
            <c:bubble3D val="0"/>
            <c:spPr>
              <a:solidFill>
                <a:srgbClr val="4997D0"/>
              </a:solidFill>
              <a:ln>
                <a:solidFill>
                  <a:srgbClr val="00328C"/>
                </a:solidFill>
              </a:ln>
              <a:effectLst/>
            </c:spPr>
            <c:extLst>
              <c:ext xmlns:c16="http://schemas.microsoft.com/office/drawing/2014/chart" uri="{C3380CC4-5D6E-409C-BE32-E72D297353CC}">
                <c16:uniqueId val="{00000001-2942-41A9-B3F3-425FBF9CF2BE}"/>
              </c:ext>
            </c:extLst>
          </c:dPt>
          <c:dPt>
            <c:idx val="1"/>
            <c:bubble3D val="0"/>
            <c:spPr>
              <a:solidFill>
                <a:schemeClr val="accent1">
                  <a:lumMod val="60000"/>
                  <a:lumOff val="40000"/>
                </a:schemeClr>
              </a:solidFill>
              <a:ln>
                <a:solidFill>
                  <a:schemeClr val="accent5">
                    <a:lumMod val="75000"/>
                  </a:schemeClr>
                </a:solidFill>
              </a:ln>
              <a:effectLst/>
            </c:spPr>
            <c:extLst>
              <c:ext xmlns:c16="http://schemas.microsoft.com/office/drawing/2014/chart" uri="{C3380CC4-5D6E-409C-BE32-E72D297353CC}">
                <c16:uniqueId val="{00000003-2942-41A9-B3F3-425FBF9CF2BE}"/>
              </c:ext>
            </c:extLst>
          </c:dPt>
          <c:dLbls>
            <c:dLbl>
              <c:idx val="0"/>
              <c:showLegendKey val="0"/>
              <c:showVal val="1"/>
              <c:showCatName val="0"/>
              <c:showSerName val="0"/>
              <c:showPercent val="0"/>
              <c:showBubbleSize val="0"/>
              <c:extLst>
                <c:ext xmlns:c15="http://schemas.microsoft.com/office/drawing/2012/chart" uri="{CE6537A1-D6FC-4f65-9D91-7224C49458BB}">
                  <c15:layout>
                    <c:manualLayout>
                      <c:w val="0.22461875592961952"/>
                      <c:h val="0.18596941121845736"/>
                    </c:manualLayout>
                  </c15:layout>
                </c:ext>
                <c:ext xmlns:c16="http://schemas.microsoft.com/office/drawing/2014/chart" uri="{C3380CC4-5D6E-409C-BE32-E72D297353CC}">
                  <c16:uniqueId val="{00000001-2942-41A9-B3F3-425FBF9CF2BE}"/>
                </c:ext>
              </c:extLst>
            </c:dLbl>
            <c:dLbl>
              <c:idx val="1"/>
              <c:tx>
                <c:rich>
                  <a:bodyPr/>
                  <a:lstStyle/>
                  <a:p>
                    <a:fld id="{EF7BEAF0-3426-407B-93EE-C45CC52F53CC}" type="VALUE">
                      <a:rPr lang="en-US">
                        <a:solidFill>
                          <a:schemeClr val="bg1"/>
                        </a:solidFill>
                      </a:rPr>
                      <a:pPr/>
                      <a:t>[VALOR]</a:t>
                    </a:fld>
                    <a:endParaRPr lang="es-CO"/>
                  </a:p>
                </c:rich>
              </c:tx>
              <c:showLegendKey val="0"/>
              <c:showVal val="1"/>
              <c:showCatName val="0"/>
              <c:showSerName val="0"/>
              <c:showPercent val="0"/>
              <c:showBubbleSize val="0"/>
              <c:extLst>
                <c:ext xmlns:c15="http://schemas.microsoft.com/office/drawing/2012/chart" uri="{CE6537A1-D6FC-4f65-9D91-7224C49458BB}">
                  <c15:layout>
                    <c:manualLayout>
                      <c:w val="0.32302589146509192"/>
                      <c:h val="0.18596941121845736"/>
                    </c:manualLayout>
                  </c15:layout>
                  <c15:dlblFieldTable/>
                  <c15:showDataLabelsRange val="0"/>
                </c:ext>
                <c:ext xmlns:c16="http://schemas.microsoft.com/office/drawing/2014/chart" uri="{C3380CC4-5D6E-409C-BE32-E72D297353CC}">
                  <c16:uniqueId val="{00000003-2942-41A9-B3F3-425FBF9CF2BE}"/>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Plan1!$A$2:$A$3</c:f>
              <c:strCache>
                <c:ptCount val="2"/>
                <c:pt idx="0">
                  <c:v>Outras Cidades</c:v>
                </c:pt>
                <c:pt idx="1">
                  <c:v>Capitais</c:v>
                </c:pt>
              </c:strCache>
            </c:strRef>
          </c:cat>
          <c:val>
            <c:numRef>
              <c:f>Plan1!$B$2:$B$3</c:f>
              <c:numCache>
                <c:formatCode>0%</c:formatCode>
                <c:ptCount val="2"/>
                <c:pt idx="0">
                  <c:v>0.42</c:v>
                </c:pt>
                <c:pt idx="1">
                  <c:v>0.57999999999999996</c:v>
                </c:pt>
              </c:numCache>
            </c:numRef>
          </c:val>
          <c:extLst>
            <c:ext xmlns:c16="http://schemas.microsoft.com/office/drawing/2014/chart" uri="{C3380CC4-5D6E-409C-BE32-E72D297353CC}">
              <c16:uniqueId val="{00000004-2942-41A9-B3F3-425FBF9CF2BE}"/>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627269320727903E-2"/>
          <c:y val="5.6846059424963E-2"/>
          <c:w val="0.96737273067927199"/>
          <c:h val="0.83589771841058302"/>
        </c:manualLayout>
      </c:layout>
      <c:barChart>
        <c:barDir val="bar"/>
        <c:grouping val="percentStacked"/>
        <c:varyColors val="0"/>
        <c:ser>
          <c:idx val="0"/>
          <c:order val="0"/>
          <c:tx>
            <c:strRef>
              <c:f>Plan1!$B$1</c:f>
              <c:strCache>
                <c:ptCount val="1"/>
                <c:pt idx="0">
                  <c:v>Pequeño</c:v>
                </c:pt>
              </c:strCache>
            </c:strRef>
          </c:tx>
          <c:spPr>
            <a:solidFill>
              <a:schemeClr val="accent5">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Plan1!$B$2:$B$3</c:f>
              <c:numCache>
                <c:formatCode>0.0%</c:formatCode>
                <c:ptCount val="2"/>
                <c:pt idx="0">
                  <c:v>0.56000000000000005</c:v>
                </c:pt>
                <c:pt idx="1">
                  <c:v>0.6</c:v>
                </c:pt>
              </c:numCache>
            </c:numRef>
          </c:val>
          <c:extLst>
            <c:ext xmlns:c16="http://schemas.microsoft.com/office/drawing/2014/chart" uri="{C3380CC4-5D6E-409C-BE32-E72D297353CC}">
              <c16:uniqueId val="{00000000-F619-49A5-8DCF-3800681CD125}"/>
            </c:ext>
          </c:extLst>
        </c:ser>
        <c:ser>
          <c:idx val="1"/>
          <c:order val="1"/>
          <c:tx>
            <c:strRef>
              <c:f>Plan1!$C$1</c:f>
              <c:strCache>
                <c:ptCount val="1"/>
                <c:pt idx="0">
                  <c:v>Medio</c:v>
                </c:pt>
              </c:strCache>
            </c:strRef>
          </c:tx>
          <c:spPr>
            <a:solidFill>
              <a:schemeClr val="accent5">
                <a:lumMod val="60000"/>
                <a:lumOff val="40000"/>
              </a:schemeClr>
            </a:solidFill>
            <a:ln>
              <a:noFill/>
            </a:ln>
            <a:effectLst/>
          </c:spPr>
          <c:invertIfNegative val="0"/>
          <c:dLbls>
            <c:dLbl>
              <c:idx val="0"/>
              <c:layout>
                <c:manualLayout>
                  <c:x val="-3.8356822531043819E-2"/>
                  <c:y val="-9.347594983389712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919-479D-A7D8-05676538A4D0}"/>
                </c:ext>
              </c:extLst>
            </c:dLbl>
            <c:dLbl>
              <c:idx val="1"/>
              <c:layout>
                <c:manualLayout>
                  <c:x val="-4.1307347341124109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D919-479D-A7D8-05676538A4D0}"/>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Plan1!$C$2:$C$3</c:f>
              <c:numCache>
                <c:formatCode>0.0%</c:formatCode>
                <c:ptCount val="2"/>
                <c:pt idx="0">
                  <c:v>0.2</c:v>
                </c:pt>
                <c:pt idx="1">
                  <c:v>0.2</c:v>
                </c:pt>
              </c:numCache>
            </c:numRef>
          </c:val>
          <c:extLst>
            <c:ext xmlns:c16="http://schemas.microsoft.com/office/drawing/2014/chart" uri="{C3380CC4-5D6E-409C-BE32-E72D297353CC}">
              <c16:uniqueId val="{00000001-F619-49A5-8DCF-3800681CD125}"/>
            </c:ext>
          </c:extLst>
        </c:ser>
        <c:ser>
          <c:idx val="2"/>
          <c:order val="2"/>
          <c:tx>
            <c:strRef>
              <c:f>Plan1!$D$1</c:f>
              <c:strCache>
                <c:ptCount val="1"/>
                <c:pt idx="0">
                  <c:v>Regional</c:v>
                </c:pt>
              </c:strCache>
            </c:strRef>
          </c:tx>
          <c:spPr>
            <a:solidFill>
              <a:schemeClr val="accent5">
                <a:lumMod val="75000"/>
              </a:schemeClr>
            </a:solidFill>
            <a:ln>
              <a:noFill/>
            </a:ln>
            <a:effectLst/>
          </c:spPr>
          <c:invertIfNegative val="0"/>
          <c:dPt>
            <c:idx val="0"/>
            <c:invertIfNegative val="0"/>
            <c:bubble3D val="0"/>
            <c:spPr>
              <a:solidFill>
                <a:schemeClr val="accent5">
                  <a:lumMod val="75000"/>
                </a:schemeClr>
              </a:solidFill>
              <a:ln>
                <a:noFill/>
              </a:ln>
              <a:effectLst/>
            </c:spPr>
            <c:extLst>
              <c:ext xmlns:c16="http://schemas.microsoft.com/office/drawing/2014/chart" uri="{C3380CC4-5D6E-409C-BE32-E72D297353CC}">
                <c16:uniqueId val="{00000003-F619-49A5-8DCF-3800681CD125}"/>
              </c:ext>
            </c:extLst>
          </c:dPt>
          <c:dPt>
            <c:idx val="1"/>
            <c:invertIfNegative val="0"/>
            <c:bubble3D val="0"/>
            <c:spPr>
              <a:solidFill>
                <a:schemeClr val="accent5">
                  <a:lumMod val="75000"/>
                </a:schemeClr>
              </a:solidFill>
              <a:ln>
                <a:noFill/>
              </a:ln>
              <a:effectLst/>
            </c:spPr>
            <c:extLst>
              <c:ext xmlns:c16="http://schemas.microsoft.com/office/drawing/2014/chart" uri="{C3380CC4-5D6E-409C-BE32-E72D297353CC}">
                <c16:uniqueId val="{00000005-F619-49A5-8DCF-3800681CD125}"/>
              </c:ext>
            </c:extLst>
          </c:dPt>
          <c:dLbls>
            <c:dLbl>
              <c:idx val="0"/>
              <c:layout>
                <c:manualLayout>
                  <c:x val="-3.2455772910883231E-2"/>
                  <c:y val="-9.3475949833897122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619-49A5-8DCF-3800681CD125}"/>
                </c:ext>
              </c:extLst>
            </c:dLbl>
            <c:dLbl>
              <c:idx val="1"/>
              <c:layout>
                <c:manualLayout>
                  <c:x val="-4.9240890370811377E-2"/>
                  <c:y val="4.6747882614797858E-3"/>
                </c:manualLayout>
              </c:layout>
              <c:showLegendKey val="0"/>
              <c:showVal val="1"/>
              <c:showCatName val="0"/>
              <c:showSerName val="0"/>
              <c:showPercent val="0"/>
              <c:showBubbleSize val="0"/>
              <c:extLst>
                <c:ext xmlns:c15="http://schemas.microsoft.com/office/drawing/2012/chart" uri="{CE6537A1-D6FC-4f65-9D91-7224C49458BB}">
                  <c15:layout>
                    <c:manualLayout>
                      <c:w val="0.21123457624771766"/>
                      <c:h val="0.26209487041955865"/>
                    </c:manualLayout>
                  </c15:layout>
                </c:ext>
                <c:ext xmlns:c16="http://schemas.microsoft.com/office/drawing/2014/chart" uri="{C3380CC4-5D6E-409C-BE32-E72D297353CC}">
                  <c16:uniqueId val="{00000005-F619-49A5-8DCF-3800681CD125}"/>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Plan1!$D$2:$D$3</c:f>
              <c:numCache>
                <c:formatCode>0.0%</c:formatCode>
                <c:ptCount val="2"/>
                <c:pt idx="0">
                  <c:v>0.16</c:v>
                </c:pt>
                <c:pt idx="1">
                  <c:v>0.14299999999999999</c:v>
                </c:pt>
              </c:numCache>
            </c:numRef>
          </c:val>
          <c:extLst>
            <c:ext xmlns:c16="http://schemas.microsoft.com/office/drawing/2014/chart" uri="{C3380CC4-5D6E-409C-BE32-E72D297353CC}">
              <c16:uniqueId val="{00000006-F619-49A5-8DCF-3800681CD125}"/>
            </c:ext>
          </c:extLst>
        </c:ser>
        <c:ser>
          <c:idx val="3"/>
          <c:order val="3"/>
          <c:tx>
            <c:strRef>
              <c:f>Plan1!$E$1</c:f>
              <c:strCache>
                <c:ptCount val="1"/>
                <c:pt idx="0">
                  <c:v>Mega</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Plan1!$E$2:$E$3</c:f>
              <c:numCache>
                <c:formatCode>0.0%</c:formatCode>
                <c:ptCount val="2"/>
                <c:pt idx="0">
                  <c:v>0.08</c:v>
                </c:pt>
                <c:pt idx="1">
                  <c:v>5.7000000000000002E-2</c:v>
                </c:pt>
              </c:numCache>
            </c:numRef>
          </c:val>
          <c:extLst>
            <c:ext xmlns:c16="http://schemas.microsoft.com/office/drawing/2014/chart" uri="{C3380CC4-5D6E-409C-BE32-E72D297353CC}">
              <c16:uniqueId val="{00000007-F619-49A5-8DCF-3800681CD125}"/>
            </c:ext>
          </c:extLst>
        </c:ser>
        <c:dLbls>
          <c:showLegendKey val="0"/>
          <c:showVal val="1"/>
          <c:showCatName val="0"/>
          <c:showSerName val="0"/>
          <c:showPercent val="0"/>
          <c:showBubbleSize val="0"/>
        </c:dLbls>
        <c:gapWidth val="70"/>
        <c:overlap val="100"/>
        <c:axId val="335191176"/>
        <c:axId val="335191568"/>
      </c:barChart>
      <c:catAx>
        <c:axId val="335191176"/>
        <c:scaling>
          <c:orientation val="minMax"/>
        </c:scaling>
        <c:delete val="1"/>
        <c:axPos val="l"/>
        <c:numFmt formatCode="General" sourceLinked="1"/>
        <c:majorTickMark val="none"/>
        <c:minorTickMark val="none"/>
        <c:tickLblPos val="nextTo"/>
        <c:crossAx val="335191568"/>
        <c:crosses val="autoZero"/>
        <c:auto val="1"/>
        <c:lblAlgn val="ctr"/>
        <c:lblOffset val="100"/>
        <c:noMultiLvlLbl val="0"/>
      </c:catAx>
      <c:valAx>
        <c:axId val="335191568"/>
        <c:scaling>
          <c:orientation val="minMax"/>
        </c:scaling>
        <c:delete val="1"/>
        <c:axPos val="b"/>
        <c:numFmt formatCode="0%" sourceLinked="1"/>
        <c:majorTickMark val="none"/>
        <c:minorTickMark val="none"/>
        <c:tickLblPos val="nextTo"/>
        <c:crossAx val="335191176"/>
        <c:crosses val="autoZero"/>
        <c:crossBetween val="between"/>
      </c:valAx>
      <c:spPr>
        <a:noFill/>
        <a:ln>
          <a:noFill/>
        </a:ln>
        <a:effectLst/>
      </c:spPr>
    </c:plotArea>
    <c:legend>
      <c:legendPos val="b"/>
      <c:layout>
        <c:manualLayout>
          <c:xMode val="edge"/>
          <c:yMode val="edge"/>
          <c:x val="3.7999802648216958E-2"/>
          <c:y val="0.89526739399210886"/>
          <c:w val="0.94792831817289713"/>
          <c:h val="8.2096517666546062E-2"/>
        </c:manualLayout>
      </c:layout>
      <c:overlay val="0"/>
      <c:spPr>
        <a:solidFill>
          <a:schemeClr val="bg1"/>
        </a:solidFill>
        <a:ln>
          <a:noFill/>
        </a:ln>
        <a:effectLst/>
      </c:spPr>
      <c:txPr>
        <a:bodyPr rot="0" spcFirstLastPara="1" vertOverflow="ellipsis" vert="horz" wrap="square" anchor="ctr" anchorCtr="1"/>
        <a:lstStyle/>
        <a:p>
          <a:pPr>
            <a:defRPr sz="1197" b="0" i="0" u="none" strike="noStrike" kern="1200" baseline="0">
              <a:solidFill>
                <a:schemeClr val="tx1">
                  <a:lumMod val="50000"/>
                  <a:lumOff val="50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dLbls>
          <c:showLegendKey val="0"/>
          <c:showVal val="0"/>
          <c:showCatName val="0"/>
          <c:showSerName val="0"/>
          <c:showPercent val="0"/>
          <c:showBubbleSize val="0"/>
          <c:showLeaderLines val="0"/>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ser>
          <c:idx val="0"/>
          <c:order val="0"/>
          <c:tx>
            <c:strRef>
              <c:f>Plan1!$B$1</c:f>
              <c:strCache>
                <c:ptCount val="1"/>
                <c:pt idx="0">
                  <c:v>Sinalizador de Vagas</c:v>
                </c:pt>
              </c:strCache>
            </c:strRef>
          </c:tx>
          <c:spPr>
            <a:solidFill>
              <a:schemeClr val="bg1">
                <a:lumMod val="75000"/>
              </a:schemeClr>
            </a:solidFill>
          </c:spPr>
          <c:dPt>
            <c:idx val="0"/>
            <c:bubble3D val="0"/>
            <c:spPr>
              <a:solidFill>
                <a:srgbClr val="4997D0"/>
              </a:solidFill>
              <a:ln>
                <a:solidFill>
                  <a:schemeClr val="accent1">
                    <a:lumMod val="50000"/>
                  </a:schemeClr>
                </a:solidFill>
              </a:ln>
              <a:effectLst/>
            </c:spPr>
            <c:extLst>
              <c:ext xmlns:c16="http://schemas.microsoft.com/office/drawing/2014/chart" uri="{C3380CC4-5D6E-409C-BE32-E72D297353CC}">
                <c16:uniqueId val="{00000001-83DA-4A83-8C51-2A2DFF5643D9}"/>
              </c:ext>
            </c:extLst>
          </c:dPt>
          <c:dPt>
            <c:idx val="1"/>
            <c:bubble3D val="0"/>
            <c:spPr>
              <a:solidFill>
                <a:schemeClr val="accent1">
                  <a:lumMod val="60000"/>
                  <a:lumOff val="40000"/>
                </a:schemeClr>
              </a:solidFill>
              <a:ln>
                <a:solidFill>
                  <a:schemeClr val="accent5">
                    <a:lumMod val="75000"/>
                  </a:schemeClr>
                </a:solidFill>
              </a:ln>
              <a:effectLst/>
            </c:spPr>
            <c:extLst>
              <c:ext xmlns:c16="http://schemas.microsoft.com/office/drawing/2014/chart" uri="{C3380CC4-5D6E-409C-BE32-E72D297353CC}">
                <c16:uniqueId val="{00000003-83DA-4A83-8C51-2A2DFF5643D9}"/>
              </c:ext>
            </c:extLst>
          </c:dPt>
          <c:dLbls>
            <c:dLbl>
              <c:idx val="0"/>
              <c:showLegendKey val="0"/>
              <c:showVal val="1"/>
              <c:showCatName val="0"/>
              <c:showSerName val="0"/>
              <c:showPercent val="0"/>
              <c:showBubbleSize val="0"/>
              <c:extLst>
                <c:ext xmlns:c15="http://schemas.microsoft.com/office/drawing/2012/chart" uri="{CE6537A1-D6FC-4f65-9D91-7224C49458BB}">
                  <c15:layout>
                    <c:manualLayout>
                      <c:w val="0.21682150494184999"/>
                      <c:h val="0.18596941121845736"/>
                    </c:manualLayout>
                  </c15:layout>
                </c:ext>
                <c:ext xmlns:c16="http://schemas.microsoft.com/office/drawing/2014/chart" uri="{C3380CC4-5D6E-409C-BE32-E72D297353CC}">
                  <c16:uniqueId val="{00000001-83DA-4A83-8C51-2A2DFF5643D9}"/>
                </c:ext>
              </c:extLst>
            </c:dLbl>
            <c:dLbl>
              <c:idx val="1"/>
              <c:tx>
                <c:rich>
                  <a:bodyPr/>
                  <a:lstStyle/>
                  <a:p>
                    <a:fld id="{EF7BEAF0-3426-407B-93EE-C45CC52F53CC}" type="VALUE">
                      <a:rPr lang="en-US">
                        <a:solidFill>
                          <a:schemeClr val="bg1"/>
                        </a:solidFill>
                      </a:rPr>
                      <a:pPr/>
                      <a:t>[VALOR]</a:t>
                    </a:fld>
                    <a:endParaRPr lang="es-CO"/>
                  </a:p>
                </c:rich>
              </c:tx>
              <c:showLegendKey val="0"/>
              <c:showVal val="1"/>
              <c:showCatName val="0"/>
              <c:showSerName val="0"/>
              <c:showPercent val="0"/>
              <c:showBubbleSize val="0"/>
              <c:extLst>
                <c:ext xmlns:c15="http://schemas.microsoft.com/office/drawing/2012/chart" uri="{CE6537A1-D6FC-4f65-9D91-7224C49458BB}">
                  <c15:layout>
                    <c:manualLayout>
                      <c:w val="0.32751173914548487"/>
                      <c:h val="0.18596941121845736"/>
                    </c:manualLayout>
                  </c15:layout>
                  <c15:dlblFieldTable/>
                  <c15:showDataLabelsRange val="0"/>
                </c:ext>
                <c:ext xmlns:c16="http://schemas.microsoft.com/office/drawing/2014/chart" uri="{C3380CC4-5D6E-409C-BE32-E72D297353CC}">
                  <c16:uniqueId val="{00000003-83DA-4A83-8C51-2A2DFF5643D9}"/>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Plan1!$A$2:$A$3</c:f>
              <c:strCache>
                <c:ptCount val="2"/>
                <c:pt idx="0">
                  <c:v>Outras Cidades</c:v>
                </c:pt>
                <c:pt idx="1">
                  <c:v>Capitais</c:v>
                </c:pt>
              </c:strCache>
            </c:strRef>
          </c:cat>
          <c:val>
            <c:numRef>
              <c:f>Plan1!$B$2:$B$3</c:f>
              <c:numCache>
                <c:formatCode>0%</c:formatCode>
                <c:ptCount val="2"/>
                <c:pt idx="0">
                  <c:v>0.39</c:v>
                </c:pt>
                <c:pt idx="1">
                  <c:v>0.61</c:v>
                </c:pt>
              </c:numCache>
            </c:numRef>
          </c:val>
          <c:extLst>
            <c:ext xmlns:c16="http://schemas.microsoft.com/office/drawing/2014/chart" uri="{C3380CC4-5D6E-409C-BE32-E72D297353CC}">
              <c16:uniqueId val="{00000004-83DA-4A83-8C51-2A2DFF5643D9}"/>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solidFill>
      <a:schemeClr val="bg1"/>
    </a:solid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627269320727903E-2"/>
          <c:y val="5.6846059424963E-2"/>
          <c:w val="0.96737273067927199"/>
          <c:h val="0.83589771841058302"/>
        </c:manualLayout>
      </c:layout>
      <c:barChart>
        <c:barDir val="bar"/>
        <c:grouping val="percentStacked"/>
        <c:varyColors val="0"/>
        <c:ser>
          <c:idx val="0"/>
          <c:order val="0"/>
          <c:tx>
            <c:strRef>
              <c:f>Plan1!$B$1</c:f>
              <c:strCache>
                <c:ptCount val="1"/>
                <c:pt idx="0">
                  <c:v>Pequeño</c:v>
                </c:pt>
              </c:strCache>
            </c:strRef>
          </c:tx>
          <c:spPr>
            <a:solidFill>
              <a:schemeClr val="accent5">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Plan1!$A$3:$A$4</c:f>
              <c:strCache>
                <c:ptCount val="2"/>
                <c:pt idx="0">
                  <c:v>Outras cidades</c:v>
                </c:pt>
                <c:pt idx="1">
                  <c:v>Capitais</c:v>
                </c:pt>
              </c:strCache>
            </c:strRef>
          </c:cat>
          <c:val>
            <c:numRef>
              <c:f>Plan1!$B$3:$B$4</c:f>
              <c:numCache>
                <c:formatCode>0.0%</c:formatCode>
                <c:ptCount val="2"/>
                <c:pt idx="0">
                  <c:v>0.307</c:v>
                </c:pt>
                <c:pt idx="1">
                  <c:v>0.308</c:v>
                </c:pt>
              </c:numCache>
            </c:numRef>
          </c:val>
          <c:extLst>
            <c:ext xmlns:c16="http://schemas.microsoft.com/office/drawing/2014/chart" uri="{C3380CC4-5D6E-409C-BE32-E72D297353CC}">
              <c16:uniqueId val="{00000000-7F0D-44D3-BC9E-4400AE16AA59}"/>
            </c:ext>
          </c:extLst>
        </c:ser>
        <c:ser>
          <c:idx val="1"/>
          <c:order val="1"/>
          <c:tx>
            <c:strRef>
              <c:f>Plan1!$C$1</c:f>
              <c:strCache>
                <c:ptCount val="1"/>
                <c:pt idx="0">
                  <c:v>Medio</c:v>
                </c:pt>
              </c:strCache>
            </c:strRef>
          </c:tx>
          <c:spPr>
            <a:solidFill>
              <a:schemeClr val="accent5">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Plan1!$A$3:$A$4</c:f>
              <c:strCache>
                <c:ptCount val="2"/>
                <c:pt idx="0">
                  <c:v>Outras cidades</c:v>
                </c:pt>
                <c:pt idx="1">
                  <c:v>Capitais</c:v>
                </c:pt>
              </c:strCache>
            </c:strRef>
          </c:cat>
          <c:val>
            <c:numRef>
              <c:f>Plan1!$C$3:$C$4</c:f>
              <c:numCache>
                <c:formatCode>0.0%</c:formatCode>
                <c:ptCount val="2"/>
                <c:pt idx="0">
                  <c:v>0.214</c:v>
                </c:pt>
                <c:pt idx="1">
                  <c:v>0.23400000000000001</c:v>
                </c:pt>
              </c:numCache>
            </c:numRef>
          </c:val>
          <c:extLst>
            <c:ext xmlns:c16="http://schemas.microsoft.com/office/drawing/2014/chart" uri="{C3380CC4-5D6E-409C-BE32-E72D297353CC}">
              <c16:uniqueId val="{00000001-7F0D-44D3-BC9E-4400AE16AA59}"/>
            </c:ext>
          </c:extLst>
        </c:ser>
        <c:ser>
          <c:idx val="2"/>
          <c:order val="2"/>
          <c:tx>
            <c:strRef>
              <c:f>Plan1!$D$1</c:f>
              <c:strCache>
                <c:ptCount val="1"/>
                <c:pt idx="0">
                  <c:v>Regional</c:v>
                </c:pt>
              </c:strCache>
            </c:strRef>
          </c:tx>
          <c:spPr>
            <a:solidFill>
              <a:schemeClr val="accent5">
                <a:lumMod val="75000"/>
              </a:schemeClr>
            </a:solidFill>
            <a:ln>
              <a:noFill/>
            </a:ln>
            <a:effectLst/>
          </c:spPr>
          <c:invertIfNegative val="0"/>
          <c:dPt>
            <c:idx val="0"/>
            <c:invertIfNegative val="0"/>
            <c:bubble3D val="0"/>
            <c:spPr>
              <a:solidFill>
                <a:schemeClr val="accent5">
                  <a:lumMod val="75000"/>
                </a:schemeClr>
              </a:solidFill>
              <a:ln>
                <a:noFill/>
              </a:ln>
              <a:effectLst/>
            </c:spPr>
            <c:extLst>
              <c:ext xmlns:c16="http://schemas.microsoft.com/office/drawing/2014/chart" uri="{C3380CC4-5D6E-409C-BE32-E72D297353CC}">
                <c16:uniqueId val="{00000003-7F0D-44D3-BC9E-4400AE16AA59}"/>
              </c:ext>
            </c:extLst>
          </c:dPt>
          <c:dLbls>
            <c:dLbl>
              <c:idx val="0"/>
              <c:layout>
                <c:manualLayout>
                  <c:x val="1.1244923941690244E-2"/>
                  <c:y val="4.674892902531565E-3"/>
                </c:manualLayout>
              </c:layout>
              <c:showLegendKey val="0"/>
              <c:showVal val="1"/>
              <c:showCatName val="0"/>
              <c:showSerName val="0"/>
              <c:showPercent val="0"/>
              <c:showBubbleSize val="0"/>
              <c:extLst>
                <c:ext xmlns:c15="http://schemas.microsoft.com/office/drawing/2012/chart" uri="{CE6537A1-D6FC-4f65-9D91-7224C49458BB}">
                  <c15:layout>
                    <c:manualLayout>
                      <c:w val="0.22598720029811914"/>
                      <c:h val="0.26209487041955865"/>
                    </c:manualLayout>
                  </c15:layout>
                </c:ext>
                <c:ext xmlns:c16="http://schemas.microsoft.com/office/drawing/2014/chart" uri="{C3380CC4-5D6E-409C-BE32-E72D297353CC}">
                  <c16:uniqueId val="{00000003-7F0D-44D3-BC9E-4400AE16AA59}"/>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Plan1!$A$3:$A$4</c:f>
              <c:strCache>
                <c:ptCount val="2"/>
                <c:pt idx="0">
                  <c:v>Outras cidades</c:v>
                </c:pt>
                <c:pt idx="1">
                  <c:v>Capitais</c:v>
                </c:pt>
              </c:strCache>
            </c:strRef>
          </c:cat>
          <c:val>
            <c:numRef>
              <c:f>Plan1!$D$3:$D$4</c:f>
              <c:numCache>
                <c:formatCode>0.0%</c:formatCode>
                <c:ptCount val="2"/>
                <c:pt idx="0">
                  <c:v>0.35699999999999998</c:v>
                </c:pt>
                <c:pt idx="1">
                  <c:v>0.27300000000000002</c:v>
                </c:pt>
              </c:numCache>
            </c:numRef>
          </c:val>
          <c:extLst>
            <c:ext xmlns:c16="http://schemas.microsoft.com/office/drawing/2014/chart" uri="{C3380CC4-5D6E-409C-BE32-E72D297353CC}">
              <c16:uniqueId val="{00000006-7F0D-44D3-BC9E-4400AE16AA59}"/>
            </c:ext>
          </c:extLst>
        </c:ser>
        <c:ser>
          <c:idx val="3"/>
          <c:order val="3"/>
          <c:tx>
            <c:strRef>
              <c:f>Plan1!$E$1</c:f>
              <c:strCache>
                <c:ptCount val="1"/>
                <c:pt idx="0">
                  <c:v>Mega</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Plan1!$A$3:$A$4</c:f>
              <c:strCache>
                <c:ptCount val="2"/>
                <c:pt idx="0">
                  <c:v>Outras cidades</c:v>
                </c:pt>
                <c:pt idx="1">
                  <c:v>Capitais</c:v>
                </c:pt>
              </c:strCache>
            </c:strRef>
          </c:cat>
          <c:val>
            <c:numRef>
              <c:f>Plan1!$E$3:$E$4</c:f>
              <c:numCache>
                <c:formatCode>0.0%</c:formatCode>
                <c:ptCount val="2"/>
                <c:pt idx="0">
                  <c:v>0.122</c:v>
                </c:pt>
                <c:pt idx="1">
                  <c:v>0.185</c:v>
                </c:pt>
              </c:numCache>
            </c:numRef>
          </c:val>
          <c:extLst>
            <c:ext xmlns:c16="http://schemas.microsoft.com/office/drawing/2014/chart" uri="{C3380CC4-5D6E-409C-BE32-E72D297353CC}">
              <c16:uniqueId val="{00000007-7F0D-44D3-BC9E-4400AE16AA59}"/>
            </c:ext>
          </c:extLst>
        </c:ser>
        <c:dLbls>
          <c:showLegendKey val="0"/>
          <c:showVal val="1"/>
          <c:showCatName val="0"/>
          <c:showSerName val="0"/>
          <c:showPercent val="0"/>
          <c:showBubbleSize val="0"/>
        </c:dLbls>
        <c:gapWidth val="70"/>
        <c:overlap val="100"/>
        <c:axId val="335191176"/>
        <c:axId val="335191568"/>
      </c:barChart>
      <c:catAx>
        <c:axId val="335191176"/>
        <c:scaling>
          <c:orientation val="minMax"/>
        </c:scaling>
        <c:delete val="1"/>
        <c:axPos val="l"/>
        <c:numFmt formatCode="General" sourceLinked="1"/>
        <c:majorTickMark val="none"/>
        <c:minorTickMark val="none"/>
        <c:tickLblPos val="nextTo"/>
        <c:crossAx val="335191568"/>
        <c:crosses val="autoZero"/>
        <c:auto val="1"/>
        <c:lblAlgn val="ctr"/>
        <c:lblOffset val="100"/>
        <c:noMultiLvlLbl val="0"/>
      </c:catAx>
      <c:valAx>
        <c:axId val="335191568"/>
        <c:scaling>
          <c:orientation val="minMax"/>
        </c:scaling>
        <c:delete val="1"/>
        <c:axPos val="b"/>
        <c:numFmt formatCode="0%" sourceLinked="1"/>
        <c:majorTickMark val="none"/>
        <c:minorTickMark val="none"/>
        <c:tickLblPos val="nextTo"/>
        <c:crossAx val="335191176"/>
        <c:crosses val="autoZero"/>
        <c:crossBetween val="between"/>
      </c:valAx>
      <c:spPr>
        <a:noFill/>
        <a:ln>
          <a:noFill/>
        </a:ln>
        <a:effectLst/>
      </c:spPr>
    </c:plotArea>
    <c:legend>
      <c:legendPos val="b"/>
      <c:layout>
        <c:manualLayout>
          <c:xMode val="edge"/>
          <c:yMode val="edge"/>
          <c:x val="3.7999802648216958E-2"/>
          <c:y val="0.89526739399210886"/>
          <c:w val="0.94792831817289713"/>
          <c:h val="8.2096517666546062E-2"/>
        </c:manualLayout>
      </c:layout>
      <c:overlay val="0"/>
      <c:spPr>
        <a:solidFill>
          <a:schemeClr val="bg1"/>
        </a:solidFill>
        <a:ln>
          <a:noFill/>
        </a:ln>
        <a:effectLst/>
      </c:spPr>
      <c:txPr>
        <a:bodyPr rot="0" spcFirstLastPara="1" vertOverflow="ellipsis" vert="horz" wrap="square" anchor="ctr" anchorCtr="1"/>
        <a:lstStyle/>
        <a:p>
          <a:pPr>
            <a:defRPr sz="1197" b="0" i="0" u="none" strike="noStrike" kern="1200" baseline="0">
              <a:solidFill>
                <a:schemeClr val="tx1">
                  <a:lumMod val="50000"/>
                  <a:lumOff val="50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Plan1!$B$1</c:f>
              <c:strCache>
                <c:ptCount val="1"/>
                <c:pt idx="0">
                  <c:v>Série 1</c:v>
                </c:pt>
              </c:strCache>
            </c:strRef>
          </c:tx>
          <c:spPr>
            <a:solidFill>
              <a:srgbClr val="1E72DF"/>
            </a:solidFill>
          </c:spPr>
          <c:invertIfNegative val="0"/>
          <c:dLbls>
            <c:dLbl>
              <c:idx val="0"/>
              <c:layout>
                <c:manualLayout>
                  <c:x val="-9.9946427236049989E-2"/>
                  <c:y val="1.0270656329158986E-16"/>
                </c:manualLayout>
              </c:layout>
              <c:tx>
                <c:rich>
                  <a:bodyPr/>
                  <a:lstStyle/>
                  <a:p>
                    <a:fld id="{15E22752-755E-470B-ADD8-30D74423225E}" type="VALUE">
                      <a:rPr lang="en-US">
                        <a:latin typeface="Montserrat" panose="00000500000000000000" pitchFamily="2" charset="0"/>
                      </a:rPr>
                      <a:pPr/>
                      <a:t>[VALOR]</a:t>
                    </a:fld>
                    <a:endParaRPr lang="es-CO"/>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6AF2-429C-849E-D1B9D8059DE8}"/>
                </c:ext>
              </c:extLst>
            </c:dLbl>
            <c:dLbl>
              <c:idx val="1"/>
              <c:tx>
                <c:rich>
                  <a:bodyPr/>
                  <a:lstStyle/>
                  <a:p>
                    <a:fld id="{F7CD1EE0-13B8-4BFC-A906-194744119174}" type="VALUE">
                      <a:rPr lang="en-US">
                        <a:latin typeface="Montserrat" panose="00000500000000000000" pitchFamily="2" charset="0"/>
                      </a:rPr>
                      <a:pPr/>
                      <a:t>[VALOR]</a:t>
                    </a:fld>
                    <a:endParaRPr lang="es-CO"/>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C929-41BC-B54A-D3D93332CE5D}"/>
                </c:ext>
              </c:extLst>
            </c:dLbl>
            <c:dLbl>
              <c:idx val="2"/>
              <c:tx>
                <c:rich>
                  <a:bodyPr/>
                  <a:lstStyle/>
                  <a:p>
                    <a:fld id="{A3BAA4E8-9C50-4378-AC61-F491E836DF58}" type="VALUE">
                      <a:rPr lang="en-US">
                        <a:latin typeface="Montserrat" panose="00000500000000000000" pitchFamily="2" charset="0"/>
                      </a:rPr>
                      <a:pPr/>
                      <a:t>[VALOR]</a:t>
                    </a:fld>
                    <a:endParaRPr lang="es-CO"/>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C929-41BC-B54A-D3D93332CE5D}"/>
                </c:ext>
              </c:extLst>
            </c:dLbl>
            <c:dLbl>
              <c:idx val="3"/>
              <c:tx>
                <c:rich>
                  <a:bodyPr/>
                  <a:lstStyle/>
                  <a:p>
                    <a:fld id="{74A22961-83DD-41FA-B2AE-A776070ABA71}" type="VALUE">
                      <a:rPr lang="en-US">
                        <a:latin typeface="Montserrat" panose="00000500000000000000" pitchFamily="2" charset="0"/>
                      </a:rPr>
                      <a:pPr/>
                      <a:t>[VALOR]</a:t>
                    </a:fld>
                    <a:endParaRPr lang="es-CO"/>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C929-41BC-B54A-D3D93332CE5D}"/>
                </c:ext>
              </c:extLst>
            </c:dLbl>
            <c:dLbl>
              <c:idx val="4"/>
              <c:delete val="1"/>
              <c:extLst>
                <c:ext xmlns:c15="http://schemas.microsoft.com/office/drawing/2012/chart" uri="{CE6537A1-D6FC-4f65-9D91-7224C49458BB}"/>
                <c:ext xmlns:c16="http://schemas.microsoft.com/office/drawing/2014/chart" uri="{C3380CC4-5D6E-409C-BE32-E72D297353CC}">
                  <c16:uniqueId val="{00000000-7C0F-4F90-AB01-4CD7FE6687FA}"/>
                </c:ext>
              </c:extLst>
            </c:dLbl>
            <c:dLbl>
              <c:idx val="6"/>
              <c:delete val="1"/>
              <c:extLst>
                <c:ext xmlns:c15="http://schemas.microsoft.com/office/drawing/2012/chart" uri="{CE6537A1-D6FC-4f65-9D91-7224C49458BB}"/>
                <c:ext xmlns:c16="http://schemas.microsoft.com/office/drawing/2014/chart" uri="{C3380CC4-5D6E-409C-BE32-E72D297353CC}">
                  <c16:uniqueId val="{00000000-5ADB-4A8C-BA2F-804B07DDFE32}"/>
                </c:ext>
              </c:extLst>
            </c:dLbl>
            <c:spPr>
              <a:noFill/>
              <a:ln>
                <a:noFill/>
              </a:ln>
              <a:effectLst/>
            </c:spPr>
            <c:txPr>
              <a:bodyPr wrap="square" lIns="38100" tIns="19050" rIns="38100" bIns="19050" anchor="ctr">
                <a:spAutoFit/>
              </a:bodyPr>
              <a:lstStyle/>
              <a:p>
                <a:pPr>
                  <a:defRPr sz="1200" b="1">
                    <a:solidFill>
                      <a:schemeClr val="bg1"/>
                    </a:solidFill>
                    <a:latin typeface="Segoe UI" panose="020B0502040204020203" pitchFamily="34" charset="0"/>
                    <a:cs typeface="Segoe UI" panose="020B0502040204020203" pitchFamily="34" charset="0"/>
                  </a:defRPr>
                </a:pPr>
                <a:endParaRPr lang="es-CO"/>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Plan1!$A$2:$A$6</c:f>
              <c:strCache>
                <c:ptCount val="4"/>
                <c:pt idx="0">
                  <c:v>Condominio residencial</c:v>
                </c:pt>
                <c:pt idx="1">
                  <c:v>Hotel</c:v>
                </c:pt>
                <c:pt idx="2">
                  <c:v>Torre con centro médico y/o laboratorios</c:v>
                </c:pt>
                <c:pt idx="3">
                  <c:v>Condominio empresarial</c:v>
                </c:pt>
              </c:strCache>
            </c:strRef>
          </c:cat>
          <c:val>
            <c:numRef>
              <c:f>Plan1!$B$2:$B$6</c:f>
              <c:numCache>
                <c:formatCode>0%</c:formatCode>
                <c:ptCount val="5"/>
                <c:pt idx="0">
                  <c:v>0.17</c:v>
                </c:pt>
                <c:pt idx="1">
                  <c:v>0.17</c:v>
                </c:pt>
                <c:pt idx="2">
                  <c:v>0.5</c:v>
                </c:pt>
                <c:pt idx="3">
                  <c:v>0.5</c:v>
                </c:pt>
                <c:pt idx="4">
                  <c:v>0</c:v>
                </c:pt>
              </c:numCache>
            </c:numRef>
          </c:val>
          <c:extLst>
            <c:ext xmlns:c16="http://schemas.microsoft.com/office/drawing/2014/chart" uri="{C3380CC4-5D6E-409C-BE32-E72D297353CC}">
              <c16:uniqueId val="{00000000-767E-4524-AA6C-98BA4C6E2A8B}"/>
            </c:ext>
          </c:extLst>
        </c:ser>
        <c:dLbls>
          <c:showLegendKey val="0"/>
          <c:showVal val="0"/>
          <c:showCatName val="0"/>
          <c:showSerName val="0"/>
          <c:showPercent val="0"/>
          <c:showBubbleSize val="0"/>
        </c:dLbls>
        <c:gapWidth val="70"/>
        <c:axId val="337165056"/>
        <c:axId val="337165448"/>
      </c:barChart>
      <c:catAx>
        <c:axId val="337165056"/>
        <c:scaling>
          <c:orientation val="minMax"/>
        </c:scaling>
        <c:delete val="0"/>
        <c:axPos val="l"/>
        <c:numFmt formatCode="General" sourceLinked="0"/>
        <c:majorTickMark val="none"/>
        <c:minorTickMark val="none"/>
        <c:tickLblPos val="nextTo"/>
        <c:txPr>
          <a:bodyPr/>
          <a:lstStyle/>
          <a:p>
            <a:pPr>
              <a:defRPr sz="1400" b="0" baseline="0">
                <a:latin typeface="Montserrat" panose="00000500000000000000" pitchFamily="2" charset="0"/>
                <a:cs typeface="Segoe UI Light" panose="020B0502040204020203" pitchFamily="34" charset="0"/>
              </a:defRPr>
            </a:pPr>
            <a:endParaRPr lang="es-CO"/>
          </a:p>
        </c:txPr>
        <c:crossAx val="337165448"/>
        <c:crosses val="autoZero"/>
        <c:auto val="1"/>
        <c:lblAlgn val="ctr"/>
        <c:lblOffset val="0"/>
        <c:noMultiLvlLbl val="0"/>
      </c:catAx>
      <c:valAx>
        <c:axId val="337165448"/>
        <c:scaling>
          <c:orientation val="minMax"/>
        </c:scaling>
        <c:delete val="1"/>
        <c:axPos val="b"/>
        <c:numFmt formatCode="0%" sourceLinked="1"/>
        <c:majorTickMark val="out"/>
        <c:minorTickMark val="none"/>
        <c:tickLblPos val="nextTo"/>
        <c:crossAx val="337165056"/>
        <c:crosses val="autoZero"/>
        <c:crossBetween val="between"/>
      </c:valAx>
    </c:plotArea>
    <c:plotVisOnly val="1"/>
    <c:dispBlanksAs val="gap"/>
    <c:showDLblsOverMax val="0"/>
  </c:chart>
  <c:txPr>
    <a:bodyPr/>
    <a:lstStyle/>
    <a:p>
      <a:pPr>
        <a:defRPr sz="1400">
          <a:latin typeface="Century Gothic" panose="020B0502020202020204" pitchFamily="34" charset="0"/>
        </a:defRPr>
      </a:pPr>
      <a:endParaRPr lang="es-CO"/>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dLbls>
          <c:showLegendKey val="0"/>
          <c:showVal val="0"/>
          <c:showCatName val="0"/>
          <c:showSerName val="0"/>
          <c:showPercent val="0"/>
          <c:showBubbleSize val="0"/>
          <c:showLeaderLines val="0"/>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889614495851399"/>
          <c:y val="6.9866818211512596E-2"/>
          <c:w val="0.61086674087503845"/>
          <c:h val="0.74779201048018162"/>
        </c:manualLayout>
      </c:layout>
      <c:doughnutChart>
        <c:varyColors val="1"/>
        <c:ser>
          <c:idx val="0"/>
          <c:order val="0"/>
          <c:tx>
            <c:strRef>
              <c:f>Plan1!$B$1</c:f>
              <c:strCache>
                <c:ptCount val="1"/>
                <c:pt idx="0">
                  <c:v>Coluna1</c:v>
                </c:pt>
              </c:strCache>
            </c:strRef>
          </c:tx>
          <c:spPr>
            <a:solidFill>
              <a:schemeClr val="accent5">
                <a:lumMod val="40000"/>
                <a:lumOff val="60000"/>
              </a:schemeClr>
            </a:solidFill>
          </c:spPr>
          <c:dPt>
            <c:idx val="0"/>
            <c:bubble3D val="0"/>
            <c:spPr>
              <a:solidFill>
                <a:schemeClr val="accent5">
                  <a:lumMod val="40000"/>
                  <a:lumOff val="60000"/>
                </a:schemeClr>
              </a:solidFill>
              <a:ln>
                <a:noFill/>
              </a:ln>
              <a:effectLst/>
            </c:spPr>
            <c:extLst>
              <c:ext xmlns:c16="http://schemas.microsoft.com/office/drawing/2014/chart" uri="{C3380CC4-5D6E-409C-BE32-E72D297353CC}">
                <c16:uniqueId val="{00000001-4349-4210-90D8-7D734157DB66}"/>
              </c:ext>
            </c:extLst>
          </c:dPt>
          <c:dPt>
            <c:idx val="1"/>
            <c:bubble3D val="0"/>
            <c:spPr>
              <a:solidFill>
                <a:srgbClr val="91A8DA"/>
              </a:solidFill>
              <a:ln>
                <a:noFill/>
              </a:ln>
              <a:effectLst/>
            </c:spPr>
            <c:extLst>
              <c:ext xmlns:c16="http://schemas.microsoft.com/office/drawing/2014/chart" uri="{C3380CC4-5D6E-409C-BE32-E72D297353CC}">
                <c16:uniqueId val="{00000003-4349-4210-90D8-7D734157DB66}"/>
              </c:ext>
            </c:extLst>
          </c:dPt>
          <c:dPt>
            <c:idx val="2"/>
            <c:bubble3D val="0"/>
            <c:spPr>
              <a:solidFill>
                <a:srgbClr val="2F5597"/>
              </a:solidFill>
              <a:ln>
                <a:noFill/>
              </a:ln>
              <a:effectLst/>
            </c:spPr>
            <c:extLst>
              <c:ext xmlns:c16="http://schemas.microsoft.com/office/drawing/2014/chart" uri="{C3380CC4-5D6E-409C-BE32-E72D297353CC}">
                <c16:uniqueId val="{00000005-4349-4210-90D8-7D734157DB66}"/>
              </c:ext>
            </c:extLst>
          </c:dPt>
          <c:dPt>
            <c:idx val="3"/>
            <c:bubble3D val="0"/>
            <c:spPr>
              <a:solidFill>
                <a:srgbClr val="203864"/>
              </a:solidFill>
              <a:ln>
                <a:noFill/>
              </a:ln>
              <a:effectLst/>
            </c:spPr>
            <c:extLst>
              <c:ext xmlns:c16="http://schemas.microsoft.com/office/drawing/2014/chart" uri="{C3380CC4-5D6E-409C-BE32-E72D297353CC}">
                <c16:uniqueId val="{00000007-4349-4210-90D8-7D734157DB66}"/>
              </c:ext>
            </c:extLst>
          </c:dPt>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Plan1!$A$2:$A$5</c:f>
              <c:strCache>
                <c:ptCount val="4"/>
                <c:pt idx="0">
                  <c:v>Pequeño</c:v>
                </c:pt>
                <c:pt idx="1">
                  <c:v>Medio</c:v>
                </c:pt>
                <c:pt idx="2">
                  <c:v>Regional</c:v>
                </c:pt>
                <c:pt idx="3">
                  <c:v>Mega</c:v>
                </c:pt>
              </c:strCache>
            </c:strRef>
          </c:cat>
          <c:val>
            <c:numRef>
              <c:f>Plan1!$B$2:$B$5</c:f>
              <c:numCache>
                <c:formatCode>0%</c:formatCode>
                <c:ptCount val="4"/>
                <c:pt idx="0">
                  <c:v>0.58333333333333337</c:v>
                </c:pt>
                <c:pt idx="1">
                  <c:v>0.2</c:v>
                </c:pt>
                <c:pt idx="2">
                  <c:v>0.15</c:v>
                </c:pt>
                <c:pt idx="3">
                  <c:v>7.0000000000000007E-2</c:v>
                </c:pt>
              </c:numCache>
            </c:numRef>
          </c:val>
          <c:extLst>
            <c:ext xmlns:c16="http://schemas.microsoft.com/office/drawing/2014/chart" uri="{C3380CC4-5D6E-409C-BE32-E72D297353CC}">
              <c16:uniqueId val="{00000008-4349-4210-90D8-7D734157DB66}"/>
            </c:ext>
          </c:extLst>
        </c:ser>
        <c:dLbls>
          <c:showLegendKey val="0"/>
          <c:showVal val="0"/>
          <c:showCatName val="0"/>
          <c:showSerName val="0"/>
          <c:showPercent val="0"/>
          <c:showBubbleSize val="0"/>
          <c:showLeaderLines val="1"/>
        </c:dLbls>
        <c:firstSliceAng val="0"/>
        <c:holeSize val="50"/>
      </c:doughnutChart>
      <c:spPr>
        <a:noFill/>
        <a:ln>
          <a:noFill/>
        </a:ln>
        <a:effectLst/>
      </c:spPr>
    </c:plotArea>
    <c:legend>
      <c:legendPos val="r"/>
      <c:layout>
        <c:manualLayout>
          <c:xMode val="edge"/>
          <c:yMode val="edge"/>
          <c:x val="0.11288779344696315"/>
          <c:y val="0.88052604407249413"/>
          <c:w val="0.77138044100930314"/>
          <c:h val="9.010539728202084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ser>
          <c:idx val="0"/>
          <c:order val="0"/>
          <c:tx>
            <c:strRef>
              <c:f>Plan1!$B$1</c:f>
              <c:strCache>
                <c:ptCount val="1"/>
                <c:pt idx="0">
                  <c:v>Sinalizador de Vagas</c:v>
                </c:pt>
              </c:strCache>
            </c:strRef>
          </c:tx>
          <c:spPr>
            <a:solidFill>
              <a:schemeClr val="bg1">
                <a:lumMod val="75000"/>
              </a:schemeClr>
            </a:solidFill>
          </c:spPr>
          <c:dPt>
            <c:idx val="0"/>
            <c:bubble3D val="0"/>
            <c:spPr>
              <a:solidFill>
                <a:srgbClr val="006847"/>
              </a:solidFill>
              <a:ln>
                <a:solidFill>
                  <a:srgbClr val="00328C"/>
                </a:solidFill>
              </a:ln>
              <a:effectLst/>
            </c:spPr>
            <c:extLst>
              <c:ext xmlns:c16="http://schemas.microsoft.com/office/drawing/2014/chart" uri="{C3380CC4-5D6E-409C-BE32-E72D297353CC}">
                <c16:uniqueId val="{00000001-2942-41A9-B3F3-425FBF9CF2BE}"/>
              </c:ext>
            </c:extLst>
          </c:dPt>
          <c:dPt>
            <c:idx val="1"/>
            <c:bubble3D val="0"/>
            <c:spPr>
              <a:solidFill>
                <a:srgbClr val="00865D"/>
              </a:solidFill>
              <a:ln>
                <a:solidFill>
                  <a:schemeClr val="accent5">
                    <a:lumMod val="75000"/>
                  </a:schemeClr>
                </a:solidFill>
              </a:ln>
              <a:effectLst/>
            </c:spPr>
            <c:extLst>
              <c:ext xmlns:c16="http://schemas.microsoft.com/office/drawing/2014/chart" uri="{C3380CC4-5D6E-409C-BE32-E72D297353CC}">
                <c16:uniqueId val="{00000003-2942-41A9-B3F3-425FBF9CF2BE}"/>
              </c:ext>
            </c:extLst>
          </c:dPt>
          <c:dLbls>
            <c:dLbl>
              <c:idx val="0"/>
              <c:showLegendKey val="0"/>
              <c:showVal val="1"/>
              <c:showCatName val="0"/>
              <c:showSerName val="0"/>
              <c:showPercent val="0"/>
              <c:showBubbleSize val="0"/>
              <c:extLst>
                <c:ext xmlns:c15="http://schemas.microsoft.com/office/drawing/2012/chart" uri="{CE6537A1-D6FC-4f65-9D91-7224C49458BB}">
                  <c15:layout>
                    <c:manualLayout>
                      <c:w val="0.2243372424964484"/>
                      <c:h val="0.18596941121845736"/>
                    </c:manualLayout>
                  </c15:layout>
                </c:ext>
                <c:ext xmlns:c16="http://schemas.microsoft.com/office/drawing/2014/chart" uri="{C3380CC4-5D6E-409C-BE32-E72D297353CC}">
                  <c16:uniqueId val="{00000001-2942-41A9-B3F3-425FBF9CF2BE}"/>
                </c:ext>
              </c:extLst>
            </c:dLbl>
            <c:dLbl>
              <c:idx val="1"/>
              <c:layout>
                <c:manualLayout>
                  <c:x val="-1.1214619200982235E-2"/>
                  <c:y val="1.3027812033685752E-7"/>
                </c:manualLayout>
              </c:layout>
              <c:tx>
                <c:rich>
                  <a:bodyPr/>
                  <a:lstStyle/>
                  <a:p>
                    <a:fld id="{EF7BEAF0-3426-407B-93EE-C45CC52F53CC}" type="VALUE">
                      <a:rPr lang="en-US">
                        <a:solidFill>
                          <a:schemeClr val="bg1"/>
                        </a:solidFill>
                      </a:rPr>
                      <a:pPr/>
                      <a:t>[VALOR]</a:t>
                    </a:fld>
                    <a:endParaRPr lang="es-CO"/>
                  </a:p>
                </c:rich>
              </c:tx>
              <c:showLegendKey val="0"/>
              <c:showVal val="1"/>
              <c:showCatName val="0"/>
              <c:showSerName val="0"/>
              <c:showPercent val="0"/>
              <c:showBubbleSize val="0"/>
              <c:extLst>
                <c:ext xmlns:c15="http://schemas.microsoft.com/office/drawing/2012/chart" uri="{CE6537A1-D6FC-4f65-9D91-7224C49458BB}">
                  <c15:layout>
                    <c:manualLayout>
                      <c:w val="0.23330893785723419"/>
                      <c:h val="0.18596941121845736"/>
                    </c:manualLayout>
                  </c15:layout>
                  <c15:dlblFieldTable/>
                  <c15:showDataLabelsRange val="0"/>
                </c:ext>
                <c:ext xmlns:c16="http://schemas.microsoft.com/office/drawing/2014/chart" uri="{C3380CC4-5D6E-409C-BE32-E72D297353CC}">
                  <c16:uniqueId val="{00000003-2942-41A9-B3F3-425FBF9CF2BE}"/>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Plan1!$A$2:$A$3</c:f>
              <c:strCache>
                <c:ptCount val="2"/>
                <c:pt idx="0">
                  <c:v>Outras Cidades</c:v>
                </c:pt>
                <c:pt idx="1">
                  <c:v>Capitais</c:v>
                </c:pt>
              </c:strCache>
            </c:strRef>
          </c:cat>
          <c:val>
            <c:numRef>
              <c:f>Plan1!$B$2:$B$3</c:f>
              <c:numCache>
                <c:formatCode>0%</c:formatCode>
                <c:ptCount val="2"/>
                <c:pt idx="0">
                  <c:v>0.87</c:v>
                </c:pt>
                <c:pt idx="1">
                  <c:v>0.13</c:v>
                </c:pt>
              </c:numCache>
            </c:numRef>
          </c:val>
          <c:extLst>
            <c:ext xmlns:c16="http://schemas.microsoft.com/office/drawing/2014/chart" uri="{C3380CC4-5D6E-409C-BE32-E72D297353CC}">
              <c16:uniqueId val="{00000004-2942-41A9-B3F3-425FBF9CF2BE}"/>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3.2627269320727903E-2"/>
          <c:y val="5.6846059424963E-2"/>
          <c:w val="0.96737273067927199"/>
          <c:h val="0.83589771841058302"/>
        </c:manualLayout>
      </c:layout>
      <c:barChart>
        <c:barDir val="bar"/>
        <c:grouping val="percentStacked"/>
        <c:varyColors val="0"/>
        <c:ser>
          <c:idx val="0"/>
          <c:order val="0"/>
          <c:tx>
            <c:strRef>
              <c:f>Plan1!$B$1</c:f>
              <c:strCache>
                <c:ptCount val="1"/>
                <c:pt idx="0">
                  <c:v>Pequeño</c:v>
                </c:pt>
              </c:strCache>
            </c:strRef>
          </c:tx>
          <c:spPr>
            <a:solidFill>
              <a:srgbClr val="00EEA4"/>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Plan1!$B$2:$B$3</c:f>
              <c:numCache>
                <c:formatCode>0.0%</c:formatCode>
                <c:ptCount val="2"/>
                <c:pt idx="0">
                  <c:v>0.44700000000000001</c:v>
                </c:pt>
                <c:pt idx="1">
                  <c:v>0.57899999999999996</c:v>
                </c:pt>
              </c:numCache>
            </c:numRef>
          </c:val>
          <c:extLst>
            <c:ext xmlns:c16="http://schemas.microsoft.com/office/drawing/2014/chart" uri="{C3380CC4-5D6E-409C-BE32-E72D297353CC}">
              <c16:uniqueId val="{00000000-F619-49A5-8DCF-3800681CD125}"/>
            </c:ext>
          </c:extLst>
        </c:ser>
        <c:ser>
          <c:idx val="1"/>
          <c:order val="1"/>
          <c:tx>
            <c:strRef>
              <c:f>Plan1!$C$1</c:f>
              <c:strCache>
                <c:ptCount val="1"/>
                <c:pt idx="0">
                  <c:v>Medio</c:v>
                </c:pt>
              </c:strCache>
            </c:strRef>
          </c:tx>
          <c:spPr>
            <a:solidFill>
              <a:srgbClr val="00D090"/>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Plan1!$C$2:$C$3</c:f>
              <c:numCache>
                <c:formatCode>0.0%</c:formatCode>
                <c:ptCount val="2"/>
                <c:pt idx="0">
                  <c:v>0.20499999999999999</c:v>
                </c:pt>
                <c:pt idx="1">
                  <c:v>0.17100000000000001</c:v>
                </c:pt>
              </c:numCache>
            </c:numRef>
          </c:val>
          <c:extLst>
            <c:ext xmlns:c16="http://schemas.microsoft.com/office/drawing/2014/chart" uri="{C3380CC4-5D6E-409C-BE32-E72D297353CC}">
              <c16:uniqueId val="{00000001-F619-49A5-8DCF-3800681CD125}"/>
            </c:ext>
          </c:extLst>
        </c:ser>
        <c:ser>
          <c:idx val="2"/>
          <c:order val="2"/>
          <c:tx>
            <c:strRef>
              <c:f>Plan1!$D$1</c:f>
              <c:strCache>
                <c:ptCount val="1"/>
                <c:pt idx="0">
                  <c:v>Regional</c:v>
                </c:pt>
              </c:strCache>
            </c:strRef>
          </c:tx>
          <c:spPr>
            <a:solidFill>
              <a:srgbClr val="00A874"/>
            </a:solidFill>
            <a:ln>
              <a:noFill/>
            </a:ln>
            <a:effectLst/>
          </c:spPr>
          <c:invertIfNegative val="0"/>
          <c:dPt>
            <c:idx val="0"/>
            <c:invertIfNegative val="0"/>
            <c:bubble3D val="0"/>
            <c:spPr>
              <a:solidFill>
                <a:srgbClr val="00A874"/>
              </a:solidFill>
              <a:ln>
                <a:noFill/>
              </a:ln>
              <a:effectLst/>
            </c:spPr>
            <c:extLst>
              <c:ext xmlns:c16="http://schemas.microsoft.com/office/drawing/2014/chart" uri="{C3380CC4-5D6E-409C-BE32-E72D297353CC}">
                <c16:uniqueId val="{00000003-F619-49A5-8DCF-3800681CD125}"/>
              </c:ext>
            </c:extLst>
          </c:dPt>
          <c:dPt>
            <c:idx val="1"/>
            <c:invertIfNegative val="0"/>
            <c:bubble3D val="0"/>
            <c:spPr>
              <a:solidFill>
                <a:srgbClr val="00A874"/>
              </a:solidFill>
              <a:ln>
                <a:noFill/>
              </a:ln>
              <a:effectLst/>
            </c:spPr>
            <c:extLst>
              <c:ext xmlns:c16="http://schemas.microsoft.com/office/drawing/2014/chart" uri="{C3380CC4-5D6E-409C-BE32-E72D297353CC}">
                <c16:uniqueId val="{00000005-F619-49A5-8DCF-3800681CD125}"/>
              </c:ext>
            </c:extLst>
          </c:dPt>
          <c:dLbls>
            <c:dLbl>
              <c:idx val="1"/>
              <c:layout>
                <c:manualLayout>
                  <c:x val="-3.5963441562416307E-2"/>
                  <c:y val="4.674834006583058E-3"/>
                </c:manualLayout>
              </c:layout>
              <c:showLegendKey val="0"/>
              <c:showVal val="1"/>
              <c:showCatName val="0"/>
              <c:showSerName val="0"/>
              <c:showPercent val="0"/>
              <c:showBubbleSize val="0"/>
              <c:extLst>
                <c:ext xmlns:c15="http://schemas.microsoft.com/office/drawing/2012/chart" uri="{CE6537A1-D6FC-4f65-9D91-7224C49458BB}">
                  <c15:layout>
                    <c:manualLayout>
                      <c:w val="0.13157046928990604"/>
                      <c:h val="0.26209475262766163"/>
                    </c:manualLayout>
                  </c15:layout>
                </c:ext>
                <c:ext xmlns:c16="http://schemas.microsoft.com/office/drawing/2014/chart" uri="{C3380CC4-5D6E-409C-BE32-E72D297353CC}">
                  <c16:uniqueId val="{00000005-F619-49A5-8DCF-3800681CD125}"/>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Plan1!$D$2:$D$3</c:f>
              <c:numCache>
                <c:formatCode>0.0%</c:formatCode>
                <c:ptCount val="2"/>
                <c:pt idx="0">
                  <c:v>0.24199999999999999</c:v>
                </c:pt>
                <c:pt idx="1">
                  <c:v>0.187</c:v>
                </c:pt>
              </c:numCache>
            </c:numRef>
          </c:val>
          <c:extLst>
            <c:ext xmlns:c16="http://schemas.microsoft.com/office/drawing/2014/chart" uri="{C3380CC4-5D6E-409C-BE32-E72D297353CC}">
              <c16:uniqueId val="{00000006-F619-49A5-8DCF-3800681CD125}"/>
            </c:ext>
          </c:extLst>
        </c:ser>
        <c:ser>
          <c:idx val="3"/>
          <c:order val="3"/>
          <c:tx>
            <c:strRef>
              <c:f>Plan1!$E$1</c:f>
              <c:strCache>
                <c:ptCount val="1"/>
                <c:pt idx="0">
                  <c:v>Mega</c:v>
                </c:pt>
              </c:strCache>
            </c:strRef>
          </c:tx>
          <c:spPr>
            <a:solidFill>
              <a:srgbClr val="006847"/>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Plan1!$E$2:$E$3</c:f>
              <c:numCache>
                <c:formatCode>0.0%</c:formatCode>
                <c:ptCount val="2"/>
                <c:pt idx="0">
                  <c:v>0.106</c:v>
                </c:pt>
                <c:pt idx="1">
                  <c:v>6.3E-2</c:v>
                </c:pt>
              </c:numCache>
            </c:numRef>
          </c:val>
          <c:extLst>
            <c:ext xmlns:c16="http://schemas.microsoft.com/office/drawing/2014/chart" uri="{C3380CC4-5D6E-409C-BE32-E72D297353CC}">
              <c16:uniqueId val="{00000007-F619-49A5-8DCF-3800681CD125}"/>
            </c:ext>
          </c:extLst>
        </c:ser>
        <c:dLbls>
          <c:showLegendKey val="0"/>
          <c:showVal val="1"/>
          <c:showCatName val="0"/>
          <c:showSerName val="0"/>
          <c:showPercent val="0"/>
          <c:showBubbleSize val="0"/>
        </c:dLbls>
        <c:gapWidth val="70"/>
        <c:overlap val="100"/>
        <c:axId val="335191176"/>
        <c:axId val="335191568"/>
      </c:barChart>
      <c:catAx>
        <c:axId val="335191176"/>
        <c:scaling>
          <c:orientation val="minMax"/>
        </c:scaling>
        <c:delete val="1"/>
        <c:axPos val="l"/>
        <c:numFmt formatCode="General" sourceLinked="1"/>
        <c:majorTickMark val="none"/>
        <c:minorTickMark val="none"/>
        <c:tickLblPos val="nextTo"/>
        <c:crossAx val="335191568"/>
        <c:crosses val="autoZero"/>
        <c:auto val="1"/>
        <c:lblAlgn val="ctr"/>
        <c:lblOffset val="100"/>
        <c:noMultiLvlLbl val="0"/>
      </c:catAx>
      <c:valAx>
        <c:axId val="335191568"/>
        <c:scaling>
          <c:orientation val="minMax"/>
        </c:scaling>
        <c:delete val="1"/>
        <c:axPos val="b"/>
        <c:numFmt formatCode="0%" sourceLinked="1"/>
        <c:majorTickMark val="none"/>
        <c:minorTickMark val="none"/>
        <c:tickLblPos val="nextTo"/>
        <c:crossAx val="335191176"/>
        <c:crosses val="autoZero"/>
        <c:crossBetween val="between"/>
      </c:valAx>
      <c:spPr>
        <a:noFill/>
        <a:ln>
          <a:noFill/>
        </a:ln>
        <a:effectLst/>
      </c:spPr>
    </c:plotArea>
    <c:legend>
      <c:legendPos val="b"/>
      <c:layout>
        <c:manualLayout>
          <c:xMode val="edge"/>
          <c:yMode val="edge"/>
          <c:x val="3.7999802648216958E-2"/>
          <c:y val="0.89526739399210886"/>
          <c:w val="0.94792831817289713"/>
          <c:h val="8.2096517666546062E-2"/>
        </c:manualLayout>
      </c:layout>
      <c:overlay val="0"/>
      <c:spPr>
        <a:solidFill>
          <a:schemeClr val="bg1"/>
        </a:solidFill>
        <a:ln>
          <a:noFill/>
        </a:ln>
        <a:effectLst/>
      </c:spPr>
      <c:txPr>
        <a:bodyPr rot="0" spcFirstLastPara="1" vertOverflow="ellipsis" vert="horz" wrap="square" anchor="ctr" anchorCtr="1"/>
        <a:lstStyle/>
        <a:p>
          <a:pPr>
            <a:defRPr sz="1197" b="0" i="0" u="none" strike="noStrike" kern="1200" baseline="0">
              <a:solidFill>
                <a:schemeClr val="tx1">
                  <a:lumMod val="50000"/>
                  <a:lumOff val="50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ser>
          <c:idx val="0"/>
          <c:order val="0"/>
          <c:tx>
            <c:strRef>
              <c:f>Plan1!$B$1</c:f>
              <c:strCache>
                <c:ptCount val="1"/>
                <c:pt idx="0">
                  <c:v>Sinalizador de Vagas</c:v>
                </c:pt>
              </c:strCache>
            </c:strRef>
          </c:tx>
          <c:spPr>
            <a:solidFill>
              <a:schemeClr val="bg1">
                <a:lumMod val="75000"/>
              </a:schemeClr>
            </a:solidFill>
          </c:spPr>
          <c:dPt>
            <c:idx val="0"/>
            <c:bubble3D val="0"/>
            <c:spPr>
              <a:solidFill>
                <a:srgbClr val="006847"/>
              </a:solidFill>
              <a:ln>
                <a:solidFill>
                  <a:srgbClr val="00328C"/>
                </a:solidFill>
              </a:ln>
              <a:effectLst/>
            </c:spPr>
            <c:extLst>
              <c:ext xmlns:c16="http://schemas.microsoft.com/office/drawing/2014/chart" uri="{C3380CC4-5D6E-409C-BE32-E72D297353CC}">
                <c16:uniqueId val="{00000001-1B1F-4542-A68B-1C7F4B7914CE}"/>
              </c:ext>
            </c:extLst>
          </c:dPt>
          <c:dPt>
            <c:idx val="1"/>
            <c:bubble3D val="0"/>
            <c:spPr>
              <a:solidFill>
                <a:srgbClr val="00865D"/>
              </a:solidFill>
              <a:ln>
                <a:solidFill>
                  <a:schemeClr val="accent5">
                    <a:lumMod val="75000"/>
                  </a:schemeClr>
                </a:solidFill>
              </a:ln>
              <a:effectLst/>
            </c:spPr>
            <c:extLst>
              <c:ext xmlns:c16="http://schemas.microsoft.com/office/drawing/2014/chart" uri="{C3380CC4-5D6E-409C-BE32-E72D297353CC}">
                <c16:uniqueId val="{00000003-1B1F-4542-A68B-1C7F4B7914CE}"/>
              </c:ext>
            </c:extLst>
          </c:dPt>
          <c:dLbls>
            <c:dLbl>
              <c:idx val="0"/>
              <c:showLegendKey val="0"/>
              <c:showVal val="1"/>
              <c:showCatName val="0"/>
              <c:showSerName val="0"/>
              <c:showPercent val="0"/>
              <c:showBubbleSize val="0"/>
              <c:extLst>
                <c:ext xmlns:c15="http://schemas.microsoft.com/office/drawing/2012/chart" uri="{CE6537A1-D6FC-4f65-9D91-7224C49458BB}">
                  <c15:layout>
                    <c:manualLayout>
                      <c:w val="0.2243372424964484"/>
                      <c:h val="0.18596941121845736"/>
                    </c:manualLayout>
                  </c15:layout>
                </c:ext>
                <c:ext xmlns:c16="http://schemas.microsoft.com/office/drawing/2014/chart" uri="{C3380CC4-5D6E-409C-BE32-E72D297353CC}">
                  <c16:uniqueId val="{00000001-1B1F-4542-A68B-1C7F4B7914CE}"/>
                </c:ext>
              </c:extLst>
            </c:dLbl>
            <c:dLbl>
              <c:idx val="1"/>
              <c:tx>
                <c:rich>
                  <a:bodyPr/>
                  <a:lstStyle/>
                  <a:p>
                    <a:fld id="{EF7BEAF0-3426-407B-93EE-C45CC52F53CC}" type="VALUE">
                      <a:rPr lang="en-US">
                        <a:solidFill>
                          <a:schemeClr val="bg1"/>
                        </a:solidFill>
                      </a:rPr>
                      <a:pPr/>
                      <a:t>[VALOR]</a:t>
                    </a:fld>
                    <a:endParaRPr lang="es-CO"/>
                  </a:p>
                </c:rich>
              </c:tx>
              <c:showLegendKey val="0"/>
              <c:showVal val="1"/>
              <c:showCatName val="0"/>
              <c:showSerName val="0"/>
              <c:showPercent val="0"/>
              <c:showBubbleSize val="0"/>
              <c:extLst>
                <c:ext xmlns:c15="http://schemas.microsoft.com/office/drawing/2012/chart" uri="{CE6537A1-D6FC-4f65-9D91-7224C49458BB}">
                  <c15:layout>
                    <c:manualLayout>
                      <c:w val="0.23779478553762709"/>
                      <c:h val="0.18596941121845736"/>
                    </c:manualLayout>
                  </c15:layout>
                  <c15:dlblFieldTable/>
                  <c15:showDataLabelsRange val="0"/>
                </c:ext>
                <c:ext xmlns:c16="http://schemas.microsoft.com/office/drawing/2014/chart" uri="{C3380CC4-5D6E-409C-BE32-E72D297353CC}">
                  <c16:uniqueId val="{00000003-1B1F-4542-A68B-1C7F4B7914CE}"/>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Plan1!$A$2:$A$3</c:f>
              <c:strCache>
                <c:ptCount val="2"/>
                <c:pt idx="0">
                  <c:v>Outras Cidades</c:v>
                </c:pt>
                <c:pt idx="1">
                  <c:v>Capitais</c:v>
                </c:pt>
              </c:strCache>
            </c:strRef>
          </c:cat>
          <c:val>
            <c:numRef>
              <c:f>Plan1!$B$2:$B$3</c:f>
              <c:numCache>
                <c:formatCode>0%</c:formatCode>
                <c:ptCount val="2"/>
                <c:pt idx="0">
                  <c:v>0.84</c:v>
                </c:pt>
                <c:pt idx="1">
                  <c:v>0.16</c:v>
                </c:pt>
              </c:numCache>
            </c:numRef>
          </c:val>
          <c:extLst>
            <c:ext xmlns:c16="http://schemas.microsoft.com/office/drawing/2014/chart" uri="{C3380CC4-5D6E-409C-BE32-E72D297353CC}">
              <c16:uniqueId val="{00000006-1B1F-4542-A68B-1C7F4B7914CE}"/>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hart>
    <c:autoTitleDeleted val="1"/>
    <c:plotArea>
      <c:layout>
        <c:manualLayout>
          <c:layoutTarget val="inner"/>
          <c:xMode val="edge"/>
          <c:yMode val="edge"/>
          <c:x val="3.2627269320727903E-2"/>
          <c:y val="5.6846059424963E-2"/>
          <c:w val="0.96737273067927199"/>
          <c:h val="0.83589771841058302"/>
        </c:manualLayout>
      </c:layout>
      <c:barChart>
        <c:barDir val="bar"/>
        <c:grouping val="percentStacked"/>
        <c:varyColors val="0"/>
        <c:ser>
          <c:idx val="0"/>
          <c:order val="0"/>
          <c:tx>
            <c:strRef>
              <c:f>Plan1!$B$1</c:f>
              <c:strCache>
                <c:ptCount val="1"/>
                <c:pt idx="0">
                  <c:v>Pequeño</c:v>
                </c:pt>
              </c:strCache>
            </c:strRef>
          </c:tx>
          <c:spPr>
            <a:solidFill>
              <a:srgbClr val="006847"/>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Plan1!$B$2:$B$3</c:f>
              <c:numCache>
                <c:formatCode>0.0%</c:formatCode>
                <c:ptCount val="2"/>
                <c:pt idx="0">
                  <c:v>0.185</c:v>
                </c:pt>
                <c:pt idx="1">
                  <c:v>0.29099999999999998</c:v>
                </c:pt>
              </c:numCache>
            </c:numRef>
          </c:val>
          <c:extLst>
            <c:ext xmlns:c16="http://schemas.microsoft.com/office/drawing/2014/chart" uri="{C3380CC4-5D6E-409C-BE32-E72D297353CC}">
              <c16:uniqueId val="{00000000-5D72-43B2-9712-EE53E45657A8}"/>
            </c:ext>
          </c:extLst>
        </c:ser>
        <c:ser>
          <c:idx val="1"/>
          <c:order val="1"/>
          <c:tx>
            <c:strRef>
              <c:f>Plan1!$C$1</c:f>
              <c:strCache>
                <c:ptCount val="1"/>
                <c:pt idx="0">
                  <c:v>Medio</c:v>
                </c:pt>
              </c:strCache>
            </c:strRef>
          </c:tx>
          <c:spPr>
            <a:solidFill>
              <a:srgbClr val="00865D"/>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Plan1!$C$2:$C$3</c:f>
              <c:numCache>
                <c:formatCode>0.0%</c:formatCode>
                <c:ptCount val="2"/>
                <c:pt idx="0">
                  <c:v>0.16300000000000001</c:v>
                </c:pt>
                <c:pt idx="1">
                  <c:v>0.17599999999999999</c:v>
                </c:pt>
              </c:numCache>
            </c:numRef>
          </c:val>
          <c:extLst>
            <c:ext xmlns:c16="http://schemas.microsoft.com/office/drawing/2014/chart" uri="{C3380CC4-5D6E-409C-BE32-E72D297353CC}">
              <c16:uniqueId val="{00000001-5D72-43B2-9712-EE53E45657A8}"/>
            </c:ext>
          </c:extLst>
        </c:ser>
        <c:ser>
          <c:idx val="2"/>
          <c:order val="2"/>
          <c:tx>
            <c:strRef>
              <c:f>Plan1!$D$1</c:f>
              <c:strCache>
                <c:ptCount val="1"/>
                <c:pt idx="0">
                  <c:v>Regional</c:v>
                </c:pt>
              </c:strCache>
            </c:strRef>
          </c:tx>
          <c:spPr>
            <a:solidFill>
              <a:srgbClr val="00A874"/>
            </a:solidFill>
            <a:ln>
              <a:noFill/>
            </a:ln>
            <a:effectLst/>
          </c:spPr>
          <c:invertIfNegative val="0"/>
          <c:dPt>
            <c:idx val="0"/>
            <c:invertIfNegative val="0"/>
            <c:bubble3D val="0"/>
            <c:spPr>
              <a:solidFill>
                <a:srgbClr val="00A874"/>
              </a:solidFill>
              <a:ln>
                <a:noFill/>
              </a:ln>
              <a:effectLst/>
            </c:spPr>
            <c:extLst>
              <c:ext xmlns:c16="http://schemas.microsoft.com/office/drawing/2014/chart" uri="{C3380CC4-5D6E-409C-BE32-E72D297353CC}">
                <c16:uniqueId val="{00000003-5D72-43B2-9712-EE53E45657A8}"/>
              </c:ext>
            </c:extLst>
          </c:dPt>
          <c:dPt>
            <c:idx val="1"/>
            <c:invertIfNegative val="0"/>
            <c:bubble3D val="0"/>
            <c:spPr>
              <a:solidFill>
                <a:srgbClr val="00A874"/>
              </a:solidFill>
              <a:ln>
                <a:noFill/>
              </a:ln>
              <a:effectLst/>
            </c:spPr>
            <c:extLst>
              <c:ext xmlns:c16="http://schemas.microsoft.com/office/drawing/2014/chart" uri="{C3380CC4-5D6E-409C-BE32-E72D297353CC}">
                <c16:uniqueId val="{00000005-5D72-43B2-9712-EE53E45657A8}"/>
              </c:ext>
            </c:extLst>
          </c:dPt>
          <c:dLbls>
            <c:dLbl>
              <c:idx val="1"/>
              <c:layout>
                <c:manualLayout>
                  <c:x val="2.77609835900684E-2"/>
                  <c:y val="4.6749116529267738E-3"/>
                </c:manualLayout>
              </c:layout>
              <c:showLegendKey val="0"/>
              <c:showVal val="1"/>
              <c:showCatName val="0"/>
              <c:showSerName val="0"/>
              <c:showPercent val="0"/>
              <c:showBubbleSize val="0"/>
              <c:extLst>
                <c:ext xmlns:c15="http://schemas.microsoft.com/office/drawing/2012/chart" uri="{CE6537A1-D6FC-4f65-9D91-7224C49458BB}">
                  <c15:layout>
                    <c:manualLayout>
                      <c:w val="0.25901931959487545"/>
                      <c:h val="0.26209490792034906"/>
                    </c:manualLayout>
                  </c15:layout>
                </c:ext>
                <c:ext xmlns:c16="http://schemas.microsoft.com/office/drawing/2014/chart" uri="{C3380CC4-5D6E-409C-BE32-E72D297353CC}">
                  <c16:uniqueId val="{00000005-5D72-43B2-9712-EE53E45657A8}"/>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Plan1!$D$2:$D$3</c:f>
              <c:numCache>
                <c:formatCode>0.0%</c:formatCode>
                <c:ptCount val="2"/>
                <c:pt idx="0">
                  <c:v>0.32700000000000001</c:v>
                </c:pt>
                <c:pt idx="1">
                  <c:v>0.32600000000000001</c:v>
                </c:pt>
              </c:numCache>
            </c:numRef>
          </c:val>
          <c:extLst>
            <c:ext xmlns:c16="http://schemas.microsoft.com/office/drawing/2014/chart" uri="{C3380CC4-5D6E-409C-BE32-E72D297353CC}">
              <c16:uniqueId val="{00000006-5D72-43B2-9712-EE53E45657A8}"/>
            </c:ext>
          </c:extLst>
        </c:ser>
        <c:ser>
          <c:idx val="3"/>
          <c:order val="3"/>
          <c:tx>
            <c:strRef>
              <c:f>Plan1!$E$1</c:f>
              <c:strCache>
                <c:ptCount val="1"/>
                <c:pt idx="0">
                  <c:v>Mega</c:v>
                </c:pt>
              </c:strCache>
            </c:strRef>
          </c:tx>
          <c:spPr>
            <a:solidFill>
              <a:srgbClr val="00D090"/>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Plan1!$E$2:$E$3</c:f>
              <c:numCache>
                <c:formatCode>0.0%</c:formatCode>
                <c:ptCount val="2"/>
                <c:pt idx="0">
                  <c:v>0.32500000000000001</c:v>
                </c:pt>
                <c:pt idx="1">
                  <c:v>0.20699999999999999</c:v>
                </c:pt>
              </c:numCache>
            </c:numRef>
          </c:val>
          <c:extLst>
            <c:ext xmlns:c16="http://schemas.microsoft.com/office/drawing/2014/chart" uri="{C3380CC4-5D6E-409C-BE32-E72D297353CC}">
              <c16:uniqueId val="{00000007-5D72-43B2-9712-EE53E45657A8}"/>
            </c:ext>
          </c:extLst>
        </c:ser>
        <c:dLbls>
          <c:showLegendKey val="0"/>
          <c:showVal val="1"/>
          <c:showCatName val="0"/>
          <c:showSerName val="0"/>
          <c:showPercent val="0"/>
          <c:showBubbleSize val="0"/>
        </c:dLbls>
        <c:gapWidth val="70"/>
        <c:overlap val="100"/>
        <c:axId val="335191176"/>
        <c:axId val="335191568"/>
      </c:barChart>
      <c:catAx>
        <c:axId val="335191176"/>
        <c:scaling>
          <c:orientation val="minMax"/>
        </c:scaling>
        <c:delete val="1"/>
        <c:axPos val="l"/>
        <c:numFmt formatCode="General" sourceLinked="1"/>
        <c:majorTickMark val="none"/>
        <c:minorTickMark val="none"/>
        <c:tickLblPos val="nextTo"/>
        <c:crossAx val="335191568"/>
        <c:crosses val="autoZero"/>
        <c:auto val="1"/>
        <c:lblAlgn val="ctr"/>
        <c:lblOffset val="100"/>
        <c:noMultiLvlLbl val="0"/>
      </c:catAx>
      <c:valAx>
        <c:axId val="335191568"/>
        <c:scaling>
          <c:orientation val="minMax"/>
        </c:scaling>
        <c:delete val="1"/>
        <c:axPos val="b"/>
        <c:numFmt formatCode="0%" sourceLinked="1"/>
        <c:majorTickMark val="none"/>
        <c:minorTickMark val="none"/>
        <c:tickLblPos val="nextTo"/>
        <c:crossAx val="335191176"/>
        <c:crosses val="autoZero"/>
        <c:crossBetween val="between"/>
      </c:valAx>
      <c:spPr>
        <a:noFill/>
        <a:ln>
          <a:noFill/>
        </a:ln>
        <a:effectLst/>
      </c:spPr>
    </c:plotArea>
    <c:legend>
      <c:legendPos val="b"/>
      <c:layout>
        <c:manualLayout>
          <c:xMode val="edge"/>
          <c:yMode val="edge"/>
          <c:x val="3.7999802648216958E-2"/>
          <c:y val="0.89526739399210886"/>
          <c:w val="0.94792831817289713"/>
          <c:h val="8.2096517666546062E-2"/>
        </c:manualLayout>
      </c:layout>
      <c:overlay val="0"/>
      <c:spPr>
        <a:solidFill>
          <a:schemeClr val="bg1"/>
        </a:solidFill>
        <a:ln>
          <a:noFill/>
        </a:ln>
        <a:effectLst/>
      </c:spPr>
      <c:txPr>
        <a:bodyPr rot="0" spcFirstLastPara="1" vertOverflow="ellipsis" vert="horz" wrap="square" anchor="ctr" anchorCtr="1"/>
        <a:lstStyle/>
        <a:p>
          <a:pPr>
            <a:defRPr sz="1197" b="0" i="0" u="none" strike="noStrike" kern="1200" baseline="0">
              <a:solidFill>
                <a:schemeClr val="tx1">
                  <a:lumMod val="50000"/>
                  <a:lumOff val="50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889614495851399"/>
          <c:y val="6.9866818211512596E-2"/>
          <c:w val="0.61086674087503845"/>
          <c:h val="0.74779201048018162"/>
        </c:manualLayout>
      </c:layout>
      <c:doughnutChart>
        <c:varyColors val="1"/>
        <c:ser>
          <c:idx val="0"/>
          <c:order val="0"/>
          <c:tx>
            <c:strRef>
              <c:f>Plan1!$B$1</c:f>
              <c:strCache>
                <c:ptCount val="1"/>
                <c:pt idx="0">
                  <c:v>Coluna1</c:v>
                </c:pt>
              </c:strCache>
            </c:strRef>
          </c:tx>
          <c:spPr>
            <a:solidFill>
              <a:schemeClr val="accent5">
                <a:lumMod val="40000"/>
                <a:lumOff val="60000"/>
              </a:schemeClr>
            </a:solidFill>
          </c:spPr>
          <c:dPt>
            <c:idx val="0"/>
            <c:bubble3D val="0"/>
            <c:spPr>
              <a:solidFill>
                <a:srgbClr val="00EEA4"/>
              </a:solidFill>
              <a:ln>
                <a:noFill/>
              </a:ln>
              <a:effectLst/>
            </c:spPr>
            <c:extLst>
              <c:ext xmlns:c16="http://schemas.microsoft.com/office/drawing/2014/chart" uri="{C3380CC4-5D6E-409C-BE32-E72D297353CC}">
                <c16:uniqueId val="{00000001-0FB2-4E00-8817-04E0E99B7C52}"/>
              </c:ext>
            </c:extLst>
          </c:dPt>
          <c:dPt>
            <c:idx val="1"/>
            <c:bubble3D val="0"/>
            <c:spPr>
              <a:solidFill>
                <a:srgbClr val="00D090"/>
              </a:solidFill>
              <a:ln>
                <a:noFill/>
              </a:ln>
              <a:effectLst/>
            </c:spPr>
            <c:extLst>
              <c:ext xmlns:c16="http://schemas.microsoft.com/office/drawing/2014/chart" uri="{C3380CC4-5D6E-409C-BE32-E72D297353CC}">
                <c16:uniqueId val="{00000003-0FB2-4E00-8817-04E0E99B7C52}"/>
              </c:ext>
            </c:extLst>
          </c:dPt>
          <c:dPt>
            <c:idx val="2"/>
            <c:bubble3D val="0"/>
            <c:spPr>
              <a:solidFill>
                <a:srgbClr val="00A874"/>
              </a:solidFill>
              <a:ln>
                <a:noFill/>
              </a:ln>
              <a:effectLst/>
            </c:spPr>
            <c:extLst>
              <c:ext xmlns:c16="http://schemas.microsoft.com/office/drawing/2014/chart" uri="{C3380CC4-5D6E-409C-BE32-E72D297353CC}">
                <c16:uniqueId val="{00000005-0FB2-4E00-8817-04E0E99B7C52}"/>
              </c:ext>
            </c:extLst>
          </c:dPt>
          <c:dPt>
            <c:idx val="3"/>
            <c:bubble3D val="0"/>
            <c:spPr>
              <a:solidFill>
                <a:srgbClr val="00865D"/>
              </a:solidFill>
              <a:ln>
                <a:noFill/>
              </a:ln>
              <a:effectLst/>
            </c:spPr>
            <c:extLst>
              <c:ext xmlns:c16="http://schemas.microsoft.com/office/drawing/2014/chart" uri="{C3380CC4-5D6E-409C-BE32-E72D297353CC}">
                <c16:uniqueId val="{00000007-0FB2-4E00-8817-04E0E99B7C52}"/>
              </c:ext>
            </c:extLst>
          </c:dPt>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Plan1!$A$2:$A$5</c:f>
              <c:strCache>
                <c:ptCount val="4"/>
                <c:pt idx="0">
                  <c:v>Pequeño</c:v>
                </c:pt>
                <c:pt idx="1">
                  <c:v>Medio</c:v>
                </c:pt>
                <c:pt idx="2">
                  <c:v>Regional</c:v>
                </c:pt>
                <c:pt idx="3">
                  <c:v>Mega</c:v>
                </c:pt>
              </c:strCache>
            </c:strRef>
          </c:cat>
          <c:val>
            <c:numRef>
              <c:f>Plan1!$B$2:$B$5</c:f>
              <c:numCache>
                <c:formatCode>0%</c:formatCode>
                <c:ptCount val="4"/>
                <c:pt idx="0">
                  <c:v>0.56000000000000005</c:v>
                </c:pt>
                <c:pt idx="1">
                  <c:v>0.17</c:v>
                </c:pt>
                <c:pt idx="2">
                  <c:v>0.2</c:v>
                </c:pt>
                <c:pt idx="3">
                  <c:v>0.08</c:v>
                </c:pt>
              </c:numCache>
            </c:numRef>
          </c:val>
          <c:extLst>
            <c:ext xmlns:c16="http://schemas.microsoft.com/office/drawing/2014/chart" uri="{C3380CC4-5D6E-409C-BE32-E72D297353CC}">
              <c16:uniqueId val="{00000008-0FB2-4E00-8817-04E0E99B7C52}"/>
            </c:ext>
          </c:extLst>
        </c:ser>
        <c:dLbls>
          <c:showLegendKey val="0"/>
          <c:showVal val="0"/>
          <c:showCatName val="0"/>
          <c:showSerName val="0"/>
          <c:showPercent val="0"/>
          <c:showBubbleSize val="0"/>
          <c:showLeaderLines val="1"/>
        </c:dLbls>
        <c:firstSliceAng val="0"/>
        <c:holeSize val="50"/>
      </c:doughnutChart>
      <c:spPr>
        <a:noFill/>
        <a:ln>
          <a:noFill/>
        </a:ln>
        <a:effectLst/>
      </c:spPr>
    </c:plotArea>
    <c:legend>
      <c:legendPos val="r"/>
      <c:layout>
        <c:manualLayout>
          <c:xMode val="edge"/>
          <c:yMode val="edge"/>
          <c:x val="0.11288779344696315"/>
          <c:y val="0.88052604407249413"/>
          <c:w val="0.77138044100930314"/>
          <c:h val="9.010539728202084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solidFill>
      <a:srgbClr val="FFFFFF"/>
    </a:solid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ser>
          <c:idx val="0"/>
          <c:order val="0"/>
          <c:tx>
            <c:strRef>
              <c:f>Plan1!$B$1</c:f>
              <c:strCache>
                <c:ptCount val="1"/>
                <c:pt idx="0">
                  <c:v>Sinalizador de Vagas</c:v>
                </c:pt>
              </c:strCache>
            </c:strRef>
          </c:tx>
          <c:spPr>
            <a:solidFill>
              <a:schemeClr val="bg1">
                <a:lumMod val="75000"/>
              </a:schemeClr>
            </a:solidFill>
          </c:spPr>
          <c:dPt>
            <c:idx val="0"/>
            <c:bubble3D val="0"/>
            <c:spPr>
              <a:solidFill>
                <a:srgbClr val="072357"/>
              </a:solidFill>
              <a:ln>
                <a:solidFill>
                  <a:srgbClr val="00328C"/>
                </a:solidFill>
              </a:ln>
              <a:effectLst/>
            </c:spPr>
            <c:extLst>
              <c:ext xmlns:c16="http://schemas.microsoft.com/office/drawing/2014/chart" uri="{C3380CC4-5D6E-409C-BE32-E72D297353CC}">
                <c16:uniqueId val="{00000001-2942-41A9-B3F3-425FBF9CF2BE}"/>
              </c:ext>
            </c:extLst>
          </c:dPt>
          <c:dPt>
            <c:idx val="1"/>
            <c:bubble3D val="0"/>
            <c:spPr>
              <a:solidFill>
                <a:srgbClr val="0C3D96"/>
              </a:solidFill>
              <a:ln>
                <a:solidFill>
                  <a:schemeClr val="accent5">
                    <a:lumMod val="75000"/>
                  </a:schemeClr>
                </a:solidFill>
              </a:ln>
              <a:effectLst/>
            </c:spPr>
            <c:extLst>
              <c:ext xmlns:c16="http://schemas.microsoft.com/office/drawing/2014/chart" uri="{C3380CC4-5D6E-409C-BE32-E72D297353CC}">
                <c16:uniqueId val="{00000003-2942-41A9-B3F3-425FBF9CF2BE}"/>
              </c:ext>
            </c:extLst>
          </c:dPt>
          <c:dLbls>
            <c:dLbl>
              <c:idx val="0"/>
              <c:showLegendKey val="0"/>
              <c:showVal val="1"/>
              <c:showCatName val="0"/>
              <c:showSerName val="0"/>
              <c:showPercent val="0"/>
              <c:showBubbleSize val="0"/>
              <c:extLst>
                <c:ext xmlns:c15="http://schemas.microsoft.com/office/drawing/2012/chart" uri="{CE6537A1-D6FC-4f65-9D91-7224C49458BB}">
                  <c15:layout>
                    <c:manualLayout>
                      <c:w val="0.21536554713566264"/>
                      <c:h val="0.18596941121845736"/>
                    </c:manualLayout>
                  </c15:layout>
                </c:ext>
                <c:ext xmlns:c16="http://schemas.microsoft.com/office/drawing/2014/chart" uri="{C3380CC4-5D6E-409C-BE32-E72D297353CC}">
                  <c16:uniqueId val="{00000001-2942-41A9-B3F3-425FBF9CF2BE}"/>
                </c:ext>
              </c:extLst>
            </c:dLbl>
            <c:dLbl>
              <c:idx val="1"/>
              <c:tx>
                <c:rich>
                  <a:bodyPr/>
                  <a:lstStyle/>
                  <a:p>
                    <a:fld id="{EF7BEAF0-3426-407B-93EE-C45CC52F53CC}" type="VALUE">
                      <a:rPr lang="en-US">
                        <a:solidFill>
                          <a:schemeClr val="bg1"/>
                        </a:solidFill>
                      </a:rPr>
                      <a:pPr/>
                      <a:t>[VALOR]</a:t>
                    </a:fld>
                    <a:endParaRPr lang="es-CO"/>
                  </a:p>
                </c:rich>
              </c:tx>
              <c:showLegendKey val="0"/>
              <c:showVal val="1"/>
              <c:showCatName val="0"/>
              <c:showSerName val="0"/>
              <c:showPercent val="0"/>
              <c:showBubbleSize val="0"/>
              <c:extLst>
                <c:ext xmlns:c15="http://schemas.microsoft.com/office/drawing/2012/chart" uri="{CE6537A1-D6FC-4f65-9D91-7224C49458BB}">
                  <c15:layout>
                    <c:manualLayout>
                      <c:w val="0.21087969945526969"/>
                      <c:h val="0.18596941121845736"/>
                    </c:manualLayout>
                  </c15:layout>
                  <c15:dlblFieldTable/>
                  <c15:showDataLabelsRange val="0"/>
                </c:ext>
                <c:ext xmlns:c16="http://schemas.microsoft.com/office/drawing/2014/chart" uri="{C3380CC4-5D6E-409C-BE32-E72D297353CC}">
                  <c16:uniqueId val="{00000003-2942-41A9-B3F3-425FBF9CF2BE}"/>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Plan1!$A$2:$A$3</c:f>
              <c:strCache>
                <c:ptCount val="2"/>
                <c:pt idx="0">
                  <c:v>Outras Cidades</c:v>
                </c:pt>
                <c:pt idx="1">
                  <c:v>Capitais</c:v>
                </c:pt>
              </c:strCache>
            </c:strRef>
          </c:cat>
          <c:val>
            <c:numRef>
              <c:f>Plan1!$B$2:$B$3</c:f>
              <c:numCache>
                <c:formatCode>0%</c:formatCode>
                <c:ptCount val="2"/>
                <c:pt idx="0">
                  <c:v>0.47</c:v>
                </c:pt>
                <c:pt idx="1">
                  <c:v>0.53</c:v>
                </c:pt>
              </c:numCache>
            </c:numRef>
          </c:val>
          <c:extLst>
            <c:ext xmlns:c16="http://schemas.microsoft.com/office/drawing/2014/chart" uri="{C3380CC4-5D6E-409C-BE32-E72D297353CC}">
              <c16:uniqueId val="{00000004-2942-41A9-B3F3-425FBF9CF2BE}"/>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627228604571352E-2"/>
          <c:y val="5.6846212152843585E-2"/>
          <c:w val="0.96737273067927199"/>
          <c:h val="0.83589771841058302"/>
        </c:manualLayout>
      </c:layout>
      <c:barChart>
        <c:barDir val="bar"/>
        <c:grouping val="percentStacked"/>
        <c:varyColors val="0"/>
        <c:ser>
          <c:idx val="0"/>
          <c:order val="0"/>
          <c:tx>
            <c:strRef>
              <c:f>Plan1!$B$1</c:f>
              <c:strCache>
                <c:ptCount val="1"/>
                <c:pt idx="0">
                  <c:v>Pequeño</c:v>
                </c:pt>
              </c:strCache>
            </c:strRef>
          </c:tx>
          <c:spPr>
            <a:solidFill>
              <a:schemeClr val="accent5">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Plan1!$B$2:$B$3</c:f>
              <c:numCache>
                <c:formatCode>0.0%</c:formatCode>
                <c:ptCount val="2"/>
                <c:pt idx="0">
                  <c:v>0.2</c:v>
                </c:pt>
                <c:pt idx="1">
                  <c:v>0.25</c:v>
                </c:pt>
              </c:numCache>
            </c:numRef>
          </c:val>
          <c:extLst>
            <c:ext xmlns:c16="http://schemas.microsoft.com/office/drawing/2014/chart" uri="{C3380CC4-5D6E-409C-BE32-E72D297353CC}">
              <c16:uniqueId val="{00000000-F619-49A5-8DCF-3800681CD125}"/>
            </c:ext>
          </c:extLst>
        </c:ser>
        <c:ser>
          <c:idx val="1"/>
          <c:order val="1"/>
          <c:tx>
            <c:strRef>
              <c:f>Plan1!$C$1</c:f>
              <c:strCache>
                <c:ptCount val="1"/>
                <c:pt idx="0">
                  <c:v>Medio</c:v>
                </c:pt>
              </c:strCache>
            </c:strRef>
          </c:tx>
          <c:spPr>
            <a:solidFill>
              <a:schemeClr val="accent5">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Plan1!$C$2:$C$3</c:f>
              <c:numCache>
                <c:formatCode>0.0%</c:formatCode>
                <c:ptCount val="2"/>
                <c:pt idx="0">
                  <c:v>0.4</c:v>
                </c:pt>
                <c:pt idx="1">
                  <c:v>0.25</c:v>
                </c:pt>
              </c:numCache>
            </c:numRef>
          </c:val>
          <c:extLst>
            <c:ext xmlns:c16="http://schemas.microsoft.com/office/drawing/2014/chart" uri="{C3380CC4-5D6E-409C-BE32-E72D297353CC}">
              <c16:uniqueId val="{00000001-F619-49A5-8DCF-3800681CD125}"/>
            </c:ext>
          </c:extLst>
        </c:ser>
        <c:ser>
          <c:idx val="2"/>
          <c:order val="2"/>
          <c:tx>
            <c:strRef>
              <c:f>Plan1!$D$1</c:f>
              <c:strCache>
                <c:ptCount val="1"/>
                <c:pt idx="0">
                  <c:v>Regional</c:v>
                </c:pt>
              </c:strCache>
            </c:strRef>
          </c:tx>
          <c:spPr>
            <a:solidFill>
              <a:schemeClr val="accent5">
                <a:lumMod val="75000"/>
              </a:schemeClr>
            </a:solidFill>
            <a:ln>
              <a:noFill/>
            </a:ln>
            <a:effectLst/>
          </c:spPr>
          <c:invertIfNegative val="0"/>
          <c:dPt>
            <c:idx val="0"/>
            <c:invertIfNegative val="0"/>
            <c:bubble3D val="0"/>
            <c:spPr>
              <a:solidFill>
                <a:schemeClr val="accent5">
                  <a:lumMod val="75000"/>
                </a:schemeClr>
              </a:solidFill>
              <a:ln>
                <a:noFill/>
              </a:ln>
              <a:effectLst/>
            </c:spPr>
            <c:extLst>
              <c:ext xmlns:c16="http://schemas.microsoft.com/office/drawing/2014/chart" uri="{C3380CC4-5D6E-409C-BE32-E72D297353CC}">
                <c16:uniqueId val="{00000003-F619-49A5-8DCF-3800681CD125}"/>
              </c:ext>
            </c:extLst>
          </c:dPt>
          <c:dPt>
            <c:idx val="1"/>
            <c:invertIfNegative val="0"/>
            <c:bubble3D val="0"/>
            <c:spPr>
              <a:solidFill>
                <a:schemeClr val="accent5">
                  <a:lumMod val="75000"/>
                </a:schemeClr>
              </a:solidFill>
              <a:ln>
                <a:noFill/>
              </a:ln>
              <a:effectLst/>
            </c:spPr>
            <c:extLst>
              <c:ext xmlns:c16="http://schemas.microsoft.com/office/drawing/2014/chart" uri="{C3380CC4-5D6E-409C-BE32-E72D297353CC}">
                <c16:uniqueId val="{00000005-F619-49A5-8DCF-3800681CD125}"/>
              </c:ext>
            </c:extLst>
          </c:dPt>
          <c:dLbls>
            <c:dLbl>
              <c:idx val="1"/>
              <c:layout>
                <c:manualLayout>
                  <c:x val="-2.4161373779273271E-2"/>
                  <c:y val="4.674892902531565E-3"/>
                </c:manualLayout>
              </c:layout>
              <c:showLegendKey val="0"/>
              <c:showVal val="1"/>
              <c:showCatName val="0"/>
              <c:showSerName val="0"/>
              <c:showPercent val="0"/>
              <c:showBubbleSize val="0"/>
              <c:extLst>
                <c:ext xmlns:c15="http://schemas.microsoft.com/office/drawing/2012/chart" uri="{CE6537A1-D6FC-4f65-9D91-7224C49458BB}">
                  <c15:layout>
                    <c:manualLayout>
                      <c:w val="0.15517460485619211"/>
                      <c:h val="0.26209487041955865"/>
                    </c:manualLayout>
                  </c15:layout>
                </c:ext>
                <c:ext xmlns:c16="http://schemas.microsoft.com/office/drawing/2014/chart" uri="{C3380CC4-5D6E-409C-BE32-E72D297353CC}">
                  <c16:uniqueId val="{00000005-F619-49A5-8DCF-3800681CD125}"/>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Plan1!$D$2:$D$3</c:f>
              <c:numCache>
                <c:formatCode>0.0%</c:formatCode>
                <c:ptCount val="2"/>
                <c:pt idx="0">
                  <c:v>0.4</c:v>
                </c:pt>
                <c:pt idx="1">
                  <c:v>0.5</c:v>
                </c:pt>
              </c:numCache>
            </c:numRef>
          </c:val>
          <c:extLst>
            <c:ext xmlns:c16="http://schemas.microsoft.com/office/drawing/2014/chart" uri="{C3380CC4-5D6E-409C-BE32-E72D297353CC}">
              <c16:uniqueId val="{00000006-F619-49A5-8DCF-3800681CD125}"/>
            </c:ext>
          </c:extLst>
        </c:ser>
        <c:ser>
          <c:idx val="3"/>
          <c:order val="3"/>
          <c:tx>
            <c:strRef>
              <c:f>Plan1!$E$1</c:f>
              <c:strCache>
                <c:ptCount val="1"/>
                <c:pt idx="0">
                  <c:v>Mega</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Plan1!$E$2:$E$3</c:f>
              <c:numCache>
                <c:formatCode>General</c:formatCode>
                <c:ptCount val="2"/>
              </c:numCache>
            </c:numRef>
          </c:val>
          <c:extLst>
            <c:ext xmlns:c16="http://schemas.microsoft.com/office/drawing/2014/chart" uri="{C3380CC4-5D6E-409C-BE32-E72D297353CC}">
              <c16:uniqueId val="{00000007-F619-49A5-8DCF-3800681CD125}"/>
            </c:ext>
          </c:extLst>
        </c:ser>
        <c:dLbls>
          <c:showLegendKey val="0"/>
          <c:showVal val="1"/>
          <c:showCatName val="0"/>
          <c:showSerName val="0"/>
          <c:showPercent val="0"/>
          <c:showBubbleSize val="0"/>
        </c:dLbls>
        <c:gapWidth val="70"/>
        <c:overlap val="100"/>
        <c:axId val="335191176"/>
        <c:axId val="335191568"/>
      </c:barChart>
      <c:catAx>
        <c:axId val="335191176"/>
        <c:scaling>
          <c:orientation val="minMax"/>
        </c:scaling>
        <c:delete val="1"/>
        <c:axPos val="l"/>
        <c:numFmt formatCode="General" sourceLinked="1"/>
        <c:majorTickMark val="none"/>
        <c:minorTickMark val="none"/>
        <c:tickLblPos val="nextTo"/>
        <c:crossAx val="335191568"/>
        <c:crosses val="autoZero"/>
        <c:auto val="1"/>
        <c:lblAlgn val="ctr"/>
        <c:lblOffset val="100"/>
        <c:noMultiLvlLbl val="0"/>
      </c:catAx>
      <c:valAx>
        <c:axId val="335191568"/>
        <c:scaling>
          <c:orientation val="minMax"/>
        </c:scaling>
        <c:delete val="1"/>
        <c:axPos val="b"/>
        <c:numFmt formatCode="0%" sourceLinked="1"/>
        <c:majorTickMark val="none"/>
        <c:minorTickMark val="none"/>
        <c:tickLblPos val="nextTo"/>
        <c:crossAx val="335191176"/>
        <c:crosses val="autoZero"/>
        <c:crossBetween val="between"/>
      </c:valAx>
      <c:spPr>
        <a:noFill/>
        <a:ln>
          <a:noFill/>
        </a:ln>
        <a:effectLst/>
      </c:spPr>
    </c:plotArea>
    <c:legend>
      <c:legendPos val="b"/>
      <c:layout>
        <c:manualLayout>
          <c:xMode val="edge"/>
          <c:yMode val="edge"/>
          <c:x val="3.7999802648216958E-2"/>
          <c:y val="0.89526739399210886"/>
          <c:w val="0.94792831817289713"/>
          <c:h val="8.2096517666546062E-2"/>
        </c:manualLayout>
      </c:layout>
      <c:overlay val="0"/>
      <c:spPr>
        <a:solidFill>
          <a:schemeClr val="bg1"/>
        </a:solidFill>
        <a:ln>
          <a:noFill/>
        </a:ln>
        <a:effectLst/>
      </c:spPr>
      <c:txPr>
        <a:bodyPr rot="0" spcFirstLastPara="1" vertOverflow="ellipsis" vert="horz" wrap="square" anchor="ctr" anchorCtr="1"/>
        <a:lstStyle/>
        <a:p>
          <a:pPr>
            <a:defRPr sz="1197" b="0" i="0" u="none" strike="noStrike" kern="1200" baseline="0">
              <a:solidFill>
                <a:schemeClr val="tx1">
                  <a:lumMod val="50000"/>
                  <a:lumOff val="50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dLbls>
          <c:showLegendKey val="0"/>
          <c:showVal val="0"/>
          <c:showCatName val="0"/>
          <c:showSerName val="0"/>
          <c:showPercent val="0"/>
          <c:showBubbleSize val="0"/>
          <c:showLeaderLines val="0"/>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ser>
          <c:idx val="0"/>
          <c:order val="0"/>
          <c:tx>
            <c:strRef>
              <c:f>Plan1!$B$1</c:f>
              <c:strCache>
                <c:ptCount val="1"/>
                <c:pt idx="0">
                  <c:v>Sinalizador de Vagas</c:v>
                </c:pt>
              </c:strCache>
            </c:strRef>
          </c:tx>
          <c:dPt>
            <c:idx val="0"/>
            <c:bubble3D val="0"/>
            <c:spPr>
              <a:solidFill>
                <a:schemeClr val="bg1">
                  <a:lumMod val="75000"/>
                </a:schemeClr>
              </a:solidFill>
              <a:ln>
                <a:noFill/>
              </a:ln>
              <a:effectLst/>
            </c:spPr>
            <c:extLst>
              <c:ext xmlns:c16="http://schemas.microsoft.com/office/drawing/2014/chart" uri="{C3380CC4-5D6E-409C-BE32-E72D297353CC}">
                <c16:uniqueId val="{00000001-2942-41A9-B3F3-425FBF9CF2BE}"/>
              </c:ext>
            </c:extLst>
          </c:dPt>
          <c:dPt>
            <c:idx val="1"/>
            <c:bubble3D val="0"/>
            <c:spPr>
              <a:solidFill>
                <a:schemeClr val="bg1">
                  <a:lumMod val="85000"/>
                </a:schemeClr>
              </a:solidFill>
              <a:ln>
                <a:noFill/>
              </a:ln>
              <a:effectLst/>
            </c:spPr>
            <c:extLst>
              <c:ext xmlns:c16="http://schemas.microsoft.com/office/drawing/2014/chart" uri="{C3380CC4-5D6E-409C-BE32-E72D297353CC}">
                <c16:uniqueId val="{00000003-2942-41A9-B3F3-425FBF9CF2BE}"/>
              </c:ext>
            </c:extLst>
          </c:dPt>
          <c:dLbls>
            <c:dLbl>
              <c:idx val="0"/>
              <c:layout>
                <c:manualLayout>
                  <c:x val="6.7287715205894168E-3"/>
                  <c:y val="1.3027812033685752E-7"/>
                </c:manualLayout>
              </c:layout>
              <c:showLegendKey val="0"/>
              <c:showVal val="1"/>
              <c:showCatName val="0"/>
              <c:showSerName val="0"/>
              <c:showPercent val="0"/>
              <c:showBubbleSize val="0"/>
              <c:extLst>
                <c:ext xmlns:c15="http://schemas.microsoft.com/office/drawing/2012/chart" uri="{CE6537A1-D6FC-4f65-9D91-7224C49458BB}">
                  <c15:layout>
                    <c:manualLayout>
                      <c:w val="0.23330893785723419"/>
                      <c:h val="0.18596941121845736"/>
                    </c:manualLayout>
                  </c15:layout>
                </c:ext>
                <c:ext xmlns:c16="http://schemas.microsoft.com/office/drawing/2014/chart" uri="{C3380CC4-5D6E-409C-BE32-E72D297353CC}">
                  <c16:uniqueId val="{00000001-2942-41A9-B3F3-425FBF9CF2BE}"/>
                </c:ext>
              </c:extLst>
            </c:dLbl>
            <c:dLbl>
              <c:idx val="1"/>
              <c:showLegendKey val="0"/>
              <c:showVal val="1"/>
              <c:showCatName val="0"/>
              <c:showSerName val="0"/>
              <c:showPercent val="0"/>
              <c:showBubbleSize val="0"/>
              <c:extLst>
                <c:ext xmlns:c15="http://schemas.microsoft.com/office/drawing/2012/chart" uri="{CE6537A1-D6FC-4f65-9D91-7224C49458BB}">
                  <c15:layout>
                    <c:manualLayout>
                      <c:w val="0.26470987161998444"/>
                      <c:h val="0.18596941121845736"/>
                    </c:manualLayout>
                  </c15:layout>
                </c:ext>
                <c:ext xmlns:c16="http://schemas.microsoft.com/office/drawing/2014/chart" uri="{C3380CC4-5D6E-409C-BE32-E72D297353CC}">
                  <c16:uniqueId val="{00000003-2942-41A9-B3F3-425FBF9CF2BE}"/>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Plan1!$A$2:$A$3</c:f>
              <c:strCache>
                <c:ptCount val="2"/>
                <c:pt idx="0">
                  <c:v>Outras Cidades</c:v>
                </c:pt>
                <c:pt idx="1">
                  <c:v>Capitais</c:v>
                </c:pt>
              </c:strCache>
            </c:strRef>
          </c:cat>
          <c:val>
            <c:numRef>
              <c:f>Plan1!$B$2:$B$3</c:f>
              <c:numCache>
                <c:formatCode>0%</c:formatCode>
                <c:ptCount val="2"/>
                <c:pt idx="0">
                  <c:v>0.74</c:v>
                </c:pt>
                <c:pt idx="1">
                  <c:v>0.26</c:v>
                </c:pt>
              </c:numCache>
            </c:numRef>
          </c:val>
          <c:extLst>
            <c:ext xmlns:c16="http://schemas.microsoft.com/office/drawing/2014/chart" uri="{C3380CC4-5D6E-409C-BE32-E72D297353CC}">
              <c16:uniqueId val="{00000004-2942-41A9-B3F3-425FBF9CF2BE}"/>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ser>
          <c:idx val="0"/>
          <c:order val="0"/>
          <c:tx>
            <c:strRef>
              <c:f>Plan1!$B$1</c:f>
              <c:strCache>
                <c:ptCount val="1"/>
                <c:pt idx="0">
                  <c:v>Sinalizador de Vagas</c:v>
                </c:pt>
              </c:strCache>
            </c:strRef>
          </c:tx>
          <c:spPr>
            <a:solidFill>
              <a:schemeClr val="bg1">
                <a:lumMod val="75000"/>
              </a:schemeClr>
            </a:solidFill>
          </c:spPr>
          <c:dPt>
            <c:idx val="0"/>
            <c:bubble3D val="0"/>
            <c:spPr>
              <a:solidFill>
                <a:srgbClr val="072357"/>
              </a:solidFill>
              <a:ln>
                <a:solidFill>
                  <a:srgbClr val="00328C"/>
                </a:solidFill>
              </a:ln>
              <a:effectLst/>
            </c:spPr>
            <c:extLst>
              <c:ext xmlns:c16="http://schemas.microsoft.com/office/drawing/2014/chart" uri="{C3380CC4-5D6E-409C-BE32-E72D297353CC}">
                <c16:uniqueId val="{00000001-83DA-4A83-8C51-2A2DFF5643D9}"/>
              </c:ext>
            </c:extLst>
          </c:dPt>
          <c:dPt>
            <c:idx val="1"/>
            <c:bubble3D val="0"/>
            <c:spPr>
              <a:solidFill>
                <a:srgbClr val="0B3A8F"/>
              </a:solidFill>
              <a:ln>
                <a:solidFill>
                  <a:schemeClr val="accent5">
                    <a:lumMod val="75000"/>
                  </a:schemeClr>
                </a:solidFill>
              </a:ln>
              <a:effectLst/>
            </c:spPr>
            <c:extLst>
              <c:ext xmlns:c16="http://schemas.microsoft.com/office/drawing/2014/chart" uri="{C3380CC4-5D6E-409C-BE32-E72D297353CC}">
                <c16:uniqueId val="{00000003-83DA-4A83-8C51-2A2DFF5643D9}"/>
              </c:ext>
            </c:extLst>
          </c:dPt>
          <c:dLbls>
            <c:dLbl>
              <c:idx val="0"/>
              <c:showLegendKey val="0"/>
              <c:showVal val="1"/>
              <c:showCatName val="0"/>
              <c:showSerName val="0"/>
              <c:showPercent val="0"/>
              <c:showBubbleSize val="0"/>
              <c:extLst>
                <c:ext xmlns:c15="http://schemas.microsoft.com/office/drawing/2012/chart" uri="{CE6537A1-D6FC-4f65-9D91-7224C49458BB}">
                  <c15:layout>
                    <c:manualLayout>
                      <c:w val="0.21985139481605548"/>
                      <c:h val="0.18596941121845736"/>
                    </c:manualLayout>
                  </c15:layout>
                </c:ext>
                <c:ext xmlns:c16="http://schemas.microsoft.com/office/drawing/2014/chart" uri="{C3380CC4-5D6E-409C-BE32-E72D297353CC}">
                  <c16:uniqueId val="{00000001-83DA-4A83-8C51-2A2DFF5643D9}"/>
                </c:ext>
              </c:extLst>
            </c:dLbl>
            <c:dLbl>
              <c:idx val="1"/>
              <c:layout>
                <c:manualLayout>
                  <c:x val="1.5700466881375115E-2"/>
                  <c:y val="1.3027812033685752E-7"/>
                </c:manualLayout>
              </c:layout>
              <c:tx>
                <c:rich>
                  <a:bodyPr/>
                  <a:lstStyle/>
                  <a:p>
                    <a:fld id="{EF7BEAF0-3426-407B-93EE-C45CC52F53CC}" type="VALUE">
                      <a:rPr lang="en-US">
                        <a:solidFill>
                          <a:schemeClr val="bg1"/>
                        </a:solidFill>
                      </a:rPr>
                      <a:pPr/>
                      <a:t>[VALOR]</a:t>
                    </a:fld>
                    <a:endParaRPr lang="es-CO"/>
                  </a:p>
                </c:rich>
              </c:tx>
              <c:showLegendKey val="0"/>
              <c:showVal val="1"/>
              <c:showCatName val="0"/>
              <c:showSerName val="0"/>
              <c:showPercent val="0"/>
              <c:showBubbleSize val="0"/>
              <c:extLst>
                <c:ext xmlns:c15="http://schemas.microsoft.com/office/drawing/2012/chart" uri="{CE6537A1-D6FC-4f65-9D91-7224C49458BB}">
                  <c15:layout>
                    <c:manualLayout>
                      <c:w val="0.2243372424964484"/>
                      <c:h val="0.18596941121845736"/>
                    </c:manualLayout>
                  </c15:layout>
                  <c15:dlblFieldTable/>
                  <c15:showDataLabelsRange val="0"/>
                </c:ext>
                <c:ext xmlns:c16="http://schemas.microsoft.com/office/drawing/2014/chart" uri="{C3380CC4-5D6E-409C-BE32-E72D297353CC}">
                  <c16:uniqueId val="{00000003-83DA-4A83-8C51-2A2DFF5643D9}"/>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Plan1!$A$2:$A$3</c:f>
              <c:strCache>
                <c:ptCount val="2"/>
                <c:pt idx="0">
                  <c:v>Outras Cidades</c:v>
                </c:pt>
                <c:pt idx="1">
                  <c:v>Capitais</c:v>
                </c:pt>
              </c:strCache>
            </c:strRef>
          </c:cat>
          <c:val>
            <c:numRef>
              <c:f>Plan1!$B$2:$B$3</c:f>
              <c:numCache>
                <c:formatCode>0%</c:formatCode>
                <c:ptCount val="2"/>
                <c:pt idx="0">
                  <c:v>0.49</c:v>
                </c:pt>
                <c:pt idx="1">
                  <c:v>0.51</c:v>
                </c:pt>
              </c:numCache>
            </c:numRef>
          </c:val>
          <c:extLst>
            <c:ext xmlns:c16="http://schemas.microsoft.com/office/drawing/2014/chart" uri="{C3380CC4-5D6E-409C-BE32-E72D297353CC}">
              <c16:uniqueId val="{00000004-83DA-4A83-8C51-2A2DFF5643D9}"/>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627269320727903E-2"/>
          <c:y val="5.6846059424963E-2"/>
          <c:w val="0.96737273067927199"/>
          <c:h val="0.83589771841058302"/>
        </c:manualLayout>
      </c:layout>
      <c:barChart>
        <c:barDir val="bar"/>
        <c:grouping val="percentStacked"/>
        <c:varyColors val="0"/>
        <c:ser>
          <c:idx val="0"/>
          <c:order val="0"/>
          <c:tx>
            <c:strRef>
              <c:f>Plan1!$B$1</c:f>
              <c:strCache>
                <c:ptCount val="1"/>
                <c:pt idx="0">
                  <c:v>Pequeño</c:v>
                </c:pt>
              </c:strCache>
            </c:strRef>
          </c:tx>
          <c:spPr>
            <a:solidFill>
              <a:schemeClr val="accent5">
                <a:lumMod val="40000"/>
                <a:lumOff val="60000"/>
              </a:schemeClr>
            </a:solidFill>
            <a:ln>
              <a:noFill/>
            </a:ln>
            <a:effectLst/>
          </c:spPr>
          <c:invertIfNegative val="0"/>
          <c:dLbls>
            <c:dLbl>
              <c:idx val="0"/>
              <c:layout>
                <c:manualLayout>
                  <c:x val="2.9505248100802937E-2"/>
                  <c:y val="-5.098747073238884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827-484E-8FFB-0A4CA14886F7}"/>
                </c:ext>
              </c:extLst>
            </c:dLbl>
            <c:dLbl>
              <c:idx val="1"/>
              <c:layout>
                <c:manualLayout>
                  <c:x val="2.3604198480642342E-2"/>
                  <c:y val="1.529624121971665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827-484E-8FFB-0A4CA14886F7}"/>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Plan1!$B$2:$B$3</c:f>
              <c:numCache>
                <c:formatCode>0.0%</c:formatCode>
                <c:ptCount val="2"/>
                <c:pt idx="0">
                  <c:v>6.9000000000000006E-2</c:v>
                </c:pt>
                <c:pt idx="1">
                  <c:v>2.7E-2</c:v>
                </c:pt>
              </c:numCache>
            </c:numRef>
          </c:val>
          <c:extLst>
            <c:ext xmlns:c16="http://schemas.microsoft.com/office/drawing/2014/chart" uri="{C3380CC4-5D6E-409C-BE32-E72D297353CC}">
              <c16:uniqueId val="{00000000-7F0D-44D3-BC9E-4400AE16AA59}"/>
            </c:ext>
          </c:extLst>
        </c:ser>
        <c:ser>
          <c:idx val="1"/>
          <c:order val="1"/>
          <c:tx>
            <c:strRef>
              <c:f>Plan1!$C$1</c:f>
              <c:strCache>
                <c:ptCount val="1"/>
                <c:pt idx="0">
                  <c:v>Medio</c:v>
                </c:pt>
              </c:strCache>
            </c:strRef>
          </c:tx>
          <c:spPr>
            <a:solidFill>
              <a:schemeClr val="accent5">
                <a:lumMod val="60000"/>
                <a:lumOff val="40000"/>
              </a:schemeClr>
            </a:solidFill>
            <a:ln>
              <a:noFill/>
            </a:ln>
            <a:effectLst/>
          </c:spPr>
          <c:invertIfNegative val="0"/>
          <c:dLbls>
            <c:dLbl>
              <c:idx val="0"/>
              <c:layout>
                <c:manualLayout>
                  <c:x val="7.3763120252007347E-2"/>
                  <c:y val="-5.098747073238884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9CE-4A90-80EF-D65242C5729D}"/>
                </c:ext>
              </c:extLst>
            </c:dLbl>
            <c:dLbl>
              <c:idx val="1"/>
              <c:layout>
                <c:manualLayout>
                  <c:x val="8.2614694682248219E-2"/>
                  <c:y val="1.529624121971665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B774-47D6-97AD-21EAE673F0EF}"/>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Plan1!$C$2:$C$3</c:f>
              <c:numCache>
                <c:formatCode>0.0%</c:formatCode>
                <c:ptCount val="2"/>
                <c:pt idx="0">
                  <c:v>0.29799999999999999</c:v>
                </c:pt>
                <c:pt idx="1">
                  <c:v>0.13400000000000001</c:v>
                </c:pt>
              </c:numCache>
            </c:numRef>
          </c:val>
          <c:extLst>
            <c:ext xmlns:c16="http://schemas.microsoft.com/office/drawing/2014/chart" uri="{C3380CC4-5D6E-409C-BE32-E72D297353CC}">
              <c16:uniqueId val="{00000001-7F0D-44D3-BC9E-4400AE16AA59}"/>
            </c:ext>
          </c:extLst>
        </c:ser>
        <c:ser>
          <c:idx val="2"/>
          <c:order val="2"/>
          <c:tx>
            <c:strRef>
              <c:f>Plan1!$D$1</c:f>
              <c:strCache>
                <c:ptCount val="1"/>
                <c:pt idx="0">
                  <c:v>Regional</c:v>
                </c:pt>
              </c:strCache>
            </c:strRef>
          </c:tx>
          <c:spPr>
            <a:solidFill>
              <a:schemeClr val="accent5">
                <a:lumMod val="75000"/>
              </a:schemeClr>
            </a:solidFill>
            <a:ln>
              <a:noFill/>
            </a:ln>
            <a:effectLst/>
          </c:spPr>
          <c:invertIfNegative val="0"/>
          <c:dPt>
            <c:idx val="0"/>
            <c:invertIfNegative val="0"/>
            <c:bubble3D val="0"/>
            <c:spPr>
              <a:solidFill>
                <a:schemeClr val="accent5">
                  <a:lumMod val="75000"/>
                </a:schemeClr>
              </a:solidFill>
              <a:ln>
                <a:noFill/>
              </a:ln>
              <a:effectLst/>
            </c:spPr>
            <c:extLst>
              <c:ext xmlns:c16="http://schemas.microsoft.com/office/drawing/2014/chart" uri="{C3380CC4-5D6E-409C-BE32-E72D297353CC}">
                <c16:uniqueId val="{00000003-7F0D-44D3-BC9E-4400AE16AA59}"/>
              </c:ext>
            </c:extLst>
          </c:dPt>
          <c:dPt>
            <c:idx val="1"/>
            <c:invertIfNegative val="0"/>
            <c:bubble3D val="0"/>
            <c:spPr>
              <a:solidFill>
                <a:schemeClr val="accent5">
                  <a:lumMod val="75000"/>
                </a:schemeClr>
              </a:solidFill>
              <a:ln>
                <a:noFill/>
              </a:ln>
              <a:effectLst/>
            </c:spPr>
            <c:extLst>
              <c:ext xmlns:c16="http://schemas.microsoft.com/office/drawing/2014/chart" uri="{C3380CC4-5D6E-409C-BE32-E72D297353CC}">
                <c16:uniqueId val="{00000005-7F0D-44D3-BC9E-4400AE16AA59}"/>
              </c:ext>
            </c:extLst>
          </c:dPt>
          <c:dLbls>
            <c:dLbl>
              <c:idx val="1"/>
              <c:layout>
                <c:manualLayout>
                  <c:x val="-1.5309799349032385E-2"/>
                  <c:y val="4.674892902531565E-3"/>
                </c:manualLayout>
              </c:layout>
              <c:showLegendKey val="0"/>
              <c:showVal val="1"/>
              <c:showCatName val="0"/>
              <c:showSerName val="0"/>
              <c:showPercent val="0"/>
              <c:showBubbleSize val="0"/>
              <c:extLst>
                <c:ext xmlns:c15="http://schemas.microsoft.com/office/drawing/2012/chart" uri="{CE6537A1-D6FC-4f65-9D91-7224C49458BB}">
                  <c15:layout>
                    <c:manualLayout>
                      <c:w val="0.17287775371667388"/>
                      <c:h val="0.26209487041955865"/>
                    </c:manualLayout>
                  </c15:layout>
                </c:ext>
                <c:ext xmlns:c16="http://schemas.microsoft.com/office/drawing/2014/chart" uri="{C3380CC4-5D6E-409C-BE32-E72D297353CC}">
                  <c16:uniqueId val="{00000005-7F0D-44D3-BC9E-4400AE16AA59}"/>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Plan1!$D$2:$D$3</c:f>
              <c:numCache>
                <c:formatCode>0.0%</c:formatCode>
                <c:ptCount val="2"/>
                <c:pt idx="0">
                  <c:v>0.63900000000000001</c:v>
                </c:pt>
                <c:pt idx="1">
                  <c:v>0.83899999999999997</c:v>
                </c:pt>
              </c:numCache>
            </c:numRef>
          </c:val>
          <c:extLst>
            <c:ext xmlns:c16="http://schemas.microsoft.com/office/drawing/2014/chart" uri="{C3380CC4-5D6E-409C-BE32-E72D297353CC}">
              <c16:uniqueId val="{00000006-7F0D-44D3-BC9E-4400AE16AA59}"/>
            </c:ext>
          </c:extLst>
        </c:ser>
        <c:ser>
          <c:idx val="3"/>
          <c:order val="3"/>
          <c:tx>
            <c:strRef>
              <c:f>Plan1!$E$1</c:f>
              <c:strCache>
                <c:ptCount val="1"/>
                <c:pt idx="0">
                  <c:v>Mega</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Plan1!$E$2:$E$3</c:f>
              <c:numCache>
                <c:formatCode>General</c:formatCode>
                <c:ptCount val="2"/>
              </c:numCache>
            </c:numRef>
          </c:val>
          <c:extLst>
            <c:ext xmlns:c16="http://schemas.microsoft.com/office/drawing/2014/chart" uri="{C3380CC4-5D6E-409C-BE32-E72D297353CC}">
              <c16:uniqueId val="{00000007-7F0D-44D3-BC9E-4400AE16AA59}"/>
            </c:ext>
          </c:extLst>
        </c:ser>
        <c:dLbls>
          <c:showLegendKey val="0"/>
          <c:showVal val="1"/>
          <c:showCatName val="0"/>
          <c:showSerName val="0"/>
          <c:showPercent val="0"/>
          <c:showBubbleSize val="0"/>
        </c:dLbls>
        <c:gapWidth val="70"/>
        <c:overlap val="100"/>
        <c:axId val="335191176"/>
        <c:axId val="335191568"/>
      </c:barChart>
      <c:catAx>
        <c:axId val="335191176"/>
        <c:scaling>
          <c:orientation val="minMax"/>
        </c:scaling>
        <c:delete val="1"/>
        <c:axPos val="l"/>
        <c:numFmt formatCode="General" sourceLinked="1"/>
        <c:majorTickMark val="none"/>
        <c:minorTickMark val="none"/>
        <c:tickLblPos val="nextTo"/>
        <c:crossAx val="335191568"/>
        <c:crosses val="autoZero"/>
        <c:auto val="1"/>
        <c:lblAlgn val="ctr"/>
        <c:lblOffset val="100"/>
        <c:noMultiLvlLbl val="0"/>
      </c:catAx>
      <c:valAx>
        <c:axId val="335191568"/>
        <c:scaling>
          <c:orientation val="minMax"/>
        </c:scaling>
        <c:delete val="1"/>
        <c:axPos val="b"/>
        <c:numFmt formatCode="0%" sourceLinked="1"/>
        <c:majorTickMark val="none"/>
        <c:minorTickMark val="none"/>
        <c:tickLblPos val="nextTo"/>
        <c:crossAx val="335191176"/>
        <c:crosses val="autoZero"/>
        <c:crossBetween val="between"/>
      </c:valAx>
      <c:spPr>
        <a:noFill/>
        <a:ln>
          <a:noFill/>
        </a:ln>
        <a:effectLst/>
      </c:spPr>
    </c:plotArea>
    <c:legend>
      <c:legendPos val="b"/>
      <c:layout>
        <c:manualLayout>
          <c:xMode val="edge"/>
          <c:yMode val="edge"/>
          <c:x val="3.7999802648216958E-2"/>
          <c:y val="0.89526739399210886"/>
          <c:w val="0.94792831817289713"/>
          <c:h val="8.2096517666546062E-2"/>
        </c:manualLayout>
      </c:layout>
      <c:overlay val="0"/>
      <c:spPr>
        <a:solidFill>
          <a:schemeClr val="bg1"/>
        </a:solidFill>
        <a:ln>
          <a:noFill/>
        </a:ln>
        <a:effectLst/>
      </c:spPr>
      <c:txPr>
        <a:bodyPr rot="0" spcFirstLastPara="1" vertOverflow="ellipsis" vert="horz" wrap="square" anchor="ctr" anchorCtr="1"/>
        <a:lstStyle/>
        <a:p>
          <a:pPr>
            <a:defRPr sz="1197" b="0" i="0" u="none" strike="noStrike" kern="1200" baseline="0">
              <a:solidFill>
                <a:schemeClr val="tx1">
                  <a:lumMod val="50000"/>
                  <a:lumOff val="50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dLbls>
          <c:showLegendKey val="0"/>
          <c:showVal val="0"/>
          <c:showCatName val="0"/>
          <c:showSerName val="0"/>
          <c:showPercent val="0"/>
          <c:showBubbleSize val="0"/>
          <c:showLeaderLines val="0"/>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889614495851399"/>
          <c:y val="6.9866818211512596E-2"/>
          <c:w val="0.61086674087503845"/>
          <c:h val="0.74779201048018162"/>
        </c:manualLayout>
      </c:layout>
      <c:doughnutChart>
        <c:varyColors val="1"/>
        <c:ser>
          <c:idx val="0"/>
          <c:order val="0"/>
          <c:tx>
            <c:strRef>
              <c:f>Plan1!$B$1</c:f>
              <c:strCache>
                <c:ptCount val="1"/>
                <c:pt idx="0">
                  <c:v>Coluna1</c:v>
                </c:pt>
              </c:strCache>
            </c:strRef>
          </c:tx>
          <c:spPr>
            <a:solidFill>
              <a:schemeClr val="accent5">
                <a:lumMod val="40000"/>
                <a:lumOff val="60000"/>
              </a:schemeClr>
            </a:solidFill>
          </c:spPr>
          <c:dPt>
            <c:idx val="0"/>
            <c:bubble3D val="0"/>
            <c:spPr>
              <a:solidFill>
                <a:schemeClr val="accent5">
                  <a:lumMod val="40000"/>
                  <a:lumOff val="60000"/>
                </a:schemeClr>
              </a:solidFill>
              <a:ln>
                <a:noFill/>
              </a:ln>
              <a:effectLst/>
            </c:spPr>
            <c:extLst>
              <c:ext xmlns:c16="http://schemas.microsoft.com/office/drawing/2014/chart" uri="{C3380CC4-5D6E-409C-BE32-E72D297353CC}">
                <c16:uniqueId val="{00000001-EAC3-482D-9F4D-999EAEA60829}"/>
              </c:ext>
            </c:extLst>
          </c:dPt>
          <c:dPt>
            <c:idx val="1"/>
            <c:bubble3D val="0"/>
            <c:spPr>
              <a:solidFill>
                <a:srgbClr val="91A8DA"/>
              </a:solidFill>
              <a:ln>
                <a:noFill/>
              </a:ln>
              <a:effectLst/>
            </c:spPr>
            <c:extLst>
              <c:ext xmlns:c16="http://schemas.microsoft.com/office/drawing/2014/chart" uri="{C3380CC4-5D6E-409C-BE32-E72D297353CC}">
                <c16:uniqueId val="{00000003-EAC3-482D-9F4D-999EAEA60829}"/>
              </c:ext>
            </c:extLst>
          </c:dPt>
          <c:dPt>
            <c:idx val="2"/>
            <c:bubble3D val="0"/>
            <c:spPr>
              <a:solidFill>
                <a:srgbClr val="2F5597"/>
              </a:solidFill>
              <a:ln>
                <a:noFill/>
              </a:ln>
              <a:effectLst/>
            </c:spPr>
            <c:extLst>
              <c:ext xmlns:c16="http://schemas.microsoft.com/office/drawing/2014/chart" uri="{C3380CC4-5D6E-409C-BE32-E72D297353CC}">
                <c16:uniqueId val="{00000005-EAC3-482D-9F4D-999EAEA60829}"/>
              </c:ext>
            </c:extLst>
          </c:dPt>
          <c:dPt>
            <c:idx val="3"/>
            <c:bubble3D val="0"/>
            <c:spPr>
              <a:solidFill>
                <a:srgbClr val="203864"/>
              </a:solidFill>
              <a:ln>
                <a:noFill/>
              </a:ln>
              <a:effectLst/>
            </c:spPr>
            <c:extLst>
              <c:ext xmlns:c16="http://schemas.microsoft.com/office/drawing/2014/chart" uri="{C3380CC4-5D6E-409C-BE32-E72D297353CC}">
                <c16:uniqueId val="{00000007-EAC3-482D-9F4D-999EAEA60829}"/>
              </c:ext>
            </c:extLst>
          </c:dPt>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Plan1!$A$2:$A$5</c:f>
              <c:strCache>
                <c:ptCount val="4"/>
                <c:pt idx="0">
                  <c:v>Pequeño</c:v>
                </c:pt>
                <c:pt idx="1">
                  <c:v>Medio</c:v>
                </c:pt>
                <c:pt idx="2">
                  <c:v>Regional</c:v>
                </c:pt>
                <c:pt idx="3">
                  <c:v>Mega</c:v>
                </c:pt>
              </c:strCache>
            </c:strRef>
          </c:cat>
          <c:val>
            <c:numRef>
              <c:f>Plan1!$B$2:$B$5</c:f>
              <c:numCache>
                <c:formatCode>0%</c:formatCode>
                <c:ptCount val="4"/>
                <c:pt idx="0">
                  <c:v>0.22</c:v>
                </c:pt>
                <c:pt idx="1">
                  <c:v>0.11</c:v>
                </c:pt>
                <c:pt idx="2">
                  <c:v>0.22</c:v>
                </c:pt>
                <c:pt idx="3">
                  <c:v>0.44</c:v>
                </c:pt>
              </c:numCache>
            </c:numRef>
          </c:val>
          <c:extLst>
            <c:ext xmlns:c16="http://schemas.microsoft.com/office/drawing/2014/chart" uri="{C3380CC4-5D6E-409C-BE32-E72D297353CC}">
              <c16:uniqueId val="{00000008-EAC3-482D-9F4D-999EAEA60829}"/>
            </c:ext>
          </c:extLst>
        </c:ser>
        <c:dLbls>
          <c:showLegendKey val="0"/>
          <c:showVal val="0"/>
          <c:showCatName val="0"/>
          <c:showSerName val="0"/>
          <c:showPercent val="0"/>
          <c:showBubbleSize val="0"/>
          <c:showLeaderLines val="1"/>
        </c:dLbls>
        <c:firstSliceAng val="0"/>
        <c:holeSize val="50"/>
      </c:doughnutChart>
      <c:spPr>
        <a:noFill/>
        <a:ln>
          <a:noFill/>
        </a:ln>
        <a:effectLst/>
      </c:spPr>
    </c:plotArea>
    <c:legend>
      <c:legendPos val="r"/>
      <c:layout>
        <c:manualLayout>
          <c:xMode val="edge"/>
          <c:yMode val="edge"/>
          <c:x val="0.11288779344696315"/>
          <c:y val="0.88052604407249413"/>
          <c:w val="0.77138044100930314"/>
          <c:h val="9.010539728202084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ser>
          <c:idx val="0"/>
          <c:order val="0"/>
          <c:tx>
            <c:strRef>
              <c:f>Plan1!$B$1</c:f>
              <c:strCache>
                <c:ptCount val="1"/>
                <c:pt idx="0">
                  <c:v>Sinalizador de Vagas</c:v>
                </c:pt>
              </c:strCache>
            </c:strRef>
          </c:tx>
          <c:spPr>
            <a:solidFill>
              <a:schemeClr val="bg1">
                <a:lumMod val="75000"/>
              </a:schemeClr>
            </a:solidFill>
          </c:spPr>
          <c:dPt>
            <c:idx val="0"/>
            <c:bubble3D val="0"/>
            <c:spPr>
              <a:solidFill>
                <a:srgbClr val="0038A8"/>
              </a:solidFill>
              <a:ln>
                <a:solidFill>
                  <a:srgbClr val="00328C"/>
                </a:solidFill>
              </a:ln>
              <a:effectLst/>
            </c:spPr>
            <c:extLst>
              <c:ext xmlns:c16="http://schemas.microsoft.com/office/drawing/2014/chart" uri="{C3380CC4-5D6E-409C-BE32-E72D297353CC}">
                <c16:uniqueId val="{00000001-2942-41A9-B3F3-425FBF9CF2BE}"/>
              </c:ext>
            </c:extLst>
          </c:dPt>
          <c:dPt>
            <c:idx val="1"/>
            <c:bubble3D val="0"/>
            <c:spPr>
              <a:solidFill>
                <a:srgbClr val="095BFF"/>
              </a:solidFill>
              <a:ln>
                <a:solidFill>
                  <a:schemeClr val="accent5">
                    <a:lumMod val="75000"/>
                  </a:schemeClr>
                </a:solidFill>
              </a:ln>
              <a:effectLst/>
            </c:spPr>
            <c:extLst>
              <c:ext xmlns:c16="http://schemas.microsoft.com/office/drawing/2014/chart" uri="{C3380CC4-5D6E-409C-BE32-E72D297353CC}">
                <c16:uniqueId val="{00000003-2942-41A9-B3F3-425FBF9CF2BE}"/>
              </c:ext>
            </c:extLst>
          </c:dPt>
          <c:dLbls>
            <c:dLbl>
              <c:idx val="0"/>
              <c:showLegendKey val="0"/>
              <c:showVal val="1"/>
              <c:showCatName val="0"/>
              <c:showSerName val="0"/>
              <c:showPercent val="0"/>
              <c:showBubbleSize val="0"/>
              <c:extLst>
                <c:ext xmlns:c15="http://schemas.microsoft.com/office/drawing/2012/chart" uri="{CE6537A1-D6FC-4f65-9D91-7224C49458BB}">
                  <c15:layout>
                    <c:manualLayout>
                      <c:w val="0.26022402393959149"/>
                      <c:h val="0.18596941121845736"/>
                    </c:manualLayout>
                  </c15:layout>
                </c:ext>
                <c:ext xmlns:c16="http://schemas.microsoft.com/office/drawing/2014/chart" uri="{C3380CC4-5D6E-409C-BE32-E72D297353CC}">
                  <c16:uniqueId val="{00000001-2942-41A9-B3F3-425FBF9CF2BE}"/>
                </c:ext>
              </c:extLst>
            </c:dLbl>
            <c:dLbl>
              <c:idx val="1"/>
              <c:layout>
                <c:manualLayout>
                  <c:x val="-6.7284183042365473E-3"/>
                  <c:y val="1.3027812027619204E-7"/>
                </c:manualLayout>
              </c:layout>
              <c:tx>
                <c:rich>
                  <a:bodyPr/>
                  <a:lstStyle/>
                  <a:p>
                    <a:fld id="{EF7BEAF0-3426-407B-93EE-C45CC52F53CC}" type="VALUE">
                      <a:rPr lang="en-US">
                        <a:solidFill>
                          <a:schemeClr val="bg1"/>
                        </a:solidFill>
                      </a:rPr>
                      <a:pPr/>
                      <a:t>[VALOR]</a:t>
                    </a:fld>
                    <a:endParaRPr lang="es-CO"/>
                  </a:p>
                </c:rich>
              </c:tx>
              <c:showLegendKey val="0"/>
              <c:showVal val="1"/>
              <c:showCatName val="0"/>
              <c:showSerName val="0"/>
              <c:showPercent val="0"/>
              <c:showBubbleSize val="0"/>
              <c:extLst>
                <c:ext xmlns:c15="http://schemas.microsoft.com/office/drawing/2012/chart" uri="{CE6537A1-D6FC-4f65-9D91-7224C49458BB}">
                  <c15:layout>
                    <c:manualLayout>
                      <c:w val="0.2288230901768413"/>
                      <c:h val="0.18596941121845736"/>
                    </c:manualLayout>
                  </c15:layout>
                  <c15:dlblFieldTable/>
                  <c15:showDataLabelsRange val="0"/>
                </c:ext>
                <c:ext xmlns:c16="http://schemas.microsoft.com/office/drawing/2014/chart" uri="{C3380CC4-5D6E-409C-BE32-E72D297353CC}">
                  <c16:uniqueId val="{00000003-2942-41A9-B3F3-425FBF9CF2BE}"/>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Plan1!$A$2:$A$3</c:f>
              <c:strCache>
                <c:ptCount val="2"/>
                <c:pt idx="0">
                  <c:v>Outras Cidades</c:v>
                </c:pt>
                <c:pt idx="1">
                  <c:v>Capitais</c:v>
                </c:pt>
              </c:strCache>
            </c:strRef>
          </c:cat>
          <c:val>
            <c:numRef>
              <c:f>Plan1!$B$2:$B$3</c:f>
              <c:numCache>
                <c:formatCode>0%</c:formatCode>
                <c:ptCount val="2"/>
                <c:pt idx="0">
                  <c:v>0.65</c:v>
                </c:pt>
                <c:pt idx="1">
                  <c:v>0.35</c:v>
                </c:pt>
              </c:numCache>
            </c:numRef>
          </c:val>
          <c:extLst>
            <c:ext xmlns:c16="http://schemas.microsoft.com/office/drawing/2014/chart" uri="{C3380CC4-5D6E-409C-BE32-E72D297353CC}">
              <c16:uniqueId val="{00000004-2942-41A9-B3F3-425FBF9CF2BE}"/>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627269320727903E-2"/>
          <c:y val="5.6846059424963E-2"/>
          <c:w val="0.96737273067927199"/>
          <c:h val="0.83589771841058302"/>
        </c:manualLayout>
      </c:layout>
      <c:barChart>
        <c:barDir val="bar"/>
        <c:grouping val="percentStacked"/>
        <c:varyColors val="0"/>
        <c:ser>
          <c:idx val="0"/>
          <c:order val="0"/>
          <c:tx>
            <c:strRef>
              <c:f>Plan1!$B$1</c:f>
              <c:strCache>
                <c:ptCount val="1"/>
                <c:pt idx="0">
                  <c:v>Pequeño</c:v>
                </c:pt>
              </c:strCache>
            </c:strRef>
          </c:tx>
          <c:spPr>
            <a:solidFill>
              <a:schemeClr val="accent5">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Plan1!$B$2:$B$3</c:f>
              <c:numCache>
                <c:formatCode>0.0%</c:formatCode>
                <c:ptCount val="2"/>
                <c:pt idx="0">
                  <c:v>0.46200000000000002</c:v>
                </c:pt>
                <c:pt idx="1">
                  <c:v>0.2</c:v>
                </c:pt>
              </c:numCache>
            </c:numRef>
          </c:val>
          <c:extLst>
            <c:ext xmlns:c16="http://schemas.microsoft.com/office/drawing/2014/chart" uri="{C3380CC4-5D6E-409C-BE32-E72D297353CC}">
              <c16:uniqueId val="{00000000-F619-49A5-8DCF-3800681CD125}"/>
            </c:ext>
          </c:extLst>
        </c:ser>
        <c:ser>
          <c:idx val="1"/>
          <c:order val="1"/>
          <c:tx>
            <c:strRef>
              <c:f>Plan1!$C$1</c:f>
              <c:strCache>
                <c:ptCount val="1"/>
                <c:pt idx="0">
                  <c:v>Medio</c:v>
                </c:pt>
              </c:strCache>
            </c:strRef>
          </c:tx>
          <c:spPr>
            <a:solidFill>
              <a:schemeClr val="accent5">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Plan1!$C$2:$C$3</c:f>
              <c:numCache>
                <c:formatCode>0.0%</c:formatCode>
                <c:ptCount val="2"/>
                <c:pt idx="0">
                  <c:v>0.23100000000000001</c:v>
                </c:pt>
                <c:pt idx="1">
                  <c:v>0.4</c:v>
                </c:pt>
              </c:numCache>
            </c:numRef>
          </c:val>
          <c:extLst>
            <c:ext xmlns:c16="http://schemas.microsoft.com/office/drawing/2014/chart" uri="{C3380CC4-5D6E-409C-BE32-E72D297353CC}">
              <c16:uniqueId val="{00000001-F619-49A5-8DCF-3800681CD125}"/>
            </c:ext>
          </c:extLst>
        </c:ser>
        <c:ser>
          <c:idx val="2"/>
          <c:order val="2"/>
          <c:tx>
            <c:strRef>
              <c:f>Plan1!$D$1</c:f>
              <c:strCache>
                <c:ptCount val="1"/>
                <c:pt idx="0">
                  <c:v>Regional</c:v>
                </c:pt>
              </c:strCache>
            </c:strRef>
          </c:tx>
          <c:spPr>
            <a:solidFill>
              <a:schemeClr val="accent5">
                <a:lumMod val="75000"/>
              </a:schemeClr>
            </a:solidFill>
            <a:ln>
              <a:noFill/>
            </a:ln>
            <a:effectLst/>
          </c:spPr>
          <c:invertIfNegative val="0"/>
          <c:dPt>
            <c:idx val="0"/>
            <c:invertIfNegative val="0"/>
            <c:bubble3D val="0"/>
            <c:spPr>
              <a:solidFill>
                <a:schemeClr val="accent5">
                  <a:lumMod val="75000"/>
                </a:schemeClr>
              </a:solidFill>
              <a:ln>
                <a:noFill/>
              </a:ln>
              <a:effectLst/>
            </c:spPr>
            <c:extLst>
              <c:ext xmlns:c16="http://schemas.microsoft.com/office/drawing/2014/chart" uri="{C3380CC4-5D6E-409C-BE32-E72D297353CC}">
                <c16:uniqueId val="{00000003-F619-49A5-8DCF-3800681CD125}"/>
              </c:ext>
            </c:extLst>
          </c:dPt>
          <c:dPt>
            <c:idx val="1"/>
            <c:invertIfNegative val="0"/>
            <c:bubble3D val="0"/>
            <c:spPr>
              <a:solidFill>
                <a:schemeClr val="accent5">
                  <a:lumMod val="75000"/>
                </a:schemeClr>
              </a:solidFill>
              <a:ln>
                <a:noFill/>
              </a:ln>
              <a:effectLst/>
            </c:spPr>
            <c:extLst>
              <c:ext xmlns:c16="http://schemas.microsoft.com/office/drawing/2014/chart" uri="{C3380CC4-5D6E-409C-BE32-E72D297353CC}">
                <c16:uniqueId val="{00000005-F619-49A5-8DCF-3800681CD125}"/>
              </c:ext>
            </c:extLst>
          </c:dPt>
          <c:dLbls>
            <c:dLbl>
              <c:idx val="1"/>
              <c:layout>
                <c:manualLayout>
                  <c:x val="-2.5636636184313416E-2"/>
                  <c:y val="4.674892902531565E-3"/>
                </c:manualLayout>
              </c:layout>
              <c:showLegendKey val="0"/>
              <c:showVal val="1"/>
              <c:showCatName val="0"/>
              <c:showSerName val="0"/>
              <c:showPercent val="0"/>
              <c:showBubbleSize val="0"/>
              <c:extLst>
                <c:ext xmlns:c15="http://schemas.microsoft.com/office/drawing/2012/chart" uri="{CE6537A1-D6FC-4f65-9D91-7224C49458BB}">
                  <c15:layout>
                    <c:manualLayout>
                      <c:w val="0.15222408004611182"/>
                      <c:h val="0.26209487041955865"/>
                    </c:manualLayout>
                  </c15:layout>
                </c:ext>
                <c:ext xmlns:c16="http://schemas.microsoft.com/office/drawing/2014/chart" uri="{C3380CC4-5D6E-409C-BE32-E72D297353CC}">
                  <c16:uniqueId val="{00000005-F619-49A5-8DCF-3800681CD125}"/>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Plan1!$D$2:$D$3</c:f>
              <c:numCache>
                <c:formatCode>0.0%</c:formatCode>
                <c:ptCount val="2"/>
                <c:pt idx="0">
                  <c:v>0.23100000000000001</c:v>
                </c:pt>
                <c:pt idx="1">
                  <c:v>0.4</c:v>
                </c:pt>
              </c:numCache>
            </c:numRef>
          </c:val>
          <c:extLst>
            <c:ext xmlns:c16="http://schemas.microsoft.com/office/drawing/2014/chart" uri="{C3380CC4-5D6E-409C-BE32-E72D297353CC}">
              <c16:uniqueId val="{00000006-F619-49A5-8DCF-3800681CD125}"/>
            </c:ext>
          </c:extLst>
        </c:ser>
        <c:ser>
          <c:idx val="3"/>
          <c:order val="3"/>
          <c:tx>
            <c:strRef>
              <c:f>Plan1!$E$1</c:f>
              <c:strCache>
                <c:ptCount val="1"/>
                <c:pt idx="0">
                  <c:v>Mega</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Plan1!$E$2:$E$3</c:f>
              <c:numCache>
                <c:formatCode>General</c:formatCode>
                <c:ptCount val="2"/>
                <c:pt idx="0" formatCode="0.0%">
                  <c:v>7.5999999999999998E-2</c:v>
                </c:pt>
              </c:numCache>
            </c:numRef>
          </c:val>
          <c:extLst>
            <c:ext xmlns:c16="http://schemas.microsoft.com/office/drawing/2014/chart" uri="{C3380CC4-5D6E-409C-BE32-E72D297353CC}">
              <c16:uniqueId val="{00000007-F619-49A5-8DCF-3800681CD125}"/>
            </c:ext>
          </c:extLst>
        </c:ser>
        <c:dLbls>
          <c:showLegendKey val="0"/>
          <c:showVal val="1"/>
          <c:showCatName val="0"/>
          <c:showSerName val="0"/>
          <c:showPercent val="0"/>
          <c:showBubbleSize val="0"/>
        </c:dLbls>
        <c:gapWidth val="70"/>
        <c:overlap val="100"/>
        <c:axId val="335191176"/>
        <c:axId val="335191568"/>
      </c:barChart>
      <c:catAx>
        <c:axId val="335191176"/>
        <c:scaling>
          <c:orientation val="minMax"/>
        </c:scaling>
        <c:delete val="1"/>
        <c:axPos val="l"/>
        <c:numFmt formatCode="General" sourceLinked="1"/>
        <c:majorTickMark val="none"/>
        <c:minorTickMark val="none"/>
        <c:tickLblPos val="nextTo"/>
        <c:crossAx val="335191568"/>
        <c:crosses val="autoZero"/>
        <c:auto val="1"/>
        <c:lblAlgn val="ctr"/>
        <c:lblOffset val="100"/>
        <c:noMultiLvlLbl val="0"/>
      </c:catAx>
      <c:valAx>
        <c:axId val="335191568"/>
        <c:scaling>
          <c:orientation val="minMax"/>
        </c:scaling>
        <c:delete val="1"/>
        <c:axPos val="b"/>
        <c:numFmt formatCode="0%" sourceLinked="1"/>
        <c:majorTickMark val="none"/>
        <c:minorTickMark val="none"/>
        <c:tickLblPos val="nextTo"/>
        <c:crossAx val="335191176"/>
        <c:crosses val="autoZero"/>
        <c:crossBetween val="between"/>
      </c:valAx>
      <c:spPr>
        <a:noFill/>
        <a:ln>
          <a:noFill/>
        </a:ln>
        <a:effectLst/>
      </c:spPr>
    </c:plotArea>
    <c:legend>
      <c:legendPos val="b"/>
      <c:layout>
        <c:manualLayout>
          <c:xMode val="edge"/>
          <c:yMode val="edge"/>
          <c:x val="3.7999802648216958E-2"/>
          <c:y val="0.89526739399210886"/>
          <c:w val="0.94792831817289713"/>
          <c:h val="8.2096517666546062E-2"/>
        </c:manualLayout>
      </c:layout>
      <c:overlay val="0"/>
      <c:spPr>
        <a:solidFill>
          <a:schemeClr val="bg1"/>
        </a:solidFill>
        <a:ln>
          <a:noFill/>
        </a:ln>
        <a:effectLst/>
      </c:spPr>
      <c:txPr>
        <a:bodyPr rot="0" spcFirstLastPara="1" vertOverflow="ellipsis" vert="horz" wrap="square" anchor="ctr" anchorCtr="1"/>
        <a:lstStyle/>
        <a:p>
          <a:pPr>
            <a:defRPr sz="1197" b="0" i="0" u="none" strike="noStrike" kern="1200" baseline="0">
              <a:solidFill>
                <a:schemeClr val="tx1">
                  <a:lumMod val="50000"/>
                  <a:lumOff val="50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dLbls>
          <c:showLegendKey val="0"/>
          <c:showVal val="0"/>
          <c:showCatName val="0"/>
          <c:showSerName val="0"/>
          <c:showPercent val="0"/>
          <c:showBubbleSize val="0"/>
          <c:showLeaderLines val="0"/>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ser>
          <c:idx val="0"/>
          <c:order val="0"/>
          <c:tx>
            <c:strRef>
              <c:f>Plan1!$B$1</c:f>
              <c:strCache>
                <c:ptCount val="1"/>
                <c:pt idx="0">
                  <c:v>Sinalizador de Vagas</c:v>
                </c:pt>
              </c:strCache>
            </c:strRef>
          </c:tx>
          <c:spPr>
            <a:solidFill>
              <a:schemeClr val="bg1">
                <a:lumMod val="75000"/>
              </a:schemeClr>
            </a:solidFill>
          </c:spPr>
          <c:dPt>
            <c:idx val="0"/>
            <c:bubble3D val="0"/>
            <c:spPr>
              <a:solidFill>
                <a:srgbClr val="0038A8"/>
              </a:solidFill>
              <a:ln>
                <a:solidFill>
                  <a:srgbClr val="00328C"/>
                </a:solidFill>
              </a:ln>
              <a:effectLst/>
            </c:spPr>
            <c:extLst>
              <c:ext xmlns:c16="http://schemas.microsoft.com/office/drawing/2014/chart" uri="{C3380CC4-5D6E-409C-BE32-E72D297353CC}">
                <c16:uniqueId val="{00000001-83DA-4A83-8C51-2A2DFF5643D9}"/>
              </c:ext>
            </c:extLst>
          </c:dPt>
          <c:dPt>
            <c:idx val="1"/>
            <c:bubble3D val="0"/>
            <c:spPr>
              <a:solidFill>
                <a:srgbClr val="095BFF"/>
              </a:solidFill>
              <a:ln>
                <a:solidFill>
                  <a:schemeClr val="accent5">
                    <a:lumMod val="75000"/>
                  </a:schemeClr>
                </a:solidFill>
              </a:ln>
              <a:effectLst/>
            </c:spPr>
            <c:extLst>
              <c:ext xmlns:c16="http://schemas.microsoft.com/office/drawing/2014/chart" uri="{C3380CC4-5D6E-409C-BE32-E72D297353CC}">
                <c16:uniqueId val="{00000003-83DA-4A83-8C51-2A2DFF5643D9}"/>
              </c:ext>
            </c:extLst>
          </c:dPt>
          <c:dLbls>
            <c:dLbl>
              <c:idx val="0"/>
              <c:showLegendKey val="0"/>
              <c:showVal val="1"/>
              <c:showCatName val="0"/>
              <c:showSerName val="0"/>
              <c:showPercent val="0"/>
              <c:showBubbleSize val="0"/>
              <c:extLst>
                <c:ext xmlns:c15="http://schemas.microsoft.com/office/drawing/2012/chart" uri="{CE6537A1-D6FC-4f65-9D91-7224C49458BB}">
                  <c15:layout>
                    <c:manualLayout>
                      <c:w val="0.23330893785723419"/>
                      <c:h val="0.18596941121845736"/>
                    </c:manualLayout>
                  </c15:layout>
                </c:ext>
                <c:ext xmlns:c16="http://schemas.microsoft.com/office/drawing/2014/chart" uri="{C3380CC4-5D6E-409C-BE32-E72D297353CC}">
                  <c16:uniqueId val="{00000001-83DA-4A83-8C51-2A2DFF5643D9}"/>
                </c:ext>
              </c:extLst>
            </c:dLbl>
            <c:dLbl>
              <c:idx val="1"/>
              <c:tx>
                <c:rich>
                  <a:bodyPr/>
                  <a:lstStyle/>
                  <a:p>
                    <a:fld id="{EF7BEAF0-3426-407B-93EE-C45CC52F53CC}" type="VALUE">
                      <a:rPr lang="en-US">
                        <a:solidFill>
                          <a:schemeClr val="bg1"/>
                        </a:solidFill>
                      </a:rPr>
                      <a:pPr/>
                      <a:t>[VALOR]</a:t>
                    </a:fld>
                    <a:endParaRPr lang="es-CO"/>
                  </a:p>
                </c:rich>
              </c:tx>
              <c:showLegendKey val="0"/>
              <c:showVal val="1"/>
              <c:showCatName val="0"/>
              <c:showSerName val="0"/>
              <c:showPercent val="0"/>
              <c:showBubbleSize val="0"/>
              <c:extLst>
                <c:ext xmlns:c15="http://schemas.microsoft.com/office/drawing/2012/chart" uri="{CE6537A1-D6FC-4f65-9D91-7224C49458BB}">
                  <c15:layout>
                    <c:manualLayout>
                      <c:w val="0.25573817625919865"/>
                      <c:h val="0.18596941121845736"/>
                    </c:manualLayout>
                  </c15:layout>
                  <c15:dlblFieldTable/>
                  <c15:showDataLabelsRange val="0"/>
                </c:ext>
                <c:ext xmlns:c16="http://schemas.microsoft.com/office/drawing/2014/chart" uri="{C3380CC4-5D6E-409C-BE32-E72D297353CC}">
                  <c16:uniqueId val="{00000003-83DA-4A83-8C51-2A2DFF5643D9}"/>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Plan1!$A$2:$A$3</c:f>
              <c:strCache>
                <c:ptCount val="2"/>
                <c:pt idx="0">
                  <c:v>Outras Cidades</c:v>
                </c:pt>
                <c:pt idx="1">
                  <c:v>Capitais</c:v>
                </c:pt>
              </c:strCache>
            </c:strRef>
          </c:cat>
          <c:val>
            <c:numRef>
              <c:f>Plan1!$B$2:$B$3</c:f>
              <c:numCache>
                <c:formatCode>0%</c:formatCode>
                <c:ptCount val="2"/>
                <c:pt idx="0">
                  <c:v>0.71</c:v>
                </c:pt>
                <c:pt idx="1">
                  <c:v>0.28999999999999998</c:v>
                </c:pt>
              </c:numCache>
            </c:numRef>
          </c:val>
          <c:extLst>
            <c:ext xmlns:c16="http://schemas.microsoft.com/office/drawing/2014/chart" uri="{C3380CC4-5D6E-409C-BE32-E72D297353CC}">
              <c16:uniqueId val="{00000004-83DA-4A83-8C51-2A2DFF5643D9}"/>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627269320727903E-2"/>
          <c:y val="5.6846059424963E-2"/>
          <c:w val="0.96737273067927199"/>
          <c:h val="0.83589771841058302"/>
        </c:manualLayout>
      </c:layout>
      <c:barChart>
        <c:barDir val="bar"/>
        <c:grouping val="percentStacked"/>
        <c:varyColors val="0"/>
        <c:ser>
          <c:idx val="0"/>
          <c:order val="0"/>
          <c:tx>
            <c:strRef>
              <c:f>Plan1!$B$1</c:f>
              <c:strCache>
                <c:ptCount val="1"/>
                <c:pt idx="0">
                  <c:v>Pequeño</c:v>
                </c:pt>
              </c:strCache>
            </c:strRef>
          </c:tx>
          <c:spPr>
            <a:solidFill>
              <a:schemeClr val="accent5">
                <a:lumMod val="40000"/>
                <a:lumOff val="60000"/>
              </a:schemeClr>
            </a:solidFill>
            <a:ln>
              <a:noFill/>
            </a:ln>
            <a:effectLst/>
          </c:spPr>
          <c:invertIfNegative val="0"/>
          <c:dLbls>
            <c:dLbl>
              <c:idx val="0"/>
              <c:layout>
                <c:manualLayout>
                  <c:x val="1.4752624050401468E-2"/>
                  <c:y val="1.019749414647776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A43-4C41-9FBF-0487EC1BD77A}"/>
                </c:ext>
              </c:extLst>
            </c:dLbl>
            <c:dLbl>
              <c:idx val="1"/>
              <c:layout>
                <c:manualLayout>
                  <c:x val="2.0653673670562055E-2"/>
                  <c:y val="-5.0987470732389078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51A-4ED8-8022-70A26E9E3640}"/>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Plan1!$B$2:$B$3</c:f>
              <c:numCache>
                <c:formatCode>0.0%</c:formatCode>
                <c:ptCount val="2"/>
                <c:pt idx="0">
                  <c:v>0.21199999999999999</c:v>
                </c:pt>
                <c:pt idx="1">
                  <c:v>8.5999999999999993E-2</c:v>
                </c:pt>
              </c:numCache>
            </c:numRef>
          </c:val>
          <c:extLst>
            <c:ext xmlns:c16="http://schemas.microsoft.com/office/drawing/2014/chart" uri="{C3380CC4-5D6E-409C-BE32-E72D297353CC}">
              <c16:uniqueId val="{00000000-7F0D-44D3-BC9E-4400AE16AA59}"/>
            </c:ext>
          </c:extLst>
        </c:ser>
        <c:ser>
          <c:idx val="1"/>
          <c:order val="1"/>
          <c:tx>
            <c:strRef>
              <c:f>Plan1!$C$1</c:f>
              <c:strCache>
                <c:ptCount val="1"/>
                <c:pt idx="0">
                  <c:v>Medio</c:v>
                </c:pt>
              </c:strCache>
            </c:strRef>
          </c:tx>
          <c:spPr>
            <a:solidFill>
              <a:schemeClr val="accent5">
                <a:lumMod val="60000"/>
                <a:lumOff val="40000"/>
              </a:schemeClr>
            </a:solidFill>
            <a:ln>
              <a:noFill/>
            </a:ln>
            <a:effectLst/>
          </c:spPr>
          <c:invertIfNegative val="0"/>
          <c:dLbls>
            <c:dLbl>
              <c:idx val="0"/>
              <c:layout>
                <c:manualLayout>
                  <c:x val="4.1307347341124089E-2"/>
                  <c:y val="-5.098747073238884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9CE-4A90-80EF-D65242C5729D}"/>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Plan1!$C$2:$C$3</c:f>
              <c:numCache>
                <c:formatCode>0.0%</c:formatCode>
                <c:ptCount val="2"/>
                <c:pt idx="0">
                  <c:v>0.17599999999999999</c:v>
                </c:pt>
                <c:pt idx="1">
                  <c:v>0.30499999999999999</c:v>
                </c:pt>
              </c:numCache>
            </c:numRef>
          </c:val>
          <c:extLst>
            <c:ext xmlns:c16="http://schemas.microsoft.com/office/drawing/2014/chart" uri="{C3380CC4-5D6E-409C-BE32-E72D297353CC}">
              <c16:uniqueId val="{00000001-7F0D-44D3-BC9E-4400AE16AA59}"/>
            </c:ext>
          </c:extLst>
        </c:ser>
        <c:ser>
          <c:idx val="2"/>
          <c:order val="2"/>
          <c:tx>
            <c:strRef>
              <c:f>Plan1!$D$1</c:f>
              <c:strCache>
                <c:ptCount val="1"/>
                <c:pt idx="0">
                  <c:v>Regional</c:v>
                </c:pt>
              </c:strCache>
            </c:strRef>
          </c:tx>
          <c:spPr>
            <a:solidFill>
              <a:schemeClr val="accent5">
                <a:lumMod val="75000"/>
              </a:schemeClr>
            </a:solidFill>
            <a:ln>
              <a:noFill/>
            </a:ln>
            <a:effectLst/>
          </c:spPr>
          <c:invertIfNegative val="0"/>
          <c:dPt>
            <c:idx val="0"/>
            <c:invertIfNegative val="0"/>
            <c:bubble3D val="0"/>
            <c:spPr>
              <a:solidFill>
                <a:schemeClr val="accent5">
                  <a:lumMod val="75000"/>
                </a:schemeClr>
              </a:solidFill>
              <a:ln>
                <a:noFill/>
              </a:ln>
              <a:effectLst/>
            </c:spPr>
            <c:extLst>
              <c:ext xmlns:c16="http://schemas.microsoft.com/office/drawing/2014/chart" uri="{C3380CC4-5D6E-409C-BE32-E72D297353CC}">
                <c16:uniqueId val="{00000003-7F0D-44D3-BC9E-4400AE16AA59}"/>
              </c:ext>
            </c:extLst>
          </c:dPt>
          <c:dPt>
            <c:idx val="1"/>
            <c:invertIfNegative val="0"/>
            <c:bubble3D val="0"/>
            <c:spPr>
              <a:solidFill>
                <a:schemeClr val="accent5">
                  <a:lumMod val="75000"/>
                </a:schemeClr>
              </a:solidFill>
              <a:ln>
                <a:noFill/>
              </a:ln>
              <a:effectLst/>
            </c:spPr>
            <c:extLst>
              <c:ext xmlns:c16="http://schemas.microsoft.com/office/drawing/2014/chart" uri="{C3380CC4-5D6E-409C-BE32-E72D297353CC}">
                <c16:uniqueId val="{00000005-7F0D-44D3-BC9E-4400AE16AA59}"/>
              </c:ext>
            </c:extLst>
          </c:dPt>
          <c:dLbls>
            <c:dLbl>
              <c:idx val="1"/>
              <c:layout>
                <c:manualLayout>
                  <c:x val="-2.2686111374233126E-2"/>
                  <c:y val="4.674892902531565E-3"/>
                </c:manualLayout>
              </c:layout>
              <c:showLegendKey val="0"/>
              <c:showVal val="1"/>
              <c:showCatName val="0"/>
              <c:showSerName val="0"/>
              <c:showPercent val="0"/>
              <c:showBubbleSize val="0"/>
              <c:extLst>
                <c:ext xmlns:c15="http://schemas.microsoft.com/office/drawing/2012/chart" uri="{CE6537A1-D6FC-4f65-9D91-7224C49458BB}">
                  <c15:layout>
                    <c:manualLayout>
                      <c:w val="0.1581251296662724"/>
                      <c:h val="0.26209487041955865"/>
                    </c:manualLayout>
                  </c15:layout>
                </c:ext>
                <c:ext xmlns:c16="http://schemas.microsoft.com/office/drawing/2014/chart" uri="{C3380CC4-5D6E-409C-BE32-E72D297353CC}">
                  <c16:uniqueId val="{00000005-7F0D-44D3-BC9E-4400AE16AA59}"/>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Plan1!$D$2:$D$3</c:f>
              <c:numCache>
                <c:formatCode>0.0%</c:formatCode>
                <c:ptCount val="2"/>
                <c:pt idx="0">
                  <c:v>0.38</c:v>
                </c:pt>
                <c:pt idx="1">
                  <c:v>0.60899999999999999</c:v>
                </c:pt>
              </c:numCache>
            </c:numRef>
          </c:val>
          <c:extLst>
            <c:ext xmlns:c16="http://schemas.microsoft.com/office/drawing/2014/chart" uri="{C3380CC4-5D6E-409C-BE32-E72D297353CC}">
              <c16:uniqueId val="{00000006-7F0D-44D3-BC9E-4400AE16AA59}"/>
            </c:ext>
          </c:extLst>
        </c:ser>
        <c:ser>
          <c:idx val="3"/>
          <c:order val="3"/>
          <c:tx>
            <c:strRef>
              <c:f>Plan1!$E$1</c:f>
              <c:strCache>
                <c:ptCount val="1"/>
                <c:pt idx="0">
                  <c:v>Mega</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Plan1!$E$2:$E$3</c:f>
              <c:numCache>
                <c:formatCode>General</c:formatCode>
                <c:ptCount val="2"/>
                <c:pt idx="0" formatCode="0.0%">
                  <c:v>0.23200000000000001</c:v>
                </c:pt>
              </c:numCache>
            </c:numRef>
          </c:val>
          <c:extLst>
            <c:ext xmlns:c16="http://schemas.microsoft.com/office/drawing/2014/chart" uri="{C3380CC4-5D6E-409C-BE32-E72D297353CC}">
              <c16:uniqueId val="{00000007-7F0D-44D3-BC9E-4400AE16AA59}"/>
            </c:ext>
          </c:extLst>
        </c:ser>
        <c:dLbls>
          <c:showLegendKey val="0"/>
          <c:showVal val="1"/>
          <c:showCatName val="0"/>
          <c:showSerName val="0"/>
          <c:showPercent val="0"/>
          <c:showBubbleSize val="0"/>
        </c:dLbls>
        <c:gapWidth val="70"/>
        <c:overlap val="100"/>
        <c:axId val="335191176"/>
        <c:axId val="335191568"/>
      </c:barChart>
      <c:catAx>
        <c:axId val="335191176"/>
        <c:scaling>
          <c:orientation val="minMax"/>
        </c:scaling>
        <c:delete val="1"/>
        <c:axPos val="l"/>
        <c:numFmt formatCode="General" sourceLinked="1"/>
        <c:majorTickMark val="none"/>
        <c:minorTickMark val="none"/>
        <c:tickLblPos val="nextTo"/>
        <c:crossAx val="335191568"/>
        <c:crosses val="autoZero"/>
        <c:auto val="1"/>
        <c:lblAlgn val="ctr"/>
        <c:lblOffset val="100"/>
        <c:noMultiLvlLbl val="0"/>
      </c:catAx>
      <c:valAx>
        <c:axId val="335191568"/>
        <c:scaling>
          <c:orientation val="minMax"/>
        </c:scaling>
        <c:delete val="1"/>
        <c:axPos val="b"/>
        <c:numFmt formatCode="0%" sourceLinked="1"/>
        <c:majorTickMark val="none"/>
        <c:minorTickMark val="none"/>
        <c:tickLblPos val="nextTo"/>
        <c:crossAx val="335191176"/>
        <c:crosses val="autoZero"/>
        <c:crossBetween val="between"/>
      </c:valAx>
      <c:spPr>
        <a:noFill/>
        <a:ln>
          <a:noFill/>
        </a:ln>
        <a:effectLst/>
      </c:spPr>
    </c:plotArea>
    <c:legend>
      <c:legendPos val="b"/>
      <c:layout>
        <c:manualLayout>
          <c:xMode val="edge"/>
          <c:yMode val="edge"/>
          <c:x val="3.7999802648216958E-2"/>
          <c:y val="0.89526739399210886"/>
          <c:w val="0.94792831817289713"/>
          <c:h val="8.2096517666546062E-2"/>
        </c:manualLayout>
      </c:layout>
      <c:overlay val="0"/>
      <c:spPr>
        <a:solidFill>
          <a:schemeClr val="bg1"/>
        </a:solidFill>
        <a:ln>
          <a:noFill/>
        </a:ln>
        <a:effectLst/>
      </c:spPr>
      <c:txPr>
        <a:bodyPr rot="0" spcFirstLastPara="1" vertOverflow="ellipsis" vert="horz" wrap="square" anchor="ctr" anchorCtr="1"/>
        <a:lstStyle/>
        <a:p>
          <a:pPr>
            <a:defRPr sz="1197" b="0" i="0" u="none" strike="noStrike" kern="1200" baseline="0">
              <a:solidFill>
                <a:schemeClr val="tx1">
                  <a:lumMod val="50000"/>
                  <a:lumOff val="50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889614495851399"/>
          <c:y val="6.9866818211512596E-2"/>
          <c:w val="0.61086674087503845"/>
          <c:h val="0.74779201048018162"/>
        </c:manualLayout>
      </c:layout>
      <c:doughnutChart>
        <c:varyColors val="1"/>
        <c:ser>
          <c:idx val="0"/>
          <c:order val="0"/>
          <c:tx>
            <c:strRef>
              <c:f>Plan1!$B$1</c:f>
              <c:strCache>
                <c:ptCount val="1"/>
                <c:pt idx="0">
                  <c:v>Coluna1</c:v>
                </c:pt>
              </c:strCache>
            </c:strRef>
          </c:tx>
          <c:spPr>
            <a:solidFill>
              <a:schemeClr val="accent5">
                <a:lumMod val="40000"/>
                <a:lumOff val="60000"/>
              </a:schemeClr>
            </a:solidFill>
          </c:spPr>
          <c:dPt>
            <c:idx val="0"/>
            <c:bubble3D val="0"/>
            <c:spPr>
              <a:solidFill>
                <a:schemeClr val="accent5">
                  <a:lumMod val="40000"/>
                  <a:lumOff val="60000"/>
                </a:schemeClr>
              </a:solidFill>
              <a:ln>
                <a:noFill/>
              </a:ln>
              <a:effectLst/>
            </c:spPr>
            <c:extLst>
              <c:ext xmlns:c16="http://schemas.microsoft.com/office/drawing/2014/chart" uri="{C3380CC4-5D6E-409C-BE32-E72D297353CC}">
                <c16:uniqueId val="{00000001-73A8-4730-BEBE-ED3F44A4C434}"/>
              </c:ext>
            </c:extLst>
          </c:dPt>
          <c:dPt>
            <c:idx val="1"/>
            <c:bubble3D val="0"/>
            <c:spPr>
              <a:solidFill>
                <a:srgbClr val="91A8DA"/>
              </a:solidFill>
              <a:ln>
                <a:noFill/>
              </a:ln>
              <a:effectLst/>
            </c:spPr>
            <c:extLst>
              <c:ext xmlns:c16="http://schemas.microsoft.com/office/drawing/2014/chart" uri="{C3380CC4-5D6E-409C-BE32-E72D297353CC}">
                <c16:uniqueId val="{00000003-73A8-4730-BEBE-ED3F44A4C434}"/>
              </c:ext>
            </c:extLst>
          </c:dPt>
          <c:dPt>
            <c:idx val="2"/>
            <c:bubble3D val="0"/>
            <c:spPr>
              <a:solidFill>
                <a:srgbClr val="2F5597"/>
              </a:solidFill>
              <a:ln>
                <a:noFill/>
              </a:ln>
              <a:effectLst/>
            </c:spPr>
            <c:extLst>
              <c:ext xmlns:c16="http://schemas.microsoft.com/office/drawing/2014/chart" uri="{C3380CC4-5D6E-409C-BE32-E72D297353CC}">
                <c16:uniqueId val="{00000005-73A8-4730-BEBE-ED3F44A4C434}"/>
              </c:ext>
            </c:extLst>
          </c:dPt>
          <c:dPt>
            <c:idx val="3"/>
            <c:bubble3D val="0"/>
            <c:spPr>
              <a:solidFill>
                <a:srgbClr val="203864"/>
              </a:solidFill>
              <a:ln>
                <a:noFill/>
              </a:ln>
              <a:effectLst/>
            </c:spPr>
            <c:extLst>
              <c:ext xmlns:c16="http://schemas.microsoft.com/office/drawing/2014/chart" uri="{C3380CC4-5D6E-409C-BE32-E72D297353CC}">
                <c16:uniqueId val="{00000007-73A8-4730-BEBE-ED3F44A4C434}"/>
              </c:ext>
            </c:extLst>
          </c:dPt>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Plan1!$A$2:$A$5</c:f>
              <c:strCache>
                <c:ptCount val="4"/>
                <c:pt idx="0">
                  <c:v>Pequeño</c:v>
                </c:pt>
                <c:pt idx="1">
                  <c:v>Medio</c:v>
                </c:pt>
                <c:pt idx="2">
                  <c:v>Regional</c:v>
                </c:pt>
                <c:pt idx="3">
                  <c:v>Mega</c:v>
                </c:pt>
              </c:strCache>
            </c:strRef>
          </c:cat>
          <c:val>
            <c:numRef>
              <c:f>Plan1!$B$2:$B$5</c:f>
              <c:numCache>
                <c:formatCode>0%</c:formatCode>
                <c:ptCount val="4"/>
                <c:pt idx="0">
                  <c:v>0.39</c:v>
                </c:pt>
                <c:pt idx="1">
                  <c:v>0.28000000000000003</c:v>
                </c:pt>
                <c:pt idx="2">
                  <c:v>0.28000000000000003</c:v>
                </c:pt>
                <c:pt idx="3">
                  <c:v>0.06</c:v>
                </c:pt>
              </c:numCache>
            </c:numRef>
          </c:val>
          <c:extLst>
            <c:ext xmlns:c16="http://schemas.microsoft.com/office/drawing/2014/chart" uri="{C3380CC4-5D6E-409C-BE32-E72D297353CC}">
              <c16:uniqueId val="{00000008-73A8-4730-BEBE-ED3F44A4C434}"/>
            </c:ext>
          </c:extLst>
        </c:ser>
        <c:dLbls>
          <c:showLegendKey val="0"/>
          <c:showVal val="0"/>
          <c:showCatName val="0"/>
          <c:showSerName val="0"/>
          <c:showPercent val="0"/>
          <c:showBubbleSize val="0"/>
          <c:showLeaderLines val="1"/>
        </c:dLbls>
        <c:firstSliceAng val="0"/>
        <c:holeSize val="50"/>
      </c:doughnutChart>
      <c:spPr>
        <a:noFill/>
        <a:ln>
          <a:noFill/>
        </a:ln>
        <a:effectLst/>
      </c:spPr>
    </c:plotArea>
    <c:legend>
      <c:legendPos val="r"/>
      <c:layout>
        <c:manualLayout>
          <c:xMode val="edge"/>
          <c:yMode val="edge"/>
          <c:x val="0.11288779344696315"/>
          <c:y val="0.88052604407249413"/>
          <c:w val="0.77138044100930314"/>
          <c:h val="9.010539728202084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627269320727903E-2"/>
          <c:y val="5.6846059424963E-2"/>
          <c:w val="0.96737273067927199"/>
          <c:h val="0.83589771841058302"/>
        </c:manualLayout>
      </c:layout>
      <c:barChart>
        <c:barDir val="bar"/>
        <c:grouping val="percentStacked"/>
        <c:varyColors val="0"/>
        <c:ser>
          <c:idx val="0"/>
          <c:order val="0"/>
          <c:tx>
            <c:strRef>
              <c:f>Plan1!$B$1</c:f>
              <c:strCache>
                <c:ptCount val="1"/>
                <c:pt idx="0">
                  <c:v>Pequeño</c:v>
                </c:pt>
              </c:strCache>
            </c:strRef>
          </c:tx>
          <c:spPr>
            <a:solidFill>
              <a:schemeClr val="accent5">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Plan1!$B$2:$B$3</c:f>
              <c:numCache>
                <c:formatCode>0.0%</c:formatCode>
                <c:ptCount val="2"/>
                <c:pt idx="0">
                  <c:v>0.53700000000000003</c:v>
                </c:pt>
                <c:pt idx="1">
                  <c:v>0.60699999999999998</c:v>
                </c:pt>
              </c:numCache>
            </c:numRef>
          </c:val>
          <c:extLst>
            <c:ext xmlns:c16="http://schemas.microsoft.com/office/drawing/2014/chart" uri="{C3380CC4-5D6E-409C-BE32-E72D297353CC}">
              <c16:uniqueId val="{00000000-F619-49A5-8DCF-3800681CD125}"/>
            </c:ext>
          </c:extLst>
        </c:ser>
        <c:ser>
          <c:idx val="1"/>
          <c:order val="1"/>
          <c:tx>
            <c:strRef>
              <c:f>Plan1!$C$1</c:f>
              <c:strCache>
                <c:ptCount val="1"/>
                <c:pt idx="0">
                  <c:v>Medio</c:v>
                </c:pt>
              </c:strCache>
            </c:strRef>
          </c:tx>
          <c:spPr>
            <a:solidFill>
              <a:schemeClr val="accent5">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Plan1!$C$2:$C$3</c:f>
              <c:numCache>
                <c:formatCode>0.0%</c:formatCode>
                <c:ptCount val="2"/>
                <c:pt idx="0">
                  <c:v>0.25600000000000001</c:v>
                </c:pt>
                <c:pt idx="1">
                  <c:v>0.11899999999999999</c:v>
                </c:pt>
              </c:numCache>
            </c:numRef>
          </c:val>
          <c:extLst>
            <c:ext xmlns:c16="http://schemas.microsoft.com/office/drawing/2014/chart" uri="{C3380CC4-5D6E-409C-BE32-E72D297353CC}">
              <c16:uniqueId val="{00000001-F619-49A5-8DCF-3800681CD125}"/>
            </c:ext>
          </c:extLst>
        </c:ser>
        <c:ser>
          <c:idx val="2"/>
          <c:order val="2"/>
          <c:tx>
            <c:strRef>
              <c:f>Plan1!$D$1</c:f>
              <c:strCache>
                <c:ptCount val="1"/>
                <c:pt idx="0">
                  <c:v>Regional</c:v>
                </c:pt>
              </c:strCache>
            </c:strRef>
          </c:tx>
          <c:spPr>
            <a:solidFill>
              <a:schemeClr val="accent5">
                <a:lumMod val="75000"/>
              </a:schemeClr>
            </a:solidFill>
            <a:ln>
              <a:noFill/>
            </a:ln>
            <a:effectLst/>
          </c:spPr>
          <c:invertIfNegative val="0"/>
          <c:dPt>
            <c:idx val="0"/>
            <c:invertIfNegative val="0"/>
            <c:bubble3D val="0"/>
            <c:spPr>
              <a:solidFill>
                <a:schemeClr val="accent5">
                  <a:lumMod val="75000"/>
                </a:schemeClr>
              </a:solidFill>
              <a:ln>
                <a:noFill/>
              </a:ln>
              <a:effectLst/>
            </c:spPr>
            <c:extLst>
              <c:ext xmlns:c16="http://schemas.microsoft.com/office/drawing/2014/chart" uri="{C3380CC4-5D6E-409C-BE32-E72D297353CC}">
                <c16:uniqueId val="{00000003-F619-49A5-8DCF-3800681CD125}"/>
              </c:ext>
            </c:extLst>
          </c:dPt>
          <c:dPt>
            <c:idx val="1"/>
            <c:invertIfNegative val="0"/>
            <c:bubble3D val="0"/>
            <c:spPr>
              <a:solidFill>
                <a:schemeClr val="accent5">
                  <a:lumMod val="75000"/>
                </a:schemeClr>
              </a:solidFill>
              <a:ln>
                <a:noFill/>
              </a:ln>
              <a:effectLst/>
            </c:spPr>
            <c:extLst>
              <c:ext xmlns:c16="http://schemas.microsoft.com/office/drawing/2014/chart" uri="{C3380CC4-5D6E-409C-BE32-E72D297353CC}">
                <c16:uniqueId val="{00000005-F619-49A5-8DCF-3800681CD125}"/>
              </c:ext>
            </c:extLst>
          </c:dPt>
          <c:dLbls>
            <c:dLbl>
              <c:idx val="0"/>
              <c:layout>
                <c:manualLayout>
                  <c:x val="-3.8729742852369423E-2"/>
                  <c:y val="9.3496680131660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619-49A5-8DCF-3800681CD125}"/>
                </c:ext>
              </c:extLst>
            </c:dLbl>
            <c:dLbl>
              <c:idx val="1"/>
              <c:layout>
                <c:manualLayout>
                  <c:x val="-3.5963332648628756E-2"/>
                  <c:y val="-9.349668013166098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F619-49A5-8DCF-3800681CD125}"/>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Plan1!$D$2:$D$3</c:f>
              <c:numCache>
                <c:formatCode>0.0%</c:formatCode>
                <c:ptCount val="2"/>
                <c:pt idx="0">
                  <c:v>0.105</c:v>
                </c:pt>
                <c:pt idx="1">
                  <c:v>0.27400000000000002</c:v>
                </c:pt>
              </c:numCache>
            </c:numRef>
          </c:val>
          <c:extLst>
            <c:ext xmlns:c16="http://schemas.microsoft.com/office/drawing/2014/chart" uri="{C3380CC4-5D6E-409C-BE32-E72D297353CC}">
              <c16:uniqueId val="{00000006-F619-49A5-8DCF-3800681CD125}"/>
            </c:ext>
          </c:extLst>
        </c:ser>
        <c:ser>
          <c:idx val="3"/>
          <c:order val="3"/>
          <c:tx>
            <c:strRef>
              <c:f>Plan1!$E$1</c:f>
              <c:strCache>
                <c:ptCount val="1"/>
                <c:pt idx="0">
                  <c:v>Mega</c:v>
                </c:pt>
              </c:strCache>
            </c:strRef>
          </c:tx>
          <c:spPr>
            <a:solidFill>
              <a:schemeClr val="accent5">
                <a:lumMod val="50000"/>
              </a:schemeClr>
            </a:solidFill>
            <a:ln>
              <a:noFill/>
            </a:ln>
            <a:effectLst/>
          </c:spPr>
          <c:invertIfNegative val="0"/>
          <c:dLbls>
            <c:dLbl>
              <c:idx val="0"/>
              <c:layout>
                <c:manualLayout>
                  <c:x val="-2.7664102037407673E-3"/>
                  <c:y val="-8.5704300057301544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3AB-4C2E-A17A-2D3615390F9D}"/>
                </c:ext>
              </c:extLst>
            </c:dLbl>
            <c:dLbl>
              <c:idx val="1"/>
              <c:delete val="1"/>
              <c:extLst>
                <c:ext xmlns:c15="http://schemas.microsoft.com/office/drawing/2012/chart" uri="{CE6537A1-D6FC-4f65-9D91-7224C49458BB}"/>
                <c:ext xmlns:c16="http://schemas.microsoft.com/office/drawing/2014/chart" uri="{C3380CC4-5D6E-409C-BE32-E72D297353CC}">
                  <c16:uniqueId val="{00000004-06A8-4F5E-B662-AE6B63EA541A}"/>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Plan1!$E$2:$E$3</c:f>
              <c:numCache>
                <c:formatCode>0.0%</c:formatCode>
                <c:ptCount val="2"/>
                <c:pt idx="0">
                  <c:v>0.10199999999999999</c:v>
                </c:pt>
                <c:pt idx="1">
                  <c:v>0</c:v>
                </c:pt>
              </c:numCache>
            </c:numRef>
          </c:val>
          <c:extLst>
            <c:ext xmlns:c16="http://schemas.microsoft.com/office/drawing/2014/chart" uri="{C3380CC4-5D6E-409C-BE32-E72D297353CC}">
              <c16:uniqueId val="{00000007-F619-49A5-8DCF-3800681CD125}"/>
            </c:ext>
          </c:extLst>
        </c:ser>
        <c:dLbls>
          <c:showLegendKey val="0"/>
          <c:showVal val="1"/>
          <c:showCatName val="0"/>
          <c:showSerName val="0"/>
          <c:showPercent val="0"/>
          <c:showBubbleSize val="0"/>
        </c:dLbls>
        <c:gapWidth val="70"/>
        <c:overlap val="100"/>
        <c:axId val="335191176"/>
        <c:axId val="335191568"/>
      </c:barChart>
      <c:catAx>
        <c:axId val="335191176"/>
        <c:scaling>
          <c:orientation val="minMax"/>
        </c:scaling>
        <c:delete val="1"/>
        <c:axPos val="l"/>
        <c:numFmt formatCode="General" sourceLinked="1"/>
        <c:majorTickMark val="none"/>
        <c:minorTickMark val="none"/>
        <c:tickLblPos val="nextTo"/>
        <c:crossAx val="335191568"/>
        <c:crosses val="autoZero"/>
        <c:auto val="1"/>
        <c:lblAlgn val="ctr"/>
        <c:lblOffset val="100"/>
        <c:noMultiLvlLbl val="0"/>
      </c:catAx>
      <c:valAx>
        <c:axId val="335191568"/>
        <c:scaling>
          <c:orientation val="minMax"/>
        </c:scaling>
        <c:delete val="1"/>
        <c:axPos val="b"/>
        <c:numFmt formatCode="0%" sourceLinked="1"/>
        <c:majorTickMark val="none"/>
        <c:minorTickMark val="none"/>
        <c:tickLblPos val="nextTo"/>
        <c:crossAx val="335191176"/>
        <c:crosses val="autoZero"/>
        <c:crossBetween val="between"/>
      </c:valAx>
      <c:spPr>
        <a:noFill/>
        <a:ln>
          <a:noFill/>
        </a:ln>
        <a:effectLst/>
      </c:spPr>
    </c:plotArea>
    <c:legend>
      <c:legendPos val="b"/>
      <c:layout>
        <c:manualLayout>
          <c:xMode val="edge"/>
          <c:yMode val="edge"/>
          <c:x val="3.7999802648216958E-2"/>
          <c:y val="0.89526739399210886"/>
          <c:w val="0.94792831817289713"/>
          <c:h val="8.2096517666546062E-2"/>
        </c:manualLayout>
      </c:layout>
      <c:overlay val="0"/>
      <c:spPr>
        <a:solidFill>
          <a:schemeClr val="bg1"/>
        </a:solidFill>
        <a:ln>
          <a:noFill/>
        </a:ln>
        <a:effectLst/>
      </c:spPr>
      <c:txPr>
        <a:bodyPr rot="0" spcFirstLastPara="1" vertOverflow="ellipsis" vert="horz" wrap="square" anchor="ctr" anchorCtr="1"/>
        <a:lstStyle/>
        <a:p>
          <a:pPr>
            <a:defRPr sz="1197" b="0" i="0" u="none" strike="noStrike" kern="1200" baseline="0">
              <a:solidFill>
                <a:schemeClr val="tx1">
                  <a:lumMod val="50000"/>
                  <a:lumOff val="50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ser>
          <c:idx val="0"/>
          <c:order val="0"/>
          <c:tx>
            <c:strRef>
              <c:f>Plan1!$B$1</c:f>
              <c:strCache>
                <c:ptCount val="1"/>
                <c:pt idx="0">
                  <c:v>Sinalizador de Vagas</c:v>
                </c:pt>
              </c:strCache>
            </c:strRef>
          </c:tx>
          <c:spPr>
            <a:solidFill>
              <a:schemeClr val="bg1">
                <a:lumMod val="75000"/>
              </a:schemeClr>
            </a:solidFill>
            <a:ln>
              <a:solidFill>
                <a:schemeClr val="accent5">
                  <a:lumMod val="75000"/>
                  <a:alpha val="0"/>
                </a:schemeClr>
              </a:solidFill>
            </a:ln>
          </c:spPr>
          <c:dPt>
            <c:idx val="0"/>
            <c:bubble3D val="0"/>
            <c:spPr>
              <a:solidFill>
                <a:srgbClr val="00A856"/>
              </a:solidFill>
              <a:ln>
                <a:solidFill>
                  <a:schemeClr val="accent5">
                    <a:lumMod val="75000"/>
                    <a:alpha val="0"/>
                  </a:schemeClr>
                </a:solidFill>
              </a:ln>
              <a:effectLst/>
            </c:spPr>
            <c:extLst>
              <c:ext xmlns:c16="http://schemas.microsoft.com/office/drawing/2014/chart" uri="{C3380CC4-5D6E-409C-BE32-E72D297353CC}">
                <c16:uniqueId val="{00000001-2942-41A9-B3F3-425FBF9CF2BE}"/>
              </c:ext>
            </c:extLst>
          </c:dPt>
          <c:dPt>
            <c:idx val="1"/>
            <c:bubble3D val="0"/>
            <c:spPr>
              <a:solidFill>
                <a:srgbClr val="00D66B"/>
              </a:solidFill>
              <a:ln>
                <a:solidFill>
                  <a:schemeClr val="accent5">
                    <a:lumMod val="75000"/>
                    <a:alpha val="0"/>
                  </a:schemeClr>
                </a:solidFill>
              </a:ln>
              <a:effectLst/>
            </c:spPr>
            <c:extLst>
              <c:ext xmlns:c16="http://schemas.microsoft.com/office/drawing/2014/chart" uri="{C3380CC4-5D6E-409C-BE32-E72D297353CC}">
                <c16:uniqueId val="{00000003-2942-41A9-B3F3-425FBF9CF2BE}"/>
              </c:ext>
            </c:extLst>
          </c:dPt>
          <c:dPt>
            <c:idx val="2"/>
            <c:bubble3D val="0"/>
            <c:spPr>
              <a:solidFill>
                <a:srgbClr val="00A874"/>
              </a:solidFill>
              <a:ln>
                <a:solidFill>
                  <a:schemeClr val="accent5">
                    <a:lumMod val="75000"/>
                    <a:alpha val="0"/>
                  </a:schemeClr>
                </a:solidFill>
              </a:ln>
              <a:effectLst/>
            </c:spPr>
            <c:extLst>
              <c:ext xmlns:c16="http://schemas.microsoft.com/office/drawing/2014/chart" uri="{C3380CC4-5D6E-409C-BE32-E72D297353CC}">
                <c16:uniqueId val="{00000000-78C8-4D54-AAC0-AD8A97470478}"/>
              </c:ext>
            </c:extLst>
          </c:dPt>
          <c:dLbls>
            <c:dLbl>
              <c:idx val="0"/>
              <c:showLegendKey val="0"/>
              <c:showVal val="1"/>
              <c:showCatName val="0"/>
              <c:showSerName val="0"/>
              <c:showPercent val="0"/>
              <c:showBubbleSize val="0"/>
              <c:extLst>
                <c:ext xmlns:c15="http://schemas.microsoft.com/office/drawing/2012/chart" uri="{CE6537A1-D6FC-4f65-9D91-7224C49458BB}">
                  <c15:layout>
                    <c:manualLayout>
                      <c:w val="0.23779478553762709"/>
                      <c:h val="0.18596941121845736"/>
                    </c:manualLayout>
                  </c15:layout>
                </c:ext>
                <c:ext xmlns:c16="http://schemas.microsoft.com/office/drawing/2014/chart" uri="{C3380CC4-5D6E-409C-BE32-E72D297353CC}">
                  <c16:uniqueId val="{00000001-2942-41A9-B3F3-425FBF9CF2BE}"/>
                </c:ext>
              </c:extLst>
            </c:dLbl>
            <c:dLbl>
              <c:idx val="1"/>
              <c:tx>
                <c:rich>
                  <a:bodyPr/>
                  <a:lstStyle/>
                  <a:p>
                    <a:fld id="{EF7BEAF0-3426-407B-93EE-C45CC52F53CC}" type="VALUE">
                      <a:rPr lang="en-US">
                        <a:solidFill>
                          <a:schemeClr val="bg1"/>
                        </a:solidFill>
                      </a:rPr>
                      <a:pPr/>
                      <a:t>[VALOR]</a:t>
                    </a:fld>
                    <a:endParaRPr lang="es-CO"/>
                  </a:p>
                </c:rich>
              </c:tx>
              <c:showLegendKey val="0"/>
              <c:showVal val="1"/>
              <c:showCatName val="0"/>
              <c:showSerName val="0"/>
              <c:showPercent val="0"/>
              <c:showBubbleSize val="0"/>
              <c:extLst>
                <c:ext xmlns:c15="http://schemas.microsoft.com/office/drawing/2012/chart" uri="{CE6537A1-D6FC-4f65-9D91-7224C49458BB}">
                  <c15:layout>
                    <c:manualLayout>
                      <c:w val="0.2243372424964484"/>
                      <c:h val="0.18596941121845736"/>
                    </c:manualLayout>
                  </c15:layout>
                  <c15:dlblFieldTable/>
                  <c15:showDataLabelsRange val="0"/>
                </c:ext>
                <c:ext xmlns:c16="http://schemas.microsoft.com/office/drawing/2014/chart" uri="{C3380CC4-5D6E-409C-BE32-E72D297353CC}">
                  <c16:uniqueId val="{00000003-2942-41A9-B3F3-425FBF9CF2BE}"/>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Plan1!$A$2:$A$3</c:f>
              <c:strCache>
                <c:ptCount val="2"/>
                <c:pt idx="0">
                  <c:v>Outras Cidades</c:v>
                </c:pt>
                <c:pt idx="1">
                  <c:v>Capitais</c:v>
                </c:pt>
              </c:strCache>
            </c:strRef>
          </c:cat>
          <c:val>
            <c:numRef>
              <c:f>Plan1!$B$2:$B$3</c:f>
              <c:numCache>
                <c:formatCode>0%</c:formatCode>
                <c:ptCount val="2"/>
                <c:pt idx="0">
                  <c:v>0.45</c:v>
                </c:pt>
                <c:pt idx="1">
                  <c:v>0.55000000000000004</c:v>
                </c:pt>
              </c:numCache>
            </c:numRef>
          </c:val>
          <c:extLst>
            <c:ext xmlns:c16="http://schemas.microsoft.com/office/drawing/2014/chart" uri="{C3380CC4-5D6E-409C-BE32-E72D297353CC}">
              <c16:uniqueId val="{00000004-2942-41A9-B3F3-425FBF9CF2BE}"/>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ser>
          <c:idx val="0"/>
          <c:order val="0"/>
          <c:tx>
            <c:strRef>
              <c:f>Plan1!$B$1</c:f>
              <c:strCache>
                <c:ptCount val="1"/>
                <c:pt idx="0">
                  <c:v>Sinalizador de Vagas</c:v>
                </c:pt>
              </c:strCache>
            </c:strRef>
          </c:tx>
          <c:spPr>
            <a:solidFill>
              <a:srgbClr val="5E67FC"/>
            </a:solidFill>
          </c:spPr>
          <c:dPt>
            <c:idx val="0"/>
            <c:bubble3D val="0"/>
            <c:spPr>
              <a:solidFill>
                <a:srgbClr val="5E67FC"/>
              </a:solidFill>
              <a:ln>
                <a:noFill/>
              </a:ln>
              <a:effectLst/>
            </c:spPr>
            <c:extLst>
              <c:ext xmlns:c16="http://schemas.microsoft.com/office/drawing/2014/chart" uri="{C3380CC4-5D6E-409C-BE32-E72D297353CC}">
                <c16:uniqueId val="{00000001-2942-41A9-B3F3-425FBF9CF2BE}"/>
              </c:ext>
            </c:extLst>
          </c:dPt>
          <c:dPt>
            <c:idx val="1"/>
            <c:bubble3D val="0"/>
            <c:spPr>
              <a:solidFill>
                <a:srgbClr val="8997E7"/>
              </a:solidFill>
              <a:ln>
                <a:noFill/>
              </a:ln>
              <a:effectLst/>
            </c:spPr>
            <c:extLst>
              <c:ext xmlns:c16="http://schemas.microsoft.com/office/drawing/2014/chart" uri="{C3380CC4-5D6E-409C-BE32-E72D297353CC}">
                <c16:uniqueId val="{00000003-2942-41A9-B3F3-425FBF9CF2BE}"/>
              </c:ext>
            </c:extLst>
          </c:dPt>
          <c:dLbls>
            <c:dLbl>
              <c:idx val="0"/>
              <c:showLegendKey val="0"/>
              <c:showVal val="1"/>
              <c:showCatName val="0"/>
              <c:showSerName val="0"/>
              <c:showPercent val="0"/>
              <c:showBubbleSize val="0"/>
              <c:extLst>
                <c:ext xmlns:c15="http://schemas.microsoft.com/office/drawing/2012/chart" uri="{CE6537A1-D6FC-4f65-9D91-7224C49458BB}">
                  <c15:layout>
                    <c:manualLayout>
                      <c:w val="0.23779478553762709"/>
                      <c:h val="0.18596941121845736"/>
                    </c:manualLayout>
                  </c15:layout>
                </c:ext>
                <c:ext xmlns:c16="http://schemas.microsoft.com/office/drawing/2014/chart" uri="{C3380CC4-5D6E-409C-BE32-E72D297353CC}">
                  <c16:uniqueId val="{00000001-2942-41A9-B3F3-425FBF9CF2BE}"/>
                </c:ext>
              </c:extLst>
            </c:dLbl>
            <c:dLbl>
              <c:idx val="1"/>
              <c:tx>
                <c:rich>
                  <a:bodyPr/>
                  <a:lstStyle/>
                  <a:p>
                    <a:fld id="{EF7BEAF0-3426-407B-93EE-C45CC52F53CC}" type="VALUE">
                      <a:rPr lang="en-US">
                        <a:solidFill>
                          <a:schemeClr val="bg1"/>
                        </a:solidFill>
                      </a:rPr>
                      <a:pPr/>
                      <a:t>[VALOR]</a:t>
                    </a:fld>
                    <a:endParaRPr lang="es-CO"/>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2942-41A9-B3F3-425FBF9CF2BE}"/>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Plan1!$A$2:$A$3</c:f>
              <c:strCache>
                <c:ptCount val="2"/>
                <c:pt idx="0">
                  <c:v>Outras Cidades</c:v>
                </c:pt>
                <c:pt idx="1">
                  <c:v>Capitais</c:v>
                </c:pt>
              </c:strCache>
            </c:strRef>
          </c:cat>
          <c:val>
            <c:numRef>
              <c:f>Plan1!$B$2:$B$3</c:f>
              <c:numCache>
                <c:formatCode>0%</c:formatCode>
                <c:ptCount val="2"/>
                <c:pt idx="0">
                  <c:v>0.97</c:v>
                </c:pt>
                <c:pt idx="1">
                  <c:v>0.03</c:v>
                </c:pt>
              </c:numCache>
            </c:numRef>
          </c:val>
          <c:extLst>
            <c:ext xmlns:c16="http://schemas.microsoft.com/office/drawing/2014/chart" uri="{C3380CC4-5D6E-409C-BE32-E72D297353CC}">
              <c16:uniqueId val="{00000004-2942-41A9-B3F3-425FBF9CF2BE}"/>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ser>
          <c:idx val="0"/>
          <c:order val="0"/>
          <c:tx>
            <c:strRef>
              <c:f>Plan1!$B$1</c:f>
              <c:strCache>
                <c:ptCount val="1"/>
                <c:pt idx="0">
                  <c:v>Sinalizador de Vagas</c:v>
                </c:pt>
              </c:strCache>
            </c:strRef>
          </c:tx>
          <c:spPr>
            <a:solidFill>
              <a:schemeClr val="bg1">
                <a:lumMod val="75000"/>
              </a:schemeClr>
            </a:solidFill>
          </c:spPr>
          <c:dPt>
            <c:idx val="0"/>
            <c:bubble3D val="0"/>
            <c:spPr>
              <a:solidFill>
                <a:srgbClr val="00328C"/>
              </a:solidFill>
              <a:ln>
                <a:solidFill>
                  <a:srgbClr val="00328C"/>
                </a:solidFill>
              </a:ln>
              <a:effectLst/>
            </c:spPr>
            <c:extLst>
              <c:ext xmlns:c16="http://schemas.microsoft.com/office/drawing/2014/chart" uri="{C3380CC4-5D6E-409C-BE32-E72D297353CC}">
                <c16:uniqueId val="{00000001-2942-41A9-B3F3-425FBF9CF2BE}"/>
              </c:ext>
            </c:extLst>
          </c:dPt>
          <c:dPt>
            <c:idx val="1"/>
            <c:bubble3D val="0"/>
            <c:spPr>
              <a:solidFill>
                <a:schemeClr val="accent5">
                  <a:lumMod val="75000"/>
                </a:schemeClr>
              </a:solidFill>
              <a:ln>
                <a:solidFill>
                  <a:schemeClr val="accent5">
                    <a:lumMod val="75000"/>
                  </a:schemeClr>
                </a:solidFill>
              </a:ln>
              <a:effectLst/>
            </c:spPr>
            <c:extLst>
              <c:ext xmlns:c16="http://schemas.microsoft.com/office/drawing/2014/chart" uri="{C3380CC4-5D6E-409C-BE32-E72D297353CC}">
                <c16:uniqueId val="{00000003-2942-41A9-B3F3-425FBF9CF2BE}"/>
              </c:ext>
            </c:extLst>
          </c:dPt>
          <c:dLbls>
            <c:dLbl>
              <c:idx val="0"/>
              <c:showLegendKey val="0"/>
              <c:showVal val="1"/>
              <c:showCatName val="0"/>
              <c:showSerName val="0"/>
              <c:showPercent val="0"/>
              <c:showBubbleSize val="0"/>
              <c:extLst>
                <c:ext xmlns:c15="http://schemas.microsoft.com/office/drawing/2012/chart" uri="{CE6537A1-D6FC-4f65-9D91-7224C49458BB}">
                  <c15:layout>
                    <c:manualLayout>
                      <c:w val="0.21536554713566264"/>
                      <c:h val="0.18596941121845736"/>
                    </c:manualLayout>
                  </c15:layout>
                </c:ext>
                <c:ext xmlns:c16="http://schemas.microsoft.com/office/drawing/2014/chart" uri="{C3380CC4-5D6E-409C-BE32-E72D297353CC}">
                  <c16:uniqueId val="{00000001-2942-41A9-B3F3-425FBF9CF2BE}"/>
                </c:ext>
              </c:extLst>
            </c:dLbl>
            <c:dLbl>
              <c:idx val="1"/>
              <c:tx>
                <c:rich>
                  <a:bodyPr/>
                  <a:lstStyle/>
                  <a:p>
                    <a:fld id="{EF7BEAF0-3426-407B-93EE-C45CC52F53CC}" type="VALUE">
                      <a:rPr lang="en-US">
                        <a:solidFill>
                          <a:schemeClr val="bg1"/>
                        </a:solidFill>
                      </a:rPr>
                      <a:pPr/>
                      <a:t>[VALOR]</a:t>
                    </a:fld>
                    <a:endParaRPr lang="es-CO"/>
                  </a:p>
                </c:rich>
              </c:tx>
              <c:showLegendKey val="0"/>
              <c:showVal val="1"/>
              <c:showCatName val="0"/>
              <c:showSerName val="0"/>
              <c:showPercent val="0"/>
              <c:showBubbleSize val="0"/>
              <c:extLst>
                <c:ext xmlns:c15="http://schemas.microsoft.com/office/drawing/2012/chart" uri="{CE6537A1-D6FC-4f65-9D91-7224C49458BB}">
                  <c15:layout>
                    <c:manualLayout>
                      <c:w val="0.21985139481605548"/>
                      <c:h val="0.18596941121845736"/>
                    </c:manualLayout>
                  </c15:layout>
                  <c15:dlblFieldTable/>
                  <c15:showDataLabelsRange val="0"/>
                </c:ext>
                <c:ext xmlns:c16="http://schemas.microsoft.com/office/drawing/2014/chart" uri="{C3380CC4-5D6E-409C-BE32-E72D297353CC}">
                  <c16:uniqueId val="{00000003-2942-41A9-B3F3-425FBF9CF2BE}"/>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Plan1!$A$2:$A$3</c:f>
              <c:strCache>
                <c:ptCount val="2"/>
                <c:pt idx="0">
                  <c:v>Outras Cidades</c:v>
                </c:pt>
                <c:pt idx="1">
                  <c:v>Capitais</c:v>
                </c:pt>
              </c:strCache>
            </c:strRef>
          </c:cat>
          <c:val>
            <c:numRef>
              <c:f>Plan1!$B$2:$B$3</c:f>
              <c:numCache>
                <c:formatCode>0%</c:formatCode>
                <c:ptCount val="2"/>
                <c:pt idx="0">
                  <c:v>0.51</c:v>
                </c:pt>
                <c:pt idx="1">
                  <c:v>0.49</c:v>
                </c:pt>
              </c:numCache>
            </c:numRef>
          </c:val>
          <c:extLst>
            <c:ext xmlns:c16="http://schemas.microsoft.com/office/drawing/2014/chart" uri="{C3380CC4-5D6E-409C-BE32-E72D297353CC}">
              <c16:uniqueId val="{00000004-2942-41A9-B3F3-425FBF9CF2BE}"/>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627269320727903E-2"/>
          <c:y val="5.6846059424963E-2"/>
          <c:w val="0.96737273067927199"/>
          <c:h val="0.83589771841058302"/>
        </c:manualLayout>
      </c:layout>
      <c:barChart>
        <c:barDir val="bar"/>
        <c:grouping val="percentStacked"/>
        <c:varyColors val="0"/>
        <c:ser>
          <c:idx val="0"/>
          <c:order val="0"/>
          <c:tx>
            <c:strRef>
              <c:f>Plan1!$B$1</c:f>
              <c:strCache>
                <c:ptCount val="1"/>
                <c:pt idx="0">
                  <c:v>Pequeño</c:v>
                </c:pt>
              </c:strCache>
            </c:strRef>
          </c:tx>
          <c:spPr>
            <a:solidFill>
              <a:schemeClr val="accent5">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Plan1!$B$2:$B$3</c:f>
              <c:numCache>
                <c:formatCode>0.0%</c:formatCode>
                <c:ptCount val="2"/>
                <c:pt idx="0">
                  <c:v>0.41199999999999998</c:v>
                </c:pt>
                <c:pt idx="1">
                  <c:v>0.57599999999999996</c:v>
                </c:pt>
              </c:numCache>
            </c:numRef>
          </c:val>
          <c:extLst>
            <c:ext xmlns:c16="http://schemas.microsoft.com/office/drawing/2014/chart" uri="{C3380CC4-5D6E-409C-BE32-E72D297353CC}">
              <c16:uniqueId val="{00000000-F619-49A5-8DCF-3800681CD125}"/>
            </c:ext>
          </c:extLst>
        </c:ser>
        <c:ser>
          <c:idx val="1"/>
          <c:order val="1"/>
          <c:tx>
            <c:strRef>
              <c:f>Plan1!$C$1</c:f>
              <c:strCache>
                <c:ptCount val="1"/>
                <c:pt idx="0">
                  <c:v>Medio</c:v>
                </c:pt>
              </c:strCache>
            </c:strRef>
          </c:tx>
          <c:spPr>
            <a:solidFill>
              <a:schemeClr val="accent5">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Plan1!$C$2:$C$3</c:f>
              <c:numCache>
                <c:formatCode>0.0%</c:formatCode>
                <c:ptCount val="2"/>
                <c:pt idx="0">
                  <c:v>5.8999999999999997E-2</c:v>
                </c:pt>
                <c:pt idx="1">
                  <c:v>0.21199999999999999</c:v>
                </c:pt>
              </c:numCache>
            </c:numRef>
          </c:val>
          <c:extLst>
            <c:ext xmlns:c16="http://schemas.microsoft.com/office/drawing/2014/chart" uri="{C3380CC4-5D6E-409C-BE32-E72D297353CC}">
              <c16:uniqueId val="{00000001-F619-49A5-8DCF-3800681CD125}"/>
            </c:ext>
          </c:extLst>
        </c:ser>
        <c:ser>
          <c:idx val="2"/>
          <c:order val="2"/>
          <c:tx>
            <c:strRef>
              <c:f>Plan1!$D$1</c:f>
              <c:strCache>
                <c:ptCount val="1"/>
                <c:pt idx="0">
                  <c:v>Regional</c:v>
                </c:pt>
              </c:strCache>
            </c:strRef>
          </c:tx>
          <c:spPr>
            <a:solidFill>
              <a:schemeClr val="accent5">
                <a:lumMod val="75000"/>
              </a:schemeClr>
            </a:solidFill>
            <a:ln>
              <a:noFill/>
            </a:ln>
            <a:effectLst/>
          </c:spPr>
          <c:invertIfNegative val="0"/>
          <c:dPt>
            <c:idx val="0"/>
            <c:invertIfNegative val="0"/>
            <c:bubble3D val="0"/>
            <c:spPr>
              <a:solidFill>
                <a:schemeClr val="accent5">
                  <a:lumMod val="75000"/>
                </a:schemeClr>
              </a:solidFill>
              <a:ln>
                <a:noFill/>
              </a:ln>
              <a:effectLst/>
            </c:spPr>
            <c:extLst>
              <c:ext xmlns:c16="http://schemas.microsoft.com/office/drawing/2014/chart" uri="{C3380CC4-5D6E-409C-BE32-E72D297353CC}">
                <c16:uniqueId val="{00000003-F619-49A5-8DCF-3800681CD125}"/>
              </c:ext>
            </c:extLst>
          </c:dPt>
          <c:dPt>
            <c:idx val="1"/>
            <c:invertIfNegative val="0"/>
            <c:bubble3D val="0"/>
            <c:spPr>
              <a:solidFill>
                <a:schemeClr val="accent5">
                  <a:lumMod val="75000"/>
                </a:schemeClr>
              </a:solidFill>
              <a:ln>
                <a:noFill/>
              </a:ln>
              <a:effectLst/>
            </c:spPr>
            <c:extLst>
              <c:ext xmlns:c16="http://schemas.microsoft.com/office/drawing/2014/chart" uri="{C3380CC4-5D6E-409C-BE32-E72D297353CC}">
                <c16:uniqueId val="{00000005-F619-49A5-8DCF-3800681CD125}"/>
              </c:ext>
            </c:extLst>
          </c:dPt>
          <c:dLbls>
            <c:dLbl>
              <c:idx val="1"/>
              <c:layout>
                <c:manualLayout>
                  <c:x val="-9.4086892723333152E-3"/>
                  <c:y val="1.4872483146031304E-2"/>
                </c:manualLayout>
              </c:layout>
              <c:showLegendKey val="0"/>
              <c:showVal val="1"/>
              <c:showCatName val="0"/>
              <c:showSerName val="0"/>
              <c:showPercent val="0"/>
              <c:showBubbleSize val="0"/>
              <c:extLst>
                <c:ext xmlns:c15="http://schemas.microsoft.com/office/drawing/2012/chart" uri="{CE6537A1-D6FC-4f65-9D91-7224C49458BB}">
                  <c15:layout>
                    <c:manualLayout>
                      <c:w val="0.13157046928990604"/>
                      <c:h val="0.26209475262766163"/>
                    </c:manualLayout>
                  </c15:layout>
                </c:ext>
                <c:ext xmlns:c16="http://schemas.microsoft.com/office/drawing/2014/chart" uri="{C3380CC4-5D6E-409C-BE32-E72D297353CC}">
                  <c16:uniqueId val="{00000005-F619-49A5-8DCF-3800681CD125}"/>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Plan1!$D$2:$D$3</c:f>
              <c:numCache>
                <c:formatCode>0.0%</c:formatCode>
                <c:ptCount val="2"/>
                <c:pt idx="0">
                  <c:v>0.47099999999999997</c:v>
                </c:pt>
                <c:pt idx="1">
                  <c:v>9.0999999999999998E-2</c:v>
                </c:pt>
              </c:numCache>
            </c:numRef>
          </c:val>
          <c:extLst>
            <c:ext xmlns:c16="http://schemas.microsoft.com/office/drawing/2014/chart" uri="{C3380CC4-5D6E-409C-BE32-E72D297353CC}">
              <c16:uniqueId val="{00000006-F619-49A5-8DCF-3800681CD125}"/>
            </c:ext>
          </c:extLst>
        </c:ser>
        <c:ser>
          <c:idx val="3"/>
          <c:order val="3"/>
          <c:tx>
            <c:strRef>
              <c:f>Plan1!$E$1</c:f>
              <c:strCache>
                <c:ptCount val="1"/>
                <c:pt idx="0">
                  <c:v>Mega</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Plan1!$E$2:$E$3</c:f>
              <c:numCache>
                <c:formatCode>0.0%</c:formatCode>
                <c:ptCount val="2"/>
                <c:pt idx="0">
                  <c:v>5.8999999999999997E-2</c:v>
                </c:pt>
                <c:pt idx="1">
                  <c:v>0.122</c:v>
                </c:pt>
              </c:numCache>
            </c:numRef>
          </c:val>
          <c:extLst>
            <c:ext xmlns:c16="http://schemas.microsoft.com/office/drawing/2014/chart" uri="{C3380CC4-5D6E-409C-BE32-E72D297353CC}">
              <c16:uniqueId val="{00000007-F619-49A5-8DCF-3800681CD125}"/>
            </c:ext>
          </c:extLst>
        </c:ser>
        <c:dLbls>
          <c:showLegendKey val="0"/>
          <c:showVal val="1"/>
          <c:showCatName val="0"/>
          <c:showSerName val="0"/>
          <c:showPercent val="0"/>
          <c:showBubbleSize val="0"/>
        </c:dLbls>
        <c:gapWidth val="70"/>
        <c:overlap val="100"/>
        <c:axId val="335191176"/>
        <c:axId val="335191568"/>
      </c:barChart>
      <c:catAx>
        <c:axId val="335191176"/>
        <c:scaling>
          <c:orientation val="minMax"/>
        </c:scaling>
        <c:delete val="1"/>
        <c:axPos val="l"/>
        <c:numFmt formatCode="General" sourceLinked="1"/>
        <c:majorTickMark val="none"/>
        <c:minorTickMark val="none"/>
        <c:tickLblPos val="nextTo"/>
        <c:crossAx val="335191568"/>
        <c:crosses val="autoZero"/>
        <c:auto val="1"/>
        <c:lblAlgn val="ctr"/>
        <c:lblOffset val="100"/>
        <c:noMultiLvlLbl val="0"/>
      </c:catAx>
      <c:valAx>
        <c:axId val="335191568"/>
        <c:scaling>
          <c:orientation val="minMax"/>
        </c:scaling>
        <c:delete val="1"/>
        <c:axPos val="b"/>
        <c:numFmt formatCode="0%" sourceLinked="1"/>
        <c:majorTickMark val="none"/>
        <c:minorTickMark val="none"/>
        <c:tickLblPos val="nextTo"/>
        <c:crossAx val="335191176"/>
        <c:crosses val="autoZero"/>
        <c:crossBetween val="between"/>
      </c:valAx>
      <c:spPr>
        <a:noFill/>
        <a:ln>
          <a:noFill/>
        </a:ln>
        <a:effectLst/>
      </c:spPr>
    </c:plotArea>
    <c:legend>
      <c:legendPos val="b"/>
      <c:layout>
        <c:manualLayout>
          <c:xMode val="edge"/>
          <c:yMode val="edge"/>
          <c:x val="3.7999802648216958E-2"/>
          <c:y val="0.89526739399210886"/>
          <c:w val="0.94792831817289713"/>
          <c:h val="8.2096517666546062E-2"/>
        </c:manualLayout>
      </c:layout>
      <c:overlay val="0"/>
      <c:spPr>
        <a:solidFill>
          <a:schemeClr val="bg1"/>
        </a:solidFill>
        <a:ln>
          <a:noFill/>
        </a:ln>
        <a:effectLst/>
      </c:spPr>
      <c:txPr>
        <a:bodyPr rot="0" spcFirstLastPara="1" vertOverflow="ellipsis" vert="horz" wrap="square" anchor="ctr" anchorCtr="1"/>
        <a:lstStyle/>
        <a:p>
          <a:pPr>
            <a:defRPr sz="1197" b="0" i="0" u="none" strike="noStrike" kern="1200" baseline="0">
              <a:solidFill>
                <a:schemeClr val="tx1">
                  <a:lumMod val="50000"/>
                  <a:lumOff val="50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dLbls>
          <c:showLegendKey val="0"/>
          <c:showVal val="0"/>
          <c:showCatName val="0"/>
          <c:showSerName val="0"/>
          <c:showPercent val="0"/>
          <c:showBubbleSize val="0"/>
          <c:showLeaderLines val="0"/>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ser>
          <c:idx val="0"/>
          <c:order val="0"/>
          <c:tx>
            <c:strRef>
              <c:f>Plan1!$B$1</c:f>
              <c:strCache>
                <c:ptCount val="1"/>
                <c:pt idx="0">
                  <c:v>Sinalizador de Vagas</c:v>
                </c:pt>
              </c:strCache>
            </c:strRef>
          </c:tx>
          <c:spPr>
            <a:solidFill>
              <a:schemeClr val="bg1">
                <a:lumMod val="75000"/>
              </a:schemeClr>
            </a:solidFill>
          </c:spPr>
          <c:dPt>
            <c:idx val="0"/>
            <c:bubble3D val="0"/>
            <c:spPr>
              <a:solidFill>
                <a:srgbClr val="00328C"/>
              </a:solidFill>
              <a:ln>
                <a:solidFill>
                  <a:srgbClr val="00328C"/>
                </a:solidFill>
              </a:ln>
              <a:effectLst/>
            </c:spPr>
            <c:extLst>
              <c:ext xmlns:c16="http://schemas.microsoft.com/office/drawing/2014/chart" uri="{C3380CC4-5D6E-409C-BE32-E72D297353CC}">
                <c16:uniqueId val="{00000001-83DA-4A83-8C51-2A2DFF5643D9}"/>
              </c:ext>
            </c:extLst>
          </c:dPt>
          <c:dPt>
            <c:idx val="1"/>
            <c:bubble3D val="0"/>
            <c:spPr>
              <a:solidFill>
                <a:schemeClr val="accent5">
                  <a:lumMod val="75000"/>
                </a:schemeClr>
              </a:solidFill>
              <a:ln>
                <a:solidFill>
                  <a:schemeClr val="accent5">
                    <a:lumMod val="75000"/>
                  </a:schemeClr>
                </a:solidFill>
              </a:ln>
              <a:effectLst/>
            </c:spPr>
            <c:extLst>
              <c:ext xmlns:c16="http://schemas.microsoft.com/office/drawing/2014/chart" uri="{C3380CC4-5D6E-409C-BE32-E72D297353CC}">
                <c16:uniqueId val="{00000003-83DA-4A83-8C51-2A2DFF5643D9}"/>
              </c:ext>
            </c:extLst>
          </c:dPt>
          <c:dLbls>
            <c:dLbl>
              <c:idx val="0"/>
              <c:showLegendKey val="0"/>
              <c:showVal val="1"/>
              <c:showCatName val="0"/>
              <c:showSerName val="0"/>
              <c:showPercent val="0"/>
              <c:showBubbleSize val="0"/>
              <c:extLst>
                <c:ext xmlns:c15="http://schemas.microsoft.com/office/drawing/2012/chart" uri="{CE6537A1-D6FC-4f65-9D91-7224C49458BB}">
                  <c15:layout>
                    <c:manualLayout>
                      <c:w val="0.23330893785723419"/>
                      <c:h val="0.18596941121845736"/>
                    </c:manualLayout>
                  </c15:layout>
                </c:ext>
                <c:ext xmlns:c16="http://schemas.microsoft.com/office/drawing/2014/chart" uri="{C3380CC4-5D6E-409C-BE32-E72D297353CC}">
                  <c16:uniqueId val="{00000001-83DA-4A83-8C51-2A2DFF5643D9}"/>
                </c:ext>
              </c:extLst>
            </c:dLbl>
            <c:dLbl>
              <c:idx val="1"/>
              <c:tx>
                <c:rich>
                  <a:bodyPr/>
                  <a:lstStyle/>
                  <a:p>
                    <a:fld id="{EF7BEAF0-3426-407B-93EE-C45CC52F53CC}" type="VALUE">
                      <a:rPr lang="en-US">
                        <a:solidFill>
                          <a:schemeClr val="bg1"/>
                        </a:solidFill>
                      </a:rPr>
                      <a:pPr/>
                      <a:t>[VALOR]</a:t>
                    </a:fld>
                    <a:endParaRPr lang="es-CO"/>
                  </a:p>
                </c:rich>
              </c:tx>
              <c:showLegendKey val="0"/>
              <c:showVal val="1"/>
              <c:showCatName val="0"/>
              <c:showSerName val="0"/>
              <c:showPercent val="0"/>
              <c:showBubbleSize val="0"/>
              <c:extLst>
                <c:ext xmlns:c15="http://schemas.microsoft.com/office/drawing/2012/chart" uri="{CE6537A1-D6FC-4f65-9D91-7224C49458BB}">
                  <c15:layout>
                    <c:manualLayout>
                      <c:w val="0.2243372424964484"/>
                      <c:h val="0.18596941121845736"/>
                    </c:manualLayout>
                  </c15:layout>
                  <c15:dlblFieldTable/>
                  <c15:showDataLabelsRange val="0"/>
                </c:ext>
                <c:ext xmlns:c16="http://schemas.microsoft.com/office/drawing/2014/chart" uri="{C3380CC4-5D6E-409C-BE32-E72D297353CC}">
                  <c16:uniqueId val="{00000003-83DA-4A83-8C51-2A2DFF5643D9}"/>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bg1"/>
                    </a:solidFill>
                    <a:latin typeface="Segoe UI" panose="020B0502040204020203" pitchFamily="34" charset="0"/>
                    <a:ea typeface="+mn-ea"/>
                    <a:cs typeface="Segoe UI" panose="020B0502040204020203" pitchFamily="34" charset="0"/>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Plan1!$A$2:$A$3</c:f>
              <c:strCache>
                <c:ptCount val="2"/>
                <c:pt idx="0">
                  <c:v>Outras Cidades</c:v>
                </c:pt>
                <c:pt idx="1">
                  <c:v>Capitais</c:v>
                </c:pt>
              </c:strCache>
            </c:strRef>
          </c:cat>
          <c:val>
            <c:numRef>
              <c:f>Plan1!$B$2:$B$3</c:f>
              <c:numCache>
                <c:formatCode>0%</c:formatCode>
                <c:ptCount val="2"/>
                <c:pt idx="0">
                  <c:v>0.56999999999999995</c:v>
                </c:pt>
                <c:pt idx="1">
                  <c:v>0.43</c:v>
                </c:pt>
              </c:numCache>
            </c:numRef>
          </c:val>
          <c:extLst>
            <c:ext xmlns:c16="http://schemas.microsoft.com/office/drawing/2014/chart" uri="{C3380CC4-5D6E-409C-BE32-E72D297353CC}">
              <c16:uniqueId val="{00000004-83DA-4A83-8C51-2A2DFF5643D9}"/>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2627269320727903E-2"/>
          <c:y val="5.6846059424963E-2"/>
          <c:w val="0.96737273067927199"/>
          <c:h val="0.83589771841058302"/>
        </c:manualLayout>
      </c:layout>
      <c:barChart>
        <c:barDir val="bar"/>
        <c:grouping val="percentStacked"/>
        <c:varyColors val="0"/>
        <c:ser>
          <c:idx val="0"/>
          <c:order val="0"/>
          <c:tx>
            <c:strRef>
              <c:f>Plan1!$B$1</c:f>
              <c:strCache>
                <c:ptCount val="1"/>
                <c:pt idx="0">
                  <c:v>Pequeño</c:v>
                </c:pt>
              </c:strCache>
            </c:strRef>
          </c:tx>
          <c:spPr>
            <a:solidFill>
              <a:schemeClr val="accent5">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Plan1!$B$2:$B$3</c:f>
              <c:numCache>
                <c:formatCode>0.0%</c:formatCode>
                <c:ptCount val="2"/>
                <c:pt idx="0">
                  <c:v>0.151</c:v>
                </c:pt>
                <c:pt idx="1">
                  <c:v>0.245</c:v>
                </c:pt>
              </c:numCache>
            </c:numRef>
          </c:val>
          <c:extLst>
            <c:ext xmlns:c16="http://schemas.microsoft.com/office/drawing/2014/chart" uri="{C3380CC4-5D6E-409C-BE32-E72D297353CC}">
              <c16:uniqueId val="{00000000-7F0D-44D3-BC9E-4400AE16AA59}"/>
            </c:ext>
          </c:extLst>
        </c:ser>
        <c:ser>
          <c:idx val="1"/>
          <c:order val="1"/>
          <c:tx>
            <c:strRef>
              <c:f>Plan1!$C$1</c:f>
              <c:strCache>
                <c:ptCount val="1"/>
                <c:pt idx="0">
                  <c:v>Medio</c:v>
                </c:pt>
              </c:strCache>
            </c:strRef>
          </c:tx>
          <c:spPr>
            <a:solidFill>
              <a:schemeClr val="accent5">
                <a:lumMod val="60000"/>
                <a:lumOff val="40000"/>
              </a:schemeClr>
            </a:solidFill>
            <a:ln>
              <a:noFill/>
            </a:ln>
            <a:effectLst/>
          </c:spPr>
          <c:invertIfNegative val="0"/>
          <c:dLbls>
            <c:dLbl>
              <c:idx val="0"/>
              <c:layout>
                <c:manualLayout>
                  <c:x val="4.1307347341124109E-2"/>
                  <c:y val="-5.0987470732389781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C0E-4326-BAA4-240B893077BD}"/>
                </c:ext>
              </c:extLst>
            </c:dLbl>
            <c:dLbl>
              <c:idx val="1"/>
              <c:layout>
                <c:manualLayout>
                  <c:x val="3.5406297720963528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390-4E2A-8FE7-66FEF9EF0B9B}"/>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Plan1!$C$2:$C$3</c:f>
              <c:numCache>
                <c:formatCode>0.0%</c:formatCode>
                <c:ptCount val="2"/>
                <c:pt idx="0">
                  <c:v>4.1000000000000002E-2</c:v>
                </c:pt>
                <c:pt idx="1">
                  <c:v>0.20300000000000001</c:v>
                </c:pt>
              </c:numCache>
            </c:numRef>
          </c:val>
          <c:extLst>
            <c:ext xmlns:c16="http://schemas.microsoft.com/office/drawing/2014/chart" uri="{C3380CC4-5D6E-409C-BE32-E72D297353CC}">
              <c16:uniqueId val="{00000001-7F0D-44D3-BC9E-4400AE16AA59}"/>
            </c:ext>
          </c:extLst>
        </c:ser>
        <c:ser>
          <c:idx val="2"/>
          <c:order val="2"/>
          <c:tx>
            <c:strRef>
              <c:f>Plan1!$D$1</c:f>
              <c:strCache>
                <c:ptCount val="1"/>
                <c:pt idx="0">
                  <c:v>Regional</c:v>
                </c:pt>
              </c:strCache>
            </c:strRef>
          </c:tx>
          <c:spPr>
            <a:solidFill>
              <a:schemeClr val="accent5">
                <a:lumMod val="75000"/>
              </a:schemeClr>
            </a:solidFill>
            <a:ln>
              <a:noFill/>
            </a:ln>
            <a:effectLst/>
          </c:spPr>
          <c:invertIfNegative val="0"/>
          <c:dPt>
            <c:idx val="0"/>
            <c:invertIfNegative val="0"/>
            <c:bubble3D val="0"/>
            <c:spPr>
              <a:solidFill>
                <a:schemeClr val="accent5">
                  <a:lumMod val="75000"/>
                </a:schemeClr>
              </a:solidFill>
              <a:ln>
                <a:noFill/>
              </a:ln>
              <a:effectLst/>
            </c:spPr>
            <c:extLst>
              <c:ext xmlns:c16="http://schemas.microsoft.com/office/drawing/2014/chart" uri="{C3380CC4-5D6E-409C-BE32-E72D297353CC}">
                <c16:uniqueId val="{00000003-7F0D-44D3-BC9E-4400AE16AA59}"/>
              </c:ext>
            </c:extLst>
          </c:dPt>
          <c:dPt>
            <c:idx val="1"/>
            <c:invertIfNegative val="0"/>
            <c:bubble3D val="0"/>
            <c:spPr>
              <a:solidFill>
                <a:schemeClr val="accent5">
                  <a:lumMod val="75000"/>
                </a:schemeClr>
              </a:solidFill>
              <a:ln>
                <a:noFill/>
              </a:ln>
              <a:effectLst/>
            </c:spPr>
            <c:extLst>
              <c:ext xmlns:c16="http://schemas.microsoft.com/office/drawing/2014/chart" uri="{C3380CC4-5D6E-409C-BE32-E72D297353CC}">
                <c16:uniqueId val="{00000005-7F0D-44D3-BC9E-4400AE16AA59}"/>
              </c:ext>
            </c:extLst>
          </c:dPt>
          <c:dLbls>
            <c:dLbl>
              <c:idx val="1"/>
              <c:layout>
                <c:manualLayout>
                  <c:x val="3.3373804311436953E-2"/>
                  <c:y val="9.7735353347186936E-3"/>
                </c:manualLayout>
              </c:layout>
              <c:showLegendKey val="0"/>
              <c:showVal val="1"/>
              <c:showCatName val="0"/>
              <c:showSerName val="0"/>
              <c:showPercent val="0"/>
              <c:showBubbleSize val="0"/>
              <c:extLst>
                <c:ext xmlns:c15="http://schemas.microsoft.com/office/drawing/2012/chart" uri="{CE6537A1-D6FC-4f65-9D91-7224C49458BB}">
                  <c15:layout>
                    <c:manualLayout>
                      <c:w val="0.19353142738723592"/>
                      <c:h val="0.26209487041955865"/>
                    </c:manualLayout>
                  </c15:layout>
                </c:ext>
                <c:ext xmlns:c16="http://schemas.microsoft.com/office/drawing/2014/chart" uri="{C3380CC4-5D6E-409C-BE32-E72D297353CC}">
                  <c16:uniqueId val="{00000005-7F0D-44D3-BC9E-4400AE16AA59}"/>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Plan1!$D$2:$D$3</c:f>
              <c:numCache>
                <c:formatCode>0.0%</c:formatCode>
                <c:ptCount val="2"/>
                <c:pt idx="0">
                  <c:v>0.60399999999999998</c:v>
                </c:pt>
                <c:pt idx="1">
                  <c:v>0.13700000000000001</c:v>
                </c:pt>
              </c:numCache>
            </c:numRef>
          </c:val>
          <c:extLst>
            <c:ext xmlns:c16="http://schemas.microsoft.com/office/drawing/2014/chart" uri="{C3380CC4-5D6E-409C-BE32-E72D297353CC}">
              <c16:uniqueId val="{00000006-7F0D-44D3-BC9E-4400AE16AA59}"/>
            </c:ext>
          </c:extLst>
        </c:ser>
        <c:ser>
          <c:idx val="3"/>
          <c:order val="3"/>
          <c:tx>
            <c:strRef>
              <c:f>Plan1!$E$1</c:f>
              <c:strCache>
                <c:ptCount val="1"/>
                <c:pt idx="0">
                  <c:v>Mega</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Plan1!$A$2:$A$3</c:f>
              <c:strCache>
                <c:ptCount val="2"/>
                <c:pt idx="0">
                  <c:v>Capitais</c:v>
                </c:pt>
                <c:pt idx="1">
                  <c:v>Outras Cidades</c:v>
                </c:pt>
              </c:strCache>
            </c:strRef>
          </c:cat>
          <c:val>
            <c:numRef>
              <c:f>Plan1!$E$2:$E$3</c:f>
              <c:numCache>
                <c:formatCode>0.0%</c:formatCode>
                <c:ptCount val="2"/>
                <c:pt idx="0">
                  <c:v>0.20399999999999999</c:v>
                </c:pt>
                <c:pt idx="1">
                  <c:v>0.41499999999999998</c:v>
                </c:pt>
              </c:numCache>
            </c:numRef>
          </c:val>
          <c:extLst>
            <c:ext xmlns:c16="http://schemas.microsoft.com/office/drawing/2014/chart" uri="{C3380CC4-5D6E-409C-BE32-E72D297353CC}">
              <c16:uniqueId val="{00000007-7F0D-44D3-BC9E-4400AE16AA59}"/>
            </c:ext>
          </c:extLst>
        </c:ser>
        <c:dLbls>
          <c:showLegendKey val="0"/>
          <c:showVal val="1"/>
          <c:showCatName val="0"/>
          <c:showSerName val="0"/>
          <c:showPercent val="0"/>
          <c:showBubbleSize val="0"/>
        </c:dLbls>
        <c:gapWidth val="70"/>
        <c:overlap val="100"/>
        <c:axId val="335191176"/>
        <c:axId val="335191568"/>
      </c:barChart>
      <c:catAx>
        <c:axId val="335191176"/>
        <c:scaling>
          <c:orientation val="minMax"/>
        </c:scaling>
        <c:delete val="1"/>
        <c:axPos val="l"/>
        <c:numFmt formatCode="General" sourceLinked="1"/>
        <c:majorTickMark val="none"/>
        <c:minorTickMark val="none"/>
        <c:tickLblPos val="nextTo"/>
        <c:crossAx val="335191568"/>
        <c:crosses val="autoZero"/>
        <c:auto val="1"/>
        <c:lblAlgn val="ctr"/>
        <c:lblOffset val="100"/>
        <c:noMultiLvlLbl val="0"/>
      </c:catAx>
      <c:valAx>
        <c:axId val="335191568"/>
        <c:scaling>
          <c:orientation val="minMax"/>
        </c:scaling>
        <c:delete val="1"/>
        <c:axPos val="b"/>
        <c:numFmt formatCode="0%" sourceLinked="1"/>
        <c:majorTickMark val="none"/>
        <c:minorTickMark val="none"/>
        <c:tickLblPos val="nextTo"/>
        <c:crossAx val="335191176"/>
        <c:crosses val="autoZero"/>
        <c:crossBetween val="between"/>
      </c:valAx>
      <c:spPr>
        <a:noFill/>
        <a:ln>
          <a:noFill/>
        </a:ln>
        <a:effectLst/>
      </c:spPr>
    </c:plotArea>
    <c:legend>
      <c:legendPos val="b"/>
      <c:layout>
        <c:manualLayout>
          <c:xMode val="edge"/>
          <c:yMode val="edge"/>
          <c:x val="3.7999802648216958E-2"/>
          <c:y val="0.89526739399210886"/>
          <c:w val="0.94792831817289713"/>
          <c:h val="8.2096517666546062E-2"/>
        </c:manualLayout>
      </c:layout>
      <c:overlay val="0"/>
      <c:spPr>
        <a:solidFill>
          <a:schemeClr val="bg1"/>
        </a:solidFill>
        <a:ln>
          <a:noFill/>
        </a:ln>
        <a:effectLst/>
      </c:spPr>
      <c:txPr>
        <a:bodyPr rot="0" spcFirstLastPara="1" vertOverflow="ellipsis" vert="horz" wrap="square" anchor="ctr" anchorCtr="1"/>
        <a:lstStyle/>
        <a:p>
          <a:pPr>
            <a:defRPr sz="1197" b="0" i="0" u="none" strike="noStrike" kern="1200" baseline="0">
              <a:solidFill>
                <a:schemeClr val="tx1">
                  <a:lumMod val="50000"/>
                  <a:lumOff val="50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
          <c:y val="0.15130378203936529"/>
          <c:w val="1"/>
          <c:h val="0.69739243592126943"/>
        </c:manualLayout>
      </c:layout>
      <c:doughnutChart>
        <c:varyColors val="1"/>
        <c:dLbls>
          <c:showLegendKey val="0"/>
          <c:showVal val="0"/>
          <c:showCatName val="0"/>
          <c:showSerName val="0"/>
          <c:showPercent val="0"/>
          <c:showBubbleSize val="0"/>
          <c:showLeaderLines val="0"/>
        </c:dLbls>
        <c:firstSliceAng val="0"/>
        <c:holeSize val="50"/>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400">
          <a:latin typeface="Century Gothic" panose="020B0502020202020204" pitchFamily="34" charset="0"/>
        </a:defRPr>
      </a:pPr>
      <a:endParaRPr lang="es-CO"/>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889614495851399"/>
          <c:y val="6.9866818211512596E-2"/>
          <c:w val="0.61086674087503845"/>
          <c:h val="0.74779201048018162"/>
        </c:manualLayout>
      </c:layout>
      <c:doughnutChart>
        <c:varyColors val="1"/>
        <c:ser>
          <c:idx val="0"/>
          <c:order val="0"/>
          <c:tx>
            <c:strRef>
              <c:f>Plan1!$B$1</c:f>
              <c:strCache>
                <c:ptCount val="1"/>
                <c:pt idx="0">
                  <c:v>Coluna1</c:v>
                </c:pt>
              </c:strCache>
            </c:strRef>
          </c:tx>
          <c:spPr>
            <a:solidFill>
              <a:schemeClr val="accent5">
                <a:lumMod val="40000"/>
                <a:lumOff val="60000"/>
              </a:schemeClr>
            </a:solidFill>
          </c:spPr>
          <c:dPt>
            <c:idx val="0"/>
            <c:bubble3D val="0"/>
            <c:spPr>
              <a:solidFill>
                <a:schemeClr val="accent5">
                  <a:lumMod val="40000"/>
                  <a:lumOff val="60000"/>
                </a:schemeClr>
              </a:solidFill>
              <a:ln>
                <a:noFill/>
              </a:ln>
              <a:effectLst/>
            </c:spPr>
            <c:extLst>
              <c:ext xmlns:c16="http://schemas.microsoft.com/office/drawing/2014/chart" uri="{C3380CC4-5D6E-409C-BE32-E72D297353CC}">
                <c16:uniqueId val="{00000001-440A-4192-B20C-9D8452536708}"/>
              </c:ext>
            </c:extLst>
          </c:dPt>
          <c:dPt>
            <c:idx val="1"/>
            <c:bubble3D val="0"/>
            <c:spPr>
              <a:solidFill>
                <a:srgbClr val="91A8DA"/>
              </a:solidFill>
              <a:ln>
                <a:noFill/>
              </a:ln>
              <a:effectLst/>
            </c:spPr>
            <c:extLst>
              <c:ext xmlns:c16="http://schemas.microsoft.com/office/drawing/2014/chart" uri="{C3380CC4-5D6E-409C-BE32-E72D297353CC}">
                <c16:uniqueId val="{00000003-440A-4192-B20C-9D8452536708}"/>
              </c:ext>
            </c:extLst>
          </c:dPt>
          <c:dPt>
            <c:idx val="2"/>
            <c:bubble3D val="0"/>
            <c:spPr>
              <a:solidFill>
                <a:srgbClr val="2F5597"/>
              </a:solidFill>
              <a:ln>
                <a:noFill/>
              </a:ln>
              <a:effectLst/>
            </c:spPr>
            <c:extLst>
              <c:ext xmlns:c16="http://schemas.microsoft.com/office/drawing/2014/chart" uri="{C3380CC4-5D6E-409C-BE32-E72D297353CC}">
                <c16:uniqueId val="{00000005-440A-4192-B20C-9D8452536708}"/>
              </c:ext>
            </c:extLst>
          </c:dPt>
          <c:dPt>
            <c:idx val="3"/>
            <c:bubble3D val="0"/>
            <c:spPr>
              <a:solidFill>
                <a:srgbClr val="203864"/>
              </a:solidFill>
              <a:ln>
                <a:noFill/>
              </a:ln>
              <a:effectLst/>
            </c:spPr>
            <c:extLst>
              <c:ext xmlns:c16="http://schemas.microsoft.com/office/drawing/2014/chart" uri="{C3380CC4-5D6E-409C-BE32-E72D297353CC}">
                <c16:uniqueId val="{00000007-440A-4192-B20C-9D8452536708}"/>
              </c:ext>
            </c:extLst>
          </c:dPt>
          <c:dLbls>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Plan1!$A$2:$A$5</c:f>
              <c:strCache>
                <c:ptCount val="4"/>
                <c:pt idx="0">
                  <c:v>Pequeño</c:v>
                </c:pt>
                <c:pt idx="1">
                  <c:v>Medio</c:v>
                </c:pt>
                <c:pt idx="2">
                  <c:v>Regional</c:v>
                </c:pt>
                <c:pt idx="3">
                  <c:v>Mega</c:v>
                </c:pt>
              </c:strCache>
            </c:strRef>
          </c:cat>
          <c:val>
            <c:numRef>
              <c:f>Plan1!$B$2:$B$5</c:f>
              <c:numCache>
                <c:formatCode>0%</c:formatCode>
                <c:ptCount val="4"/>
                <c:pt idx="0">
                  <c:v>0.49</c:v>
                </c:pt>
                <c:pt idx="1">
                  <c:v>0.13</c:v>
                </c:pt>
                <c:pt idx="2">
                  <c:v>0.28000000000000003</c:v>
                </c:pt>
                <c:pt idx="3">
                  <c:v>0.09</c:v>
                </c:pt>
              </c:numCache>
            </c:numRef>
          </c:val>
          <c:extLst>
            <c:ext xmlns:c16="http://schemas.microsoft.com/office/drawing/2014/chart" uri="{C3380CC4-5D6E-409C-BE32-E72D297353CC}">
              <c16:uniqueId val="{00000008-440A-4192-B20C-9D8452536708}"/>
            </c:ext>
          </c:extLst>
        </c:ser>
        <c:dLbls>
          <c:showLegendKey val="0"/>
          <c:showVal val="0"/>
          <c:showCatName val="0"/>
          <c:showSerName val="0"/>
          <c:showPercent val="0"/>
          <c:showBubbleSize val="0"/>
          <c:showLeaderLines val="1"/>
        </c:dLbls>
        <c:firstSliceAng val="0"/>
        <c:holeSize val="50"/>
      </c:doughnutChart>
      <c:spPr>
        <a:noFill/>
        <a:ln>
          <a:noFill/>
        </a:ln>
        <a:effectLst/>
      </c:spPr>
    </c:plotArea>
    <c:legend>
      <c:legendPos val="r"/>
      <c:layout>
        <c:manualLayout>
          <c:xMode val="edge"/>
          <c:yMode val="edge"/>
          <c:x val="0.11288779344696315"/>
          <c:y val="0.88052604407249413"/>
          <c:w val="0.77138044100930314"/>
          <c:h val="9.010539728202084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889614495851399"/>
          <c:y val="6.9866818211512596E-2"/>
          <c:w val="0.61086674087503845"/>
          <c:h val="0.74779201048018162"/>
        </c:manualLayout>
      </c:layout>
      <c:doughnutChart>
        <c:varyColors val="1"/>
        <c:ser>
          <c:idx val="0"/>
          <c:order val="0"/>
          <c:tx>
            <c:strRef>
              <c:f>Plan1!$B$1</c:f>
              <c:strCache>
                <c:ptCount val="1"/>
                <c:pt idx="0">
                  <c:v>Coluna1</c:v>
                </c:pt>
              </c:strCache>
            </c:strRef>
          </c:tx>
          <c:spPr>
            <a:solidFill>
              <a:schemeClr val="accent5">
                <a:lumMod val="40000"/>
                <a:lumOff val="60000"/>
              </a:schemeClr>
            </a:solidFill>
          </c:spPr>
          <c:dPt>
            <c:idx val="0"/>
            <c:bubble3D val="0"/>
            <c:spPr>
              <a:solidFill>
                <a:schemeClr val="accent5">
                  <a:lumMod val="40000"/>
                  <a:lumOff val="60000"/>
                </a:schemeClr>
              </a:solidFill>
              <a:ln>
                <a:noFill/>
              </a:ln>
              <a:effectLst/>
            </c:spPr>
            <c:extLst>
              <c:ext xmlns:c16="http://schemas.microsoft.com/office/drawing/2014/chart" uri="{C3380CC4-5D6E-409C-BE32-E72D297353CC}">
                <c16:uniqueId val="{00000001-56FA-4D8A-923D-E76530A86ED1}"/>
              </c:ext>
            </c:extLst>
          </c:dPt>
          <c:dPt>
            <c:idx val="1"/>
            <c:bubble3D val="0"/>
            <c:spPr>
              <a:solidFill>
                <a:srgbClr val="91A8DA"/>
              </a:solidFill>
              <a:ln>
                <a:noFill/>
              </a:ln>
              <a:effectLst/>
            </c:spPr>
            <c:extLst>
              <c:ext xmlns:c16="http://schemas.microsoft.com/office/drawing/2014/chart" uri="{C3380CC4-5D6E-409C-BE32-E72D297353CC}">
                <c16:uniqueId val="{00000004-D60D-4DC6-AC80-78D454E0F5EB}"/>
              </c:ext>
            </c:extLst>
          </c:dPt>
          <c:dPt>
            <c:idx val="2"/>
            <c:bubble3D val="0"/>
            <c:spPr>
              <a:solidFill>
                <a:srgbClr val="2F5597"/>
              </a:solidFill>
              <a:ln>
                <a:noFill/>
              </a:ln>
              <a:effectLst/>
            </c:spPr>
            <c:extLst>
              <c:ext xmlns:c16="http://schemas.microsoft.com/office/drawing/2014/chart" uri="{C3380CC4-5D6E-409C-BE32-E72D297353CC}">
                <c16:uniqueId val="{00000005-D60D-4DC6-AC80-78D454E0F5EB}"/>
              </c:ext>
            </c:extLst>
          </c:dPt>
          <c:dPt>
            <c:idx val="3"/>
            <c:bubble3D val="0"/>
            <c:spPr>
              <a:solidFill>
                <a:srgbClr val="203864"/>
              </a:solidFill>
              <a:ln>
                <a:noFill/>
              </a:ln>
              <a:effectLst/>
            </c:spPr>
            <c:extLst>
              <c:ext xmlns:c16="http://schemas.microsoft.com/office/drawing/2014/chart" uri="{C3380CC4-5D6E-409C-BE32-E72D297353CC}">
                <c16:uniqueId val="{00000006-D60D-4DC6-AC80-78D454E0F5EB}"/>
              </c:ext>
            </c:extLst>
          </c:dPt>
          <c:dLbls>
            <c:dLbl>
              <c:idx val="2"/>
              <c:layout>
                <c:manualLayout>
                  <c:x val="-2.3990996764521284E-2"/>
                  <c:y val="-2.202641898411382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60D-4DC6-AC80-78D454E0F5EB}"/>
                </c:ext>
              </c:extLst>
            </c:dLbl>
            <c:spPr>
              <a:noFill/>
              <a:ln>
                <a:noFill/>
              </a:ln>
              <a:effectLst/>
            </c:spPr>
            <c:txPr>
              <a:bodyPr rot="0" spcFirstLastPara="1" vertOverflow="ellipsis" vert="horz" wrap="square" anchor="ctr" anchorCtr="1"/>
              <a:lstStyle/>
              <a:p>
                <a:pPr>
                  <a:defRPr sz="1400" b="1" i="0" u="none" strike="noStrike" kern="1200" baseline="0">
                    <a:solidFill>
                      <a:schemeClr val="bg1"/>
                    </a:solidFill>
                    <a:latin typeface="Montserrat" panose="00000500000000000000" pitchFamily="2" charset="0"/>
                    <a:ea typeface="Century Gothic" charset="0"/>
                    <a:cs typeface="Segoe UI" panose="020B0502040204020203" pitchFamily="34" charset="0"/>
                  </a:defRPr>
                </a:pPr>
                <a:endParaRPr lang="es-CO"/>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Plan1!$A$2:$A$5</c:f>
              <c:strCache>
                <c:ptCount val="4"/>
                <c:pt idx="0">
                  <c:v>Pequeño</c:v>
                </c:pt>
                <c:pt idx="1">
                  <c:v>Medio</c:v>
                </c:pt>
                <c:pt idx="2">
                  <c:v>Regional</c:v>
                </c:pt>
                <c:pt idx="3">
                  <c:v>Mega</c:v>
                </c:pt>
              </c:strCache>
            </c:strRef>
          </c:cat>
          <c:val>
            <c:numRef>
              <c:f>Plan1!$B$2:$B$5</c:f>
              <c:numCache>
                <c:formatCode>0%</c:formatCode>
                <c:ptCount val="4"/>
                <c:pt idx="0">
                  <c:v>0.78688524590163933</c:v>
                </c:pt>
                <c:pt idx="1">
                  <c:v>0.13114754098360656</c:v>
                </c:pt>
                <c:pt idx="2">
                  <c:v>7.0000000000000007E-2</c:v>
                </c:pt>
                <c:pt idx="3">
                  <c:v>1.6393442622950821E-2</c:v>
                </c:pt>
              </c:numCache>
            </c:numRef>
          </c:val>
          <c:extLst>
            <c:ext xmlns:c16="http://schemas.microsoft.com/office/drawing/2014/chart" uri="{C3380CC4-5D6E-409C-BE32-E72D297353CC}">
              <c16:uniqueId val="{00000000-F619-49A5-8DCF-3800681CD125}"/>
            </c:ext>
          </c:extLst>
        </c:ser>
        <c:dLbls>
          <c:showLegendKey val="0"/>
          <c:showVal val="0"/>
          <c:showCatName val="0"/>
          <c:showSerName val="0"/>
          <c:showPercent val="0"/>
          <c:showBubbleSize val="0"/>
          <c:showLeaderLines val="1"/>
        </c:dLbls>
        <c:firstSliceAng val="0"/>
        <c:holeSize val="50"/>
      </c:doughnutChart>
      <c:spPr>
        <a:noFill/>
        <a:ln>
          <a:noFill/>
        </a:ln>
        <a:effectLst/>
      </c:spPr>
    </c:plotArea>
    <c:legend>
      <c:legendPos val="r"/>
      <c:layout>
        <c:manualLayout>
          <c:xMode val="edge"/>
          <c:yMode val="edge"/>
          <c:x val="0.11288779344696315"/>
          <c:y val="0.88052604407249413"/>
          <c:w val="0.77138044100930314"/>
          <c:h val="9.0105397282020841E-2"/>
        </c:manualLayout>
      </c:layout>
      <c:overlay val="0"/>
      <c:spPr>
        <a:solidFill>
          <a:schemeClr val="bg1">
            <a:lumMod val="95000"/>
          </a:schemeClr>
        </a:solidFill>
        <a:ln>
          <a:noFill/>
        </a:ln>
        <a:effectLst/>
      </c:spPr>
      <c:txPr>
        <a:bodyPr rot="0" spcFirstLastPara="1" vertOverflow="ellipsis" vert="horz" wrap="square" anchor="ctr" anchorCtr="1"/>
        <a:lstStyle/>
        <a:p>
          <a:pPr>
            <a:defRPr lang="en-US" sz="1197" b="0" i="0" u="none" strike="noStrike" kern="1200" baseline="0">
              <a:solidFill>
                <a:schemeClr val="tx1">
                  <a:lumMod val="50000"/>
                  <a:lumOff val="50000"/>
                </a:schemeClr>
              </a:solidFill>
              <a:latin typeface="Segoe UI" panose="020B0502040204020203" pitchFamily="34" charset="0"/>
              <a:ea typeface="Century Gothic" charset="0"/>
              <a:cs typeface="Segoe UI" panose="020B0502040204020203" pitchFamily="34" charset="0"/>
            </a:defRPr>
          </a:pPr>
          <a:endParaRPr lang="es-CO"/>
        </a:p>
      </c:txPr>
    </c:legend>
    <c:plotVisOnly val="1"/>
    <c:dispBlanksAs val="gap"/>
    <c:showDLblsOverMax val="0"/>
  </c:chart>
  <c:spPr>
    <a:noFill/>
    <a:ln>
      <a:noFill/>
    </a:ln>
    <a:effectLst/>
  </c:spPr>
  <c:txPr>
    <a:bodyPr/>
    <a:lstStyle/>
    <a:p>
      <a:pPr>
        <a:defRPr>
          <a:latin typeface="Segoe UI" panose="020B0502040204020203" pitchFamily="34" charset="0"/>
          <a:ea typeface="Century Gothic" charset="0"/>
          <a:cs typeface="Segoe UI" panose="020B0502040204020203" pitchFamily="34" charset="0"/>
        </a:defRPr>
      </a:pPr>
      <a:endParaRPr lang="es-CO"/>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7.4113847294278196E-2"/>
          <c:y val="1.02052159099584E-2"/>
          <c:w val="0.42679489860603698"/>
          <c:h val="0.97958956818008303"/>
        </c:manualLayout>
      </c:layout>
      <c:doughnutChart>
        <c:varyColors val="1"/>
        <c:ser>
          <c:idx val="0"/>
          <c:order val="0"/>
          <c:tx>
            <c:strRef>
              <c:f>Plan1!$B$1</c:f>
              <c:strCache>
                <c:ptCount val="1"/>
                <c:pt idx="0">
                  <c:v>Cobra</c:v>
                </c:pt>
              </c:strCache>
            </c:strRef>
          </c:tx>
          <c:explosion val="2"/>
          <c:dPt>
            <c:idx val="0"/>
            <c:bubble3D val="0"/>
            <c:spPr>
              <a:solidFill>
                <a:schemeClr val="accent1">
                  <a:tint val="48000"/>
                </a:schemeClr>
              </a:solidFill>
              <a:ln>
                <a:noFill/>
              </a:ln>
              <a:effectLst/>
            </c:spPr>
            <c:extLst>
              <c:ext xmlns:c16="http://schemas.microsoft.com/office/drawing/2014/chart" uri="{C3380CC4-5D6E-409C-BE32-E72D297353CC}">
                <c16:uniqueId val="{00000001-E59C-9044-81B2-F3CE46B4103D}"/>
              </c:ext>
            </c:extLst>
          </c:dPt>
          <c:dPt>
            <c:idx val="1"/>
            <c:bubble3D val="0"/>
            <c:spPr>
              <a:solidFill>
                <a:schemeClr val="accent1">
                  <a:tint val="65000"/>
                </a:schemeClr>
              </a:solidFill>
              <a:ln>
                <a:noFill/>
              </a:ln>
              <a:effectLst/>
            </c:spPr>
            <c:extLst>
              <c:ext xmlns:c16="http://schemas.microsoft.com/office/drawing/2014/chart" uri="{C3380CC4-5D6E-409C-BE32-E72D297353CC}">
                <c16:uniqueId val="{00000003-E59C-9044-81B2-F3CE46B4103D}"/>
              </c:ext>
            </c:extLst>
          </c:dPt>
          <c:dPt>
            <c:idx val="2"/>
            <c:bubble3D val="0"/>
            <c:spPr>
              <a:solidFill>
                <a:schemeClr val="accent1">
                  <a:tint val="83000"/>
                </a:schemeClr>
              </a:solidFill>
              <a:ln>
                <a:noFill/>
              </a:ln>
              <a:effectLst/>
            </c:spPr>
            <c:extLst>
              <c:ext xmlns:c16="http://schemas.microsoft.com/office/drawing/2014/chart" uri="{C3380CC4-5D6E-409C-BE32-E72D297353CC}">
                <c16:uniqueId val="{00000005-E59C-9044-81B2-F3CE46B4103D}"/>
              </c:ext>
            </c:extLst>
          </c:dPt>
          <c:dPt>
            <c:idx val="3"/>
            <c:bubble3D val="0"/>
            <c:spPr>
              <a:solidFill>
                <a:schemeClr val="accent1"/>
              </a:solidFill>
              <a:ln>
                <a:noFill/>
              </a:ln>
              <a:effectLst/>
            </c:spPr>
            <c:extLst>
              <c:ext xmlns:c16="http://schemas.microsoft.com/office/drawing/2014/chart" uri="{C3380CC4-5D6E-409C-BE32-E72D297353CC}">
                <c16:uniqueId val="{00000007-E59C-9044-81B2-F3CE46B4103D}"/>
              </c:ext>
            </c:extLst>
          </c:dPt>
          <c:dPt>
            <c:idx val="4"/>
            <c:bubble3D val="0"/>
            <c:spPr>
              <a:solidFill>
                <a:schemeClr val="accent1">
                  <a:shade val="82000"/>
                </a:schemeClr>
              </a:solidFill>
              <a:ln>
                <a:noFill/>
              </a:ln>
              <a:effectLst/>
            </c:spPr>
            <c:extLst>
              <c:ext xmlns:c16="http://schemas.microsoft.com/office/drawing/2014/chart" uri="{C3380CC4-5D6E-409C-BE32-E72D297353CC}">
                <c16:uniqueId val="{00000009-E59C-9044-81B2-F3CE46B4103D}"/>
              </c:ext>
            </c:extLst>
          </c:dPt>
          <c:dPt>
            <c:idx val="5"/>
            <c:bubble3D val="0"/>
            <c:spPr>
              <a:solidFill>
                <a:schemeClr val="accent1">
                  <a:shade val="65000"/>
                </a:schemeClr>
              </a:solidFill>
              <a:ln>
                <a:noFill/>
              </a:ln>
              <a:effectLst/>
            </c:spPr>
            <c:extLst>
              <c:ext xmlns:c16="http://schemas.microsoft.com/office/drawing/2014/chart" uri="{C3380CC4-5D6E-409C-BE32-E72D297353CC}">
                <c16:uniqueId val="{0000000B-E59C-9044-81B2-F3CE46B4103D}"/>
              </c:ext>
            </c:extLst>
          </c:dPt>
          <c:dPt>
            <c:idx val="6"/>
            <c:bubble3D val="0"/>
            <c:spPr>
              <a:solidFill>
                <a:schemeClr val="accent1">
                  <a:shade val="47000"/>
                </a:schemeClr>
              </a:solidFill>
              <a:ln>
                <a:noFill/>
              </a:ln>
              <a:effectLst/>
            </c:spPr>
            <c:extLst>
              <c:ext xmlns:c16="http://schemas.microsoft.com/office/drawing/2014/chart" uri="{C3380CC4-5D6E-409C-BE32-E72D297353CC}">
                <c16:uniqueId val="{0000000D-E59C-9044-81B2-F3CE46B4103D}"/>
              </c:ext>
            </c:extLst>
          </c:dPt>
          <c:dLbls>
            <c:dLbl>
              <c:idx val="0"/>
              <c:layout>
                <c:manualLayout>
                  <c:x val="2.1536590511831769E-2"/>
                  <c:y val="-3.081522563313771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59C-9044-81B2-F3CE46B4103D}"/>
                </c:ext>
              </c:extLst>
            </c:dLbl>
            <c:dLbl>
              <c:idx val="1"/>
              <c:layout>
                <c:manualLayout>
                  <c:x val="-2.5126022263803734E-2"/>
                  <c:y val="1.76087003617929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59C-9044-81B2-F3CE46B4103D}"/>
                </c:ext>
              </c:extLst>
            </c:dLbl>
            <c:dLbl>
              <c:idx val="2"/>
              <c:layout>
                <c:manualLayout>
                  <c:x val="-8.9735793799299215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59C-9044-81B2-F3CE46B4103D}"/>
                </c:ext>
              </c:extLst>
            </c:dLbl>
            <c:dLbl>
              <c:idx val="4"/>
              <c:layout>
                <c:manualLayout>
                  <c:x val="3.5894317519719618E-3"/>
                  <c:y val="8.804350180896546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E59C-9044-81B2-F3CE46B4103D}"/>
                </c:ext>
              </c:extLst>
            </c:dLbl>
            <c:dLbl>
              <c:idx val="5"/>
              <c:layout>
                <c:manualLayout>
                  <c:x val="3.5894317519719618E-3"/>
                  <c:y val="4.4021750904481528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E59C-9044-81B2-F3CE46B4103D}"/>
                </c:ext>
              </c:extLst>
            </c:dLbl>
            <c:dLbl>
              <c:idx val="6"/>
              <c:layout>
                <c:manualLayout>
                  <c:x val="-8.9735793799299041E-3"/>
                  <c:y val="2.2010875452241247E-2"/>
                </c:manualLayout>
              </c:layout>
              <c:showLegendKey val="0"/>
              <c:showVal val="1"/>
              <c:showCatName val="0"/>
              <c:showSerName val="0"/>
              <c:showPercent val="0"/>
              <c:showBubbleSize val="0"/>
              <c:extLst>
                <c:ext xmlns:c15="http://schemas.microsoft.com/office/drawing/2012/chart" uri="{CE6537A1-D6FC-4f65-9D91-7224C49458BB}">
                  <c15:layout>
                    <c:manualLayout>
                      <c:w val="8.073621223659895E-2"/>
                      <c:h val="5.4662709330791398E-2"/>
                    </c:manualLayout>
                  </c15:layout>
                </c:ext>
                <c:ext xmlns:c16="http://schemas.microsoft.com/office/drawing/2014/chart" uri="{C3380CC4-5D6E-409C-BE32-E72D297353CC}">
                  <c16:uniqueId val="{0000000D-E59C-9044-81B2-F3CE46B4103D}"/>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bg1"/>
                    </a:solidFill>
                    <a:latin typeface="Montserrat" panose="00000500000000000000" pitchFamily="2" charset="0"/>
                    <a:ea typeface="+mn-ea"/>
                    <a:cs typeface="+mn-cs"/>
                  </a:defRPr>
                </a:pPr>
                <a:endParaRPr lang="es-CO"/>
              </a:p>
            </c:txPr>
            <c:showLegendKey val="0"/>
            <c:showVal val="1"/>
            <c:showCatName val="0"/>
            <c:showSerName val="0"/>
            <c:showPercent val="0"/>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Plan1!$A$2:$A$8</c:f>
              <c:strCache>
                <c:ptCount val="7"/>
                <c:pt idx="0">
                  <c:v>Ancla (2,4%)</c:v>
                </c:pt>
                <c:pt idx="1">
                  <c:v>Semi-Anclas (2,6%)</c:v>
                </c:pt>
                <c:pt idx="2">
                  <c:v>Megatiendas (5,3%)</c:v>
                </c:pt>
                <c:pt idx="3">
                  <c:v>Satélites (69,9%)</c:v>
                </c:pt>
                <c:pt idx="4">
                  <c:v>Conveniencia y Servicios (6,5%)</c:v>
                </c:pt>
                <c:pt idx="5">
                  <c:v>Comidas (11,8%)</c:v>
                </c:pt>
                <c:pt idx="6">
                  <c:v>Ócio (1,5%)</c:v>
                </c:pt>
              </c:strCache>
            </c:strRef>
          </c:cat>
          <c:val>
            <c:numRef>
              <c:f>Plan1!$B$2:$B$8</c:f>
              <c:numCache>
                <c:formatCode>0.0%</c:formatCode>
                <c:ptCount val="7"/>
                <c:pt idx="0">
                  <c:v>2.4E-2</c:v>
                </c:pt>
                <c:pt idx="1">
                  <c:v>2.5999999999999999E-2</c:v>
                </c:pt>
                <c:pt idx="2">
                  <c:v>5.2999999999999999E-2</c:v>
                </c:pt>
                <c:pt idx="3">
                  <c:v>0.69899999999999995</c:v>
                </c:pt>
                <c:pt idx="4">
                  <c:v>6.5000000000000002E-2</c:v>
                </c:pt>
                <c:pt idx="5">
                  <c:v>0.11799999999999999</c:v>
                </c:pt>
                <c:pt idx="6">
                  <c:v>1.4999999999999999E-2</c:v>
                </c:pt>
              </c:numCache>
            </c:numRef>
          </c:val>
          <c:extLst>
            <c:ext xmlns:c16="http://schemas.microsoft.com/office/drawing/2014/chart" uri="{C3380CC4-5D6E-409C-BE32-E72D297353CC}">
              <c16:uniqueId val="{00000010-E59C-9044-81B2-F3CE46B4103D}"/>
            </c:ext>
          </c:extLst>
        </c:ser>
        <c:dLbls>
          <c:showLegendKey val="0"/>
          <c:showVal val="1"/>
          <c:showCatName val="0"/>
          <c:showSerName val="0"/>
          <c:showPercent val="0"/>
          <c:showBubbleSize val="0"/>
          <c:showLeaderLines val="1"/>
        </c:dLbls>
        <c:firstSliceAng val="220"/>
        <c:holeSize val="40"/>
      </c:doughnutChart>
      <c:spPr>
        <a:noFill/>
        <a:ln>
          <a:noFill/>
        </a:ln>
        <a:effectLst/>
      </c:spPr>
    </c:plotArea>
    <c:legend>
      <c:legendPos val="r"/>
      <c:layout>
        <c:manualLayout>
          <c:xMode val="edge"/>
          <c:yMode val="edge"/>
          <c:x val="0.52251722264286227"/>
          <c:y val="0.15216566199307063"/>
          <c:w val="0.43272786066508612"/>
          <c:h val="0.58071882025431498"/>
        </c:manualLayout>
      </c:layout>
      <c:overlay val="0"/>
      <c:spPr>
        <a:noFill/>
        <a:ln>
          <a:noFill/>
        </a:ln>
        <a:effectLst/>
      </c:spPr>
      <c:txPr>
        <a:bodyPr rot="0" spcFirstLastPara="1" vertOverflow="ellipsis" vert="horz" wrap="square" anchor="ctr" anchorCtr="1"/>
        <a:lstStyle/>
        <a:p>
          <a:pPr>
            <a:defRPr sz="1300" b="0" i="0" u="none" strike="noStrike" kern="1200" baseline="0">
              <a:solidFill>
                <a:schemeClr val="tx1"/>
              </a:solidFill>
              <a:latin typeface="Montserrat" panose="00000500000000000000" pitchFamily="2" charset="0"/>
              <a:ea typeface="+mn-ea"/>
              <a:cs typeface="Segoe UI Light" panose="020B0502040204020203" pitchFamily="34" charset="0"/>
            </a:defRPr>
          </a:pPr>
          <a:endParaRPr lang="es-CO"/>
        </a:p>
      </c:txPr>
    </c:legend>
    <c:plotVisOnly val="1"/>
    <c:dispBlanksAs val="gap"/>
    <c:showDLblsOverMax val="0"/>
  </c:chart>
  <c:spPr>
    <a:noFill/>
    <a:ln w="6350" cap="flat" cmpd="sng" algn="ctr">
      <a:noFill/>
      <a:prstDash val="solid"/>
      <a:miter lim="800000"/>
    </a:ln>
    <a:effectLst/>
  </c:spPr>
  <c:txPr>
    <a:bodyPr/>
    <a:lstStyle/>
    <a:p>
      <a:pPr>
        <a:defRPr sz="1800">
          <a:latin typeface="Century Gothic" panose="020B0502020202020204" pitchFamily="34" charset="0"/>
        </a:defRPr>
      </a:pPr>
      <a:endParaRPr lang="es-CO"/>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4949476016111116E-2"/>
          <c:y val="1.02052159099584E-2"/>
          <c:w val="0.96499288328978905"/>
          <c:h val="0.97958956818008303"/>
        </c:manualLayout>
      </c:layout>
      <c:barChart>
        <c:barDir val="col"/>
        <c:grouping val="clustered"/>
        <c:varyColors val="0"/>
        <c:ser>
          <c:idx val="0"/>
          <c:order val="0"/>
          <c:tx>
            <c:strRef>
              <c:f>Plan1!$B$1</c:f>
              <c:strCache>
                <c:ptCount val="1"/>
                <c:pt idx="0">
                  <c:v>2022</c:v>
                </c:pt>
              </c:strCache>
            </c:strRef>
          </c:tx>
          <c:spPr>
            <a:solidFill>
              <a:srgbClr val="7030A0"/>
            </a:solidFill>
          </c:spPr>
          <c:invertIfNegative val="0"/>
          <c:dPt>
            <c:idx val="0"/>
            <c:invertIfNegative val="0"/>
            <c:bubble3D val="0"/>
            <c:spPr>
              <a:solidFill>
                <a:srgbClr val="74A9DB"/>
              </a:solidFill>
            </c:spPr>
            <c:extLst>
              <c:ext xmlns:c16="http://schemas.microsoft.com/office/drawing/2014/chart" uri="{C3380CC4-5D6E-409C-BE32-E72D297353CC}">
                <c16:uniqueId val="{00000001-87C4-4BDB-BE61-5AFCFF7335FD}"/>
              </c:ext>
            </c:extLst>
          </c:dPt>
          <c:dPt>
            <c:idx val="1"/>
            <c:invertIfNegative val="0"/>
            <c:bubble3D val="0"/>
            <c:spPr>
              <a:solidFill>
                <a:srgbClr val="5597D3"/>
              </a:solidFill>
            </c:spPr>
            <c:extLst>
              <c:ext xmlns:c16="http://schemas.microsoft.com/office/drawing/2014/chart" uri="{C3380CC4-5D6E-409C-BE32-E72D297353CC}">
                <c16:uniqueId val="{00000003-87C4-4BDB-BE61-5AFCFF7335FD}"/>
              </c:ext>
            </c:extLst>
          </c:dPt>
          <c:dPt>
            <c:idx val="2"/>
            <c:invertIfNegative val="0"/>
            <c:bubble3D val="0"/>
            <c:spPr>
              <a:solidFill>
                <a:schemeClr val="accent1">
                  <a:lumMod val="40000"/>
                  <a:lumOff val="60000"/>
                </a:schemeClr>
              </a:solidFill>
            </c:spPr>
            <c:extLst>
              <c:ext xmlns:c16="http://schemas.microsoft.com/office/drawing/2014/chart" uri="{C3380CC4-5D6E-409C-BE32-E72D297353CC}">
                <c16:uniqueId val="{00000005-87C4-4BDB-BE61-5AFCFF7335FD}"/>
              </c:ext>
            </c:extLst>
          </c:dPt>
          <c:dPt>
            <c:idx val="3"/>
            <c:invertIfNegative val="0"/>
            <c:bubble3D val="0"/>
            <c:extLst>
              <c:ext xmlns:c16="http://schemas.microsoft.com/office/drawing/2014/chart" uri="{C3380CC4-5D6E-409C-BE32-E72D297353CC}">
                <c16:uniqueId val="{00000006-87C4-4BDB-BE61-5AFCFF7335FD}"/>
              </c:ext>
            </c:extLst>
          </c:dPt>
          <c:dPt>
            <c:idx val="4"/>
            <c:invertIfNegative val="0"/>
            <c:bubble3D val="0"/>
            <c:extLst>
              <c:ext xmlns:c16="http://schemas.microsoft.com/office/drawing/2014/chart" uri="{C3380CC4-5D6E-409C-BE32-E72D297353CC}">
                <c16:uniqueId val="{00000007-87C4-4BDB-BE61-5AFCFF7335FD}"/>
              </c:ext>
            </c:extLst>
          </c:dPt>
          <c:dPt>
            <c:idx val="5"/>
            <c:invertIfNegative val="0"/>
            <c:bubble3D val="0"/>
            <c:extLst>
              <c:ext xmlns:c16="http://schemas.microsoft.com/office/drawing/2014/chart" uri="{C3380CC4-5D6E-409C-BE32-E72D297353CC}">
                <c16:uniqueId val="{00000008-87C4-4BDB-BE61-5AFCFF7335FD}"/>
              </c:ext>
            </c:extLst>
          </c:dPt>
          <c:dPt>
            <c:idx val="6"/>
            <c:invertIfNegative val="0"/>
            <c:bubble3D val="0"/>
            <c:extLst>
              <c:ext xmlns:c16="http://schemas.microsoft.com/office/drawing/2014/chart" uri="{C3380CC4-5D6E-409C-BE32-E72D297353CC}">
                <c16:uniqueId val="{00000009-87C4-4BDB-BE61-5AFCFF7335FD}"/>
              </c:ext>
            </c:extLst>
          </c:dPt>
          <c:dLbls>
            <c:dLbl>
              <c:idx val="0"/>
              <c:spPr>
                <a:noFill/>
                <a:ln>
                  <a:noFill/>
                </a:ln>
                <a:effectLst/>
              </c:spPr>
              <c:txPr>
                <a:bodyPr wrap="square" lIns="38100" tIns="19050" rIns="38100" bIns="19050" anchor="ctr">
                  <a:spAutoFit/>
                </a:bodyPr>
                <a:lstStyle/>
                <a:p>
                  <a:pPr>
                    <a:defRPr sz="1400" baseline="0">
                      <a:latin typeface="Montserrat" panose="00000500000000000000" pitchFamily="2" charset="0"/>
                    </a:defRPr>
                  </a:pPr>
                  <a:endParaRPr lang="es-CO"/>
                </a:p>
              </c:txPr>
              <c:showLegendKey val="0"/>
              <c:showVal val="1"/>
              <c:showCatName val="0"/>
              <c:showSerName val="0"/>
              <c:showPercent val="0"/>
              <c:showBubbleSize val="0"/>
              <c:extLst>
                <c:ext xmlns:c16="http://schemas.microsoft.com/office/drawing/2014/chart" uri="{C3380CC4-5D6E-409C-BE32-E72D297353CC}">
                  <c16:uniqueId val="{00000001-87C4-4BDB-BE61-5AFCFF7335FD}"/>
                </c:ext>
              </c:extLst>
            </c:dLbl>
            <c:dLbl>
              <c:idx val="1"/>
              <c:spPr>
                <a:noFill/>
                <a:ln>
                  <a:noFill/>
                </a:ln>
                <a:effectLst/>
              </c:spPr>
              <c:txPr>
                <a:bodyPr wrap="square" lIns="38100" tIns="19050" rIns="38100" bIns="19050" anchor="ctr">
                  <a:spAutoFit/>
                </a:bodyPr>
                <a:lstStyle/>
                <a:p>
                  <a:pPr>
                    <a:defRPr sz="1400" baseline="0">
                      <a:latin typeface="Montserrat" panose="00000500000000000000" pitchFamily="2" charset="0"/>
                    </a:defRPr>
                  </a:pPr>
                  <a:endParaRPr lang="es-CO"/>
                </a:p>
              </c:txPr>
              <c:showLegendKey val="0"/>
              <c:showVal val="1"/>
              <c:showCatName val="0"/>
              <c:showSerName val="0"/>
              <c:showPercent val="0"/>
              <c:showBubbleSize val="0"/>
              <c:extLst>
                <c:ext xmlns:c16="http://schemas.microsoft.com/office/drawing/2014/chart" uri="{C3380CC4-5D6E-409C-BE32-E72D297353CC}">
                  <c16:uniqueId val="{00000003-87C4-4BDB-BE61-5AFCFF7335FD}"/>
                </c:ext>
              </c:extLst>
            </c:dLbl>
            <c:dLbl>
              <c:idx val="2"/>
              <c:spPr>
                <a:noFill/>
                <a:ln>
                  <a:noFill/>
                </a:ln>
                <a:effectLst/>
              </c:spPr>
              <c:txPr>
                <a:bodyPr wrap="square" lIns="38100" tIns="19050" rIns="38100" bIns="19050" anchor="ctr">
                  <a:spAutoFit/>
                </a:bodyPr>
                <a:lstStyle/>
                <a:p>
                  <a:pPr>
                    <a:defRPr sz="1400" baseline="0">
                      <a:latin typeface="Montserrat" panose="00000500000000000000" pitchFamily="2" charset="0"/>
                    </a:defRPr>
                  </a:pPr>
                  <a:endParaRPr lang="es-CO"/>
                </a:p>
              </c:txPr>
              <c:showLegendKey val="0"/>
              <c:showVal val="1"/>
              <c:showCatName val="0"/>
              <c:showSerName val="0"/>
              <c:showPercent val="0"/>
              <c:showBubbleSize val="0"/>
              <c:extLst>
                <c:ext xmlns:c16="http://schemas.microsoft.com/office/drawing/2014/chart" uri="{C3380CC4-5D6E-409C-BE32-E72D297353CC}">
                  <c16:uniqueId val="{00000005-87C4-4BDB-BE61-5AFCFF7335FD}"/>
                </c:ext>
              </c:extLst>
            </c:dLbl>
            <c:spPr>
              <a:noFill/>
              <a:ln>
                <a:noFill/>
              </a:ln>
              <a:effectLst/>
            </c:spPr>
            <c:txPr>
              <a:bodyPr wrap="square" lIns="38100" tIns="19050" rIns="38100" bIns="19050" anchor="ctr">
                <a:spAutoFit/>
              </a:bodyPr>
              <a:lstStyle/>
              <a:p>
                <a:pPr>
                  <a:defRPr sz="1400"/>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Plan1!$A$2:$A$4</c:f>
              <c:strCache>
                <c:ptCount val="3"/>
                <c:pt idx="0">
                  <c:v>Administración</c:v>
                </c:pt>
                <c:pt idx="1">
                  <c:v>Tiendas: comercio minorista, servicios, patio de comidas, restaurantes y ocio</c:v>
                </c:pt>
                <c:pt idx="2">
                  <c:v>Otros: mantenimiento, limpieza, aparcamiento, etc</c:v>
                </c:pt>
              </c:strCache>
            </c:strRef>
          </c:cat>
          <c:val>
            <c:numRef>
              <c:f>Plan1!$B$2:$B$4</c:f>
              <c:numCache>
                <c:formatCode>0.0%</c:formatCode>
                <c:ptCount val="3"/>
                <c:pt idx="0">
                  <c:v>2.5999999999999999E-2</c:v>
                </c:pt>
                <c:pt idx="1">
                  <c:v>0.91100000000000003</c:v>
                </c:pt>
                <c:pt idx="2">
                  <c:v>6.3E-2</c:v>
                </c:pt>
              </c:numCache>
            </c:numRef>
          </c:val>
          <c:extLst>
            <c:ext xmlns:c16="http://schemas.microsoft.com/office/drawing/2014/chart" uri="{C3380CC4-5D6E-409C-BE32-E72D297353CC}">
              <c16:uniqueId val="{0000000A-87C4-4BDB-BE61-5AFCFF7335FD}"/>
            </c:ext>
          </c:extLst>
        </c:ser>
        <c:dLbls>
          <c:showLegendKey val="0"/>
          <c:showVal val="0"/>
          <c:showCatName val="0"/>
          <c:showSerName val="0"/>
          <c:showPercent val="0"/>
          <c:showBubbleSize val="0"/>
        </c:dLbls>
        <c:gapWidth val="100"/>
        <c:axId val="1112348175"/>
        <c:axId val="1257306607"/>
      </c:barChart>
      <c:catAx>
        <c:axId val="1112348175"/>
        <c:scaling>
          <c:orientation val="minMax"/>
        </c:scaling>
        <c:delete val="0"/>
        <c:axPos val="b"/>
        <c:numFmt formatCode="General" sourceLinked="1"/>
        <c:majorTickMark val="out"/>
        <c:minorTickMark val="none"/>
        <c:tickLblPos val="nextTo"/>
        <c:txPr>
          <a:bodyPr/>
          <a:lstStyle/>
          <a:p>
            <a:pPr>
              <a:defRPr sz="1240" baseline="0">
                <a:solidFill>
                  <a:schemeClr val="bg1"/>
                </a:solidFill>
                <a:latin typeface="Montserrat" panose="00000500000000000000" pitchFamily="2" charset="0"/>
              </a:defRPr>
            </a:pPr>
            <a:endParaRPr lang="es-CO"/>
          </a:p>
        </c:txPr>
        <c:crossAx val="1257306607"/>
        <c:crosses val="autoZero"/>
        <c:auto val="1"/>
        <c:lblAlgn val="ctr"/>
        <c:lblOffset val="100"/>
        <c:noMultiLvlLbl val="0"/>
      </c:catAx>
      <c:valAx>
        <c:axId val="1257306607"/>
        <c:scaling>
          <c:orientation val="minMax"/>
        </c:scaling>
        <c:delete val="1"/>
        <c:axPos val="l"/>
        <c:numFmt formatCode="0.0%" sourceLinked="1"/>
        <c:majorTickMark val="out"/>
        <c:minorTickMark val="none"/>
        <c:tickLblPos val="nextTo"/>
        <c:crossAx val="1112348175"/>
        <c:crosses val="autoZero"/>
        <c:crossBetween val="between"/>
      </c:valAx>
    </c:plotArea>
    <c:plotVisOnly val="1"/>
    <c:dispBlanksAs val="gap"/>
    <c:showDLblsOverMax val="0"/>
  </c:chart>
  <c:txPr>
    <a:bodyPr/>
    <a:lstStyle/>
    <a:p>
      <a:pPr>
        <a:defRPr sz="1800">
          <a:latin typeface="Calibri" panose="020F0502020204030204" pitchFamily="34" charset="0"/>
          <a:cs typeface="Calibri" panose="020F0502020204030204" pitchFamily="34" charset="0"/>
        </a:defRPr>
      </a:pPr>
      <a:endParaRPr lang="es-CO"/>
    </a:p>
  </c:txPr>
  <c:externalData r:id="rId1">
    <c:autoUpdate val="0"/>
  </c:externalData>
</c:chartSpace>
</file>

<file path=ppt/charts/colors1.xml><?xml version="1.0" encoding="utf-8"?>
<cs:colorStyle xmlns:cs="http://schemas.microsoft.com/office/drawing/2012/chartStyle" xmlns:a="http://schemas.openxmlformats.org/drawingml/2006/main" meth="withinLinear" id="17">
  <a:schemeClr val="accent4"/>
</cs:colorStyle>
</file>

<file path=ppt/charts/colors10.xml><?xml version="1.0" encoding="utf-8"?>
<cs:colorStyle xmlns:cs="http://schemas.microsoft.com/office/drawing/2012/chartStyle" xmlns:a="http://schemas.openxmlformats.org/drawingml/2006/main" meth="withinLinearReversed" id="21">
  <a:schemeClr val="accent1"/>
</cs:colorStyle>
</file>

<file path=ppt/charts/colors11.xml><?xml version="1.0" encoding="utf-8"?>
<cs:colorStyle xmlns:cs="http://schemas.microsoft.com/office/drawing/2012/chartStyle" xmlns:a="http://schemas.openxmlformats.org/drawingml/2006/main" meth="withinLinearReversed" id="24">
  <a:schemeClr val="accent4"/>
</cs:colorStyle>
</file>

<file path=ppt/charts/colors12.xml><?xml version="1.0" encoding="utf-8"?>
<cs:colorStyle xmlns:cs="http://schemas.microsoft.com/office/drawing/2012/chartStyle" xmlns:a="http://schemas.openxmlformats.org/drawingml/2006/main" meth="withinLinear" id="17">
  <a:schemeClr val="accent4"/>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withinLinearReversed" id="26">
  <a:schemeClr val="accent6"/>
</cs:colorStyle>
</file>

<file path=ppt/charts/colors15.xml><?xml version="1.0" encoding="utf-8"?>
<cs:colorStyle xmlns:cs="http://schemas.microsoft.com/office/drawing/2012/chartStyle" xmlns:a="http://schemas.openxmlformats.org/drawingml/2006/main" meth="withinLinearReversed" id="21">
  <a:schemeClr val="accent1"/>
</cs:colorStyle>
</file>

<file path=ppt/charts/colors16.xml><?xml version="1.0" encoding="utf-8"?>
<cs:colorStyle xmlns:cs="http://schemas.microsoft.com/office/drawing/2012/chartStyle" xmlns:a="http://schemas.openxmlformats.org/drawingml/2006/main" meth="withinLinear" id="17">
  <a:schemeClr val="accent4"/>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withinLinear" id="17">
  <a:schemeClr val="accent4"/>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withinLinear" id="17">
  <a:schemeClr val="accent4"/>
</cs:colorStyle>
</file>

<file path=ppt/charts/colors21.xml><?xml version="1.0" encoding="utf-8"?>
<cs:colorStyle xmlns:cs="http://schemas.microsoft.com/office/drawing/2012/chartStyle" xmlns:a="http://schemas.openxmlformats.org/drawingml/2006/main" meth="withinLinear" id="17">
  <a:schemeClr val="accent4"/>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withinLinear" id="17">
  <a:schemeClr val="accent4"/>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withinLinear" id="17">
  <a:schemeClr val="accent4"/>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withinLinear" id="17">
  <a:schemeClr val="accent4"/>
</cs:colorStyle>
</file>

<file path=ppt/charts/colors28.xml><?xml version="1.0" encoding="utf-8"?>
<cs:colorStyle xmlns:cs="http://schemas.microsoft.com/office/drawing/2012/chartStyle" xmlns:a="http://schemas.openxmlformats.org/drawingml/2006/main" meth="withinLinear" id="17">
  <a:schemeClr val="accent4"/>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Reversed" id="26">
  <a:schemeClr val="accent6"/>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withinLinear" id="17">
  <a:schemeClr val="accent4"/>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withinLinear" id="17">
  <a:schemeClr val="accent4"/>
</cs:colorStyle>
</file>

<file path=ppt/charts/colors34.xml><?xml version="1.0" encoding="utf-8"?>
<cs:colorStyle xmlns:cs="http://schemas.microsoft.com/office/drawing/2012/chartStyle" xmlns:a="http://schemas.openxmlformats.org/drawingml/2006/main" meth="withinLinear" id="17">
  <a:schemeClr val="accent4"/>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withinLinear" id="17">
  <a:schemeClr val="accent4"/>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withinLinear" id="17">
  <a:schemeClr val="accent4"/>
</cs:colorStyle>
</file>

<file path=ppt/charts/colors39.xml><?xml version="1.0" encoding="utf-8"?>
<cs:colorStyle xmlns:cs="http://schemas.microsoft.com/office/drawing/2012/chartStyle" xmlns:a="http://schemas.openxmlformats.org/drawingml/2006/main" meth="withinLinear" id="19">
  <a:schemeClr val="accent6"/>
</cs:colorStyle>
</file>

<file path=ppt/charts/colors4.xml><?xml version="1.0" encoding="utf-8"?>
<cs:colorStyle xmlns:cs="http://schemas.microsoft.com/office/drawing/2012/chartStyle" xmlns:a="http://schemas.openxmlformats.org/drawingml/2006/main" meth="withinLinear" id="17">
  <a:schemeClr val="accent4"/>
</cs:colorStyle>
</file>

<file path=ppt/charts/colors40.xml><?xml version="1.0" encoding="utf-8"?>
<cs:colorStyle xmlns:cs="http://schemas.microsoft.com/office/drawing/2012/chartStyle" xmlns:a="http://schemas.openxmlformats.org/drawingml/2006/main" meth="withinLinear" id="17">
  <a:schemeClr val="accent4"/>
</cs:colorStyle>
</file>

<file path=ppt/charts/colors41.xml><?xml version="1.0" encoding="utf-8"?>
<cs:colorStyle xmlns:cs="http://schemas.microsoft.com/office/drawing/2012/chartStyle" xmlns:a="http://schemas.openxmlformats.org/drawingml/2006/main" meth="withinLinear" id="19">
  <a:schemeClr val="accent6"/>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withinLinear" id="17">
  <a:schemeClr val="accent4"/>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withinLinear" id="17">
  <a:schemeClr val="accent4"/>
</cs:colorStyle>
</file>

<file path=ppt/charts/colors46.xml><?xml version="1.0" encoding="utf-8"?>
<cs:colorStyle xmlns:cs="http://schemas.microsoft.com/office/drawing/2012/chartStyle" xmlns:a="http://schemas.openxmlformats.org/drawingml/2006/main" meth="withinLinear" id="17">
  <a:schemeClr val="accent4"/>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withinLinear" id="17">
  <a:schemeClr val="accent4"/>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withinLinear" id="17">
  <a:schemeClr val="accent4"/>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withinLinear" id="17">
  <a:schemeClr val="accent4"/>
</cs:colorStyle>
</file>

<file path=ppt/charts/colors53.xml><?xml version="1.0" encoding="utf-8"?>
<cs:colorStyle xmlns:cs="http://schemas.microsoft.com/office/drawing/2012/chartStyle" xmlns:a="http://schemas.openxmlformats.org/drawingml/2006/main" meth="withinLinear" id="17">
  <a:schemeClr val="accent4"/>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withinLinear" id="17">
  <a:schemeClr val="accent4"/>
</cs:colorStyle>
</file>

<file path=ppt/charts/colors57.xml><?xml version="1.0" encoding="utf-8"?>
<cs:colorStyle xmlns:cs="http://schemas.microsoft.com/office/drawing/2012/chartStyle" xmlns:a="http://schemas.openxmlformats.org/drawingml/2006/main" meth="withinLinear" id="17">
  <a:schemeClr val="accent4"/>
</cs:colorStyle>
</file>

<file path=ppt/charts/colors58.xml><?xml version="1.0" encoding="utf-8"?>
<cs:colorStyle xmlns:cs="http://schemas.microsoft.com/office/drawing/2012/chartStyle" xmlns:a="http://schemas.openxmlformats.org/drawingml/2006/main" meth="withinLinear" id="17">
  <a:schemeClr val="accent4"/>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withinLinear" id="17">
  <a:schemeClr val="accent4"/>
</cs:colorStyle>
</file>

<file path=ppt/charts/colors61.xml><?xml version="1.0" encoding="utf-8"?>
<cs:colorStyle xmlns:cs="http://schemas.microsoft.com/office/drawing/2012/chartStyle" xmlns:a="http://schemas.openxmlformats.org/drawingml/2006/main" meth="withinLinear" id="17">
  <a:schemeClr val="accent4"/>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withinLinear" id="17">
  <a:schemeClr val="accent4"/>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withinLinearReversed" id="21">
  <a:schemeClr val="accent1"/>
</cs:colorStyle>
</file>

<file path=ppt/charts/colors8.xml><?xml version="1.0" encoding="utf-8"?>
<cs:colorStyle xmlns:cs="http://schemas.microsoft.com/office/drawing/2012/chartStyle" xmlns:a="http://schemas.openxmlformats.org/drawingml/2006/main" meth="withinLinear" id="17">
  <a:schemeClr val="accent4"/>
</cs:colorStyle>
</file>

<file path=ppt/charts/colors9.xml><?xml version="1.0" encoding="utf-8"?>
<cs:colorStyle xmlns:cs="http://schemas.microsoft.com/office/drawing/2012/chartStyle" xmlns:a="http://schemas.openxmlformats.org/drawingml/2006/main" meth="withinLinear" id="19">
  <a:schemeClr val="accent6"/>
</cs:colorStyle>
</file>

<file path=ppt/charts/style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0.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2.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6.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8.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3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3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3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3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3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0.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6.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5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5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5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57.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58.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5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6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6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6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8.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9.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omments/modernComment_565D2469_4F1F5364.xml><?xml version="1.0" encoding="utf-8"?>
<p188:cmLst xmlns:a="http://schemas.openxmlformats.org/drawingml/2006/main" xmlns:r="http://schemas.openxmlformats.org/officeDocument/2006/relationships" xmlns:p188="http://schemas.microsoft.com/office/powerpoint/2018/8/main">
  <p188:cm id="{C627EE19-EBDE-46F0-92DF-09CFABD46490}" authorId="{76F32B33-A66F-9B99-CFAB-9265FB890A52}" created="2023-04-24T14:08:24.118">
    <pc:sldMkLst xmlns:pc="http://schemas.microsoft.com/office/powerpoint/2013/main/command">
      <pc:docMk/>
      <pc:sldMk cId="1327453028" sldId="1448944745"/>
    </pc:sldMkLst>
    <p188:txBody>
      <a:bodyPr/>
      <a:lstStyle/>
      <a:p>
        <a:r>
          <a:rPr lang="pt-BR"/>
          <a:t>Texto marcado em vermelho</a:t>
        </a:r>
      </a:p>
    </p188:txBody>
  </p188:cm>
</p188:cmLst>
</file>

<file path=ppt/comments/modernComment_565D24C8_D667A56F.xml><?xml version="1.0" encoding="utf-8"?>
<p188:cmLst xmlns:a="http://schemas.openxmlformats.org/drawingml/2006/main" xmlns:r="http://schemas.openxmlformats.org/officeDocument/2006/relationships" xmlns:p188="http://schemas.microsoft.com/office/powerpoint/2018/8/main">
  <p188:cm id="{6179A7AA-690D-4529-A44E-F77EC7C37235}" authorId="{76F32B33-A66F-9B99-CFAB-9265FB890A52}" created="2023-04-24T14:10:11.093">
    <ac:deMkLst xmlns:ac="http://schemas.microsoft.com/office/drawing/2013/main/command">
      <pc:docMk xmlns:pc="http://schemas.microsoft.com/office/powerpoint/2013/main/command"/>
      <pc:sldMk xmlns:pc="http://schemas.microsoft.com/office/powerpoint/2013/main/command" cId="3597116783" sldId="1448944840"/>
      <ac:spMk id="7" creationId="{9F509EBD-597D-6E96-C0B6-24799892DE9F}"/>
    </ac:deMkLst>
    <p188:txBody>
      <a:bodyPr/>
      <a:lstStyle/>
      <a:p>
        <a:r>
          <a:rPr lang="pt-BR"/>
          <a:t>Texto marcado em vermelho</a:t>
        </a:r>
      </a:p>
    </p188:txBody>
  </p188:cm>
</p188:cmLst>
</file>

<file path=ppt/comments/modernComment_565D255E_792D30E8.xml><?xml version="1.0" encoding="utf-8"?>
<p188:cmLst xmlns:a="http://schemas.openxmlformats.org/drawingml/2006/main" xmlns:r="http://schemas.openxmlformats.org/officeDocument/2006/relationships" xmlns:p188="http://schemas.microsoft.com/office/powerpoint/2018/8/main">
  <p188:cm id="{FB2732AB-6F77-4265-8688-EAB5E9928CFD}" authorId="{76F32B33-A66F-9B99-CFAB-9265FB890A52}" created="2023-04-24T14:08:11.186">
    <pc:sldMkLst xmlns:pc="http://schemas.microsoft.com/office/powerpoint/2013/main/command">
      <pc:docMk/>
      <pc:sldMk cId="2033004776" sldId="1448944990"/>
    </pc:sldMkLst>
    <p188:txBody>
      <a:bodyPr/>
      <a:lstStyle/>
      <a:p>
        <a:r>
          <a:rPr lang="pt-BR"/>
          <a:t>Texto marcado em vermelho</a:t>
        </a:r>
      </a:p>
    </p188:txBody>
  </p188:cm>
</p188:cmLst>
</file>

<file path=ppt/comments/modernComment_565D25E3_EB6E7EBE.xml><?xml version="1.0" encoding="utf-8"?>
<p188:cmLst xmlns:a="http://schemas.openxmlformats.org/drawingml/2006/main" xmlns:r="http://schemas.openxmlformats.org/officeDocument/2006/relationships" xmlns:p188="http://schemas.microsoft.com/office/powerpoint/2018/8/main">
  <p188:cm id="{574BB5F1-6EE3-44C8-BAEF-73F8FF81C3BC}" authorId="{76F32B33-A66F-9B99-CFAB-9265FB890A52}" created="2023-04-24T14:09:42.869">
    <pc:sldMkLst xmlns:pc="http://schemas.microsoft.com/office/powerpoint/2013/main/command">
      <pc:docMk/>
      <pc:sldMk cId="3949887166" sldId="1448945123"/>
    </pc:sldMkLst>
    <p188:txBody>
      <a:bodyPr/>
      <a:lstStyle/>
      <a:p>
        <a:r>
          <a:rPr lang="pt-BR"/>
          <a:t>Texto marcado em vermelho</a:t>
        </a:r>
      </a:p>
    </p188:txBody>
  </p188:cm>
</p188:cmLst>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Cabeçalho 1">
            <a:extLst>
              <a:ext uri="{FF2B5EF4-FFF2-40B4-BE49-F238E27FC236}">
                <a16:creationId xmlns:a16="http://schemas.microsoft.com/office/drawing/2014/main" id="{D57BF7EB-C5CE-D4A1-CFB7-4F046C4902EB}"/>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pt-BR"/>
          </a:p>
        </p:txBody>
      </p:sp>
      <p:sp>
        <p:nvSpPr>
          <p:cNvPr id="3" name="Espaço Reservado para Data 2">
            <a:extLst>
              <a:ext uri="{FF2B5EF4-FFF2-40B4-BE49-F238E27FC236}">
                <a16:creationId xmlns:a16="http://schemas.microsoft.com/office/drawing/2014/main" id="{168DA741-50E1-664D-BE73-122258A7BD9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42477A23-86CE-4045-8D0C-63E3DB4C9792}" type="datetimeFigureOut">
              <a:rPr lang="pt-BR" smtClean="0"/>
              <a:t>02/05/2023</a:t>
            </a:fld>
            <a:endParaRPr lang="pt-BR"/>
          </a:p>
        </p:txBody>
      </p:sp>
      <p:sp>
        <p:nvSpPr>
          <p:cNvPr id="4" name="Espaço Reservado para Rodapé 3">
            <a:extLst>
              <a:ext uri="{FF2B5EF4-FFF2-40B4-BE49-F238E27FC236}">
                <a16:creationId xmlns:a16="http://schemas.microsoft.com/office/drawing/2014/main" id="{6045F260-0565-6798-B9AF-5383E5A8D6DA}"/>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pt-BR"/>
          </a:p>
        </p:txBody>
      </p:sp>
      <p:sp>
        <p:nvSpPr>
          <p:cNvPr id="5" name="Espaço Reservado para Número de Slide 4">
            <a:extLst>
              <a:ext uri="{FF2B5EF4-FFF2-40B4-BE49-F238E27FC236}">
                <a16:creationId xmlns:a16="http://schemas.microsoft.com/office/drawing/2014/main" id="{24E25A31-F48D-DF74-D78B-8EDB9669BB1F}"/>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F1D84928-62AD-4B4D-8BC1-62BC98C81F4A}" type="slidenum">
              <a:rPr lang="pt-BR" smtClean="0"/>
              <a:t>‹Nº›</a:t>
            </a:fld>
            <a:endParaRPr lang="pt-BR"/>
          </a:p>
        </p:txBody>
      </p:sp>
    </p:spTree>
    <p:extLst>
      <p:ext uri="{BB962C8B-B14F-4D97-AF65-F5344CB8AC3E}">
        <p14:creationId xmlns:p14="http://schemas.microsoft.com/office/powerpoint/2010/main" val="25493721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Cabeçalh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pt-BR"/>
          </a:p>
        </p:txBody>
      </p:sp>
      <p:sp>
        <p:nvSpPr>
          <p:cNvPr id="3" name="Espaço Reservado para Dat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79B410C-55A9-42B6-9169-5855054EB783}" type="datetimeFigureOut">
              <a:rPr lang="pt-BR" smtClean="0"/>
              <a:t>02/05/2023</a:t>
            </a:fld>
            <a:endParaRPr lang="pt-BR"/>
          </a:p>
        </p:txBody>
      </p:sp>
      <p:sp>
        <p:nvSpPr>
          <p:cNvPr id="4" name="Espaço Reservado para Imagem de Slide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pt-BR"/>
          </a:p>
        </p:txBody>
      </p:sp>
      <p:sp>
        <p:nvSpPr>
          <p:cNvPr id="5" name="Espaço Reservado para Anotaçõ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6" name="Espaço Reservado para Rodapé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pt-BR"/>
          </a:p>
        </p:txBody>
      </p:sp>
      <p:sp>
        <p:nvSpPr>
          <p:cNvPr id="7" name="Espaço Reservado para Número de Slid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0D8241B-84CB-4B30-A920-AE97D3CD0BB8}" type="slidenum">
              <a:rPr lang="pt-BR" smtClean="0"/>
              <a:t>‹Nº›</a:t>
            </a:fld>
            <a:endParaRPr lang="pt-BR"/>
          </a:p>
        </p:txBody>
      </p:sp>
    </p:spTree>
    <p:extLst>
      <p:ext uri="{BB962C8B-B14F-4D97-AF65-F5344CB8AC3E}">
        <p14:creationId xmlns:p14="http://schemas.microsoft.com/office/powerpoint/2010/main" val="305460913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2</a:t>
            </a:fld>
            <a:endParaRPr lang="pt-BR"/>
          </a:p>
        </p:txBody>
      </p:sp>
    </p:spTree>
    <p:extLst>
      <p:ext uri="{BB962C8B-B14F-4D97-AF65-F5344CB8AC3E}">
        <p14:creationId xmlns:p14="http://schemas.microsoft.com/office/powerpoint/2010/main" val="280475941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36</a:t>
            </a:fld>
            <a:endParaRPr lang="pt-BR"/>
          </a:p>
        </p:txBody>
      </p:sp>
    </p:spTree>
    <p:extLst>
      <p:ext uri="{BB962C8B-B14F-4D97-AF65-F5344CB8AC3E}">
        <p14:creationId xmlns:p14="http://schemas.microsoft.com/office/powerpoint/2010/main" val="40359281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37</a:t>
            </a:fld>
            <a:endParaRPr lang="pt-BR"/>
          </a:p>
        </p:txBody>
      </p:sp>
    </p:spTree>
    <p:extLst>
      <p:ext uri="{BB962C8B-B14F-4D97-AF65-F5344CB8AC3E}">
        <p14:creationId xmlns:p14="http://schemas.microsoft.com/office/powerpoint/2010/main" val="202919989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50</a:t>
            </a:fld>
            <a:endParaRPr lang="pt-BR"/>
          </a:p>
        </p:txBody>
      </p:sp>
    </p:spTree>
    <p:extLst>
      <p:ext uri="{BB962C8B-B14F-4D97-AF65-F5344CB8AC3E}">
        <p14:creationId xmlns:p14="http://schemas.microsoft.com/office/powerpoint/2010/main" val="18142431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51</a:t>
            </a:fld>
            <a:endParaRPr lang="pt-BR"/>
          </a:p>
        </p:txBody>
      </p:sp>
    </p:spTree>
    <p:extLst>
      <p:ext uri="{BB962C8B-B14F-4D97-AF65-F5344CB8AC3E}">
        <p14:creationId xmlns:p14="http://schemas.microsoft.com/office/powerpoint/2010/main" val="247890573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52</a:t>
            </a:fld>
            <a:endParaRPr lang="pt-BR"/>
          </a:p>
        </p:txBody>
      </p:sp>
    </p:spTree>
    <p:extLst>
      <p:ext uri="{BB962C8B-B14F-4D97-AF65-F5344CB8AC3E}">
        <p14:creationId xmlns:p14="http://schemas.microsoft.com/office/powerpoint/2010/main" val="114496201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53</a:t>
            </a:fld>
            <a:endParaRPr lang="pt-BR"/>
          </a:p>
        </p:txBody>
      </p:sp>
    </p:spTree>
    <p:extLst>
      <p:ext uri="{BB962C8B-B14F-4D97-AF65-F5344CB8AC3E}">
        <p14:creationId xmlns:p14="http://schemas.microsoft.com/office/powerpoint/2010/main" val="320299656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54</a:t>
            </a:fld>
            <a:endParaRPr lang="pt-BR"/>
          </a:p>
        </p:txBody>
      </p:sp>
    </p:spTree>
    <p:extLst>
      <p:ext uri="{BB962C8B-B14F-4D97-AF65-F5344CB8AC3E}">
        <p14:creationId xmlns:p14="http://schemas.microsoft.com/office/powerpoint/2010/main" val="427815504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55</a:t>
            </a:fld>
            <a:endParaRPr lang="pt-BR"/>
          </a:p>
        </p:txBody>
      </p:sp>
    </p:spTree>
    <p:extLst>
      <p:ext uri="{BB962C8B-B14F-4D97-AF65-F5344CB8AC3E}">
        <p14:creationId xmlns:p14="http://schemas.microsoft.com/office/powerpoint/2010/main" val="201871048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56</a:t>
            </a:fld>
            <a:endParaRPr lang="pt-BR"/>
          </a:p>
        </p:txBody>
      </p:sp>
    </p:spTree>
    <p:extLst>
      <p:ext uri="{BB962C8B-B14F-4D97-AF65-F5344CB8AC3E}">
        <p14:creationId xmlns:p14="http://schemas.microsoft.com/office/powerpoint/2010/main" val="395802267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57</a:t>
            </a:fld>
            <a:endParaRPr lang="pt-BR"/>
          </a:p>
        </p:txBody>
      </p:sp>
    </p:spTree>
    <p:extLst>
      <p:ext uri="{BB962C8B-B14F-4D97-AF65-F5344CB8AC3E}">
        <p14:creationId xmlns:p14="http://schemas.microsoft.com/office/powerpoint/2010/main" val="112235117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5</a:t>
            </a:fld>
            <a:endParaRPr lang="pt-BR"/>
          </a:p>
        </p:txBody>
      </p:sp>
    </p:spTree>
    <p:extLst>
      <p:ext uri="{BB962C8B-B14F-4D97-AF65-F5344CB8AC3E}">
        <p14:creationId xmlns:p14="http://schemas.microsoft.com/office/powerpoint/2010/main" val="302226627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58</a:t>
            </a:fld>
            <a:endParaRPr lang="pt-BR"/>
          </a:p>
        </p:txBody>
      </p:sp>
    </p:spTree>
    <p:extLst>
      <p:ext uri="{BB962C8B-B14F-4D97-AF65-F5344CB8AC3E}">
        <p14:creationId xmlns:p14="http://schemas.microsoft.com/office/powerpoint/2010/main" val="150667525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59</a:t>
            </a:fld>
            <a:endParaRPr lang="pt-BR"/>
          </a:p>
        </p:txBody>
      </p:sp>
    </p:spTree>
    <p:extLst>
      <p:ext uri="{BB962C8B-B14F-4D97-AF65-F5344CB8AC3E}">
        <p14:creationId xmlns:p14="http://schemas.microsoft.com/office/powerpoint/2010/main" val="68704056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60</a:t>
            </a:fld>
            <a:endParaRPr lang="pt-BR"/>
          </a:p>
        </p:txBody>
      </p:sp>
    </p:spTree>
    <p:extLst>
      <p:ext uri="{BB962C8B-B14F-4D97-AF65-F5344CB8AC3E}">
        <p14:creationId xmlns:p14="http://schemas.microsoft.com/office/powerpoint/2010/main" val="191525324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61</a:t>
            </a:fld>
            <a:endParaRPr lang="pt-BR"/>
          </a:p>
        </p:txBody>
      </p:sp>
    </p:spTree>
    <p:extLst>
      <p:ext uri="{BB962C8B-B14F-4D97-AF65-F5344CB8AC3E}">
        <p14:creationId xmlns:p14="http://schemas.microsoft.com/office/powerpoint/2010/main" val="371380697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62</a:t>
            </a:fld>
            <a:endParaRPr lang="pt-BR"/>
          </a:p>
        </p:txBody>
      </p:sp>
    </p:spTree>
    <p:extLst>
      <p:ext uri="{BB962C8B-B14F-4D97-AF65-F5344CB8AC3E}">
        <p14:creationId xmlns:p14="http://schemas.microsoft.com/office/powerpoint/2010/main" val="62427202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63</a:t>
            </a:fld>
            <a:endParaRPr lang="pt-BR"/>
          </a:p>
        </p:txBody>
      </p:sp>
    </p:spTree>
    <p:extLst>
      <p:ext uri="{BB962C8B-B14F-4D97-AF65-F5344CB8AC3E}">
        <p14:creationId xmlns:p14="http://schemas.microsoft.com/office/powerpoint/2010/main" val="335576607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64</a:t>
            </a:fld>
            <a:endParaRPr lang="pt-BR"/>
          </a:p>
        </p:txBody>
      </p:sp>
    </p:spTree>
    <p:extLst>
      <p:ext uri="{BB962C8B-B14F-4D97-AF65-F5344CB8AC3E}">
        <p14:creationId xmlns:p14="http://schemas.microsoft.com/office/powerpoint/2010/main" val="396576219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65</a:t>
            </a:fld>
            <a:endParaRPr lang="pt-BR"/>
          </a:p>
        </p:txBody>
      </p:sp>
    </p:spTree>
    <p:extLst>
      <p:ext uri="{BB962C8B-B14F-4D97-AF65-F5344CB8AC3E}">
        <p14:creationId xmlns:p14="http://schemas.microsoft.com/office/powerpoint/2010/main" val="289983336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66</a:t>
            </a:fld>
            <a:endParaRPr lang="pt-BR"/>
          </a:p>
        </p:txBody>
      </p:sp>
    </p:spTree>
    <p:extLst>
      <p:ext uri="{BB962C8B-B14F-4D97-AF65-F5344CB8AC3E}">
        <p14:creationId xmlns:p14="http://schemas.microsoft.com/office/powerpoint/2010/main" val="32983053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67</a:t>
            </a:fld>
            <a:endParaRPr lang="pt-BR"/>
          </a:p>
        </p:txBody>
      </p:sp>
    </p:spTree>
    <p:extLst>
      <p:ext uri="{BB962C8B-B14F-4D97-AF65-F5344CB8AC3E}">
        <p14:creationId xmlns:p14="http://schemas.microsoft.com/office/powerpoint/2010/main" val="413362183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8</a:t>
            </a:fld>
            <a:endParaRPr lang="pt-BR"/>
          </a:p>
        </p:txBody>
      </p:sp>
    </p:spTree>
    <p:extLst>
      <p:ext uri="{BB962C8B-B14F-4D97-AF65-F5344CB8AC3E}">
        <p14:creationId xmlns:p14="http://schemas.microsoft.com/office/powerpoint/2010/main" val="239370221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68</a:t>
            </a:fld>
            <a:endParaRPr lang="pt-BR"/>
          </a:p>
        </p:txBody>
      </p:sp>
    </p:spTree>
    <p:extLst>
      <p:ext uri="{BB962C8B-B14F-4D97-AF65-F5344CB8AC3E}">
        <p14:creationId xmlns:p14="http://schemas.microsoft.com/office/powerpoint/2010/main" val="118751943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69</a:t>
            </a:fld>
            <a:endParaRPr lang="pt-BR"/>
          </a:p>
        </p:txBody>
      </p:sp>
    </p:spTree>
    <p:extLst>
      <p:ext uri="{BB962C8B-B14F-4D97-AF65-F5344CB8AC3E}">
        <p14:creationId xmlns:p14="http://schemas.microsoft.com/office/powerpoint/2010/main" val="166629494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70</a:t>
            </a:fld>
            <a:endParaRPr lang="pt-BR"/>
          </a:p>
        </p:txBody>
      </p:sp>
    </p:spTree>
    <p:extLst>
      <p:ext uri="{BB962C8B-B14F-4D97-AF65-F5344CB8AC3E}">
        <p14:creationId xmlns:p14="http://schemas.microsoft.com/office/powerpoint/2010/main" val="219272176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71</a:t>
            </a:fld>
            <a:endParaRPr lang="pt-BR"/>
          </a:p>
        </p:txBody>
      </p:sp>
    </p:spTree>
    <p:extLst>
      <p:ext uri="{BB962C8B-B14F-4D97-AF65-F5344CB8AC3E}">
        <p14:creationId xmlns:p14="http://schemas.microsoft.com/office/powerpoint/2010/main" val="426264270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72</a:t>
            </a:fld>
            <a:endParaRPr lang="pt-BR"/>
          </a:p>
        </p:txBody>
      </p:sp>
    </p:spTree>
    <p:extLst>
      <p:ext uri="{BB962C8B-B14F-4D97-AF65-F5344CB8AC3E}">
        <p14:creationId xmlns:p14="http://schemas.microsoft.com/office/powerpoint/2010/main" val="308723475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73</a:t>
            </a:fld>
            <a:endParaRPr lang="pt-BR"/>
          </a:p>
        </p:txBody>
      </p:sp>
    </p:spTree>
    <p:extLst>
      <p:ext uri="{BB962C8B-B14F-4D97-AF65-F5344CB8AC3E}">
        <p14:creationId xmlns:p14="http://schemas.microsoft.com/office/powerpoint/2010/main" val="74451017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74</a:t>
            </a:fld>
            <a:endParaRPr lang="pt-BR"/>
          </a:p>
        </p:txBody>
      </p:sp>
    </p:spTree>
    <p:extLst>
      <p:ext uri="{BB962C8B-B14F-4D97-AF65-F5344CB8AC3E}">
        <p14:creationId xmlns:p14="http://schemas.microsoft.com/office/powerpoint/2010/main" val="313301545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75</a:t>
            </a:fld>
            <a:endParaRPr lang="pt-BR"/>
          </a:p>
        </p:txBody>
      </p:sp>
    </p:spTree>
    <p:extLst>
      <p:ext uri="{BB962C8B-B14F-4D97-AF65-F5344CB8AC3E}">
        <p14:creationId xmlns:p14="http://schemas.microsoft.com/office/powerpoint/2010/main" val="202212916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76</a:t>
            </a:fld>
            <a:endParaRPr lang="pt-BR"/>
          </a:p>
        </p:txBody>
      </p:sp>
    </p:spTree>
    <p:extLst>
      <p:ext uri="{BB962C8B-B14F-4D97-AF65-F5344CB8AC3E}">
        <p14:creationId xmlns:p14="http://schemas.microsoft.com/office/powerpoint/2010/main" val="35509754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77</a:t>
            </a:fld>
            <a:endParaRPr lang="pt-BR"/>
          </a:p>
        </p:txBody>
      </p:sp>
    </p:spTree>
    <p:extLst>
      <p:ext uri="{BB962C8B-B14F-4D97-AF65-F5344CB8AC3E}">
        <p14:creationId xmlns:p14="http://schemas.microsoft.com/office/powerpoint/2010/main" val="36266635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pt-BR" dirty="0"/>
              <a:t>COLOCAR GRÁFICOS UM AO LADO DO OUTRO</a:t>
            </a:r>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15</a:t>
            </a:fld>
            <a:endParaRPr lang="pt-BR"/>
          </a:p>
        </p:txBody>
      </p:sp>
    </p:spTree>
    <p:extLst>
      <p:ext uri="{BB962C8B-B14F-4D97-AF65-F5344CB8AC3E}">
        <p14:creationId xmlns:p14="http://schemas.microsoft.com/office/powerpoint/2010/main" val="42363930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78</a:t>
            </a:fld>
            <a:endParaRPr lang="pt-BR"/>
          </a:p>
        </p:txBody>
      </p:sp>
    </p:spTree>
    <p:extLst>
      <p:ext uri="{BB962C8B-B14F-4D97-AF65-F5344CB8AC3E}">
        <p14:creationId xmlns:p14="http://schemas.microsoft.com/office/powerpoint/2010/main" val="328425628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79</a:t>
            </a:fld>
            <a:endParaRPr lang="pt-BR"/>
          </a:p>
        </p:txBody>
      </p:sp>
    </p:spTree>
    <p:extLst>
      <p:ext uri="{BB962C8B-B14F-4D97-AF65-F5344CB8AC3E}">
        <p14:creationId xmlns:p14="http://schemas.microsoft.com/office/powerpoint/2010/main" val="421791386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80</a:t>
            </a:fld>
            <a:endParaRPr lang="pt-BR"/>
          </a:p>
        </p:txBody>
      </p:sp>
    </p:spTree>
    <p:extLst>
      <p:ext uri="{BB962C8B-B14F-4D97-AF65-F5344CB8AC3E}">
        <p14:creationId xmlns:p14="http://schemas.microsoft.com/office/powerpoint/2010/main" val="57531432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81</a:t>
            </a:fld>
            <a:endParaRPr lang="pt-BR"/>
          </a:p>
        </p:txBody>
      </p:sp>
    </p:spTree>
    <p:extLst>
      <p:ext uri="{BB962C8B-B14F-4D97-AF65-F5344CB8AC3E}">
        <p14:creationId xmlns:p14="http://schemas.microsoft.com/office/powerpoint/2010/main" val="207447882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82</a:t>
            </a:fld>
            <a:endParaRPr lang="pt-BR"/>
          </a:p>
        </p:txBody>
      </p:sp>
    </p:spTree>
    <p:extLst>
      <p:ext uri="{BB962C8B-B14F-4D97-AF65-F5344CB8AC3E}">
        <p14:creationId xmlns:p14="http://schemas.microsoft.com/office/powerpoint/2010/main" val="306155428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92</a:t>
            </a:fld>
            <a:endParaRPr lang="pt-BR"/>
          </a:p>
        </p:txBody>
      </p:sp>
    </p:spTree>
    <p:extLst>
      <p:ext uri="{BB962C8B-B14F-4D97-AF65-F5344CB8AC3E}">
        <p14:creationId xmlns:p14="http://schemas.microsoft.com/office/powerpoint/2010/main" val="162829166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r>
              <a:rPr lang="pt-BR" dirty="0"/>
              <a:t>AJUSTAR CORES E DADOS QUANDO TIVER</a:t>
            </a:r>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128</a:t>
            </a:fld>
            <a:endParaRPr lang="pt-BR"/>
          </a:p>
        </p:txBody>
      </p:sp>
    </p:spTree>
    <p:extLst>
      <p:ext uri="{BB962C8B-B14F-4D97-AF65-F5344CB8AC3E}">
        <p14:creationId xmlns:p14="http://schemas.microsoft.com/office/powerpoint/2010/main" val="147850779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AJUSTAR CORES E DADOS QUANDO TIVER</a:t>
            </a:r>
          </a:p>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129</a:t>
            </a:fld>
            <a:endParaRPr lang="pt-BR"/>
          </a:p>
        </p:txBody>
      </p:sp>
    </p:spTree>
    <p:extLst>
      <p:ext uri="{BB962C8B-B14F-4D97-AF65-F5344CB8AC3E}">
        <p14:creationId xmlns:p14="http://schemas.microsoft.com/office/powerpoint/2010/main" val="16698906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dirty="0"/>
              <a:t>AJUSTAR CORES E DADOS QUANDO TIVER</a:t>
            </a:r>
          </a:p>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130</a:t>
            </a:fld>
            <a:endParaRPr lang="pt-BR"/>
          </a:p>
        </p:txBody>
      </p:sp>
    </p:spTree>
    <p:extLst>
      <p:ext uri="{BB962C8B-B14F-4D97-AF65-F5344CB8AC3E}">
        <p14:creationId xmlns:p14="http://schemas.microsoft.com/office/powerpoint/2010/main" val="109349966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131</a:t>
            </a:fld>
            <a:endParaRPr lang="pt-BR"/>
          </a:p>
        </p:txBody>
      </p:sp>
    </p:spTree>
    <p:extLst>
      <p:ext uri="{BB962C8B-B14F-4D97-AF65-F5344CB8AC3E}">
        <p14:creationId xmlns:p14="http://schemas.microsoft.com/office/powerpoint/2010/main" val="263745307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18</a:t>
            </a:fld>
            <a:endParaRPr lang="pt-BR"/>
          </a:p>
        </p:txBody>
      </p:sp>
    </p:spTree>
    <p:extLst>
      <p:ext uri="{BB962C8B-B14F-4D97-AF65-F5344CB8AC3E}">
        <p14:creationId xmlns:p14="http://schemas.microsoft.com/office/powerpoint/2010/main" val="409080839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132</a:t>
            </a:fld>
            <a:endParaRPr lang="pt-BR"/>
          </a:p>
        </p:txBody>
      </p:sp>
    </p:spTree>
    <p:extLst>
      <p:ext uri="{BB962C8B-B14F-4D97-AF65-F5344CB8AC3E}">
        <p14:creationId xmlns:p14="http://schemas.microsoft.com/office/powerpoint/2010/main" val="82118906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133</a:t>
            </a:fld>
            <a:endParaRPr lang="pt-BR"/>
          </a:p>
        </p:txBody>
      </p:sp>
    </p:spTree>
    <p:extLst>
      <p:ext uri="{BB962C8B-B14F-4D97-AF65-F5344CB8AC3E}">
        <p14:creationId xmlns:p14="http://schemas.microsoft.com/office/powerpoint/2010/main" val="423415872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216</a:t>
            </a:fld>
            <a:endParaRPr lang="pt-BR"/>
          </a:p>
        </p:txBody>
      </p:sp>
    </p:spTree>
    <p:extLst>
      <p:ext uri="{BB962C8B-B14F-4D97-AF65-F5344CB8AC3E}">
        <p14:creationId xmlns:p14="http://schemas.microsoft.com/office/powerpoint/2010/main" val="382699419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244</a:t>
            </a:fld>
            <a:endParaRPr lang="pt-BR"/>
          </a:p>
        </p:txBody>
      </p:sp>
    </p:spTree>
    <p:extLst>
      <p:ext uri="{BB962C8B-B14F-4D97-AF65-F5344CB8AC3E}">
        <p14:creationId xmlns:p14="http://schemas.microsoft.com/office/powerpoint/2010/main" val="113460139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19</a:t>
            </a:fld>
            <a:endParaRPr lang="pt-BR"/>
          </a:p>
        </p:txBody>
      </p:sp>
    </p:spTree>
    <p:extLst>
      <p:ext uri="{BB962C8B-B14F-4D97-AF65-F5344CB8AC3E}">
        <p14:creationId xmlns:p14="http://schemas.microsoft.com/office/powerpoint/2010/main" val="5289705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24</a:t>
            </a:fld>
            <a:endParaRPr lang="pt-BR"/>
          </a:p>
        </p:txBody>
      </p:sp>
    </p:spTree>
    <p:extLst>
      <p:ext uri="{BB962C8B-B14F-4D97-AF65-F5344CB8AC3E}">
        <p14:creationId xmlns:p14="http://schemas.microsoft.com/office/powerpoint/2010/main" val="32335718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27</a:t>
            </a:fld>
            <a:endParaRPr lang="pt-BR"/>
          </a:p>
        </p:txBody>
      </p:sp>
    </p:spTree>
    <p:extLst>
      <p:ext uri="{BB962C8B-B14F-4D97-AF65-F5344CB8AC3E}">
        <p14:creationId xmlns:p14="http://schemas.microsoft.com/office/powerpoint/2010/main" val="363489632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5"/>
          </p:nvPr>
        </p:nvSpPr>
        <p:spPr/>
        <p:txBody>
          <a:bodyPr/>
          <a:lstStyle/>
          <a:p>
            <a:fld id="{10D8241B-84CB-4B30-A920-AE97D3CD0BB8}" type="slidenum">
              <a:rPr lang="pt-BR" smtClean="0"/>
              <a:t>35</a:t>
            </a:fld>
            <a:endParaRPr lang="pt-BR"/>
          </a:p>
        </p:txBody>
      </p:sp>
    </p:spTree>
    <p:extLst>
      <p:ext uri="{BB962C8B-B14F-4D97-AF65-F5344CB8AC3E}">
        <p14:creationId xmlns:p14="http://schemas.microsoft.com/office/powerpoint/2010/main" val="24550135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cSld name="Em Branco">
    <p:spTree>
      <p:nvGrpSpPr>
        <p:cNvPr id="1" name=""/>
        <p:cNvGrpSpPr/>
        <p:nvPr/>
      </p:nvGrpSpPr>
      <p:grpSpPr>
        <a:xfrm>
          <a:off x="0" y="0"/>
          <a:ext cx="0" cy="0"/>
          <a:chOff x="0" y="0"/>
          <a:chExt cx="0" cy="0"/>
        </a:xfrm>
      </p:grpSpPr>
      <p:sp>
        <p:nvSpPr>
          <p:cNvPr id="2" name="Espaço Reservado para Data 1">
            <a:extLst>
              <a:ext uri="{FF2B5EF4-FFF2-40B4-BE49-F238E27FC236}">
                <a16:creationId xmlns:a16="http://schemas.microsoft.com/office/drawing/2014/main" id="{A3009A61-890A-4624-B81D-14DE365F5BB5}"/>
              </a:ext>
            </a:extLst>
          </p:cNvPr>
          <p:cNvSpPr>
            <a:spLocks noGrp="1"/>
          </p:cNvSpPr>
          <p:nvPr>
            <p:ph type="dt" sz="half" idx="10"/>
          </p:nvPr>
        </p:nvSpPr>
        <p:spPr/>
        <p:txBody>
          <a:bodyPr/>
          <a:lstStyle/>
          <a:p>
            <a:fld id="{E6E7BA69-21B5-4D3F-BF26-5B17BE5795E5}" type="datetime1">
              <a:rPr lang="pt-BR" smtClean="0"/>
              <a:t>02/05/2023</a:t>
            </a:fld>
            <a:endParaRPr lang="pt-BR"/>
          </a:p>
        </p:txBody>
      </p:sp>
      <p:sp>
        <p:nvSpPr>
          <p:cNvPr id="3" name="Espaço Reservado para Rodapé 2">
            <a:extLst>
              <a:ext uri="{FF2B5EF4-FFF2-40B4-BE49-F238E27FC236}">
                <a16:creationId xmlns:a16="http://schemas.microsoft.com/office/drawing/2014/main" id="{04664F8F-6DF1-4CFE-9478-5461C5B62B86}"/>
              </a:ext>
            </a:extLst>
          </p:cNvPr>
          <p:cNvSpPr>
            <a:spLocks noGrp="1"/>
          </p:cNvSpPr>
          <p:nvPr>
            <p:ph type="ftr" sz="quarter" idx="11"/>
          </p:nvPr>
        </p:nvSpPr>
        <p:spPr/>
        <p:txBody>
          <a:bodyPr/>
          <a:lstStyle/>
          <a:p>
            <a:endParaRPr lang="pt-BR"/>
          </a:p>
        </p:txBody>
      </p:sp>
      <p:sp>
        <p:nvSpPr>
          <p:cNvPr id="4" name="Espaço Reservado para Número de Slide 3">
            <a:extLst>
              <a:ext uri="{FF2B5EF4-FFF2-40B4-BE49-F238E27FC236}">
                <a16:creationId xmlns:a16="http://schemas.microsoft.com/office/drawing/2014/main" id="{8289FBA2-4F12-4824-8438-8EF56DC2CAF1}"/>
              </a:ext>
            </a:extLst>
          </p:cNvPr>
          <p:cNvSpPr>
            <a:spLocks noGrp="1"/>
          </p:cNvSpPr>
          <p:nvPr>
            <p:ph type="sldNum" sz="quarter" idx="12"/>
          </p:nvPr>
        </p:nvSpPr>
        <p:spPr/>
        <p:txBody>
          <a:bodyPr/>
          <a:lstStyle/>
          <a:p>
            <a:fld id="{5FED21B6-BBA3-4A87-836A-F4FCC7A5681B}" type="slidenum">
              <a:rPr lang="pt-BR" smtClean="0"/>
              <a:t>‹Nº›</a:t>
            </a:fld>
            <a:endParaRPr lang="pt-BR"/>
          </a:p>
        </p:txBody>
      </p:sp>
    </p:spTree>
    <p:extLst>
      <p:ext uri="{BB962C8B-B14F-4D97-AF65-F5344CB8AC3E}">
        <p14:creationId xmlns:p14="http://schemas.microsoft.com/office/powerpoint/2010/main" val="72762764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4_Layout Personalizado">
    <p:spTree>
      <p:nvGrpSpPr>
        <p:cNvPr id="1" name=""/>
        <p:cNvGrpSpPr/>
        <p:nvPr/>
      </p:nvGrpSpPr>
      <p:grpSpPr>
        <a:xfrm>
          <a:off x="0" y="0"/>
          <a:ext cx="0" cy="0"/>
          <a:chOff x="0" y="0"/>
          <a:chExt cx="0" cy="0"/>
        </a:xfrm>
      </p:grpSpPr>
      <p:sp>
        <p:nvSpPr>
          <p:cNvPr id="2" name="Título 1"/>
          <p:cNvSpPr>
            <a:spLocks noGrp="1"/>
          </p:cNvSpPr>
          <p:nvPr>
            <p:ph type="title"/>
          </p:nvPr>
        </p:nvSpPr>
        <p:spPr>
          <a:xfrm>
            <a:off x="45155" y="1856"/>
            <a:ext cx="10972800" cy="474816"/>
          </a:xfrm>
          <a:prstGeom prst="rect">
            <a:avLst/>
          </a:prstGeom>
        </p:spPr>
        <p:txBody>
          <a:bodyPr/>
          <a:lstStyle>
            <a:lvl1pPr algn="l">
              <a:defRPr sz="2400">
                <a:solidFill>
                  <a:schemeClr val="bg1"/>
                </a:solidFill>
              </a:defRPr>
            </a:lvl1pPr>
          </a:lstStyle>
          <a:p>
            <a:r>
              <a:rPr lang="pt-BR" dirty="0"/>
              <a:t>Clique para editar o título mestre</a:t>
            </a:r>
          </a:p>
        </p:txBody>
      </p:sp>
    </p:spTree>
    <p:extLst>
      <p:ext uri="{BB962C8B-B14F-4D97-AF65-F5344CB8AC3E}">
        <p14:creationId xmlns:p14="http://schemas.microsoft.com/office/powerpoint/2010/main" val="302562558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5_Layout Personalizado">
    <p:spTree>
      <p:nvGrpSpPr>
        <p:cNvPr id="1" name=""/>
        <p:cNvGrpSpPr/>
        <p:nvPr/>
      </p:nvGrpSpPr>
      <p:grpSpPr>
        <a:xfrm>
          <a:off x="0" y="0"/>
          <a:ext cx="0" cy="0"/>
          <a:chOff x="0" y="0"/>
          <a:chExt cx="0" cy="0"/>
        </a:xfrm>
      </p:grpSpPr>
      <p:sp>
        <p:nvSpPr>
          <p:cNvPr id="2" name="Título 1"/>
          <p:cNvSpPr>
            <a:spLocks noGrp="1"/>
          </p:cNvSpPr>
          <p:nvPr>
            <p:ph type="title"/>
          </p:nvPr>
        </p:nvSpPr>
        <p:spPr>
          <a:xfrm>
            <a:off x="45155" y="1856"/>
            <a:ext cx="10972800" cy="474816"/>
          </a:xfrm>
          <a:prstGeom prst="rect">
            <a:avLst/>
          </a:prstGeom>
        </p:spPr>
        <p:txBody>
          <a:bodyPr/>
          <a:lstStyle>
            <a:lvl1pPr algn="l">
              <a:defRPr sz="2400">
                <a:solidFill>
                  <a:schemeClr val="bg1"/>
                </a:solidFill>
              </a:defRPr>
            </a:lvl1pPr>
          </a:lstStyle>
          <a:p>
            <a:r>
              <a:rPr lang="pt-BR" dirty="0"/>
              <a:t>Clique para editar o título mestre</a:t>
            </a:r>
          </a:p>
        </p:txBody>
      </p:sp>
    </p:spTree>
    <p:extLst>
      <p:ext uri="{BB962C8B-B14F-4D97-AF65-F5344CB8AC3E}">
        <p14:creationId xmlns:p14="http://schemas.microsoft.com/office/powerpoint/2010/main" val="6259963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6_Layout Personalizado">
    <p:spTree>
      <p:nvGrpSpPr>
        <p:cNvPr id="1" name=""/>
        <p:cNvGrpSpPr/>
        <p:nvPr/>
      </p:nvGrpSpPr>
      <p:grpSpPr>
        <a:xfrm>
          <a:off x="0" y="0"/>
          <a:ext cx="0" cy="0"/>
          <a:chOff x="0" y="0"/>
          <a:chExt cx="0" cy="0"/>
        </a:xfrm>
      </p:grpSpPr>
      <p:sp>
        <p:nvSpPr>
          <p:cNvPr id="2" name="Título 1"/>
          <p:cNvSpPr>
            <a:spLocks noGrp="1"/>
          </p:cNvSpPr>
          <p:nvPr>
            <p:ph type="title"/>
          </p:nvPr>
        </p:nvSpPr>
        <p:spPr>
          <a:xfrm>
            <a:off x="45155" y="1856"/>
            <a:ext cx="10972800" cy="474816"/>
          </a:xfrm>
          <a:prstGeom prst="rect">
            <a:avLst/>
          </a:prstGeom>
        </p:spPr>
        <p:txBody>
          <a:bodyPr/>
          <a:lstStyle>
            <a:lvl1pPr algn="l">
              <a:defRPr sz="2400">
                <a:solidFill>
                  <a:schemeClr val="bg1"/>
                </a:solidFill>
              </a:defRPr>
            </a:lvl1pPr>
          </a:lstStyle>
          <a:p>
            <a:r>
              <a:rPr lang="pt-BR" dirty="0"/>
              <a:t>Clique para editar o título mestre</a:t>
            </a:r>
          </a:p>
        </p:txBody>
      </p:sp>
    </p:spTree>
    <p:extLst>
      <p:ext uri="{BB962C8B-B14F-4D97-AF65-F5344CB8AC3E}">
        <p14:creationId xmlns:p14="http://schemas.microsoft.com/office/powerpoint/2010/main" val="32134369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7_Layout Personalizado">
    <p:spTree>
      <p:nvGrpSpPr>
        <p:cNvPr id="1" name=""/>
        <p:cNvGrpSpPr/>
        <p:nvPr/>
      </p:nvGrpSpPr>
      <p:grpSpPr>
        <a:xfrm>
          <a:off x="0" y="0"/>
          <a:ext cx="0" cy="0"/>
          <a:chOff x="0" y="0"/>
          <a:chExt cx="0" cy="0"/>
        </a:xfrm>
      </p:grpSpPr>
      <p:sp>
        <p:nvSpPr>
          <p:cNvPr id="2" name="Título 1"/>
          <p:cNvSpPr>
            <a:spLocks noGrp="1"/>
          </p:cNvSpPr>
          <p:nvPr>
            <p:ph type="title"/>
          </p:nvPr>
        </p:nvSpPr>
        <p:spPr>
          <a:xfrm>
            <a:off x="45155" y="1856"/>
            <a:ext cx="10972800" cy="474816"/>
          </a:xfrm>
          <a:prstGeom prst="rect">
            <a:avLst/>
          </a:prstGeom>
        </p:spPr>
        <p:txBody>
          <a:bodyPr/>
          <a:lstStyle>
            <a:lvl1pPr algn="l">
              <a:defRPr sz="2400">
                <a:solidFill>
                  <a:schemeClr val="bg1"/>
                </a:solidFill>
              </a:defRPr>
            </a:lvl1pPr>
          </a:lstStyle>
          <a:p>
            <a:r>
              <a:rPr lang="pt-BR" dirty="0"/>
              <a:t>Clique para editar o título mestre</a:t>
            </a:r>
          </a:p>
        </p:txBody>
      </p:sp>
    </p:spTree>
    <p:extLst>
      <p:ext uri="{BB962C8B-B14F-4D97-AF65-F5344CB8AC3E}">
        <p14:creationId xmlns:p14="http://schemas.microsoft.com/office/powerpoint/2010/main" val="18192134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Título e conteúdo">
    <p:spTree>
      <p:nvGrpSpPr>
        <p:cNvPr id="1" name=""/>
        <p:cNvGrpSpPr/>
        <p:nvPr/>
      </p:nvGrpSpPr>
      <p:grpSpPr>
        <a:xfrm>
          <a:off x="0" y="0"/>
          <a:ext cx="0" cy="0"/>
          <a:chOff x="0" y="0"/>
          <a:chExt cx="0" cy="0"/>
        </a:xfrm>
      </p:grpSpPr>
    </p:spTree>
    <p:extLst>
      <p:ext uri="{BB962C8B-B14F-4D97-AF65-F5344CB8AC3E}">
        <p14:creationId xmlns:p14="http://schemas.microsoft.com/office/powerpoint/2010/main" val="355325124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Somente título">
    <p:spTree>
      <p:nvGrpSpPr>
        <p:cNvPr id="1" name=""/>
        <p:cNvGrpSpPr/>
        <p:nvPr/>
      </p:nvGrpSpPr>
      <p:grpSpPr>
        <a:xfrm>
          <a:off x="0" y="0"/>
          <a:ext cx="0" cy="0"/>
          <a:chOff x="0" y="0"/>
          <a:chExt cx="0" cy="0"/>
        </a:xfrm>
      </p:grpSpPr>
      <p:pic>
        <p:nvPicPr>
          <p:cNvPr id="2" name="Imagem 1">
            <a:extLst>
              <a:ext uri="{FF2B5EF4-FFF2-40B4-BE49-F238E27FC236}">
                <a16:creationId xmlns:a16="http://schemas.microsoft.com/office/drawing/2014/main" id="{D8251579-4055-4FE5-B7E4-8B0704798427}"/>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25000"/>
          <a:stretch/>
        </p:blipFill>
        <p:spPr>
          <a:xfrm rot="10800000">
            <a:off x="0" y="-9526"/>
            <a:ext cx="12192000" cy="6875765"/>
          </a:xfrm>
          <a:prstGeom prst="rect">
            <a:avLst/>
          </a:prstGeom>
        </p:spPr>
      </p:pic>
      <p:sp>
        <p:nvSpPr>
          <p:cNvPr id="3" name="Google Shape;22;p6"/>
          <p:cNvSpPr/>
          <p:nvPr userDrawn="1"/>
        </p:nvSpPr>
        <p:spPr>
          <a:xfrm>
            <a:off x="-6117" y="-2747"/>
            <a:ext cx="6102116" cy="6876000"/>
          </a:xfrm>
          <a:prstGeom prst="rect">
            <a:avLst/>
          </a:prstGeom>
          <a:solidFill>
            <a:srgbClr val="FFFFFF">
              <a:alpha val="50196"/>
            </a:srgbClr>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3200" b="0" i="0" u="none" strike="noStrike" cap="none" dirty="0">
              <a:solidFill>
                <a:schemeClr val="lt1"/>
              </a:solidFill>
              <a:latin typeface="Century Gothic" panose="020B0502020202020204" pitchFamily="34" charset="0"/>
              <a:ea typeface="Century Gothic"/>
              <a:cs typeface="Century Gothic"/>
              <a:sym typeface="Century Gothic"/>
            </a:endParaRPr>
          </a:p>
        </p:txBody>
      </p:sp>
    </p:spTree>
    <p:extLst>
      <p:ext uri="{BB962C8B-B14F-4D97-AF65-F5344CB8AC3E}">
        <p14:creationId xmlns:p14="http://schemas.microsoft.com/office/powerpoint/2010/main" val="391332067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4" name="CaixaDeTexto 3"/>
          <p:cNvSpPr txBox="1"/>
          <p:nvPr userDrawn="1"/>
        </p:nvSpPr>
        <p:spPr>
          <a:xfrm>
            <a:off x="7939" y="6617171"/>
            <a:ext cx="1582208" cy="249905"/>
          </a:xfrm>
          <a:prstGeom prst="rect">
            <a:avLst/>
          </a:prstGeom>
          <a:noFill/>
        </p:spPr>
        <p:txBody>
          <a:bodyPr wrap="square" lIns="95088" tIns="47544" rIns="95088" bIns="47544">
            <a:spAutoFit/>
          </a:bodyPr>
          <a:lstStyle>
            <a:lvl1pPr algn="ctr" eaLnBrk="0" hangingPunct="0">
              <a:defRPr sz="1200">
                <a:solidFill>
                  <a:schemeClr val="bg2"/>
                </a:solidFill>
                <a:latin typeface="Broadway" pitchFamily="82" charset="0"/>
              </a:defRPr>
            </a:lvl1pPr>
            <a:lvl2pPr marL="742950" indent="-285750" algn="ctr" eaLnBrk="0" hangingPunct="0">
              <a:defRPr sz="1200">
                <a:solidFill>
                  <a:schemeClr val="bg2"/>
                </a:solidFill>
                <a:latin typeface="Broadway" pitchFamily="82" charset="0"/>
              </a:defRPr>
            </a:lvl2pPr>
            <a:lvl3pPr marL="1143000" indent="-228600" algn="ctr" eaLnBrk="0" hangingPunct="0">
              <a:defRPr sz="1200">
                <a:solidFill>
                  <a:schemeClr val="bg2"/>
                </a:solidFill>
                <a:latin typeface="Broadway" pitchFamily="82" charset="0"/>
              </a:defRPr>
            </a:lvl3pPr>
            <a:lvl4pPr marL="1600200" indent="-228600" algn="ctr" eaLnBrk="0" hangingPunct="0">
              <a:defRPr sz="1200">
                <a:solidFill>
                  <a:schemeClr val="bg2"/>
                </a:solidFill>
                <a:latin typeface="Broadway" pitchFamily="82" charset="0"/>
              </a:defRPr>
            </a:lvl4pPr>
            <a:lvl5pPr marL="2057400" indent="-228600" algn="ctr" eaLnBrk="0" hangingPunct="0">
              <a:defRPr sz="1200">
                <a:solidFill>
                  <a:schemeClr val="bg2"/>
                </a:solidFill>
                <a:latin typeface="Broadway" pitchFamily="82" charset="0"/>
              </a:defRPr>
            </a:lvl5pPr>
            <a:lvl6pPr marL="2514600" indent="-228600" algn="ctr" eaLnBrk="0" fontAlgn="base" hangingPunct="0">
              <a:spcBef>
                <a:spcPct val="0"/>
              </a:spcBef>
              <a:spcAft>
                <a:spcPct val="0"/>
              </a:spcAft>
              <a:buFont typeface="Wingdings" pitchFamily="2" charset="2"/>
              <a:defRPr sz="1200">
                <a:solidFill>
                  <a:schemeClr val="bg2"/>
                </a:solidFill>
                <a:latin typeface="Broadway" pitchFamily="82" charset="0"/>
              </a:defRPr>
            </a:lvl6pPr>
            <a:lvl7pPr marL="2971800" indent="-228600" algn="ctr" eaLnBrk="0" fontAlgn="base" hangingPunct="0">
              <a:spcBef>
                <a:spcPct val="0"/>
              </a:spcBef>
              <a:spcAft>
                <a:spcPct val="0"/>
              </a:spcAft>
              <a:buFont typeface="Wingdings" pitchFamily="2" charset="2"/>
              <a:defRPr sz="1200">
                <a:solidFill>
                  <a:schemeClr val="bg2"/>
                </a:solidFill>
                <a:latin typeface="Broadway" pitchFamily="82" charset="0"/>
              </a:defRPr>
            </a:lvl7pPr>
            <a:lvl8pPr marL="3429000" indent="-228600" algn="ctr" eaLnBrk="0" fontAlgn="base" hangingPunct="0">
              <a:spcBef>
                <a:spcPct val="0"/>
              </a:spcBef>
              <a:spcAft>
                <a:spcPct val="0"/>
              </a:spcAft>
              <a:buFont typeface="Wingdings" pitchFamily="2" charset="2"/>
              <a:defRPr sz="1200">
                <a:solidFill>
                  <a:schemeClr val="bg2"/>
                </a:solidFill>
                <a:latin typeface="Broadway" pitchFamily="82" charset="0"/>
              </a:defRPr>
            </a:lvl8pPr>
            <a:lvl9pPr marL="3886200" indent="-228600" algn="ctr" eaLnBrk="0" fontAlgn="base" hangingPunct="0">
              <a:spcBef>
                <a:spcPct val="0"/>
              </a:spcBef>
              <a:spcAft>
                <a:spcPct val="0"/>
              </a:spcAft>
              <a:buFont typeface="Wingdings" pitchFamily="2" charset="2"/>
              <a:defRPr sz="1200">
                <a:solidFill>
                  <a:schemeClr val="bg2"/>
                </a:solidFill>
                <a:latin typeface="Broadway" pitchFamily="82" charset="0"/>
              </a:defRPr>
            </a:lvl9pPr>
          </a:lstStyle>
          <a:p>
            <a:pPr eaLnBrk="1" hangingPunct="1">
              <a:defRPr/>
            </a:pPr>
            <a:endParaRPr lang="pt-BR" sz="1000" b="1" dirty="0">
              <a:solidFill>
                <a:srgbClr val="7030A0"/>
              </a:solidFill>
              <a:latin typeface="Trebuchet MS" pitchFamily="34" charset="0"/>
            </a:endParaRPr>
          </a:p>
        </p:txBody>
      </p:sp>
      <p:pic>
        <p:nvPicPr>
          <p:cNvPr id="3" name="Imagem 2">
            <a:extLst>
              <a:ext uri="{FF2B5EF4-FFF2-40B4-BE49-F238E27FC236}">
                <a16:creationId xmlns:a16="http://schemas.microsoft.com/office/drawing/2014/main" id="{D8251579-4055-4FE5-B7E4-8B0704798427}"/>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25000"/>
          <a:stretch/>
        </p:blipFill>
        <p:spPr>
          <a:xfrm>
            <a:off x="0" y="-5679"/>
            <a:ext cx="12192000" cy="6871920"/>
          </a:xfrm>
          <a:prstGeom prst="rect">
            <a:avLst/>
          </a:prstGeom>
        </p:spPr>
      </p:pic>
      <p:pic>
        <p:nvPicPr>
          <p:cNvPr id="5" name="Google Shape;12;p1" descr="C:\Documents and Settings\Geu16\Desktop\JOBS\GEU\Logo-GEU.jpg">
            <a:extLst>
              <a:ext uri="{FF2B5EF4-FFF2-40B4-BE49-F238E27FC236}">
                <a16:creationId xmlns:a16="http://schemas.microsoft.com/office/drawing/2014/main" id="{76330038-315B-4FEB-B5A8-0E7A88BD5D40}"/>
              </a:ext>
            </a:extLst>
          </p:cNvPr>
          <p:cNvPicPr preferRelativeResize="0"/>
          <p:nvPr userDrawn="1"/>
        </p:nvPicPr>
        <p:blipFill rotWithShape="1">
          <a:blip r:embed="rId3" cstate="print">
            <a:alphaModFix/>
            <a:extLst>
              <a:ext uri="{28A0092B-C50C-407E-A947-70E740481C1C}">
                <a14:useLocalDpi xmlns:a14="http://schemas.microsoft.com/office/drawing/2010/main" val="0"/>
              </a:ext>
            </a:extLst>
          </a:blip>
          <a:srcRect/>
          <a:stretch/>
        </p:blipFill>
        <p:spPr>
          <a:xfrm>
            <a:off x="11396527" y="-5679"/>
            <a:ext cx="795711" cy="626368"/>
          </a:xfrm>
          <a:prstGeom prst="rect">
            <a:avLst/>
          </a:prstGeom>
          <a:noFill/>
          <a:ln>
            <a:noFill/>
          </a:ln>
        </p:spPr>
      </p:pic>
    </p:spTree>
    <p:extLst>
      <p:ext uri="{BB962C8B-B14F-4D97-AF65-F5344CB8AC3E}">
        <p14:creationId xmlns:p14="http://schemas.microsoft.com/office/powerpoint/2010/main" val="412563912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4_Somente título">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969538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ayout Personalizado">
    <p:spTree>
      <p:nvGrpSpPr>
        <p:cNvPr id="1" name=""/>
        <p:cNvGrpSpPr/>
        <p:nvPr/>
      </p:nvGrpSpPr>
      <p:grpSpPr>
        <a:xfrm>
          <a:off x="0" y="0"/>
          <a:ext cx="0" cy="0"/>
          <a:chOff x="0" y="0"/>
          <a:chExt cx="0" cy="0"/>
        </a:xfrm>
      </p:grpSpPr>
      <p:sp>
        <p:nvSpPr>
          <p:cNvPr id="4" name="CaixaDeTexto 3">
            <a:extLst>
              <a:ext uri="{FF2B5EF4-FFF2-40B4-BE49-F238E27FC236}">
                <a16:creationId xmlns:a16="http://schemas.microsoft.com/office/drawing/2014/main" id="{923A10AC-BEDE-4DDD-99B4-81B6B8A07283}"/>
              </a:ext>
            </a:extLst>
          </p:cNvPr>
          <p:cNvSpPr txBox="1"/>
          <p:nvPr userDrawn="1"/>
        </p:nvSpPr>
        <p:spPr>
          <a:xfrm>
            <a:off x="6559550" y="4608401"/>
            <a:ext cx="3136900" cy="1938992"/>
          </a:xfrm>
          <a:prstGeom prst="rect">
            <a:avLst/>
          </a:prstGeom>
          <a:noFill/>
        </p:spPr>
        <p:txBody>
          <a:bodyPr wrap="square" rtlCol="0">
            <a:spAutoFit/>
          </a:bodyPr>
          <a:lstStyle/>
          <a:p>
            <a:pPr algn="ctr">
              <a:lnSpc>
                <a:spcPct val="150000"/>
              </a:lnSpc>
            </a:pPr>
            <a:r>
              <a:rPr lang="en-US" sz="1700" b="1" dirty="0">
                <a:solidFill>
                  <a:schemeClr val="bg1"/>
                </a:solidFill>
                <a:latin typeface="Century Gothic" panose="020B0502020202020204" pitchFamily="34" charset="0"/>
              </a:rPr>
              <a:t>CONTATO</a:t>
            </a:r>
          </a:p>
          <a:p>
            <a:pPr algn="ctr">
              <a:lnSpc>
                <a:spcPct val="150000"/>
              </a:lnSpc>
            </a:pPr>
            <a:r>
              <a:rPr lang="en-US" sz="1700" b="1">
                <a:solidFill>
                  <a:schemeClr val="bg1"/>
                </a:solidFill>
                <a:latin typeface="Century Gothic" panose="020B0502020202020204" pitchFamily="34" charset="0"/>
              </a:rPr>
              <a:t>+55 11 3668-6858</a:t>
            </a:r>
            <a:endParaRPr lang="en-US" sz="1700" b="1" dirty="0">
              <a:solidFill>
                <a:schemeClr val="bg1"/>
              </a:solidFill>
              <a:latin typeface="Century Gothic" panose="020B0502020202020204" pitchFamily="34" charset="0"/>
            </a:endParaRPr>
          </a:p>
          <a:p>
            <a:pPr algn="ctr">
              <a:lnSpc>
                <a:spcPct val="150000"/>
              </a:lnSpc>
            </a:pPr>
            <a:r>
              <a:rPr lang="en-US" sz="1700" b="1" dirty="0">
                <a:solidFill>
                  <a:schemeClr val="bg1"/>
                </a:solidFill>
                <a:latin typeface="Century Gothic" panose="020B0502020202020204" pitchFamily="34" charset="0"/>
              </a:rPr>
              <a:t>geu@geu.com.br</a:t>
            </a:r>
          </a:p>
          <a:p>
            <a:pPr algn="ctr">
              <a:lnSpc>
                <a:spcPct val="150000"/>
              </a:lnSpc>
            </a:pPr>
            <a:r>
              <a:rPr lang="en-US" sz="1700" b="1" dirty="0">
                <a:solidFill>
                  <a:schemeClr val="bg1"/>
                </a:solidFill>
                <a:latin typeface="Century Gothic" panose="020B0502020202020204" pitchFamily="34" charset="0"/>
              </a:rPr>
              <a:t>www.geu.com.br</a:t>
            </a:r>
          </a:p>
          <a:p>
            <a:endParaRPr lang="pt-BR" sz="1800" dirty="0"/>
          </a:p>
        </p:txBody>
      </p:sp>
    </p:spTree>
    <p:extLst>
      <p:ext uri="{BB962C8B-B14F-4D97-AF65-F5344CB8AC3E}">
        <p14:creationId xmlns:p14="http://schemas.microsoft.com/office/powerpoint/2010/main" val="392288150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_Layout Personalizado">
    <p:spTree>
      <p:nvGrpSpPr>
        <p:cNvPr id="1" name=""/>
        <p:cNvGrpSpPr/>
        <p:nvPr/>
      </p:nvGrpSpPr>
      <p:grpSpPr>
        <a:xfrm>
          <a:off x="0" y="0"/>
          <a:ext cx="0" cy="0"/>
          <a:chOff x="0" y="0"/>
          <a:chExt cx="0" cy="0"/>
        </a:xfrm>
      </p:grpSpPr>
      <p:sp>
        <p:nvSpPr>
          <p:cNvPr id="2" name="Título 1"/>
          <p:cNvSpPr>
            <a:spLocks noGrp="1"/>
          </p:cNvSpPr>
          <p:nvPr>
            <p:ph type="title"/>
          </p:nvPr>
        </p:nvSpPr>
        <p:spPr>
          <a:xfrm>
            <a:off x="45155" y="1856"/>
            <a:ext cx="10972800" cy="474816"/>
          </a:xfrm>
          <a:prstGeom prst="rect">
            <a:avLst/>
          </a:prstGeom>
        </p:spPr>
        <p:txBody>
          <a:bodyPr/>
          <a:lstStyle>
            <a:lvl1pPr algn="l">
              <a:defRPr sz="2400">
                <a:solidFill>
                  <a:schemeClr val="bg1"/>
                </a:solidFill>
              </a:defRPr>
            </a:lvl1pPr>
          </a:lstStyle>
          <a:p>
            <a:r>
              <a:rPr lang="pt-BR" dirty="0"/>
              <a:t>Clique para editar o título mestre</a:t>
            </a:r>
          </a:p>
        </p:txBody>
      </p:sp>
    </p:spTree>
    <p:extLst>
      <p:ext uri="{BB962C8B-B14F-4D97-AF65-F5344CB8AC3E}">
        <p14:creationId xmlns:p14="http://schemas.microsoft.com/office/powerpoint/2010/main" val="200816659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2_Layout Personalizado">
    <p:spTree>
      <p:nvGrpSpPr>
        <p:cNvPr id="1" name=""/>
        <p:cNvGrpSpPr/>
        <p:nvPr/>
      </p:nvGrpSpPr>
      <p:grpSpPr>
        <a:xfrm>
          <a:off x="0" y="0"/>
          <a:ext cx="0" cy="0"/>
          <a:chOff x="0" y="0"/>
          <a:chExt cx="0" cy="0"/>
        </a:xfrm>
      </p:grpSpPr>
      <p:sp>
        <p:nvSpPr>
          <p:cNvPr id="2" name="Título 1"/>
          <p:cNvSpPr>
            <a:spLocks noGrp="1"/>
          </p:cNvSpPr>
          <p:nvPr>
            <p:ph type="title"/>
          </p:nvPr>
        </p:nvSpPr>
        <p:spPr>
          <a:xfrm>
            <a:off x="45155" y="1856"/>
            <a:ext cx="10972800" cy="474816"/>
          </a:xfrm>
          <a:prstGeom prst="rect">
            <a:avLst/>
          </a:prstGeom>
        </p:spPr>
        <p:txBody>
          <a:bodyPr/>
          <a:lstStyle>
            <a:lvl1pPr algn="l">
              <a:defRPr sz="2400">
                <a:solidFill>
                  <a:schemeClr val="bg1"/>
                </a:solidFill>
              </a:defRPr>
            </a:lvl1pPr>
          </a:lstStyle>
          <a:p>
            <a:r>
              <a:rPr lang="pt-BR" dirty="0"/>
              <a:t>Clique para editar o título mestre</a:t>
            </a:r>
          </a:p>
        </p:txBody>
      </p:sp>
    </p:spTree>
    <p:extLst>
      <p:ext uri="{BB962C8B-B14F-4D97-AF65-F5344CB8AC3E}">
        <p14:creationId xmlns:p14="http://schemas.microsoft.com/office/powerpoint/2010/main" val="111652218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3_Layout Personalizado">
    <p:spTree>
      <p:nvGrpSpPr>
        <p:cNvPr id="1" name=""/>
        <p:cNvGrpSpPr/>
        <p:nvPr/>
      </p:nvGrpSpPr>
      <p:grpSpPr>
        <a:xfrm>
          <a:off x="0" y="0"/>
          <a:ext cx="0" cy="0"/>
          <a:chOff x="0" y="0"/>
          <a:chExt cx="0" cy="0"/>
        </a:xfrm>
      </p:grpSpPr>
      <p:sp>
        <p:nvSpPr>
          <p:cNvPr id="2" name="Título 1"/>
          <p:cNvSpPr>
            <a:spLocks noGrp="1"/>
          </p:cNvSpPr>
          <p:nvPr>
            <p:ph type="title"/>
          </p:nvPr>
        </p:nvSpPr>
        <p:spPr>
          <a:xfrm>
            <a:off x="45155" y="1856"/>
            <a:ext cx="10972800" cy="474816"/>
          </a:xfrm>
          <a:prstGeom prst="rect">
            <a:avLst/>
          </a:prstGeom>
        </p:spPr>
        <p:txBody>
          <a:bodyPr/>
          <a:lstStyle>
            <a:lvl1pPr algn="l">
              <a:defRPr sz="2400">
                <a:solidFill>
                  <a:schemeClr val="bg1"/>
                </a:solidFill>
              </a:defRPr>
            </a:lvl1pPr>
          </a:lstStyle>
          <a:p>
            <a:r>
              <a:rPr lang="pt-BR" dirty="0"/>
              <a:t>Clique para editar o título mestre</a:t>
            </a:r>
          </a:p>
        </p:txBody>
      </p:sp>
    </p:spTree>
    <p:extLst>
      <p:ext uri="{BB962C8B-B14F-4D97-AF65-F5344CB8AC3E}">
        <p14:creationId xmlns:p14="http://schemas.microsoft.com/office/powerpoint/2010/main" val="3372571133"/>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13" Type="http://schemas.openxmlformats.org/officeDocument/2006/relationships/image" Target="../media/image1.png"/><Relationship Id="rId3" Type="http://schemas.openxmlformats.org/officeDocument/2006/relationships/slideLayout" Target="../slideLayouts/slideLayout5.xml"/><Relationship Id="rId7" Type="http://schemas.openxmlformats.org/officeDocument/2006/relationships/slideLayout" Target="../slideLayouts/slideLayout9.xml"/><Relationship Id="rId12" Type="http://schemas.openxmlformats.org/officeDocument/2006/relationships/theme" Target="../theme/theme2.xml"/><Relationship Id="rId2" Type="http://schemas.openxmlformats.org/officeDocument/2006/relationships/slideLayout" Target="../slideLayouts/slideLayout4.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0" Type="http://schemas.openxmlformats.org/officeDocument/2006/relationships/slideLayout" Target="../slideLayouts/slideLayout12.xml"/><Relationship Id="rId4" Type="http://schemas.openxmlformats.org/officeDocument/2006/relationships/slideLayout" Target="../slideLayouts/slideLayout6.xml"/><Relationship Id="rId9" Type="http://schemas.openxmlformats.org/officeDocument/2006/relationships/slideLayout" Target="../slideLayouts/slideLayout1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80795841"/>
      </p:ext>
    </p:extLst>
  </p:cSld>
  <p:clrMap bg1="lt1" tx1="dk1" bg2="lt2" tx2="dk2" accent1="accent1" accent2="accent2" accent3="accent3" accent4="accent4" accent5="accent5" accent6="accent6" hlink="hlink" folHlink="folHlink"/>
  <p:sldLayoutIdLst>
    <p:sldLayoutId id="2147483750" r:id="rId1"/>
    <p:sldLayoutId id="2147483751" r:id="rId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p15:clr>
            <a:srgbClr val="F26B43"/>
          </p15:clr>
        </p15:guide>
        <p15:guide id="2">
          <p15:clr>
            <a:srgbClr val="F26B43"/>
          </p15:clr>
        </p15:guide>
        <p15:guide id="3" pos="7680">
          <p15:clr>
            <a:srgbClr val="F26B43"/>
          </p15:clr>
        </p15:guide>
        <p15:guide id="4" orient="horz" pos="2160">
          <p15:clr>
            <a:srgbClr val="F26B43"/>
          </p15:clr>
        </p15:guide>
        <p15:guide id="5" orient="horz">
          <p15:clr>
            <a:srgbClr val="F26B43"/>
          </p15:clr>
        </p15:guide>
        <p15:guide id="6" orient="horz" pos="432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3" name="Imagem 12">
            <a:extLst>
              <a:ext uri="{FF2B5EF4-FFF2-40B4-BE49-F238E27FC236}">
                <a16:creationId xmlns:a16="http://schemas.microsoft.com/office/drawing/2014/main" id="{AAF3BDA5-1241-453E-A2D6-F00239B0FE33}"/>
              </a:ext>
            </a:extLst>
          </p:cNvPr>
          <p:cNvPicPr>
            <a:picLocks noChangeAspect="1"/>
          </p:cNvPicPr>
          <p:nvPr/>
        </p:nvPicPr>
        <p:blipFill rotWithShape="1">
          <a:blip r:embed="rId13" cstate="print">
            <a:extLst>
              <a:ext uri="{28A0092B-C50C-407E-A947-70E740481C1C}">
                <a14:useLocalDpi xmlns:a14="http://schemas.microsoft.com/office/drawing/2010/main" val="0"/>
              </a:ext>
            </a:extLst>
          </a:blip>
          <a:srcRect/>
          <a:stretch/>
        </p:blipFill>
        <p:spPr>
          <a:xfrm>
            <a:off x="0" y="0"/>
            <a:ext cx="1173371" cy="980728"/>
          </a:xfrm>
          <a:prstGeom prst="rect">
            <a:avLst/>
          </a:prstGeom>
        </p:spPr>
      </p:pic>
      <p:sp>
        <p:nvSpPr>
          <p:cNvPr id="10" name="Espaço Reservado para Número de Slide 5"/>
          <p:cNvSpPr txBox="1">
            <a:spLocks/>
          </p:cNvSpPr>
          <p:nvPr/>
        </p:nvSpPr>
        <p:spPr>
          <a:xfrm>
            <a:off x="11568608" y="6625460"/>
            <a:ext cx="623629" cy="213236"/>
          </a:xfrm>
          <a:prstGeom prst="rect">
            <a:avLst/>
          </a:prstGeom>
        </p:spPr>
        <p:txBody>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algn="r" defTabSz="914400" rtl="0" eaLnBrk="1" latinLnBrk="0" hangingPunct="1"/>
            <a:fld id="{D31AB1DC-3E30-4A1B-808A-4F0B43B21C24}" type="slidenum">
              <a:rPr lang="pt-BR" sz="1000" kern="1200" smtClean="0">
                <a:solidFill>
                  <a:prstClr val="black">
                    <a:tint val="75000"/>
                  </a:prstClr>
                </a:solidFill>
                <a:latin typeface="Century Gothic" panose="020B0502020202020204" pitchFamily="34" charset="0"/>
                <a:ea typeface="+mn-ea"/>
                <a:cs typeface="+mn-cs"/>
              </a:rPr>
              <a:pPr marL="0" algn="r" defTabSz="914400" rtl="0" eaLnBrk="1" latinLnBrk="0" hangingPunct="1"/>
              <a:t>‹Nº›</a:t>
            </a:fld>
            <a:endParaRPr lang="pt-BR" sz="1000" kern="1200" dirty="0">
              <a:solidFill>
                <a:prstClr val="black">
                  <a:tint val="75000"/>
                </a:prstClr>
              </a:solidFill>
              <a:latin typeface="Century Gothic" panose="020B0502020202020204" pitchFamily="34" charset="0"/>
              <a:ea typeface="+mn-ea"/>
              <a:cs typeface="+mn-cs"/>
            </a:endParaRPr>
          </a:p>
        </p:txBody>
      </p:sp>
      <p:cxnSp>
        <p:nvCxnSpPr>
          <p:cNvPr id="11" name="Conector reto 10"/>
          <p:cNvCxnSpPr/>
          <p:nvPr/>
        </p:nvCxnSpPr>
        <p:spPr>
          <a:xfrm>
            <a:off x="0" y="6648432"/>
            <a:ext cx="12192000" cy="0"/>
          </a:xfrm>
          <a:prstGeom prst="line">
            <a:avLst/>
          </a:prstGeom>
          <a:ln w="15875" cap="rnd">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53674"/>
      </p:ext>
    </p:extLst>
  </p:cSld>
  <p:clrMap bg1="lt1" tx1="dk1" bg2="lt2" tx2="dk2" accent1="accent1" accent2="accent2" accent3="accent3" accent4="accent4" accent5="accent5" accent6="accent6" hlink="hlink" folHlink="folHlink"/>
  <p:sldLayoutIdLst>
    <p:sldLayoutId id="2147483753" r:id="rId1"/>
    <p:sldLayoutId id="2147483754" r:id="rId2"/>
    <p:sldLayoutId id="2147483755" r:id="rId3"/>
    <p:sldLayoutId id="2147483756" r:id="rId4"/>
    <p:sldLayoutId id="2147483757" r:id="rId5"/>
    <p:sldLayoutId id="2147483758" r:id="rId6"/>
    <p:sldLayoutId id="2147483759" r:id="rId7"/>
    <p:sldLayoutId id="2147483760" r:id="rId8"/>
    <p:sldLayoutId id="2147483761" r:id="rId9"/>
    <p:sldLayoutId id="2147483762" r:id="rId10"/>
    <p:sldLayoutId id="2147483763" r:id="rId11"/>
  </p:sldLayoutIdLst>
  <p:hf hdr="0" ftr="0" dt="0"/>
  <p:txStyles>
    <p:titleStyle>
      <a:lvl1pPr algn="ctr" defTabSz="914400" rtl="0" eaLnBrk="1" latinLnBrk="0" hangingPunct="1">
        <a:spcBef>
          <a:spcPct val="0"/>
        </a:spcBef>
        <a:buNone/>
        <a:defRPr sz="4400" kern="1200">
          <a:solidFill>
            <a:schemeClr val="tx1"/>
          </a:solidFill>
          <a:latin typeface="Century Gothic" panose="020B0502020202020204" pitchFamily="34" charset="0"/>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Century Gothic" panose="020B0502020202020204" pitchFamily="34" charset="0"/>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Century Gothic" panose="020B0502020202020204" pitchFamily="34" charset="0"/>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Century Gothic" panose="020B0502020202020204" pitchFamily="34" charset="0"/>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Century Gothic" panose="020B0502020202020204" pitchFamily="34" charset="0"/>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Century Gothic" panose="020B0502020202020204" pitchFamily="34" charset="0"/>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png"/><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hyperlink" Target="mailto:glauco.humai@abrasce.com.br" TargetMode="External"/><Relationship Id="rId7" Type="http://schemas.openxmlformats.org/officeDocument/2006/relationships/image" Target="../media/image13.png"/><Relationship Id="rId2" Type="http://schemas.openxmlformats.org/officeDocument/2006/relationships/slide" Target="slide2.xml"/><Relationship Id="rId1" Type="http://schemas.openxmlformats.org/officeDocument/2006/relationships/slideLayout" Target="../slideLayouts/slideLayout2.xml"/><Relationship Id="rId6" Type="http://schemas.openxmlformats.org/officeDocument/2006/relationships/hyperlink" Target="mailto:caroline.louise@abrasce.com.br" TargetMode="External"/><Relationship Id="rId5" Type="http://schemas.openxmlformats.org/officeDocument/2006/relationships/hyperlink" Target="mailto:gabriella.oliveira@abrasce.com.br" TargetMode="External"/><Relationship Id="rId4" Type="http://schemas.openxmlformats.org/officeDocument/2006/relationships/hyperlink" Target="mailto:monica.vianna@abrasce.com.br" TargetMode="External"/></Relationships>
</file>

<file path=ppt/slides/_rels/slide100.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chart" Target="../charts/chart22.xml"/><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image" Target="../media/image28.png"/></Relationships>
</file>

<file path=ppt/slides/_rels/slide101.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chart" Target="../charts/chart24.xml"/><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image" Target="../media/image28.png"/><Relationship Id="rId4" Type="http://schemas.openxmlformats.org/officeDocument/2006/relationships/chart" Target="../charts/chart26.xml"/></Relationships>
</file>

<file path=ppt/slides/_rels/slide10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chart" Target="../charts/chart27.xml"/><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chart" Target="../charts/chart28.xml"/></Relationships>
</file>

<file path=ppt/slides/_rels/slide10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4.jpeg"/><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9.png"/><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9.pn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5.jpeg"/><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hyperlink" Target="https://data.worldbank.org/" TargetMode="Externa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121.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chart" Target="../charts/chart29.xml"/><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image" Target="../media/image29.png"/></Relationships>
</file>

<file path=ppt/slides/_rels/slide122.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chart" Target="../charts/chart31.xml"/><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image" Target="../media/image29.png"/><Relationship Id="rId4" Type="http://schemas.openxmlformats.org/officeDocument/2006/relationships/chart" Target="../charts/chart33.xml"/></Relationships>
</file>

<file path=ppt/slides/_rels/slide123.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image" Target="../media/image29.pn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12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9.png"/><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9.png"/><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9.png"/><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0.png"/><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46.xm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129.xml.rels><?xml version="1.0" encoding="UTF-8" standalone="yes"?>
<Relationships xmlns="http://schemas.openxmlformats.org/package/2006/relationships"><Relationship Id="rId3" Type="http://schemas.openxmlformats.org/officeDocument/2006/relationships/hyperlink" Target="https://data.worldbank.org/" TargetMode="External"/><Relationship Id="rId2" Type="http://schemas.openxmlformats.org/officeDocument/2006/relationships/notesSlide" Target="../notesSlides/notesSlide47.xml"/><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image" Target="../media/image30.png"/></Relationships>
</file>

<file path=ppt/slides/_rels/slide13.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hyperlink" Target="https://data.worldbank.org/" TargetMode="Externa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130.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notesSlide" Target="../notesSlides/notesSlide48.xml"/><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image" Target="../media/image30.png"/><Relationship Id="rId4" Type="http://schemas.openxmlformats.org/officeDocument/2006/relationships/chart" Target="../charts/chart36.xml"/></Relationships>
</file>

<file path=ppt/slides/_rels/slide131.xml.rels><?xml version="1.0" encoding="UTF-8" standalone="yes"?>
<Relationships xmlns="http://schemas.openxmlformats.org/package/2006/relationships"><Relationship Id="rId3" Type="http://schemas.openxmlformats.org/officeDocument/2006/relationships/chart" Target="../charts/chart37.xml"/><Relationship Id="rId7" Type="http://schemas.openxmlformats.org/officeDocument/2006/relationships/slide" Target="slide2.xml"/><Relationship Id="rId2" Type="http://schemas.openxmlformats.org/officeDocument/2006/relationships/notesSlide" Target="../notesSlides/notesSlide49.xml"/><Relationship Id="rId1" Type="http://schemas.openxmlformats.org/officeDocument/2006/relationships/slideLayout" Target="../slideLayouts/slideLayout1.xml"/><Relationship Id="rId6" Type="http://schemas.openxmlformats.org/officeDocument/2006/relationships/image" Target="../media/image30.png"/><Relationship Id="rId5" Type="http://schemas.openxmlformats.org/officeDocument/2006/relationships/chart" Target="../charts/chart39.xml"/><Relationship Id="rId4" Type="http://schemas.openxmlformats.org/officeDocument/2006/relationships/chart" Target="../charts/chart38.xml"/></Relationships>
</file>

<file path=ppt/slides/_rels/slide132.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50.xml"/><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chart" Target="../charts/chart41.xml"/><Relationship Id="rId4" Type="http://schemas.openxmlformats.org/officeDocument/2006/relationships/image" Target="../media/image30.png"/></Relationships>
</file>

<file path=ppt/slides/_rels/slide13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1.xm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13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0.png"/><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0.png"/><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0.png"/><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hyperlink" Target="https://data.worldbank.org/" TargetMode="Externa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1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image" Target="../media/image15.jpeg"/></Relationships>
</file>

<file path=ppt/slides/_rels/slide140.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chart" Target="../charts/chart42.xml"/><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image" Target="../media/image31.png"/></Relationships>
</file>

<file path=ppt/slides/_rels/slide141.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image" Target="../media/image31.png"/><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chart" Target="../charts/chart45.xml"/></Relationships>
</file>

<file path=ppt/slides/_rels/slide142.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image" Target="../media/image31.pn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14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xml"/><Relationship Id="rId6" Type="http://schemas.openxmlformats.org/officeDocument/2006/relationships/image" Target="../media/image15.jpeg"/><Relationship Id="rId5" Type="http://schemas.openxmlformats.org/officeDocument/2006/relationships/slide" Target="slide2.xml"/><Relationship Id="rId4" Type="http://schemas.openxmlformats.org/officeDocument/2006/relationships/chart" Target="../charts/chart4.xml"/></Relationships>
</file>

<file path=ppt/slides/_rels/slide15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image" Target="../media/image15.jpeg"/></Relationships>
</file>

<file path=ppt/slides/_rels/slide16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6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6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chart" Target="../charts/chart7.xm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17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7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7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7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7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7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7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7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5.xml"/><Relationship Id="rId1" Type="http://schemas.openxmlformats.org/officeDocument/2006/relationships/slideLayout" Target="../slideLayouts/slideLayout1.xml"/><Relationship Id="rId5" Type="http://schemas.openxmlformats.org/officeDocument/2006/relationships/image" Target="../media/image15.jpeg"/><Relationship Id="rId4" Type="http://schemas.openxmlformats.org/officeDocument/2006/relationships/image" Target="../media/image16.jpeg"/></Relationships>
</file>

<file path=ppt/slides/_rels/slide18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8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8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8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8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8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8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8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8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6.xml"/><Relationship Id="rId1" Type="http://schemas.openxmlformats.org/officeDocument/2006/relationships/slideLayout" Target="../slideLayouts/slideLayout1.xml"/><Relationship Id="rId5" Type="http://schemas.openxmlformats.org/officeDocument/2006/relationships/image" Target="../media/image15.jpeg"/><Relationship Id="rId4" Type="http://schemas.openxmlformats.org/officeDocument/2006/relationships/slide" Target="slide2.xml"/></Relationships>
</file>

<file path=ppt/slides/_rels/slide19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9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9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9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9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19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2.png"/><Relationship Id="rId1" Type="http://schemas.openxmlformats.org/officeDocument/2006/relationships/slideLayout" Target="../slideLayouts/slideLayout1.xml"/></Relationships>
</file>

<file path=ppt/slides/_rels/slide19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3.png"/><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hyperlink" Target="https://data.worldbank.org/" TargetMode="Externa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198.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chart" Target="../charts/chart47.xml"/><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image" Target="../media/image33.png"/></Relationships>
</file>

<file path=ppt/slides/_rels/slide199.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chart" Target="../charts/chart49.xml"/><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image" Target="../media/image33.png"/><Relationship Id="rId4" Type="http://schemas.openxmlformats.org/officeDocument/2006/relationships/chart" Target="../charts/chart51.xml"/></Relationships>
</file>

<file path=ppt/slides/_rels/slide2.xml.rels><?xml version="1.0" encoding="UTF-8" standalone="yes"?>
<Relationships xmlns="http://schemas.openxmlformats.org/package/2006/relationships"><Relationship Id="rId8" Type="http://schemas.openxmlformats.org/officeDocument/2006/relationships/slide" Target="slide27.xml"/><Relationship Id="rId13" Type="http://schemas.openxmlformats.org/officeDocument/2006/relationships/slide" Target="slide203.xml"/><Relationship Id="rId18" Type="http://schemas.openxmlformats.org/officeDocument/2006/relationships/slide" Target="slide195.xml"/><Relationship Id="rId3" Type="http://schemas.openxmlformats.org/officeDocument/2006/relationships/image" Target="../media/image6.jpeg"/><Relationship Id="rId7" Type="http://schemas.openxmlformats.org/officeDocument/2006/relationships/slide" Target="slide11.xml"/><Relationship Id="rId12" Type="http://schemas.openxmlformats.org/officeDocument/2006/relationships/slide" Target="slide137.xml"/><Relationship Id="rId17" Type="http://schemas.openxmlformats.org/officeDocument/2006/relationships/slide" Target="slide243.xml"/><Relationship Id="rId2" Type="http://schemas.openxmlformats.org/officeDocument/2006/relationships/notesSlide" Target="../notesSlides/notesSlide1.xml"/><Relationship Id="rId16" Type="http://schemas.openxmlformats.org/officeDocument/2006/relationships/slide" Target="slide232.xml"/><Relationship Id="rId20" Type="http://schemas.openxmlformats.org/officeDocument/2006/relationships/slide" Target="slide3.xml"/><Relationship Id="rId1" Type="http://schemas.openxmlformats.org/officeDocument/2006/relationships/slideLayout" Target="../slideLayouts/slideLayout2.xml"/><Relationship Id="rId6" Type="http://schemas.openxmlformats.org/officeDocument/2006/relationships/slide" Target="slide8.xml"/><Relationship Id="rId11" Type="http://schemas.openxmlformats.org/officeDocument/2006/relationships/slide" Target="slide127.xml"/><Relationship Id="rId5" Type="http://schemas.openxmlformats.org/officeDocument/2006/relationships/slide" Target="slide7.xml"/><Relationship Id="rId15" Type="http://schemas.openxmlformats.org/officeDocument/2006/relationships/slide" Target="slide222.xml"/><Relationship Id="rId10" Type="http://schemas.openxmlformats.org/officeDocument/2006/relationships/slide" Target="slide97.xml"/><Relationship Id="rId19" Type="http://schemas.openxmlformats.org/officeDocument/2006/relationships/slide" Target="slide118.xml"/><Relationship Id="rId4" Type="http://schemas.openxmlformats.org/officeDocument/2006/relationships/slide" Target="slide6.xml"/><Relationship Id="rId9" Type="http://schemas.openxmlformats.org/officeDocument/2006/relationships/slide" Target="slide83.xml"/><Relationship Id="rId14" Type="http://schemas.openxmlformats.org/officeDocument/2006/relationships/slide" Target="slide211.xml"/></Relationships>
</file>

<file path=ppt/slides/_rels/slide20.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chart" Target="../charts/chart9.xm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20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chart" Target="../charts/chart52.xml"/><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chart" Target="../charts/chart53.xml"/></Relationships>
</file>

<file path=ppt/slides/_rels/slide20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3.png"/><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3.png"/><Relationship Id="rId1" Type="http://schemas.openxmlformats.org/officeDocument/2006/relationships/slideLayout" Target="../slideLayouts/slideLayout1.xml"/></Relationships>
</file>

<file path=ppt/slides/_rels/slide20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4.png"/><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5.png"/><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hyperlink" Target="https://data.worldbank.org/" TargetMode="Externa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206.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chart" Target="../charts/chart54.xml"/><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image" Target="../media/image35.png"/></Relationships>
</file>

<file path=ppt/slides/_rels/slide207.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chart" Target="../charts/chart56.xml"/><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image" Target="../media/image35.png"/><Relationship Id="rId4" Type="http://schemas.openxmlformats.org/officeDocument/2006/relationships/chart" Target="../charts/chart58.xml"/></Relationships>
</file>

<file path=ppt/slides/_rels/slide208.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image" Target="../media/image35.pn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20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5.png"/><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7.jpe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21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5.png"/><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6.png"/><Relationship Id="rId1" Type="http://schemas.openxmlformats.org/officeDocument/2006/relationships/slideLayout" Target="../slideLayouts/slideLayout1.xml"/></Relationships>
</file>

<file path=ppt/slides/_rels/slide21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7.png"/><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hyperlink" Target="https://data.worldbank.org/" TargetMode="Externa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21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chart" Target="../charts/chart60.xm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21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7.png"/><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2.xm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21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7.png"/><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7.png"/><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7.png"/><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5.jpeg"/><Relationship Id="rId1" Type="http://schemas.openxmlformats.org/officeDocument/2006/relationships/slideLayout" Target="../slideLayouts/slideLayout1.xml"/></Relationships>
</file>

<file path=ppt/slides/_rels/slide22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7.png"/><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37.png"/><Relationship Id="rId1" Type="http://schemas.openxmlformats.org/officeDocument/2006/relationships/slideLayout" Target="../slideLayouts/slideLayout1.xml"/></Relationships>
</file>

<file path=ppt/slides/_rels/slide222.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38.pn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223.xml.rels><?xml version="1.0" encoding="UTF-8" standalone="yes"?>
<Relationships xmlns="http://schemas.openxmlformats.org/package/2006/relationships"><Relationship Id="rId3" Type="http://schemas.microsoft.com/office/2007/relationships/hdphoto" Target="../media/hdphoto6.wdp"/><Relationship Id="rId2" Type="http://schemas.openxmlformats.org/officeDocument/2006/relationships/image" Target="../media/image39.pn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22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hyperlink" Target="https://data.worldbank.org/" TargetMode="External"/><Relationship Id="rId1" Type="http://schemas.openxmlformats.org/officeDocument/2006/relationships/slideLayout" Target="../slideLayouts/slideLayout1.xml"/><Relationship Id="rId5" Type="http://schemas.openxmlformats.org/officeDocument/2006/relationships/slide" Target="slide2.xml"/><Relationship Id="rId4" Type="http://schemas.microsoft.com/office/2007/relationships/hdphoto" Target="../media/hdphoto6.wdp"/></Relationships>
</file>

<file path=ppt/slides/_rels/slide22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chart" Target="../charts/chart61.xml"/><Relationship Id="rId1" Type="http://schemas.openxmlformats.org/officeDocument/2006/relationships/slideLayout" Target="../slideLayouts/slideLayout1.xml"/><Relationship Id="rId5" Type="http://schemas.openxmlformats.org/officeDocument/2006/relationships/slide" Target="slide2.xml"/><Relationship Id="rId4" Type="http://schemas.microsoft.com/office/2007/relationships/hdphoto" Target="../media/hdphoto6.wdp"/></Relationships>
</file>

<file path=ppt/slides/_rels/slide226.xml.rels><?xml version="1.0" encoding="UTF-8" standalone="yes"?>
<Relationships xmlns="http://schemas.openxmlformats.org/package/2006/relationships"><Relationship Id="rId3" Type="http://schemas.microsoft.com/office/2007/relationships/hdphoto" Target="../media/hdphoto6.wdp"/><Relationship Id="rId2" Type="http://schemas.openxmlformats.org/officeDocument/2006/relationships/image" Target="../media/image39.pn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227.xml.rels><?xml version="1.0" encoding="UTF-8" standalone="yes"?>
<Relationships xmlns="http://schemas.openxmlformats.org/package/2006/relationships"><Relationship Id="rId3" Type="http://schemas.microsoft.com/office/2007/relationships/hdphoto" Target="../media/hdphoto6.wdp"/><Relationship Id="rId2" Type="http://schemas.openxmlformats.org/officeDocument/2006/relationships/image" Target="../media/image39.pn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228.xml.rels><?xml version="1.0" encoding="UTF-8" standalone="yes"?>
<Relationships xmlns="http://schemas.openxmlformats.org/package/2006/relationships"><Relationship Id="rId3" Type="http://schemas.microsoft.com/office/2007/relationships/hdphoto" Target="../media/hdphoto6.wdp"/><Relationship Id="rId2" Type="http://schemas.openxmlformats.org/officeDocument/2006/relationships/image" Target="../media/image39.pn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229.xml.rels><?xml version="1.0" encoding="UTF-8" standalone="yes"?>
<Relationships xmlns="http://schemas.openxmlformats.org/package/2006/relationships"><Relationship Id="rId3" Type="http://schemas.microsoft.com/office/2007/relationships/hdphoto" Target="../media/hdphoto6.wdp"/><Relationship Id="rId2" Type="http://schemas.openxmlformats.org/officeDocument/2006/relationships/image" Target="../media/image39.pn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2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5.jpeg"/><Relationship Id="rId1" Type="http://schemas.openxmlformats.org/officeDocument/2006/relationships/slideLayout" Target="../slideLayouts/slideLayout1.xml"/></Relationships>
</file>

<file path=ppt/slides/_rels/slide230.xml.rels><?xml version="1.0" encoding="UTF-8" standalone="yes"?>
<Relationships xmlns="http://schemas.openxmlformats.org/package/2006/relationships"><Relationship Id="rId3" Type="http://schemas.microsoft.com/office/2007/relationships/hdphoto" Target="../media/hdphoto6.wdp"/><Relationship Id="rId2" Type="http://schemas.openxmlformats.org/officeDocument/2006/relationships/image" Target="../media/image39.pn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231.xml.rels><?xml version="1.0" encoding="UTF-8" standalone="yes"?>
<Relationships xmlns="http://schemas.openxmlformats.org/package/2006/relationships"><Relationship Id="rId3" Type="http://schemas.microsoft.com/office/2007/relationships/hdphoto" Target="../media/hdphoto6.wdp"/><Relationship Id="rId2" Type="http://schemas.openxmlformats.org/officeDocument/2006/relationships/image" Target="../media/image39.pn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23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0.png"/><Relationship Id="rId1" Type="http://schemas.openxmlformats.org/officeDocument/2006/relationships/slideLayout" Target="../slideLayouts/slideLayout1.xml"/></Relationships>
</file>

<file path=ppt/slides/_rels/slide23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0.png"/><Relationship Id="rId1" Type="http://schemas.openxmlformats.org/officeDocument/2006/relationships/slideLayout" Target="../slideLayouts/slideLayout1.xml"/></Relationships>
</file>

<file path=ppt/slides/_rels/slide23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hyperlink" Target="https://data.worldbank.org/" TargetMode="Externa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235.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chart" Target="../charts/chart62.xml"/><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image" Target="../media/image40.png"/></Relationships>
</file>

<file path=ppt/slides/_rels/slide236.xml.rels><?xml version="1.0" encoding="UTF-8" standalone="yes"?>
<Relationships xmlns="http://schemas.openxmlformats.org/package/2006/relationships"><Relationship Id="rId3" Type="http://schemas.openxmlformats.org/officeDocument/2006/relationships/chart" Target="../charts/chart65.xml"/><Relationship Id="rId2" Type="http://schemas.openxmlformats.org/officeDocument/2006/relationships/chart" Target="../charts/chart64.xml"/><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image" Target="../media/image40.png"/><Relationship Id="rId4" Type="http://schemas.openxmlformats.org/officeDocument/2006/relationships/chart" Target="../charts/chart66.xml"/></Relationships>
</file>

<file path=ppt/slides/_rels/slide23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chart" Target="../charts/chart67.xml"/><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chart" Target="../charts/chart68.xml"/></Relationships>
</file>

<file path=ppt/slides/_rels/slide23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0.png"/><Relationship Id="rId1" Type="http://schemas.openxmlformats.org/officeDocument/2006/relationships/slideLayout" Target="../slideLayouts/slideLayout1.xml"/></Relationships>
</file>

<file path=ppt/slides/_rels/slide23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0.png"/><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7.xm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24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0.png"/><Relationship Id="rId1" Type="http://schemas.openxmlformats.org/officeDocument/2006/relationships/slideLayout" Target="../slideLayouts/slideLayout1.xml"/></Relationships>
</file>

<file path=ppt/slides/_rels/slide24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0.png"/><Relationship Id="rId1" Type="http://schemas.openxmlformats.org/officeDocument/2006/relationships/slideLayout" Target="../slideLayouts/slideLayout1.xml"/></Relationships>
</file>

<file path=ppt/slides/_rels/slide24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40.png"/><Relationship Id="rId1" Type="http://schemas.openxmlformats.org/officeDocument/2006/relationships/slideLayout" Target="../slideLayouts/slideLayout1.xml"/></Relationships>
</file>

<file path=ppt/slides/_rels/slide243.xml.rels><?xml version="1.0" encoding="UTF-8" standalone="yes"?>
<Relationships xmlns="http://schemas.openxmlformats.org/package/2006/relationships"><Relationship Id="rId3" Type="http://schemas.openxmlformats.org/officeDocument/2006/relationships/image" Target="../media/image41.jpeg"/><Relationship Id="rId2" Type="http://schemas.microsoft.com/office/2018/10/relationships/comments" Target="../comments/modernComment_565D24C8_D667A56F.xm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244.xml.rels><?xml version="1.0" encoding="UTF-8" standalone="yes"?>
<Relationships xmlns="http://schemas.openxmlformats.org/package/2006/relationships"><Relationship Id="rId8" Type="http://schemas.openxmlformats.org/officeDocument/2006/relationships/image" Target="../media/image46.png"/><Relationship Id="rId13" Type="http://schemas.openxmlformats.org/officeDocument/2006/relationships/image" Target="../media/image20.png"/><Relationship Id="rId3" Type="http://schemas.microsoft.com/office/2018/10/relationships/comments" Target="../comments/modernComment_565D25E3_EB6E7EBE.xml"/><Relationship Id="rId7" Type="http://schemas.openxmlformats.org/officeDocument/2006/relationships/image" Target="../media/image45.png"/><Relationship Id="rId12" Type="http://schemas.openxmlformats.org/officeDocument/2006/relationships/image" Target="../media/image50.png"/><Relationship Id="rId2" Type="http://schemas.openxmlformats.org/officeDocument/2006/relationships/notesSlide" Target="../notesSlides/notesSlide53.xml"/><Relationship Id="rId16" Type="http://schemas.openxmlformats.org/officeDocument/2006/relationships/slide" Target="slide2.xml"/><Relationship Id="rId1" Type="http://schemas.openxmlformats.org/officeDocument/2006/relationships/slideLayout" Target="../slideLayouts/slideLayout1.xml"/><Relationship Id="rId6" Type="http://schemas.openxmlformats.org/officeDocument/2006/relationships/image" Target="../media/image44.png"/><Relationship Id="rId11" Type="http://schemas.openxmlformats.org/officeDocument/2006/relationships/image" Target="../media/image49.png"/><Relationship Id="rId5" Type="http://schemas.openxmlformats.org/officeDocument/2006/relationships/image" Target="../media/image43.png"/><Relationship Id="rId15" Type="http://schemas.openxmlformats.org/officeDocument/2006/relationships/image" Target="../media/image52.png"/><Relationship Id="rId10" Type="http://schemas.openxmlformats.org/officeDocument/2006/relationships/image" Target="../media/image48.png"/><Relationship Id="rId4" Type="http://schemas.openxmlformats.org/officeDocument/2006/relationships/image" Target="../media/image42.jpeg"/><Relationship Id="rId9" Type="http://schemas.openxmlformats.org/officeDocument/2006/relationships/image" Target="../media/image47.png"/><Relationship Id="rId14" Type="http://schemas.openxmlformats.org/officeDocument/2006/relationships/image" Target="../media/image51.png"/></Relationships>
</file>

<file path=ppt/slides/_rels/slide2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png"/><Relationship Id="rId1" Type="http://schemas.openxmlformats.org/officeDocument/2006/relationships/slideLayout" Target="../slideLayouts/slideLayout1.xml"/><Relationship Id="rId4" Type="http://schemas.openxmlformats.org/officeDocument/2006/relationships/image" Target="../media/image53.png"/></Relationships>
</file>

<file path=ppt/slides/_rels/slide2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5.jpeg"/><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5.jpeg"/><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8.xm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2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18.png"/><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hyperlink" Target="https://data.worldbank.org/" TargetMode="External"/><Relationship Id="rId2" Type="http://schemas.openxmlformats.org/officeDocument/2006/relationships/image" Target="../media/image18.pn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7.jpg"/><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image" Target="../media/image18.png"/><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hyperlink" Target="https://data.worldbank.org/" TargetMode="External"/></Relationships>
</file>

<file path=ppt/slides/_rels/slide31.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8.pn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32.xml.rels><?xml version="1.0" encoding="UTF-8" standalone="yes"?>
<Relationships xmlns="http://schemas.openxmlformats.org/package/2006/relationships"><Relationship Id="rId3" Type="http://schemas.openxmlformats.org/officeDocument/2006/relationships/chart" Target="../charts/chart12.xml"/><Relationship Id="rId7" Type="http://schemas.microsoft.com/office/2007/relationships/hdphoto" Target="../media/hdphoto3.wdp"/><Relationship Id="rId2" Type="http://schemas.openxmlformats.org/officeDocument/2006/relationships/chart" Target="../charts/chart11.xml"/><Relationship Id="rId1" Type="http://schemas.openxmlformats.org/officeDocument/2006/relationships/slideLayout" Target="../slideLayouts/slideLayout1.xml"/><Relationship Id="rId6" Type="http://schemas.openxmlformats.org/officeDocument/2006/relationships/image" Target="../media/image19.png"/><Relationship Id="rId5" Type="http://schemas.openxmlformats.org/officeDocument/2006/relationships/slide" Target="slide2.xml"/><Relationship Id="rId4" Type="http://schemas.openxmlformats.org/officeDocument/2006/relationships/image" Target="../media/image18.png"/></Relationships>
</file>

<file path=ppt/slides/_rels/slide33.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chart" Target="../charts/chart13.xml"/><Relationship Id="rId1" Type="http://schemas.openxmlformats.org/officeDocument/2006/relationships/slideLayout" Target="../slideLayouts/slideLayout1.xml"/><Relationship Id="rId5" Type="http://schemas.openxmlformats.org/officeDocument/2006/relationships/image" Target="../media/image18.png"/><Relationship Id="rId4" Type="http://schemas.openxmlformats.org/officeDocument/2006/relationships/slide" Target="slide2.xml"/></Relationships>
</file>

<file path=ppt/slides/_rels/slide34.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chart" Target="../charts/chart15.xml"/><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image" Target="../media/image18.png"/></Relationships>
</file>

<file path=ppt/slides/_rels/slide35.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9.xml"/><Relationship Id="rId1" Type="http://schemas.openxmlformats.org/officeDocument/2006/relationships/slideLayout" Target="../slideLayouts/slideLayout1.xml"/><Relationship Id="rId6" Type="http://schemas.openxmlformats.org/officeDocument/2006/relationships/image" Target="../media/image18.png"/><Relationship Id="rId5" Type="http://schemas.openxmlformats.org/officeDocument/2006/relationships/slide" Target="slide2.xml"/><Relationship Id="rId4" Type="http://schemas.openxmlformats.org/officeDocument/2006/relationships/chart" Target="../charts/chart18.xml"/></Relationships>
</file>

<file path=ppt/slides/_rels/slide3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0.xml"/><Relationship Id="rId1" Type="http://schemas.openxmlformats.org/officeDocument/2006/relationships/slideLayout" Target="../slideLayouts/slideLayout1.xml"/><Relationship Id="rId5" Type="http://schemas.openxmlformats.org/officeDocument/2006/relationships/image" Target="../media/image18.png"/><Relationship Id="rId4" Type="http://schemas.openxmlformats.org/officeDocument/2006/relationships/image" Target="../media/image16.jpeg"/></Relationships>
</file>

<file path=ppt/slides/_rels/slide37.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11.xm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microsoft.com/office/2018/10/relationships/comments" Target="../comments/modernComment_565D255E_792D30E8.xm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5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3.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5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5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5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6.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5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7.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5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5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19.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5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20.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5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21.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slide" Target="slide2.xml"/><Relationship Id="rId1" Type="http://schemas.openxmlformats.org/officeDocument/2006/relationships/slideLayout" Target="../slideLayouts/slideLayout1.xml"/><Relationship Id="rId4" Type="http://schemas.openxmlformats.org/officeDocument/2006/relationships/image" Target="../media/image11.jpeg"/></Relationships>
</file>

<file path=ppt/slides/_rels/slide6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6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23.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6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24.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6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25.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6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26.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6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27.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6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28.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6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29.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6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30.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6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31.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slide" Target="slide2.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32.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7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33.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7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34.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7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35.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7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36.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7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37.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7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38.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7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7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40.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7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41.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8.xml.rels><?xml version="1.0" encoding="UTF-8" standalone="yes"?>
<Relationships xmlns="http://schemas.openxmlformats.org/package/2006/relationships"><Relationship Id="rId3" Type="http://schemas.microsoft.com/office/2018/10/relationships/comments" Target="../comments/modernComment_565D2469_4F1F5364.xml"/><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slide" Target="slide2.xml"/><Relationship Id="rId5" Type="http://schemas.microsoft.com/office/2007/relationships/hdphoto" Target="../media/hdphoto2.wdp"/><Relationship Id="rId4" Type="http://schemas.openxmlformats.org/officeDocument/2006/relationships/image" Target="../media/image13.png"/></Relationships>
</file>

<file path=ppt/slides/_rels/slide8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42.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8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43.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8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44.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8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hyperlink" Target="https://data.worldbank.org/" TargetMode="Externa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86.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pn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87.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0.pn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8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 Target="slide2.xml"/><Relationship Id="rId1" Type="http://schemas.openxmlformats.org/officeDocument/2006/relationships/slideLayout" Target="../slideLayouts/slideLayout2.xml"/><Relationship Id="rId4" Type="http://schemas.microsoft.com/office/2007/relationships/hdphoto" Target="../media/hdphoto2.wdp"/></Relationships>
</file>

<file path=ppt/slides/_rels/slide9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chart" Target="../charts/chart20.xml"/><Relationship Id="rId1" Type="http://schemas.openxmlformats.org/officeDocument/2006/relationships/slideLayout" Target="../slideLayouts/slideLayout1.xml"/><Relationship Id="rId4" Type="http://schemas.openxmlformats.org/officeDocument/2006/relationships/slide" Target="slide2.xml"/></Relationships>
</file>

<file path=ppt/slides/_rels/slide9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45.xml"/><Relationship Id="rId1" Type="http://schemas.openxmlformats.org/officeDocument/2006/relationships/slideLayout" Target="../slideLayouts/slideLayout1.xml"/><Relationship Id="rId6" Type="http://schemas.openxmlformats.org/officeDocument/2006/relationships/slide" Target="slide2.xml"/><Relationship Id="rId5" Type="http://schemas.openxmlformats.org/officeDocument/2006/relationships/chart" Target="../charts/chart21.xml"/><Relationship Id="rId4" Type="http://schemas.openxmlformats.org/officeDocument/2006/relationships/image" Target="../media/image23.png"/></Relationships>
</file>

<file path=ppt/slides/_rels/slide9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0.png"/><Relationship Id="rId1" Type="http://schemas.openxmlformats.org/officeDocument/2006/relationships/slideLayout" Target="../slideLayouts/slideLayout1.xml"/><Relationship Id="rId5" Type="http://schemas.openxmlformats.org/officeDocument/2006/relationships/slide" Target="slide2.xml"/><Relationship Id="rId4" Type="http://schemas.microsoft.com/office/2007/relationships/hdphoto" Target="../media/hdphoto4.wdp"/></Relationships>
</file>

<file path=ppt/slides/_rels/slide9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0.png"/><Relationship Id="rId1" Type="http://schemas.openxmlformats.org/officeDocument/2006/relationships/slideLayout" Target="../slideLayouts/slideLayout1.xml"/><Relationship Id="rId5" Type="http://schemas.openxmlformats.org/officeDocument/2006/relationships/slide" Target="slide2.xml"/><Relationship Id="rId4" Type="http://schemas.microsoft.com/office/2007/relationships/hdphoto" Target="../media/hdphoto4.wdp"/></Relationships>
</file>

<file path=ppt/slides/_rels/slide95.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0.png"/><Relationship Id="rId1" Type="http://schemas.openxmlformats.org/officeDocument/2006/relationships/slideLayout" Target="../slideLayouts/slideLayout1.xml"/><Relationship Id="rId5" Type="http://schemas.openxmlformats.org/officeDocument/2006/relationships/slide" Target="slide2.xml"/><Relationship Id="rId4" Type="http://schemas.openxmlformats.org/officeDocument/2006/relationships/image" Target="../media/image26.png"/></Relationships>
</file>

<file path=ppt/slides/_rels/slide9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0.png"/><Relationship Id="rId1" Type="http://schemas.openxmlformats.org/officeDocument/2006/relationships/slideLayout" Target="../slideLayouts/slideLayout1.xml"/><Relationship Id="rId4" Type="http://schemas.openxmlformats.org/officeDocument/2006/relationships/slide" Target="slide2.xml"/></Relationships>
</file>

<file path=ppt/slides/_rels/slide9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hyperlink" Target="https://data.worldbank.org/" TargetMode="External"/><Relationship Id="rId1" Type="http://schemas.openxmlformats.org/officeDocument/2006/relationships/slideLayout" Target="../slideLayouts/slideLayout1.xml"/><Relationship Id="rId4" Type="http://schemas.openxmlformats.org/officeDocument/2006/relationships/slide" Target="slide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m 7" descr="Prédio de tijolos&#10;&#10;Descrição gerada automaticamente com confiança baixa">
            <a:extLst>
              <a:ext uri="{FF2B5EF4-FFF2-40B4-BE49-F238E27FC236}">
                <a16:creationId xmlns:a16="http://schemas.microsoft.com/office/drawing/2014/main" id="{B10BA3A6-D752-490A-E4E9-920A464FFDA4}"/>
              </a:ext>
            </a:extLst>
          </p:cNvPr>
          <p:cNvPicPr>
            <a:picLocks noChangeAspect="1"/>
          </p:cNvPicPr>
          <p:nvPr/>
        </p:nvPicPr>
        <p:blipFill rotWithShape="1">
          <a:blip r:embed="rId2">
            <a:extLst>
              <a:ext uri="{BEBA8EAE-BF5A-486C-A8C5-ECC9F3942E4B}">
                <a14:imgProps xmlns:a14="http://schemas.microsoft.com/office/drawing/2010/main">
                  <a14:imgLayer r:embed="rId3">
                    <a14:imgEffect>
                      <a14:brightnessContrast contrast="20000"/>
                    </a14:imgEffect>
                  </a14:imgLayer>
                </a14:imgProps>
              </a:ext>
              <a:ext uri="{28A0092B-C50C-407E-A947-70E740481C1C}">
                <a14:useLocalDpi xmlns:a14="http://schemas.microsoft.com/office/drawing/2010/main" val="0"/>
              </a:ext>
            </a:extLst>
          </a:blip>
          <a:srcRect l="106" t="39569" r="-105" b="18245"/>
          <a:stretch/>
        </p:blipFill>
        <p:spPr>
          <a:xfrm>
            <a:off x="0" y="0"/>
            <a:ext cx="12192000" cy="6858000"/>
          </a:xfrm>
          <a:prstGeom prst="rect">
            <a:avLst/>
          </a:prstGeom>
        </p:spPr>
      </p:pic>
      <p:sp>
        <p:nvSpPr>
          <p:cNvPr id="3" name="Retângulo 2">
            <a:extLst>
              <a:ext uri="{FF2B5EF4-FFF2-40B4-BE49-F238E27FC236}">
                <a16:creationId xmlns:a16="http://schemas.microsoft.com/office/drawing/2014/main" id="{A02767D8-AF42-E6AD-E887-5D2B69C9B9E3}"/>
              </a:ext>
            </a:extLst>
          </p:cNvPr>
          <p:cNvSpPr/>
          <p:nvPr/>
        </p:nvSpPr>
        <p:spPr>
          <a:xfrm>
            <a:off x="-5938" y="0"/>
            <a:ext cx="5824798" cy="6858000"/>
          </a:xfrm>
          <a:prstGeom prst="rect">
            <a:avLst/>
          </a:prstGeom>
          <a:solidFill>
            <a:schemeClr val="tx1">
              <a:lumMod val="95000"/>
              <a:lumOff val="5000"/>
              <a:alpha val="68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1" name="CaixaDeTexto 20">
            <a:extLst>
              <a:ext uri="{FF2B5EF4-FFF2-40B4-BE49-F238E27FC236}">
                <a16:creationId xmlns:a16="http://schemas.microsoft.com/office/drawing/2014/main" id="{AF716B7A-BA62-5297-8701-4E358C343A09}"/>
              </a:ext>
            </a:extLst>
          </p:cNvPr>
          <p:cNvSpPr txBox="1"/>
          <p:nvPr/>
        </p:nvSpPr>
        <p:spPr>
          <a:xfrm>
            <a:off x="379550" y="903616"/>
            <a:ext cx="4567276" cy="666849"/>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algn="l"/>
            <a:r>
              <a:rPr lang="pt-BR" sz="2000" dirty="0">
                <a:solidFill>
                  <a:schemeClr val="bg1"/>
                </a:solidFill>
                <a:latin typeface="Montserrat" panose="00000500000000000000" pitchFamily="2" charset="0"/>
              </a:rPr>
              <a:t>PANORAMA LATINO-AMERICANO </a:t>
            </a:r>
          </a:p>
          <a:p>
            <a:pPr algn="l"/>
            <a:r>
              <a:rPr lang="pt-BR" sz="2000" dirty="0">
                <a:solidFill>
                  <a:schemeClr val="bg1"/>
                </a:solidFill>
                <a:latin typeface="Montserrat" panose="00000500000000000000" pitchFamily="2" charset="0"/>
              </a:rPr>
              <a:t>DE CENTROS COMERCIALES</a:t>
            </a:r>
          </a:p>
        </p:txBody>
      </p:sp>
      <p:sp>
        <p:nvSpPr>
          <p:cNvPr id="22" name="CaixaDeTexto 21">
            <a:extLst>
              <a:ext uri="{FF2B5EF4-FFF2-40B4-BE49-F238E27FC236}">
                <a16:creationId xmlns:a16="http://schemas.microsoft.com/office/drawing/2014/main" id="{817D7DEA-D9D5-2732-0064-B649FCE34E20}"/>
              </a:ext>
            </a:extLst>
          </p:cNvPr>
          <p:cNvSpPr txBox="1"/>
          <p:nvPr/>
        </p:nvSpPr>
        <p:spPr>
          <a:xfrm>
            <a:off x="379550" y="2330893"/>
            <a:ext cx="2133918" cy="2529923"/>
          </a:xfrm>
          <a:prstGeom prst="rect">
            <a:avLst/>
          </a:prstGeom>
          <a:noFill/>
        </p:spPr>
        <p:txBody>
          <a:bodyPr wrap="none" rtlCol="0">
            <a:spAutoFit/>
          </a:bodyPr>
          <a:lstStyle>
            <a:defPPr>
              <a:defRPr lang="en-US"/>
            </a:defPPr>
            <a:lvl1pPr>
              <a:lnSpc>
                <a:spcPct val="85000"/>
              </a:lnSpc>
              <a:spcBef>
                <a:spcPts val="200"/>
              </a:spcBef>
              <a:spcAft>
                <a:spcPts val="200"/>
              </a:spcAft>
              <a:defRPr sz="5400">
                <a:pattFill prst="dkDnDiag">
                  <a:fgClr>
                    <a:srgbClr val="005082"/>
                  </a:fgClr>
                  <a:bgClr>
                    <a:srgbClr val="002F4D"/>
                  </a:bgClr>
                </a:pattFill>
                <a:latin typeface="Segoe UI Black" panose="020B0A02040204020203" pitchFamily="34" charset="0"/>
                <a:ea typeface="Segoe UI Black" panose="020B0A02040204020203" pitchFamily="34" charset="0"/>
                <a:cs typeface="Segoe UI" panose="020B0502040204020203" pitchFamily="34" charset="0"/>
              </a:defRPr>
            </a:lvl1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s-419" sz="9600" b="1" i="0" u="none" strike="noStrike" kern="1200" cap="none" spc="0" normalizeH="0" baseline="0" dirty="0">
                <a:ln>
                  <a:noFill/>
                </a:ln>
                <a:solidFill>
                  <a:schemeClr val="bg1"/>
                </a:solidFill>
                <a:effectLst/>
                <a:uLnTx/>
                <a:uFillTx/>
                <a:latin typeface="Bebas Neue" panose="00000500000000000000" pitchFamily="2" charset="0"/>
              </a:rPr>
              <a:t>2022</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s-419" sz="9600" b="1" i="0" u="none" strike="noStrike" kern="1200" cap="none" spc="0" normalizeH="0" baseline="0" dirty="0">
                <a:ln>
                  <a:noFill/>
                </a:ln>
                <a:solidFill>
                  <a:schemeClr val="bg1"/>
                </a:solidFill>
                <a:effectLst/>
                <a:uLnTx/>
                <a:uFillTx/>
                <a:latin typeface="Bebas Neue" panose="00000500000000000000" pitchFamily="2" charset="0"/>
              </a:rPr>
              <a:t>2023</a:t>
            </a:r>
          </a:p>
        </p:txBody>
      </p:sp>
      <p:grpSp>
        <p:nvGrpSpPr>
          <p:cNvPr id="24" name="Agrupar 23">
            <a:extLst>
              <a:ext uri="{FF2B5EF4-FFF2-40B4-BE49-F238E27FC236}">
                <a16:creationId xmlns:a16="http://schemas.microsoft.com/office/drawing/2014/main" id="{DE860434-0D6E-AFE1-E07D-6D15772C5726}"/>
              </a:ext>
            </a:extLst>
          </p:cNvPr>
          <p:cNvGrpSpPr/>
          <p:nvPr/>
        </p:nvGrpSpPr>
        <p:grpSpPr>
          <a:xfrm>
            <a:off x="635072" y="4653698"/>
            <a:ext cx="245162" cy="414236"/>
            <a:chOff x="4757051" y="2026126"/>
            <a:chExt cx="625733" cy="1057267"/>
          </a:xfrm>
          <a:solidFill>
            <a:schemeClr val="bg1"/>
          </a:solidFill>
        </p:grpSpPr>
        <p:sp>
          <p:nvSpPr>
            <p:cNvPr id="25" name="Seta: Divisa 24">
              <a:extLst>
                <a:ext uri="{FF2B5EF4-FFF2-40B4-BE49-F238E27FC236}">
                  <a16:creationId xmlns:a16="http://schemas.microsoft.com/office/drawing/2014/main" id="{FF3E52F3-441E-79AA-499A-B25391FC49A9}"/>
                </a:ext>
              </a:extLst>
            </p:cNvPr>
            <p:cNvSpPr/>
            <p:nvPr/>
          </p:nvSpPr>
          <p:spPr>
            <a:xfrm rot="16200000">
              <a:off x="4908078" y="1875099"/>
              <a:ext cx="323679" cy="625733"/>
            </a:xfrm>
            <a:prstGeom prst="chevron">
              <a:avLst>
                <a:gd name="adj" fmla="val 68156"/>
              </a:avLst>
            </a:prstGeom>
            <a:grp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419" sz="1800" b="0" i="0" u="none" strike="noStrike" kern="1200" cap="none" spc="0" normalizeH="0" baseline="0">
                <a:ln>
                  <a:noFill/>
                </a:ln>
                <a:solidFill>
                  <a:schemeClr val="tx1"/>
                </a:solidFill>
                <a:effectLst/>
                <a:uLnTx/>
                <a:uFillTx/>
                <a:latin typeface="Calibri" panose="020F0502020204030204"/>
                <a:ea typeface="+mn-ea"/>
                <a:cs typeface="+mn-cs"/>
              </a:endParaRPr>
            </a:p>
          </p:txBody>
        </p:sp>
        <p:sp>
          <p:nvSpPr>
            <p:cNvPr id="26" name="Seta: Divisa 25">
              <a:extLst>
                <a:ext uri="{FF2B5EF4-FFF2-40B4-BE49-F238E27FC236}">
                  <a16:creationId xmlns:a16="http://schemas.microsoft.com/office/drawing/2014/main" id="{E95E41DD-FAFF-9D3B-165F-B9F8DF17B5FF}"/>
                </a:ext>
              </a:extLst>
            </p:cNvPr>
            <p:cNvSpPr/>
            <p:nvPr/>
          </p:nvSpPr>
          <p:spPr>
            <a:xfrm rot="16200000">
              <a:off x="4908078" y="2129894"/>
              <a:ext cx="323679" cy="625733"/>
            </a:xfrm>
            <a:prstGeom prst="chevron">
              <a:avLst>
                <a:gd name="adj" fmla="val 68156"/>
              </a:avLst>
            </a:prstGeom>
            <a:grp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419" sz="1800" b="0" i="0" u="none" strike="noStrike" kern="1200" cap="none" spc="0" normalizeH="0" baseline="0">
                <a:ln>
                  <a:noFill/>
                </a:ln>
                <a:solidFill>
                  <a:schemeClr val="tx1"/>
                </a:solidFill>
                <a:effectLst/>
                <a:uLnTx/>
                <a:uFillTx/>
                <a:latin typeface="Calibri" panose="020F0502020204030204"/>
                <a:ea typeface="+mn-ea"/>
                <a:cs typeface="+mn-cs"/>
              </a:endParaRPr>
            </a:p>
          </p:txBody>
        </p:sp>
        <p:sp>
          <p:nvSpPr>
            <p:cNvPr id="27" name="Seta: Divisa 26">
              <a:extLst>
                <a:ext uri="{FF2B5EF4-FFF2-40B4-BE49-F238E27FC236}">
                  <a16:creationId xmlns:a16="http://schemas.microsoft.com/office/drawing/2014/main" id="{BCCEC9B2-66BD-CF62-761F-5D4C36213622}"/>
                </a:ext>
              </a:extLst>
            </p:cNvPr>
            <p:cNvSpPr/>
            <p:nvPr/>
          </p:nvSpPr>
          <p:spPr>
            <a:xfrm rot="16200000">
              <a:off x="4908078" y="2608687"/>
              <a:ext cx="323679" cy="625733"/>
            </a:xfrm>
            <a:prstGeom prst="chevron">
              <a:avLst>
                <a:gd name="adj" fmla="val 68156"/>
              </a:avLst>
            </a:prstGeom>
            <a:grp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419" sz="1800" b="0" i="0" u="none" strike="noStrike" kern="1200" cap="none" spc="0" normalizeH="0" baseline="0">
                <a:ln>
                  <a:noFill/>
                </a:ln>
                <a:solidFill>
                  <a:schemeClr val="tx1"/>
                </a:solidFill>
                <a:effectLst/>
                <a:uLnTx/>
                <a:uFillTx/>
                <a:latin typeface="Calibri" panose="020F0502020204030204"/>
                <a:ea typeface="+mn-ea"/>
                <a:cs typeface="+mn-cs"/>
              </a:endParaRPr>
            </a:p>
          </p:txBody>
        </p:sp>
      </p:grpSp>
      <p:sp>
        <p:nvSpPr>
          <p:cNvPr id="2" name="Retângulo 1">
            <a:extLst>
              <a:ext uri="{FF2B5EF4-FFF2-40B4-BE49-F238E27FC236}">
                <a16:creationId xmlns:a16="http://schemas.microsoft.com/office/drawing/2014/main" id="{BBA1406E-04D1-670F-4BA5-B08D65DF818F}"/>
              </a:ext>
            </a:extLst>
          </p:cNvPr>
          <p:cNvSpPr/>
          <p:nvPr/>
        </p:nvSpPr>
        <p:spPr>
          <a:xfrm>
            <a:off x="5818860" y="0"/>
            <a:ext cx="82826" cy="6858000"/>
          </a:xfrm>
          <a:prstGeom prst="rect">
            <a:avLst/>
          </a:prstGeom>
          <a:solidFill>
            <a:srgbClr val="FF0000"/>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6" name="Imagem 5" descr="Uma imagem contendo desenho&#10;&#10;Descrição gerada automaticamente">
            <a:extLst>
              <a:ext uri="{FF2B5EF4-FFF2-40B4-BE49-F238E27FC236}">
                <a16:creationId xmlns:a16="http://schemas.microsoft.com/office/drawing/2014/main" id="{8BB99353-8D37-7F94-2F1F-E9CBE1A71B7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5071" y="5919106"/>
            <a:ext cx="1448334" cy="632439"/>
          </a:xfrm>
          <a:prstGeom prst="rect">
            <a:avLst/>
          </a:prstGeom>
        </p:spPr>
      </p:pic>
    </p:spTree>
    <p:extLst>
      <p:ext uri="{BB962C8B-B14F-4D97-AF65-F5344CB8AC3E}">
        <p14:creationId xmlns:p14="http://schemas.microsoft.com/office/powerpoint/2010/main" val="284363967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tângulo: Cantos Arredondados 2">
            <a:extLst>
              <a:ext uri="{FF2B5EF4-FFF2-40B4-BE49-F238E27FC236}">
                <a16:creationId xmlns:a16="http://schemas.microsoft.com/office/drawing/2014/main" id="{75B7720F-4894-AA4C-905E-89CF3469A5A4}"/>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10</a:t>
            </a:r>
          </a:p>
        </p:txBody>
      </p:sp>
      <p:sp>
        <p:nvSpPr>
          <p:cNvPr id="43" name="CaixaDeTexto 42">
            <a:extLst>
              <a:ext uri="{FF2B5EF4-FFF2-40B4-BE49-F238E27FC236}">
                <a16:creationId xmlns:a16="http://schemas.microsoft.com/office/drawing/2014/main" id="{256C90F7-336F-7DE9-5880-73A8572AFEAD}"/>
              </a:ext>
            </a:extLst>
          </p:cNvPr>
          <p:cNvSpPr txBox="1"/>
          <p:nvPr/>
        </p:nvSpPr>
        <p:spPr>
          <a:xfrm>
            <a:off x="388576" y="5585618"/>
            <a:ext cx="3871997" cy="458587"/>
          </a:xfrm>
          <a:prstGeom prst="rect">
            <a:avLst/>
          </a:prstGeom>
          <a:noFill/>
        </p:spPr>
        <p:txBody>
          <a:bodyPr wrap="square">
            <a:spAutoFit/>
          </a:bodyPr>
          <a:lstStyle/>
          <a:p>
            <a:pPr lvl="0">
              <a:lnSpc>
                <a:spcPct val="85000"/>
              </a:lnSpc>
              <a:spcBef>
                <a:spcPts val="0"/>
              </a:spcBef>
              <a:spcAft>
                <a:spcPts val="1200"/>
              </a:spcAft>
              <a:defRPr/>
            </a:pPr>
            <a:r>
              <a:rPr lang="es-419" sz="1400" dirty="0">
                <a:solidFill>
                  <a:prstClr val="black">
                    <a:lumMod val="85000"/>
                    <a:lumOff val="15000"/>
                  </a:prstClr>
                </a:solidFill>
                <a:latin typeface="Montserrat" panose="00000500000000000000" pitchFamily="2" charset="0"/>
                <a:ea typeface="Segoe UI Black" panose="020B0A02040204020203" pitchFamily="34" charset="0"/>
                <a:cs typeface="Segoe UI Light" panose="020B0502040204020203" pitchFamily="34" charset="0"/>
              </a:rPr>
              <a:t>Se permite la transcripción del material publicado siempre que se cite la fuente</a:t>
            </a:r>
          </a:p>
        </p:txBody>
      </p:sp>
      <p:sp>
        <p:nvSpPr>
          <p:cNvPr id="9" name="Retângulo 8">
            <a:hlinkClick r:id="rId2" action="ppaction://hlinksldjump"/>
            <a:extLst>
              <a:ext uri="{FF2B5EF4-FFF2-40B4-BE49-F238E27FC236}">
                <a16:creationId xmlns:a16="http://schemas.microsoft.com/office/drawing/2014/main" id="{F99D7519-A12E-E4ED-5B74-1DF2500DA035}"/>
              </a:ext>
            </a:extLst>
          </p:cNvPr>
          <p:cNvSpPr/>
          <p:nvPr/>
        </p:nvSpPr>
        <p:spPr>
          <a:xfrm>
            <a:off x="1340373" y="6308672"/>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cxnSp>
        <p:nvCxnSpPr>
          <p:cNvPr id="12" name="Conector reto 11">
            <a:extLst>
              <a:ext uri="{FF2B5EF4-FFF2-40B4-BE49-F238E27FC236}">
                <a16:creationId xmlns:a16="http://schemas.microsoft.com/office/drawing/2014/main" id="{A61FFED2-CA15-06C1-4A12-A47BF4A9C58C}"/>
              </a:ext>
            </a:extLst>
          </p:cNvPr>
          <p:cNvCxnSpPr>
            <a:cxnSpLocks/>
          </p:cNvCxnSpPr>
          <p:nvPr/>
        </p:nvCxnSpPr>
        <p:spPr>
          <a:xfrm>
            <a:off x="250213" y="-298048"/>
            <a:ext cx="0" cy="6044205"/>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15" name="Conector reto 14">
            <a:extLst>
              <a:ext uri="{FF2B5EF4-FFF2-40B4-BE49-F238E27FC236}">
                <a16:creationId xmlns:a16="http://schemas.microsoft.com/office/drawing/2014/main" id="{188023BC-ED86-1A34-C6C3-9D14B05C8364}"/>
              </a:ext>
            </a:extLst>
          </p:cNvPr>
          <p:cNvCxnSpPr/>
          <p:nvPr/>
        </p:nvCxnSpPr>
        <p:spPr>
          <a:xfrm>
            <a:off x="5521124" y="0"/>
            <a:ext cx="0" cy="6858000"/>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
        <p:nvSpPr>
          <p:cNvPr id="18" name="Elipse 17">
            <a:extLst>
              <a:ext uri="{FF2B5EF4-FFF2-40B4-BE49-F238E27FC236}">
                <a16:creationId xmlns:a16="http://schemas.microsoft.com/office/drawing/2014/main" id="{17272279-295C-D20E-6098-F501C08253AC}"/>
              </a:ext>
            </a:extLst>
          </p:cNvPr>
          <p:cNvSpPr/>
          <p:nvPr/>
        </p:nvSpPr>
        <p:spPr>
          <a:xfrm>
            <a:off x="171897" y="5676020"/>
            <a:ext cx="138891" cy="138891"/>
          </a:xfrm>
          <a:prstGeom prst="ellipse">
            <a:avLst/>
          </a:prstGeom>
          <a:solidFill>
            <a:schemeClr val="tx1">
              <a:lumMod val="85000"/>
              <a:lumOff val="1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Título 1">
            <a:extLst>
              <a:ext uri="{FF2B5EF4-FFF2-40B4-BE49-F238E27FC236}">
                <a16:creationId xmlns:a16="http://schemas.microsoft.com/office/drawing/2014/main" id="{67A5C9D5-B81D-FE5E-C5F5-235DC21C0874}"/>
              </a:ext>
            </a:extLst>
          </p:cNvPr>
          <p:cNvSpPr txBox="1">
            <a:spLocks/>
          </p:cNvSpPr>
          <p:nvPr/>
        </p:nvSpPr>
        <p:spPr>
          <a:xfrm>
            <a:off x="5831350" y="394692"/>
            <a:ext cx="5766754" cy="6093976"/>
          </a:xfrm>
          <a:prstGeom prst="rect">
            <a:avLst/>
          </a:prstGeom>
          <a:noFill/>
        </p:spPr>
        <p:txBody>
          <a:bodyPr wrap="square" rtlCol="0">
            <a:spAutoFit/>
          </a:bodyPr>
          <a:lstStyle>
            <a:lvl1pPr algn="ctr" defTabSz="914400" rtl="0" eaLnBrk="1" latinLnBrk="0" hangingPunct="1">
              <a:spcBef>
                <a:spcPct val="0"/>
              </a:spcBef>
              <a:buNone/>
              <a:defRPr sz="4400" kern="1200">
                <a:solidFill>
                  <a:schemeClr val="tx1"/>
                </a:solidFill>
                <a:latin typeface="Century Gothic" panose="020B0502020202020204" pitchFamily="34" charset="0"/>
                <a:ea typeface="+mj-ea"/>
                <a:cs typeface="+mj-cs"/>
              </a:defRPr>
            </a:lvl1pPr>
          </a:lstStyle>
          <a:p>
            <a:pPr algn="l"/>
            <a:r>
              <a:rPr lang="pt-BR" b="1" dirty="0">
                <a:solidFill>
                  <a:srgbClr val="FF0000"/>
                </a:solidFill>
                <a:latin typeface="Bebas Neue" panose="00000500000000000000" pitchFamily="2" charset="0"/>
              </a:rPr>
              <a:t>EQUIPO ABRASCE</a:t>
            </a:r>
          </a:p>
          <a:p>
            <a:pPr algn="l"/>
            <a:endParaRPr lang="pt-BR" sz="2400" b="1" dirty="0">
              <a:solidFill>
                <a:srgbClr val="FF0000"/>
              </a:solidFill>
              <a:latin typeface="Bebas Neue" panose="00000500000000000000" pitchFamily="2" charset="0"/>
            </a:endParaRPr>
          </a:p>
          <a:p>
            <a:pPr algn="l"/>
            <a:r>
              <a:rPr lang="pt-BR" sz="2400" b="1" u="sng" dirty="0">
                <a:latin typeface="Bebas Neue" panose="00000500000000000000" pitchFamily="2" charset="0"/>
              </a:rPr>
              <a:t>Presidente</a:t>
            </a:r>
            <a:endParaRPr lang="pt-BR" sz="2400" dirty="0">
              <a:latin typeface="Bebas Neue" panose="00000500000000000000" pitchFamily="2" charset="0"/>
            </a:endParaRPr>
          </a:p>
          <a:p>
            <a:pPr algn="l"/>
            <a:r>
              <a:rPr lang="pt-BR" sz="1600" dirty="0"/>
              <a:t>Glauco </a:t>
            </a:r>
            <a:r>
              <a:rPr lang="pt-BR" sz="1600" dirty="0" err="1"/>
              <a:t>Humai</a:t>
            </a:r>
            <a:endParaRPr lang="pt-BR" sz="1600" dirty="0"/>
          </a:p>
          <a:p>
            <a:pPr algn="l"/>
            <a:r>
              <a:rPr lang="pt-BR" sz="1600" u="sng" dirty="0">
                <a:solidFill>
                  <a:srgbClr val="C00000"/>
                </a:solidFill>
                <a:hlinkClick r:id="rId3">
                  <a:extLst>
                    <a:ext uri="{A12FA001-AC4F-418D-AE19-62706E023703}">
                      <ahyp:hlinkClr xmlns:ahyp="http://schemas.microsoft.com/office/drawing/2018/hyperlinkcolor" val="tx"/>
                    </a:ext>
                  </a:extLst>
                </a:hlinkClick>
              </a:rPr>
              <a:t>glauco.humai@abrasce.com.br</a:t>
            </a:r>
            <a:r>
              <a:rPr lang="pt-BR" sz="1600" dirty="0">
                <a:solidFill>
                  <a:srgbClr val="C00000"/>
                </a:solidFill>
              </a:rPr>
              <a:t> </a:t>
            </a:r>
          </a:p>
          <a:p>
            <a:pPr algn="l"/>
            <a:endParaRPr lang="pt-BR" sz="1600" dirty="0"/>
          </a:p>
          <a:p>
            <a:pPr algn="l"/>
            <a:r>
              <a:rPr lang="es-419" sz="2400" b="1" u="sng" dirty="0">
                <a:latin typeface="Bebas Neue" panose="00000500000000000000" pitchFamily="2" charset="0"/>
              </a:rPr>
              <a:t>Relación e </a:t>
            </a:r>
            <a:r>
              <a:rPr lang="es-419" sz="2400" b="1" u="sng" dirty="0" err="1">
                <a:latin typeface="Bebas Neue" panose="00000500000000000000" pitchFamily="2" charset="0"/>
              </a:rPr>
              <a:t>Insights</a:t>
            </a:r>
            <a:endParaRPr lang="pt-BR" sz="2400" dirty="0">
              <a:latin typeface="Bebas Neue" panose="00000500000000000000" pitchFamily="2" charset="0"/>
            </a:endParaRPr>
          </a:p>
          <a:p>
            <a:pPr algn="l"/>
            <a:r>
              <a:rPr lang="pt-BR" sz="1600" dirty="0"/>
              <a:t>Mônica Vianna</a:t>
            </a:r>
          </a:p>
          <a:p>
            <a:pPr algn="l"/>
            <a:r>
              <a:rPr lang="pt-BR" sz="1600" u="sng" dirty="0">
                <a:solidFill>
                  <a:srgbClr val="C00000"/>
                </a:solidFill>
                <a:hlinkClick r:id="rId4">
                  <a:extLst>
                    <a:ext uri="{A12FA001-AC4F-418D-AE19-62706E023703}">
                      <ahyp:hlinkClr xmlns:ahyp="http://schemas.microsoft.com/office/drawing/2018/hyperlinkcolor" val="tx"/>
                    </a:ext>
                  </a:extLst>
                </a:hlinkClick>
              </a:rPr>
              <a:t>monica.vianna@abrasce.com.br</a:t>
            </a:r>
            <a:endParaRPr lang="pt-BR" sz="1600" u="sng" dirty="0">
              <a:solidFill>
                <a:srgbClr val="C00000"/>
              </a:solidFill>
            </a:endParaRPr>
          </a:p>
          <a:p>
            <a:pPr algn="l"/>
            <a:endParaRPr lang="pt-BR" sz="1600" dirty="0"/>
          </a:p>
          <a:p>
            <a:pPr algn="l"/>
            <a:r>
              <a:rPr lang="es-419" sz="2400" b="1" u="sng" dirty="0">
                <a:latin typeface="Bebas Neue" panose="00000500000000000000" pitchFamily="2" charset="0"/>
              </a:rPr>
              <a:t>Planificación estratégica</a:t>
            </a:r>
            <a:endParaRPr lang="pt-BR" sz="2400" dirty="0">
              <a:latin typeface="Bebas Neue" panose="00000500000000000000" pitchFamily="2" charset="0"/>
            </a:endParaRPr>
          </a:p>
          <a:p>
            <a:pPr algn="l"/>
            <a:r>
              <a:rPr lang="pt-BR" sz="1600" dirty="0"/>
              <a:t>Gabriella Oliveira</a:t>
            </a:r>
          </a:p>
          <a:p>
            <a:pPr algn="l"/>
            <a:r>
              <a:rPr lang="pt-BR" sz="1600" u="sng" dirty="0">
                <a:solidFill>
                  <a:srgbClr val="C00000"/>
                </a:solidFill>
                <a:hlinkClick r:id="rId5">
                  <a:extLst>
                    <a:ext uri="{A12FA001-AC4F-418D-AE19-62706E023703}">
                      <ahyp:hlinkClr xmlns:ahyp="http://schemas.microsoft.com/office/drawing/2018/hyperlinkcolor" val="tx"/>
                    </a:ext>
                  </a:extLst>
                </a:hlinkClick>
              </a:rPr>
              <a:t>gabriella.oliveira@abrasce.com.br</a:t>
            </a:r>
            <a:r>
              <a:rPr lang="pt-BR" sz="1600" u="sng" dirty="0"/>
              <a:t> </a:t>
            </a:r>
          </a:p>
          <a:p>
            <a:pPr algn="l"/>
            <a:endParaRPr lang="pt-BR" sz="1600" dirty="0"/>
          </a:p>
          <a:p>
            <a:pPr algn="l"/>
            <a:r>
              <a:rPr lang="es-419" sz="2400" b="1" u="sng" dirty="0">
                <a:latin typeface="Bebas Neue" panose="00000500000000000000" pitchFamily="2" charset="0"/>
              </a:rPr>
              <a:t>Inteligencia de Mercado</a:t>
            </a:r>
            <a:endParaRPr lang="pt-BR" sz="2400" dirty="0">
              <a:latin typeface="Bebas Neue" panose="00000500000000000000" pitchFamily="2" charset="0"/>
            </a:endParaRPr>
          </a:p>
          <a:p>
            <a:pPr algn="l"/>
            <a:r>
              <a:rPr lang="pt-BR" sz="1600" dirty="0"/>
              <a:t>Caroline Louise</a:t>
            </a:r>
          </a:p>
          <a:p>
            <a:pPr algn="l"/>
            <a:r>
              <a:rPr lang="pt-BR" sz="1600" u="sng" dirty="0">
                <a:solidFill>
                  <a:srgbClr val="C00000"/>
                </a:solidFill>
                <a:hlinkClick r:id="rId6">
                  <a:extLst>
                    <a:ext uri="{A12FA001-AC4F-418D-AE19-62706E023703}">
                      <ahyp:hlinkClr xmlns:ahyp="http://schemas.microsoft.com/office/drawing/2018/hyperlinkcolor" val="tx"/>
                    </a:ext>
                  </a:extLst>
                </a:hlinkClick>
              </a:rPr>
              <a:t>caroline.louise@abrasce.com.br</a:t>
            </a:r>
            <a:r>
              <a:rPr lang="pt-BR" sz="1600" u="sng" dirty="0">
                <a:solidFill>
                  <a:srgbClr val="C00000"/>
                </a:solidFill>
              </a:rPr>
              <a:t> </a:t>
            </a:r>
          </a:p>
          <a:p>
            <a:pPr algn="l"/>
            <a:endParaRPr lang="pt-BR" sz="1600" u="sng" dirty="0"/>
          </a:p>
          <a:p>
            <a:pPr algn="l"/>
            <a:endParaRPr lang="pt-BR" sz="1600" dirty="0"/>
          </a:p>
          <a:p>
            <a:pPr lvl="0" algn="l">
              <a:spcBef>
                <a:spcPts val="0"/>
              </a:spcBef>
              <a:spcAft>
                <a:spcPts val="1200"/>
              </a:spcAft>
              <a:defRPr/>
            </a:pPr>
            <a:endParaRPr lang="es-419" sz="1800" dirty="0">
              <a:latin typeface="Montserrat" panose="00000500000000000000" pitchFamily="2" charset="0"/>
              <a:ea typeface="Segoe UI Black" panose="020B0A02040204020203" pitchFamily="34" charset="0"/>
              <a:cs typeface="Segoe UI Light" panose="020B0502040204020203" pitchFamily="34" charset="0"/>
            </a:endParaRPr>
          </a:p>
        </p:txBody>
      </p:sp>
      <p:sp>
        <p:nvSpPr>
          <p:cNvPr id="10" name="CaixaDeTexto 9">
            <a:extLst>
              <a:ext uri="{FF2B5EF4-FFF2-40B4-BE49-F238E27FC236}">
                <a16:creationId xmlns:a16="http://schemas.microsoft.com/office/drawing/2014/main" id="{7017C050-6191-087A-6844-2C4943FE4D67}"/>
              </a:ext>
            </a:extLst>
          </p:cNvPr>
          <p:cNvSpPr txBox="1"/>
          <p:nvPr/>
        </p:nvSpPr>
        <p:spPr>
          <a:xfrm>
            <a:off x="388576" y="297147"/>
            <a:ext cx="7122841" cy="1502976"/>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7200" b="1" i="0" u="none" strike="noStrike" kern="1200" cap="none" spc="0" normalizeH="0" baseline="0" dirty="0">
                <a:ln>
                  <a:noFill/>
                </a:ln>
                <a:solidFill>
                  <a:srgbClr val="FF0000"/>
                </a:solidFill>
                <a:effectLst/>
                <a:uLnTx/>
                <a:uFillTx/>
                <a:latin typeface="Bebas Neue" panose="00000500000000000000" pitchFamily="2" charset="0"/>
                <a:cs typeface="Segoe UI" panose="020B0502040204020203" pitchFamily="34" charset="0"/>
              </a:rPr>
              <a:t>EDITORIAL</a:t>
            </a:r>
            <a:r>
              <a:rPr kumimoji="0" lang="es-419" sz="4400" b="1" i="0" u="none" strike="noStrike" kern="1200" cap="none" spc="0" normalizeH="0" baseline="0" dirty="0">
                <a:ln>
                  <a:noFill/>
                </a:ln>
                <a:solidFill>
                  <a:srgbClr val="1E72DF"/>
                </a:solidFill>
                <a:effectLst/>
                <a:uLnTx/>
                <a:uFillTx/>
                <a:latin typeface="Montserrat" panose="00000500000000000000" pitchFamily="2" charset="0"/>
                <a:cs typeface="Segoe UI" panose="020B0502040204020203" pitchFamily="34" charset="0"/>
              </a:rPr>
              <a:t> </a:t>
            </a:r>
          </a:p>
          <a:p>
            <a:pPr lvl="0" algn="l">
              <a:defRPr/>
            </a:pPr>
            <a:r>
              <a:rPr lang="es-419" sz="1400" spc="300" dirty="0">
                <a:solidFill>
                  <a:schemeClr val="tx1"/>
                </a:solidFill>
                <a:latin typeface="Montserrat" panose="00000500000000000000" pitchFamily="2" charset="0"/>
              </a:rPr>
              <a:t>DEL PANORAMA LATINO-AMERICANO </a:t>
            </a:r>
          </a:p>
          <a:p>
            <a:pPr lvl="0" algn="l">
              <a:defRPr/>
            </a:pPr>
            <a:r>
              <a:rPr lang="es-419" sz="1400" spc="300" dirty="0">
                <a:solidFill>
                  <a:schemeClr val="tx1"/>
                </a:solidFill>
                <a:latin typeface="Montserrat" panose="00000500000000000000" pitchFamily="2" charset="0"/>
              </a:rPr>
              <a:t>DE CENTROS COMERCIALES</a:t>
            </a:r>
            <a:endParaRPr kumimoji="0" lang="es-419" sz="1400" b="0" i="0" u="none" strike="noStrike" kern="1200" cap="none" spc="300" normalizeH="0" baseline="0" dirty="0">
              <a:ln>
                <a:noFill/>
              </a:ln>
              <a:solidFill>
                <a:schemeClr val="tx1"/>
              </a:solidFill>
              <a:effectLst/>
              <a:uLnTx/>
              <a:uFillTx/>
              <a:latin typeface="Montserrat" panose="00000500000000000000" pitchFamily="2" charset="0"/>
            </a:endParaRPr>
          </a:p>
        </p:txBody>
      </p:sp>
      <p:pic>
        <p:nvPicPr>
          <p:cNvPr id="11" name="Imagem 10" descr="Auditório com cadeiras&#10;&#10;Descrição gerada automaticamente">
            <a:extLst>
              <a:ext uri="{FF2B5EF4-FFF2-40B4-BE49-F238E27FC236}">
                <a16:creationId xmlns:a16="http://schemas.microsoft.com/office/drawing/2014/main" id="{348FA474-B50E-03F9-6F09-1C66036D7295}"/>
              </a:ext>
            </a:extLst>
          </p:cNvPr>
          <p:cNvPicPr>
            <a:picLocks noChangeAspect="1"/>
          </p:cNvPicPr>
          <p:nvPr/>
        </p:nvPicPr>
        <p:blipFill rotWithShape="1">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rcRect l="24605" t="11963" r="4275" b="31211"/>
          <a:stretch/>
        </p:blipFill>
        <p:spPr>
          <a:xfrm>
            <a:off x="250214" y="2234220"/>
            <a:ext cx="5266976" cy="2928758"/>
          </a:xfrm>
          <a:prstGeom prst="rect">
            <a:avLst/>
          </a:prstGeom>
        </p:spPr>
      </p:pic>
      <p:sp>
        <p:nvSpPr>
          <p:cNvPr id="2" name="Retângulo: Cantos Arredondados 1">
            <a:hlinkClick r:id="rId2" action="ppaction://hlinksldjump"/>
            <a:extLst>
              <a:ext uri="{FF2B5EF4-FFF2-40B4-BE49-F238E27FC236}">
                <a16:creationId xmlns:a16="http://schemas.microsoft.com/office/drawing/2014/main" id="{CCF2F86E-6E0F-E99B-70AE-6488F74D76A4}"/>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667288261"/>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423397" y="892603"/>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000"/>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000"/>
                </a:solidFill>
                <a:latin typeface="Montserrat" panose="00000500000000000000" pitchFamily="2" charset="0"/>
                <a:cs typeface="Segoe UI" panose="020B0502040204020203" pitchFamily="34" charset="0"/>
              </a:rPr>
              <a:t>los centros comerciales</a:t>
            </a:r>
          </a:p>
        </p:txBody>
      </p:sp>
      <p:sp>
        <p:nvSpPr>
          <p:cNvPr id="3" name="Elipse 2">
            <a:extLst>
              <a:ext uri="{FF2B5EF4-FFF2-40B4-BE49-F238E27FC236}">
                <a16:creationId xmlns:a16="http://schemas.microsoft.com/office/drawing/2014/main" id="{7D640E71-6146-68E9-FBE2-20B6F6C18756}"/>
              </a:ext>
            </a:extLst>
          </p:cNvPr>
          <p:cNvSpPr/>
          <p:nvPr/>
        </p:nvSpPr>
        <p:spPr>
          <a:xfrm>
            <a:off x="1080890" y="1029101"/>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146403" y="-3684558"/>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aixaDeTexto 4">
            <a:extLst>
              <a:ext uri="{FF2B5EF4-FFF2-40B4-BE49-F238E27FC236}">
                <a16:creationId xmlns:a16="http://schemas.microsoft.com/office/drawing/2014/main" id="{7B375E4D-8818-2CFC-852E-725EA641F80A}"/>
              </a:ext>
            </a:extLst>
          </p:cNvPr>
          <p:cNvSpPr txBox="1"/>
          <p:nvPr/>
        </p:nvSpPr>
        <p:spPr>
          <a:xfrm>
            <a:off x="1453266" y="2494465"/>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CANTIDAD</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graphicFrame>
        <p:nvGraphicFramePr>
          <p:cNvPr id="8" name="Gráfico 7">
            <a:extLst>
              <a:ext uri="{FF2B5EF4-FFF2-40B4-BE49-F238E27FC236}">
                <a16:creationId xmlns:a16="http://schemas.microsoft.com/office/drawing/2014/main" id="{E18A60F3-F82E-7EC2-ED85-873157CBD398}"/>
              </a:ext>
            </a:extLst>
          </p:cNvPr>
          <p:cNvGraphicFramePr/>
          <p:nvPr>
            <p:extLst>
              <p:ext uri="{D42A27DB-BD31-4B8C-83A1-F6EECF244321}">
                <p14:modId xmlns:p14="http://schemas.microsoft.com/office/powerpoint/2010/main" val="2210230962"/>
              </p:ext>
            </p:extLst>
          </p:nvPr>
        </p:nvGraphicFramePr>
        <p:xfrm>
          <a:off x="6860224" y="-106197"/>
          <a:ext cx="2831126" cy="3837943"/>
        </p:xfrm>
        <a:graphic>
          <a:graphicData uri="http://schemas.openxmlformats.org/drawingml/2006/chart">
            <c:chart xmlns:c="http://schemas.openxmlformats.org/drawingml/2006/chart" xmlns:r="http://schemas.openxmlformats.org/officeDocument/2006/relationships" r:id="rId2"/>
          </a:graphicData>
        </a:graphic>
      </p:graphicFrame>
      <p:sp>
        <p:nvSpPr>
          <p:cNvPr id="9" name="CaixaDeTexto 8">
            <a:extLst>
              <a:ext uri="{FF2B5EF4-FFF2-40B4-BE49-F238E27FC236}">
                <a16:creationId xmlns:a16="http://schemas.microsoft.com/office/drawing/2014/main" id="{3A5332F9-3407-17AA-4316-5F3E47E487F7}"/>
              </a:ext>
            </a:extLst>
          </p:cNvPr>
          <p:cNvSpPr txBox="1"/>
          <p:nvPr/>
        </p:nvSpPr>
        <p:spPr>
          <a:xfrm>
            <a:off x="9497352" y="2576212"/>
            <a:ext cx="2214500"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Otras Ciudades</a:t>
            </a:r>
          </a:p>
        </p:txBody>
      </p:sp>
      <p:sp>
        <p:nvSpPr>
          <p:cNvPr id="11" name="CaixaDeTexto 10">
            <a:extLst>
              <a:ext uri="{FF2B5EF4-FFF2-40B4-BE49-F238E27FC236}">
                <a16:creationId xmlns:a16="http://schemas.microsoft.com/office/drawing/2014/main" id="{06B0AAFE-C9E6-C26E-C11D-B7B342E40CBC}"/>
              </a:ext>
            </a:extLst>
          </p:cNvPr>
          <p:cNvSpPr txBox="1"/>
          <p:nvPr/>
        </p:nvSpPr>
        <p:spPr>
          <a:xfrm>
            <a:off x="5500811" y="1003986"/>
            <a:ext cx="1417139" cy="66684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Capital</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del país</a:t>
            </a:r>
          </a:p>
        </p:txBody>
      </p:sp>
      <p:graphicFrame>
        <p:nvGraphicFramePr>
          <p:cNvPr id="15" name="Gráfico 14">
            <a:extLst>
              <a:ext uri="{FF2B5EF4-FFF2-40B4-BE49-F238E27FC236}">
                <a16:creationId xmlns:a16="http://schemas.microsoft.com/office/drawing/2014/main" id="{BB9A8A4A-C0BA-CB14-E6B0-FCFAC08E2052}"/>
              </a:ext>
            </a:extLst>
          </p:cNvPr>
          <p:cNvGraphicFramePr/>
          <p:nvPr>
            <p:extLst>
              <p:ext uri="{D42A27DB-BD31-4B8C-83A1-F6EECF244321}">
                <p14:modId xmlns:p14="http://schemas.microsoft.com/office/powerpoint/2010/main" val="3252981317"/>
              </p:ext>
            </p:extLst>
          </p:nvPr>
        </p:nvGraphicFramePr>
        <p:xfrm>
          <a:off x="4838700" y="3557563"/>
          <a:ext cx="4304319" cy="2490808"/>
        </p:xfrm>
        <a:graphic>
          <a:graphicData uri="http://schemas.openxmlformats.org/drawingml/2006/chart">
            <c:chart xmlns:c="http://schemas.openxmlformats.org/drawingml/2006/chart" xmlns:r="http://schemas.openxmlformats.org/officeDocument/2006/relationships" r:id="rId3"/>
          </a:graphicData>
        </a:graphic>
      </p:graphicFrame>
      <p:sp>
        <p:nvSpPr>
          <p:cNvPr id="17" name="CaixaDeTexto 16">
            <a:extLst>
              <a:ext uri="{FF2B5EF4-FFF2-40B4-BE49-F238E27FC236}">
                <a16:creationId xmlns:a16="http://schemas.microsoft.com/office/drawing/2014/main" id="{5431895D-0B85-E05B-0239-CAAFD080B63E}"/>
              </a:ext>
            </a:extLst>
          </p:cNvPr>
          <p:cNvSpPr txBox="1"/>
          <p:nvPr/>
        </p:nvSpPr>
        <p:spPr>
          <a:xfrm>
            <a:off x="4976835" y="4585671"/>
            <a:ext cx="2961052"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OTRAS</a:t>
            </a:r>
            <a:r>
              <a:rPr kumimoji="0" lang="es-419" sz="20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 </a:t>
            </a: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CIUDADES</a:t>
            </a:r>
          </a:p>
        </p:txBody>
      </p:sp>
      <p:sp>
        <p:nvSpPr>
          <p:cNvPr id="18" name="CaixaDeTexto 17">
            <a:extLst>
              <a:ext uri="{FF2B5EF4-FFF2-40B4-BE49-F238E27FC236}">
                <a16:creationId xmlns:a16="http://schemas.microsoft.com/office/drawing/2014/main" id="{418A48CC-B7F5-5DBB-A5A4-28162F9BE7D8}"/>
              </a:ext>
            </a:extLst>
          </p:cNvPr>
          <p:cNvSpPr txBox="1"/>
          <p:nvPr/>
        </p:nvSpPr>
        <p:spPr>
          <a:xfrm>
            <a:off x="4993799" y="3531163"/>
            <a:ext cx="2232151" cy="275460"/>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CAPITAL DEL PAÍS</a:t>
            </a:r>
          </a:p>
        </p:txBody>
      </p:sp>
      <p:graphicFrame>
        <p:nvGraphicFramePr>
          <p:cNvPr id="19" name="Tabela 18">
            <a:extLst>
              <a:ext uri="{FF2B5EF4-FFF2-40B4-BE49-F238E27FC236}">
                <a16:creationId xmlns:a16="http://schemas.microsoft.com/office/drawing/2014/main" id="{BD11FE5D-85E5-9D5F-E21E-895F13CB54D0}"/>
              </a:ext>
            </a:extLst>
          </p:cNvPr>
          <p:cNvGraphicFramePr>
            <a:graphicFrameLocks noGrp="1"/>
          </p:cNvGraphicFramePr>
          <p:nvPr>
            <p:extLst>
              <p:ext uri="{D42A27DB-BD31-4B8C-83A1-F6EECF244321}">
                <p14:modId xmlns:p14="http://schemas.microsoft.com/office/powerpoint/2010/main" val="2032732212"/>
              </p:ext>
            </p:extLst>
          </p:nvPr>
        </p:nvGraphicFramePr>
        <p:xfrm>
          <a:off x="9359470" y="3806622"/>
          <a:ext cx="2832529" cy="2444184"/>
        </p:xfrm>
        <a:graphic>
          <a:graphicData uri="http://schemas.openxmlformats.org/drawingml/2006/table">
            <a:tbl>
              <a:tblPr firstRow="1" bandRow="1">
                <a:tableStyleId>{35758FB7-9AC5-4552-8A53-C91805E547FA}</a:tableStyleId>
              </a:tblPr>
              <a:tblGrid>
                <a:gridCol w="1160145">
                  <a:extLst>
                    <a:ext uri="{9D8B030D-6E8A-4147-A177-3AD203B41FA5}">
                      <a16:colId xmlns:a16="http://schemas.microsoft.com/office/drawing/2014/main" val="20000"/>
                    </a:ext>
                  </a:extLst>
                </a:gridCol>
                <a:gridCol w="1672384">
                  <a:extLst>
                    <a:ext uri="{9D8B030D-6E8A-4147-A177-3AD203B41FA5}">
                      <a16:colId xmlns:a16="http://schemas.microsoft.com/office/drawing/2014/main" val="20001"/>
                    </a:ext>
                  </a:extLst>
                </a:gridCol>
              </a:tblGrid>
              <a:tr h="531344">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solidFill>
                      <a:srgbClr val="002060"/>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solidFill>
                      <a:srgbClr val="002060"/>
                    </a:solidFill>
                  </a:tcPr>
                </a:tc>
                <a:extLst>
                  <a:ext uri="{0D108BD9-81ED-4DB2-BD59-A6C34878D82A}">
                    <a16:rowId xmlns:a16="http://schemas.microsoft.com/office/drawing/2014/main" val="10000"/>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solidFill>
                      <a:schemeClr val="accent5">
                        <a:lumMod val="5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solidFill>
                      <a:schemeClr val="accent5">
                        <a:lumMod val="50000"/>
                      </a:schemeClr>
                    </a:solidFill>
                  </a:tcPr>
                </a:tc>
                <a:extLst>
                  <a:ext uri="{0D108BD9-81ED-4DB2-BD59-A6C34878D82A}">
                    <a16:rowId xmlns:a16="http://schemas.microsoft.com/office/drawing/2014/main" val="10001"/>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solidFill>
                      <a:schemeClr val="accent5">
                        <a:lumMod val="75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solidFill>
                      <a:schemeClr val="accent5">
                        <a:lumMod val="75000"/>
                      </a:schemeClr>
                    </a:solidFill>
                  </a:tcPr>
                </a:tc>
                <a:extLst>
                  <a:ext uri="{0D108BD9-81ED-4DB2-BD59-A6C34878D82A}">
                    <a16:rowId xmlns:a16="http://schemas.microsoft.com/office/drawing/2014/main" val="10002"/>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solidFill>
                      <a:schemeClr val="accent5">
                        <a:lumMod val="60000"/>
                        <a:lumOff val="40000"/>
                        <a:alpha val="4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solidFill>
                      <a:schemeClr val="accent5">
                        <a:lumMod val="60000"/>
                        <a:lumOff val="40000"/>
                        <a:alpha val="40000"/>
                      </a:schemeClr>
                    </a:solidFill>
                  </a:tcPr>
                </a:tc>
                <a:extLst>
                  <a:ext uri="{0D108BD9-81ED-4DB2-BD59-A6C34878D82A}">
                    <a16:rowId xmlns:a16="http://schemas.microsoft.com/office/drawing/2014/main" val="10003"/>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solidFill>
                      <a:schemeClr val="accent5">
                        <a:lumMod val="40000"/>
                        <a:lumOff val="6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solidFill>
                      <a:schemeClr val="accent5">
                        <a:lumMod val="40000"/>
                        <a:lumOff val="60000"/>
                      </a:schemeClr>
                    </a:solidFill>
                  </a:tcPr>
                </a:tc>
                <a:extLst>
                  <a:ext uri="{0D108BD9-81ED-4DB2-BD59-A6C34878D82A}">
                    <a16:rowId xmlns:a16="http://schemas.microsoft.com/office/drawing/2014/main" val="10004"/>
                  </a:ext>
                </a:extLst>
              </a:tr>
            </a:tbl>
          </a:graphicData>
        </a:graphic>
      </p:graphicFrame>
      <p:sp>
        <p:nvSpPr>
          <p:cNvPr id="14" name="CaixaDeTexto 13">
            <a:extLst>
              <a:ext uri="{FF2B5EF4-FFF2-40B4-BE49-F238E27FC236}">
                <a16:creationId xmlns:a16="http://schemas.microsoft.com/office/drawing/2014/main" id="{C91DE176-E99E-2CDE-35B6-D3BFAAADDAF2}"/>
              </a:ext>
            </a:extLst>
          </p:cNvPr>
          <p:cNvSpPr txBox="1"/>
          <p:nvPr/>
        </p:nvSpPr>
        <p:spPr>
          <a:xfrm>
            <a:off x="1115510" y="4037584"/>
            <a:ext cx="3506739" cy="1261884"/>
          </a:xfrm>
          <a:prstGeom prst="rect">
            <a:avLst/>
          </a:prstGeom>
          <a:noFill/>
        </p:spPr>
        <p:txBody>
          <a:bodyPr wrap="square">
            <a:spAutoFit/>
          </a:bodyPr>
          <a:lstStyle/>
          <a:p>
            <a:r>
              <a:rPr lang="es-419" sz="2000" b="1" dirty="0">
                <a:solidFill>
                  <a:srgbClr val="FED415"/>
                </a:solidFill>
                <a:latin typeface="Montserrat" panose="00000500000000000000" pitchFamily="2" charset="0"/>
                <a:cs typeface="Calibri" panose="020F0502020204030204" pitchFamily="34" charset="0"/>
              </a:rPr>
              <a:t>Centros Comerciales </a:t>
            </a:r>
          </a:p>
          <a:p>
            <a:r>
              <a:rPr lang="es-419" sz="2000" b="1" dirty="0">
                <a:solidFill>
                  <a:srgbClr val="FED415"/>
                </a:solidFill>
                <a:latin typeface="Montserrat" panose="00000500000000000000" pitchFamily="2" charset="0"/>
                <a:cs typeface="Calibri" panose="020F0502020204030204" pitchFamily="34" charset="0"/>
              </a:rPr>
              <a:t>en Operación</a:t>
            </a:r>
          </a:p>
          <a:p>
            <a:r>
              <a:rPr lang="es-419" sz="3600" b="1" dirty="0">
                <a:solidFill>
                  <a:srgbClr val="FED415"/>
                </a:solidFill>
                <a:latin typeface="Montserrat" panose="00000500000000000000" pitchFamily="2" charset="0"/>
                <a:cs typeface="Calibri" panose="020F0502020204030204" pitchFamily="34" charset="0"/>
              </a:rPr>
              <a:t>251</a:t>
            </a:r>
            <a:endParaRPr lang="es-419" sz="2000" b="1" dirty="0">
              <a:solidFill>
                <a:srgbClr val="FED415"/>
              </a:solidFill>
              <a:latin typeface="Montserrat" panose="00000500000000000000" pitchFamily="2" charset="0"/>
              <a:cs typeface="Calibri" panose="020F0502020204030204" pitchFamily="34" charset="0"/>
            </a:endParaRPr>
          </a:p>
        </p:txBody>
      </p:sp>
      <p:pic>
        <p:nvPicPr>
          <p:cNvPr id="6" name="Imagem 5" descr="Padrão do plano de fundo&#10;&#10;Descrição gerada automaticamente">
            <a:extLst>
              <a:ext uri="{FF2B5EF4-FFF2-40B4-BE49-F238E27FC236}">
                <a16:creationId xmlns:a16="http://schemas.microsoft.com/office/drawing/2014/main" id="{63C71202-D56A-4BB4-9133-B3EF8FD89E45}"/>
              </a:ext>
            </a:extLst>
          </p:cNvPr>
          <p:cNvPicPr>
            <a:picLocks noChangeAspect="1"/>
          </p:cNvPicPr>
          <p:nvPr/>
        </p:nvPicPr>
        <p:blipFill rotWithShape="1">
          <a:blip r:embed="rId4">
            <a:extLst>
              <a:ext uri="{28A0092B-C50C-407E-A947-70E740481C1C}">
                <a14:useLocalDpi xmlns:a14="http://schemas.microsoft.com/office/drawing/2010/main" val="0"/>
              </a:ext>
            </a:extLst>
          </a:blip>
          <a:srcRect t="22434"/>
          <a:stretch/>
        </p:blipFill>
        <p:spPr>
          <a:xfrm rot="16200000">
            <a:off x="-3036674" y="3032743"/>
            <a:ext cx="6858000" cy="792513"/>
          </a:xfrm>
          <a:prstGeom prst="rect">
            <a:avLst/>
          </a:prstGeom>
        </p:spPr>
      </p:pic>
      <p:sp>
        <p:nvSpPr>
          <p:cNvPr id="7" name="Retângulo: Cantos Arredondados 6">
            <a:extLst>
              <a:ext uri="{FF2B5EF4-FFF2-40B4-BE49-F238E27FC236}">
                <a16:creationId xmlns:a16="http://schemas.microsoft.com/office/drawing/2014/main" id="{5CBD7EAB-C936-D78C-D271-25844673FAE5}"/>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100</a:t>
            </a:r>
          </a:p>
        </p:txBody>
      </p:sp>
      <p:sp>
        <p:nvSpPr>
          <p:cNvPr id="10" name="Retângulo: Cantos Arredondados 9">
            <a:hlinkClick r:id="rId5" action="ppaction://hlinksldjump"/>
            <a:extLst>
              <a:ext uri="{FF2B5EF4-FFF2-40B4-BE49-F238E27FC236}">
                <a16:creationId xmlns:a16="http://schemas.microsoft.com/office/drawing/2014/main" id="{C5D7C2CD-8806-5C27-C036-DAD78A4224C0}"/>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395090060"/>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lipse 2">
            <a:extLst>
              <a:ext uri="{FF2B5EF4-FFF2-40B4-BE49-F238E27FC236}">
                <a16:creationId xmlns:a16="http://schemas.microsoft.com/office/drawing/2014/main" id="{7D640E71-6146-68E9-FBE2-20B6F6C18756}"/>
              </a:ext>
            </a:extLst>
          </p:cNvPr>
          <p:cNvSpPr/>
          <p:nvPr/>
        </p:nvSpPr>
        <p:spPr>
          <a:xfrm>
            <a:off x="1010019" y="136673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075532" y="-3346929"/>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8" name="Gráfico 7">
            <a:extLst>
              <a:ext uri="{FF2B5EF4-FFF2-40B4-BE49-F238E27FC236}">
                <a16:creationId xmlns:a16="http://schemas.microsoft.com/office/drawing/2014/main" id="{E18A60F3-F82E-7EC2-ED85-873157CBD398}"/>
              </a:ext>
            </a:extLst>
          </p:cNvPr>
          <p:cNvGraphicFramePr/>
          <p:nvPr/>
        </p:nvGraphicFramePr>
        <p:xfrm>
          <a:off x="6860224" y="179553"/>
          <a:ext cx="2831126" cy="3837943"/>
        </p:xfrm>
        <a:graphic>
          <a:graphicData uri="http://schemas.openxmlformats.org/drawingml/2006/chart">
            <c:chart xmlns:c="http://schemas.openxmlformats.org/drawingml/2006/chart" xmlns:r="http://schemas.openxmlformats.org/officeDocument/2006/relationships" r:id="rId2"/>
          </a:graphicData>
        </a:graphic>
      </p:graphicFrame>
      <p:sp>
        <p:nvSpPr>
          <p:cNvPr id="13" name="CaixaDeTexto 12">
            <a:extLst>
              <a:ext uri="{FF2B5EF4-FFF2-40B4-BE49-F238E27FC236}">
                <a16:creationId xmlns:a16="http://schemas.microsoft.com/office/drawing/2014/main" id="{45BA90F9-40D0-6577-18D5-90A38DDBF403}"/>
              </a:ext>
            </a:extLst>
          </p:cNvPr>
          <p:cNvSpPr txBox="1"/>
          <p:nvPr/>
        </p:nvSpPr>
        <p:spPr>
          <a:xfrm>
            <a:off x="1075532" y="4197049"/>
            <a:ext cx="6105524" cy="892552"/>
          </a:xfrm>
          <a:prstGeom prst="rect">
            <a:avLst/>
          </a:prstGeom>
          <a:noFill/>
        </p:spPr>
        <p:txBody>
          <a:bodyPr wrap="square">
            <a:spAutoFit/>
          </a:bodyPr>
          <a:lstStyle/>
          <a:p>
            <a:r>
              <a:rPr lang="es-419" sz="1600" b="1" dirty="0">
                <a:solidFill>
                  <a:srgbClr val="FED415"/>
                </a:solidFill>
                <a:latin typeface="Montserrat" panose="00000500000000000000" pitchFamily="2" charset="0"/>
                <a:cs typeface="Calibri" panose="020F0502020204030204" pitchFamily="34" charset="0"/>
              </a:rPr>
              <a:t>GLA m² </a:t>
            </a:r>
          </a:p>
          <a:p>
            <a:r>
              <a:rPr lang="es-419" sz="3600" b="1" dirty="0">
                <a:solidFill>
                  <a:srgbClr val="FED415"/>
                </a:solidFill>
                <a:latin typeface="Montserrat" panose="00000500000000000000" pitchFamily="2" charset="0"/>
                <a:cs typeface="Calibri" panose="020F0502020204030204" pitchFamily="34" charset="0"/>
              </a:rPr>
              <a:t>6.530.308</a:t>
            </a:r>
          </a:p>
        </p:txBody>
      </p:sp>
      <p:graphicFrame>
        <p:nvGraphicFramePr>
          <p:cNvPr id="14" name="Gráfico 13">
            <a:extLst>
              <a:ext uri="{FF2B5EF4-FFF2-40B4-BE49-F238E27FC236}">
                <a16:creationId xmlns:a16="http://schemas.microsoft.com/office/drawing/2014/main" id="{CB23AE61-5BD8-05C3-AF8E-12536390D897}"/>
              </a:ext>
            </a:extLst>
          </p:cNvPr>
          <p:cNvGraphicFramePr/>
          <p:nvPr>
            <p:extLst>
              <p:ext uri="{D42A27DB-BD31-4B8C-83A1-F6EECF244321}">
                <p14:modId xmlns:p14="http://schemas.microsoft.com/office/powerpoint/2010/main" val="2076699377"/>
              </p:ext>
            </p:extLst>
          </p:nvPr>
        </p:nvGraphicFramePr>
        <p:xfrm>
          <a:off x="6860224" y="-153822"/>
          <a:ext cx="2831126" cy="3837943"/>
        </p:xfrm>
        <a:graphic>
          <a:graphicData uri="http://schemas.openxmlformats.org/drawingml/2006/chart">
            <c:chart xmlns:c="http://schemas.openxmlformats.org/drawingml/2006/chart" xmlns:r="http://schemas.openxmlformats.org/officeDocument/2006/relationships" r:id="rId3"/>
          </a:graphicData>
        </a:graphic>
      </p:graphicFrame>
      <p:sp>
        <p:nvSpPr>
          <p:cNvPr id="16" name="CaixaDeTexto 15">
            <a:extLst>
              <a:ext uri="{FF2B5EF4-FFF2-40B4-BE49-F238E27FC236}">
                <a16:creationId xmlns:a16="http://schemas.microsoft.com/office/drawing/2014/main" id="{171C79E6-CFCD-823E-F431-D14BA0440FC1}"/>
              </a:ext>
            </a:extLst>
          </p:cNvPr>
          <p:cNvSpPr txBox="1"/>
          <p:nvPr/>
        </p:nvSpPr>
        <p:spPr>
          <a:xfrm>
            <a:off x="9497352" y="2528587"/>
            <a:ext cx="2214500"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Otras Ciudades</a:t>
            </a:r>
          </a:p>
        </p:txBody>
      </p:sp>
      <p:sp>
        <p:nvSpPr>
          <p:cNvPr id="20" name="CaixaDeTexto 19">
            <a:extLst>
              <a:ext uri="{FF2B5EF4-FFF2-40B4-BE49-F238E27FC236}">
                <a16:creationId xmlns:a16="http://schemas.microsoft.com/office/drawing/2014/main" id="{3A8840E1-50B5-14BB-F3F1-AB3575988275}"/>
              </a:ext>
            </a:extLst>
          </p:cNvPr>
          <p:cNvSpPr txBox="1"/>
          <p:nvPr/>
        </p:nvSpPr>
        <p:spPr>
          <a:xfrm>
            <a:off x="5500811" y="956361"/>
            <a:ext cx="1417139" cy="66684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Capital</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del país</a:t>
            </a:r>
          </a:p>
        </p:txBody>
      </p:sp>
      <p:graphicFrame>
        <p:nvGraphicFramePr>
          <p:cNvPr id="24" name="Gráfico 23">
            <a:extLst>
              <a:ext uri="{FF2B5EF4-FFF2-40B4-BE49-F238E27FC236}">
                <a16:creationId xmlns:a16="http://schemas.microsoft.com/office/drawing/2014/main" id="{8FAB0018-D6A8-5A44-EF9C-8FF74F0607BD}"/>
              </a:ext>
            </a:extLst>
          </p:cNvPr>
          <p:cNvGraphicFramePr/>
          <p:nvPr>
            <p:extLst>
              <p:ext uri="{D42A27DB-BD31-4B8C-83A1-F6EECF244321}">
                <p14:modId xmlns:p14="http://schemas.microsoft.com/office/powerpoint/2010/main" val="2718295302"/>
              </p:ext>
            </p:extLst>
          </p:nvPr>
        </p:nvGraphicFramePr>
        <p:xfrm>
          <a:off x="4838700" y="3595663"/>
          <a:ext cx="4304319" cy="2490808"/>
        </p:xfrm>
        <a:graphic>
          <a:graphicData uri="http://schemas.openxmlformats.org/drawingml/2006/chart">
            <c:chart xmlns:c="http://schemas.openxmlformats.org/drawingml/2006/chart" xmlns:r="http://schemas.openxmlformats.org/officeDocument/2006/relationships" r:id="rId4"/>
          </a:graphicData>
        </a:graphic>
      </p:graphicFrame>
      <p:sp>
        <p:nvSpPr>
          <p:cNvPr id="25" name="CaixaDeTexto 24">
            <a:extLst>
              <a:ext uri="{FF2B5EF4-FFF2-40B4-BE49-F238E27FC236}">
                <a16:creationId xmlns:a16="http://schemas.microsoft.com/office/drawing/2014/main" id="{48A6CE10-0498-76A8-5C8A-366500D790A0}"/>
              </a:ext>
            </a:extLst>
          </p:cNvPr>
          <p:cNvSpPr txBox="1"/>
          <p:nvPr/>
        </p:nvSpPr>
        <p:spPr>
          <a:xfrm>
            <a:off x="4976835" y="4623771"/>
            <a:ext cx="2961052"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OTRAS</a:t>
            </a:r>
            <a:r>
              <a:rPr kumimoji="0" lang="es-419" sz="20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 </a:t>
            </a: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CIUDADES</a:t>
            </a:r>
          </a:p>
        </p:txBody>
      </p:sp>
      <p:sp>
        <p:nvSpPr>
          <p:cNvPr id="26" name="CaixaDeTexto 25">
            <a:extLst>
              <a:ext uri="{FF2B5EF4-FFF2-40B4-BE49-F238E27FC236}">
                <a16:creationId xmlns:a16="http://schemas.microsoft.com/office/drawing/2014/main" id="{FC770598-0610-6265-598F-E572E64F497C}"/>
              </a:ext>
            </a:extLst>
          </p:cNvPr>
          <p:cNvSpPr txBox="1"/>
          <p:nvPr/>
        </p:nvSpPr>
        <p:spPr>
          <a:xfrm>
            <a:off x="4993799" y="3569263"/>
            <a:ext cx="2232151" cy="275460"/>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CAPITAL DEL PAÍS</a:t>
            </a:r>
          </a:p>
        </p:txBody>
      </p:sp>
      <p:graphicFrame>
        <p:nvGraphicFramePr>
          <p:cNvPr id="27" name="Tabela 26">
            <a:extLst>
              <a:ext uri="{FF2B5EF4-FFF2-40B4-BE49-F238E27FC236}">
                <a16:creationId xmlns:a16="http://schemas.microsoft.com/office/drawing/2014/main" id="{F7EE2589-12FA-4920-653E-27766BC52DA0}"/>
              </a:ext>
            </a:extLst>
          </p:cNvPr>
          <p:cNvGraphicFramePr>
            <a:graphicFrameLocks noGrp="1"/>
          </p:cNvGraphicFramePr>
          <p:nvPr>
            <p:extLst>
              <p:ext uri="{D42A27DB-BD31-4B8C-83A1-F6EECF244321}">
                <p14:modId xmlns:p14="http://schemas.microsoft.com/office/powerpoint/2010/main" val="3640834504"/>
              </p:ext>
            </p:extLst>
          </p:nvPr>
        </p:nvGraphicFramePr>
        <p:xfrm>
          <a:off x="9359470" y="3844722"/>
          <a:ext cx="2832529" cy="2444184"/>
        </p:xfrm>
        <a:graphic>
          <a:graphicData uri="http://schemas.openxmlformats.org/drawingml/2006/table">
            <a:tbl>
              <a:tblPr firstRow="1" bandRow="1">
                <a:tableStyleId>{35758FB7-9AC5-4552-8A53-C91805E547FA}</a:tableStyleId>
              </a:tblPr>
              <a:tblGrid>
                <a:gridCol w="1160145">
                  <a:extLst>
                    <a:ext uri="{9D8B030D-6E8A-4147-A177-3AD203B41FA5}">
                      <a16:colId xmlns:a16="http://schemas.microsoft.com/office/drawing/2014/main" val="20000"/>
                    </a:ext>
                  </a:extLst>
                </a:gridCol>
                <a:gridCol w="1672384">
                  <a:extLst>
                    <a:ext uri="{9D8B030D-6E8A-4147-A177-3AD203B41FA5}">
                      <a16:colId xmlns:a16="http://schemas.microsoft.com/office/drawing/2014/main" val="20001"/>
                    </a:ext>
                  </a:extLst>
                </a:gridCol>
              </a:tblGrid>
              <a:tr h="531344">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solidFill>
                      <a:srgbClr val="002060"/>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solidFill>
                      <a:srgbClr val="002060"/>
                    </a:solidFill>
                  </a:tcPr>
                </a:tc>
                <a:extLst>
                  <a:ext uri="{0D108BD9-81ED-4DB2-BD59-A6C34878D82A}">
                    <a16:rowId xmlns:a16="http://schemas.microsoft.com/office/drawing/2014/main" val="10000"/>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solidFill>
                      <a:schemeClr val="accent5">
                        <a:lumMod val="5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solidFill>
                      <a:schemeClr val="accent5">
                        <a:lumMod val="50000"/>
                      </a:schemeClr>
                    </a:solidFill>
                  </a:tcPr>
                </a:tc>
                <a:extLst>
                  <a:ext uri="{0D108BD9-81ED-4DB2-BD59-A6C34878D82A}">
                    <a16:rowId xmlns:a16="http://schemas.microsoft.com/office/drawing/2014/main" val="10001"/>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solidFill>
                      <a:schemeClr val="accent5">
                        <a:lumMod val="75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solidFill>
                      <a:schemeClr val="accent5">
                        <a:lumMod val="75000"/>
                      </a:schemeClr>
                    </a:solidFill>
                  </a:tcPr>
                </a:tc>
                <a:extLst>
                  <a:ext uri="{0D108BD9-81ED-4DB2-BD59-A6C34878D82A}">
                    <a16:rowId xmlns:a16="http://schemas.microsoft.com/office/drawing/2014/main" val="10002"/>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solidFill>
                      <a:schemeClr val="accent5">
                        <a:lumMod val="60000"/>
                        <a:lumOff val="40000"/>
                        <a:alpha val="4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solidFill>
                      <a:schemeClr val="accent5">
                        <a:lumMod val="60000"/>
                        <a:lumOff val="40000"/>
                        <a:alpha val="40000"/>
                      </a:schemeClr>
                    </a:solidFill>
                  </a:tcPr>
                </a:tc>
                <a:extLst>
                  <a:ext uri="{0D108BD9-81ED-4DB2-BD59-A6C34878D82A}">
                    <a16:rowId xmlns:a16="http://schemas.microsoft.com/office/drawing/2014/main" val="10003"/>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solidFill>
                      <a:schemeClr val="accent5">
                        <a:lumMod val="40000"/>
                        <a:lumOff val="6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solidFill>
                      <a:schemeClr val="accent5">
                        <a:lumMod val="40000"/>
                        <a:lumOff val="60000"/>
                      </a:schemeClr>
                    </a:solidFill>
                  </a:tcPr>
                </a:tc>
                <a:extLst>
                  <a:ext uri="{0D108BD9-81ED-4DB2-BD59-A6C34878D82A}">
                    <a16:rowId xmlns:a16="http://schemas.microsoft.com/office/drawing/2014/main" val="10004"/>
                  </a:ext>
                </a:extLst>
              </a:tr>
            </a:tbl>
          </a:graphicData>
        </a:graphic>
      </p:graphicFrame>
      <p:pic>
        <p:nvPicPr>
          <p:cNvPr id="6" name="Imagem 5" descr="Padrão do plano de fundo&#10;&#10;Descrição gerada automaticamente">
            <a:extLst>
              <a:ext uri="{FF2B5EF4-FFF2-40B4-BE49-F238E27FC236}">
                <a16:creationId xmlns:a16="http://schemas.microsoft.com/office/drawing/2014/main" id="{008C5FDF-7467-0C06-A132-8CFDB28F05BA}"/>
              </a:ext>
            </a:extLst>
          </p:cNvPr>
          <p:cNvPicPr>
            <a:picLocks noChangeAspect="1"/>
          </p:cNvPicPr>
          <p:nvPr/>
        </p:nvPicPr>
        <p:blipFill rotWithShape="1">
          <a:blip r:embed="rId5">
            <a:extLst>
              <a:ext uri="{28A0092B-C50C-407E-A947-70E740481C1C}">
                <a14:useLocalDpi xmlns:a14="http://schemas.microsoft.com/office/drawing/2010/main" val="0"/>
              </a:ext>
            </a:extLst>
          </a:blip>
          <a:srcRect t="22434"/>
          <a:stretch/>
        </p:blipFill>
        <p:spPr>
          <a:xfrm rot="16200000">
            <a:off x="-3036674" y="3032743"/>
            <a:ext cx="6858000" cy="792513"/>
          </a:xfrm>
          <a:prstGeom prst="rect">
            <a:avLst/>
          </a:prstGeom>
        </p:spPr>
      </p:pic>
      <p:sp>
        <p:nvSpPr>
          <p:cNvPr id="7" name="CaixaDeTexto 6">
            <a:extLst>
              <a:ext uri="{FF2B5EF4-FFF2-40B4-BE49-F238E27FC236}">
                <a16:creationId xmlns:a16="http://schemas.microsoft.com/office/drawing/2014/main" id="{FC8D33BB-4930-B711-6595-E8FCCA2E141B}"/>
              </a:ext>
            </a:extLst>
          </p:cNvPr>
          <p:cNvSpPr txBox="1"/>
          <p:nvPr/>
        </p:nvSpPr>
        <p:spPr>
          <a:xfrm>
            <a:off x="1249225" y="892603"/>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000"/>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000"/>
                </a:solidFill>
                <a:latin typeface="Montserrat" panose="00000500000000000000" pitchFamily="2" charset="0"/>
                <a:cs typeface="Segoe UI" panose="020B0502040204020203" pitchFamily="34" charset="0"/>
              </a:rPr>
              <a:t>los centros comerciales</a:t>
            </a:r>
          </a:p>
        </p:txBody>
      </p:sp>
      <p:sp>
        <p:nvSpPr>
          <p:cNvPr id="9" name="CaixaDeTexto 8">
            <a:extLst>
              <a:ext uri="{FF2B5EF4-FFF2-40B4-BE49-F238E27FC236}">
                <a16:creationId xmlns:a16="http://schemas.microsoft.com/office/drawing/2014/main" id="{37572FC8-73FA-E24B-DD89-1EDB1D1A6415}"/>
              </a:ext>
            </a:extLst>
          </p:cNvPr>
          <p:cNvSpPr txBox="1"/>
          <p:nvPr/>
        </p:nvSpPr>
        <p:spPr>
          <a:xfrm>
            <a:off x="1279094" y="2494465"/>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GLA</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sp>
        <p:nvSpPr>
          <p:cNvPr id="2" name="Retângulo: Cantos Arredondados 1">
            <a:extLst>
              <a:ext uri="{FF2B5EF4-FFF2-40B4-BE49-F238E27FC236}">
                <a16:creationId xmlns:a16="http://schemas.microsoft.com/office/drawing/2014/main" id="{F0996A27-9AB0-1928-5F15-5627B0093D8F}"/>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10</a:t>
            </a:r>
            <a:r>
              <a:rPr lang="es-419" sz="1100" dirty="0">
                <a:solidFill>
                  <a:schemeClr val="tx1"/>
                </a:solidFill>
                <a:latin typeface="Segoe UI Light" panose="020B0502040204020203" pitchFamily="34" charset="0"/>
                <a:cs typeface="Segoe UI Light" panose="020B0502040204020203" pitchFamily="34" charset="0"/>
              </a:rPr>
              <a:t>1</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5" name="Retângulo: Cantos Arredondados 4">
            <a:hlinkClick r:id="rId6" action="ppaction://hlinksldjump"/>
            <a:extLst>
              <a:ext uri="{FF2B5EF4-FFF2-40B4-BE49-F238E27FC236}">
                <a16:creationId xmlns:a16="http://schemas.microsoft.com/office/drawing/2014/main" id="{C592BBDE-E1B8-0D16-D115-BA349B566CAF}"/>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401395972"/>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lipse 2">
            <a:extLst>
              <a:ext uri="{FF2B5EF4-FFF2-40B4-BE49-F238E27FC236}">
                <a16:creationId xmlns:a16="http://schemas.microsoft.com/office/drawing/2014/main" id="{7D640E71-6146-68E9-FBE2-20B6F6C18756}"/>
              </a:ext>
            </a:extLst>
          </p:cNvPr>
          <p:cNvSpPr/>
          <p:nvPr/>
        </p:nvSpPr>
        <p:spPr>
          <a:xfrm>
            <a:off x="1010019" y="136673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075532" y="-3346929"/>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8" name="Gráfico 7">
            <a:extLst>
              <a:ext uri="{FF2B5EF4-FFF2-40B4-BE49-F238E27FC236}">
                <a16:creationId xmlns:a16="http://schemas.microsoft.com/office/drawing/2014/main" id="{E18A60F3-F82E-7EC2-ED85-873157CBD398}"/>
              </a:ext>
            </a:extLst>
          </p:cNvPr>
          <p:cNvGraphicFramePr/>
          <p:nvPr/>
        </p:nvGraphicFramePr>
        <p:xfrm>
          <a:off x="6860224" y="179553"/>
          <a:ext cx="2831126" cy="3837943"/>
        </p:xfrm>
        <a:graphic>
          <a:graphicData uri="http://schemas.openxmlformats.org/drawingml/2006/chart">
            <c:chart xmlns:c="http://schemas.openxmlformats.org/drawingml/2006/chart" xmlns:r="http://schemas.openxmlformats.org/officeDocument/2006/relationships" r:id="rId2"/>
          </a:graphicData>
        </a:graphic>
      </p:graphicFrame>
      <p:pic>
        <p:nvPicPr>
          <p:cNvPr id="6" name="Imagem 5" descr="Padrão do plano de fundo&#10;&#10;Descrição gerada automaticamente">
            <a:extLst>
              <a:ext uri="{FF2B5EF4-FFF2-40B4-BE49-F238E27FC236}">
                <a16:creationId xmlns:a16="http://schemas.microsoft.com/office/drawing/2014/main" id="{008C5FDF-7467-0C06-A132-8CFDB28F05BA}"/>
              </a:ext>
            </a:extLst>
          </p:cNvPr>
          <p:cNvPicPr>
            <a:picLocks noChangeAspect="1"/>
          </p:cNvPicPr>
          <p:nvPr/>
        </p:nvPicPr>
        <p:blipFill rotWithShape="1">
          <a:blip r:embed="rId3">
            <a:extLst>
              <a:ext uri="{28A0092B-C50C-407E-A947-70E740481C1C}">
                <a14:useLocalDpi xmlns:a14="http://schemas.microsoft.com/office/drawing/2010/main" val="0"/>
              </a:ext>
            </a:extLst>
          </a:blip>
          <a:srcRect t="22434"/>
          <a:stretch/>
        </p:blipFill>
        <p:spPr>
          <a:xfrm rot="16200000">
            <a:off x="-3036674" y="3032743"/>
            <a:ext cx="6858000" cy="792513"/>
          </a:xfrm>
          <a:prstGeom prst="rect">
            <a:avLst/>
          </a:prstGeom>
        </p:spPr>
      </p:pic>
      <p:sp>
        <p:nvSpPr>
          <p:cNvPr id="7" name="CaixaDeTexto 6">
            <a:extLst>
              <a:ext uri="{FF2B5EF4-FFF2-40B4-BE49-F238E27FC236}">
                <a16:creationId xmlns:a16="http://schemas.microsoft.com/office/drawing/2014/main" id="{FC8D33BB-4930-B711-6595-E8FCCA2E141B}"/>
              </a:ext>
            </a:extLst>
          </p:cNvPr>
          <p:cNvSpPr txBox="1"/>
          <p:nvPr/>
        </p:nvSpPr>
        <p:spPr>
          <a:xfrm>
            <a:off x="1249225" y="892603"/>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000"/>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000"/>
                </a:solidFill>
                <a:latin typeface="Montserrat" panose="00000500000000000000" pitchFamily="2" charset="0"/>
                <a:cs typeface="Segoe UI" panose="020B0502040204020203" pitchFamily="34" charset="0"/>
              </a:rPr>
              <a:t>los centros comerciales</a:t>
            </a:r>
          </a:p>
        </p:txBody>
      </p:sp>
      <p:sp>
        <p:nvSpPr>
          <p:cNvPr id="9" name="CaixaDeTexto 8">
            <a:extLst>
              <a:ext uri="{FF2B5EF4-FFF2-40B4-BE49-F238E27FC236}">
                <a16:creationId xmlns:a16="http://schemas.microsoft.com/office/drawing/2014/main" id="{37572FC8-73FA-E24B-DD89-1EDB1D1A6415}"/>
              </a:ext>
            </a:extLst>
          </p:cNvPr>
          <p:cNvSpPr txBox="1"/>
          <p:nvPr/>
        </p:nvSpPr>
        <p:spPr>
          <a:xfrm>
            <a:off x="1279094" y="2494465"/>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GLA</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graphicFrame>
        <p:nvGraphicFramePr>
          <p:cNvPr id="2" name="Gráfico 1">
            <a:extLst>
              <a:ext uri="{FF2B5EF4-FFF2-40B4-BE49-F238E27FC236}">
                <a16:creationId xmlns:a16="http://schemas.microsoft.com/office/drawing/2014/main" id="{7EE63C21-4599-409E-D59E-32F469451480}"/>
              </a:ext>
            </a:extLst>
          </p:cNvPr>
          <p:cNvGraphicFramePr/>
          <p:nvPr>
            <p:extLst>
              <p:ext uri="{D42A27DB-BD31-4B8C-83A1-F6EECF244321}">
                <p14:modId xmlns:p14="http://schemas.microsoft.com/office/powerpoint/2010/main" val="33149659"/>
              </p:ext>
            </p:extLst>
          </p:nvPr>
        </p:nvGraphicFramePr>
        <p:xfrm>
          <a:off x="7147174" y="196064"/>
          <a:ext cx="4234922" cy="345948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 name="Tabela 4">
            <a:extLst>
              <a:ext uri="{FF2B5EF4-FFF2-40B4-BE49-F238E27FC236}">
                <a16:creationId xmlns:a16="http://schemas.microsoft.com/office/drawing/2014/main" id="{A6759FA0-3199-B77F-0420-D642914B5FDB}"/>
              </a:ext>
            </a:extLst>
          </p:cNvPr>
          <p:cNvGraphicFramePr>
            <a:graphicFrameLocks noGrp="1"/>
          </p:cNvGraphicFramePr>
          <p:nvPr>
            <p:extLst>
              <p:ext uri="{D42A27DB-BD31-4B8C-83A1-F6EECF244321}">
                <p14:modId xmlns:p14="http://schemas.microsoft.com/office/powerpoint/2010/main" val="298809163"/>
              </p:ext>
            </p:extLst>
          </p:nvPr>
        </p:nvGraphicFramePr>
        <p:xfrm>
          <a:off x="5913121" y="3767117"/>
          <a:ext cx="6278880" cy="2490808"/>
        </p:xfrm>
        <a:graphic>
          <a:graphicData uri="http://schemas.openxmlformats.org/drawingml/2006/table">
            <a:tbl>
              <a:tblPr firstRow="1" bandRow="1">
                <a:tableStyleId>{35758FB7-9AC5-4552-8A53-C91805E547FA}</a:tableStyleId>
              </a:tblPr>
              <a:tblGrid>
                <a:gridCol w="2571699">
                  <a:extLst>
                    <a:ext uri="{9D8B030D-6E8A-4147-A177-3AD203B41FA5}">
                      <a16:colId xmlns:a16="http://schemas.microsoft.com/office/drawing/2014/main" val="20000"/>
                    </a:ext>
                  </a:extLst>
                </a:gridCol>
                <a:gridCol w="3707181">
                  <a:extLst>
                    <a:ext uri="{9D8B030D-6E8A-4147-A177-3AD203B41FA5}">
                      <a16:colId xmlns:a16="http://schemas.microsoft.com/office/drawing/2014/main" val="20001"/>
                    </a:ext>
                  </a:extLst>
                </a:gridCol>
              </a:tblGrid>
              <a:tr h="541480">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solidFill>
                      <a:srgbClr val="002060"/>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solidFill>
                      <a:srgbClr val="002060"/>
                    </a:solidFill>
                  </a:tcPr>
                </a:tc>
                <a:extLst>
                  <a:ext uri="{0D108BD9-81ED-4DB2-BD59-A6C34878D82A}">
                    <a16:rowId xmlns:a16="http://schemas.microsoft.com/office/drawing/2014/main" val="10000"/>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solidFill>
                      <a:schemeClr val="accent5">
                        <a:lumMod val="5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solidFill>
                      <a:schemeClr val="accent5">
                        <a:lumMod val="50000"/>
                      </a:schemeClr>
                    </a:solidFill>
                  </a:tcPr>
                </a:tc>
                <a:extLst>
                  <a:ext uri="{0D108BD9-81ED-4DB2-BD59-A6C34878D82A}">
                    <a16:rowId xmlns:a16="http://schemas.microsoft.com/office/drawing/2014/main" val="10001"/>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solidFill>
                      <a:schemeClr val="accent5">
                        <a:lumMod val="75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solidFill>
                      <a:schemeClr val="accent5">
                        <a:lumMod val="75000"/>
                      </a:schemeClr>
                    </a:solidFill>
                  </a:tcPr>
                </a:tc>
                <a:extLst>
                  <a:ext uri="{0D108BD9-81ED-4DB2-BD59-A6C34878D82A}">
                    <a16:rowId xmlns:a16="http://schemas.microsoft.com/office/drawing/2014/main" val="10002"/>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solidFill>
                      <a:schemeClr val="accent5">
                        <a:lumMod val="60000"/>
                        <a:lumOff val="40000"/>
                        <a:alpha val="4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solidFill>
                      <a:schemeClr val="accent5">
                        <a:lumMod val="60000"/>
                        <a:lumOff val="40000"/>
                        <a:alpha val="40000"/>
                      </a:schemeClr>
                    </a:solidFill>
                  </a:tcPr>
                </a:tc>
                <a:extLst>
                  <a:ext uri="{0D108BD9-81ED-4DB2-BD59-A6C34878D82A}">
                    <a16:rowId xmlns:a16="http://schemas.microsoft.com/office/drawing/2014/main" val="10003"/>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solidFill>
                      <a:schemeClr val="accent5">
                        <a:lumMod val="40000"/>
                        <a:lumOff val="6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solidFill>
                      <a:schemeClr val="accent5">
                        <a:lumMod val="40000"/>
                        <a:lumOff val="60000"/>
                      </a:schemeClr>
                    </a:solidFill>
                  </a:tcPr>
                </a:tc>
                <a:extLst>
                  <a:ext uri="{0D108BD9-81ED-4DB2-BD59-A6C34878D82A}">
                    <a16:rowId xmlns:a16="http://schemas.microsoft.com/office/drawing/2014/main" val="10004"/>
                  </a:ext>
                </a:extLst>
              </a:tr>
            </a:tbl>
          </a:graphicData>
        </a:graphic>
      </p:graphicFrame>
      <p:sp>
        <p:nvSpPr>
          <p:cNvPr id="12" name="CaixaDeTexto 11">
            <a:extLst>
              <a:ext uri="{FF2B5EF4-FFF2-40B4-BE49-F238E27FC236}">
                <a16:creationId xmlns:a16="http://schemas.microsoft.com/office/drawing/2014/main" id="{23113B05-1236-02BB-64A6-F59F3E1B014A}"/>
              </a:ext>
            </a:extLst>
          </p:cNvPr>
          <p:cNvSpPr txBox="1"/>
          <p:nvPr/>
        </p:nvSpPr>
        <p:spPr>
          <a:xfrm>
            <a:off x="1287265" y="4289546"/>
            <a:ext cx="3240768" cy="94128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Tamaño promedio de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los centros comerciales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FFCD00"/>
                </a:solidFill>
                <a:effectLst/>
                <a:uLnTx/>
                <a:uFillTx/>
                <a:latin typeface="Bebas Neue" panose="00000500000000000000" pitchFamily="2" charset="0"/>
                <a:ea typeface="Segoe UI Black" panose="020B0A02040204020203" pitchFamily="34" charset="0"/>
                <a:cs typeface="Segoe UI" panose="020B0502040204020203" pitchFamily="34" charset="0"/>
              </a:rPr>
              <a:t>26.017 M²</a:t>
            </a:r>
          </a:p>
        </p:txBody>
      </p:sp>
      <p:sp>
        <p:nvSpPr>
          <p:cNvPr id="10" name="Retângulo: Cantos Arredondados 9">
            <a:extLst>
              <a:ext uri="{FF2B5EF4-FFF2-40B4-BE49-F238E27FC236}">
                <a16:creationId xmlns:a16="http://schemas.microsoft.com/office/drawing/2014/main" id="{BBEBE67A-9F10-FDD7-176D-5EFD6F2BE619}"/>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102</a:t>
            </a:r>
          </a:p>
        </p:txBody>
      </p:sp>
      <p:sp>
        <p:nvSpPr>
          <p:cNvPr id="11" name="Retângulo: Cantos Arredondados 10">
            <a:hlinkClick r:id="rId5" action="ppaction://hlinksldjump"/>
            <a:extLst>
              <a:ext uri="{FF2B5EF4-FFF2-40B4-BE49-F238E27FC236}">
                <a16:creationId xmlns:a16="http://schemas.microsoft.com/office/drawing/2014/main" id="{04B30117-8134-CBBF-4DE1-28A02B066559}"/>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131453210"/>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377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D00"/>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D0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D00"/>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D00"/>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1170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45261"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Imagem 4" descr="Padrão do plano de fundo&#10;&#10;Descrição gerada automaticamente">
            <a:extLst>
              <a:ext uri="{FF2B5EF4-FFF2-40B4-BE49-F238E27FC236}">
                <a16:creationId xmlns:a16="http://schemas.microsoft.com/office/drawing/2014/main" id="{528A2161-EAB5-2511-ABA1-A6B1F14EFD80}"/>
              </a:ext>
            </a:extLst>
          </p:cNvPr>
          <p:cNvPicPr>
            <a:picLocks noChangeAspect="1"/>
          </p:cNvPicPr>
          <p:nvPr/>
        </p:nvPicPr>
        <p:blipFill rotWithShape="1">
          <a:blip r:embed="rId2">
            <a:extLst>
              <a:ext uri="{28A0092B-C50C-407E-A947-70E740481C1C}">
                <a14:useLocalDpi xmlns:a14="http://schemas.microsoft.com/office/drawing/2010/main" val="0"/>
              </a:ext>
            </a:extLst>
          </a:blip>
          <a:srcRect t="22434"/>
          <a:stretch/>
        </p:blipFill>
        <p:spPr>
          <a:xfrm rot="16200000">
            <a:off x="-3036674" y="3032743"/>
            <a:ext cx="6858000" cy="792513"/>
          </a:xfrm>
          <a:prstGeom prst="rect">
            <a:avLst/>
          </a:prstGeom>
        </p:spPr>
      </p:pic>
      <p:graphicFrame>
        <p:nvGraphicFramePr>
          <p:cNvPr id="6" name="Tabela 5">
            <a:extLst>
              <a:ext uri="{FF2B5EF4-FFF2-40B4-BE49-F238E27FC236}">
                <a16:creationId xmlns:a16="http://schemas.microsoft.com/office/drawing/2014/main" id="{553DE377-338A-54A4-025E-E900AAE453C1}"/>
              </a:ext>
            </a:extLst>
          </p:cNvPr>
          <p:cNvGraphicFramePr>
            <a:graphicFrameLocks noGrp="1"/>
          </p:cNvGraphicFramePr>
          <p:nvPr>
            <p:extLst>
              <p:ext uri="{D42A27DB-BD31-4B8C-83A1-F6EECF244321}">
                <p14:modId xmlns:p14="http://schemas.microsoft.com/office/powerpoint/2010/main" val="1575079536"/>
              </p:ext>
            </p:extLst>
          </p:nvPr>
        </p:nvGraphicFramePr>
        <p:xfrm>
          <a:off x="5314953" y="-1"/>
          <a:ext cx="6119999" cy="6854959"/>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extLst>
                  <a:ext uri="{0D108BD9-81ED-4DB2-BD59-A6C34878D82A}">
                    <a16:rowId xmlns:a16="http://schemas.microsoft.com/office/drawing/2014/main" val="3012483457"/>
                  </a:ext>
                </a:extLst>
              </a:tr>
              <a:tr h="346102">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Bogotá</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Bogotá D.C.</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63</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1307562550"/>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Medellín</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dirty="0" err="1">
                          <a:solidFill>
                            <a:srgbClr val="000000"/>
                          </a:solidFill>
                          <a:effectLst/>
                          <a:latin typeface="Montserrat" panose="00000500000000000000" pitchFamily="2" charset="0"/>
                          <a:ea typeface="+mn-ea"/>
                          <a:cs typeface="+mn-cs"/>
                        </a:rPr>
                        <a:t>Antioquia</a:t>
                      </a:r>
                      <a:endParaRPr lang="pt-BR" sz="1100" b="0" i="0" u="none" strike="noStrike" kern="1200" dirty="0">
                        <a:solidFill>
                          <a:srgbClr val="000000"/>
                        </a:solidFill>
                        <a:effectLst/>
                        <a:latin typeface="Montserrat" panose="00000500000000000000" pitchFamily="2" charset="0"/>
                        <a:ea typeface="+mn-ea"/>
                        <a:cs typeface="+mn-cs"/>
                      </a:endParaRP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24</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3054193406"/>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Cali</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Valle </a:t>
                      </a:r>
                      <a:r>
                        <a:rPr lang="pt-BR" sz="1100" b="0" i="0" u="none" strike="noStrike" kern="1200" dirty="0" err="1">
                          <a:solidFill>
                            <a:srgbClr val="000000"/>
                          </a:solidFill>
                          <a:effectLst/>
                          <a:latin typeface="Montserrat" panose="00000500000000000000" pitchFamily="2" charset="0"/>
                          <a:ea typeface="+mn-ea"/>
                          <a:cs typeface="+mn-cs"/>
                        </a:rPr>
                        <a:t>del</a:t>
                      </a:r>
                      <a:r>
                        <a:rPr lang="pt-BR" sz="1100" b="0" i="0" u="none" strike="noStrike" kern="1200" dirty="0">
                          <a:solidFill>
                            <a:srgbClr val="000000"/>
                          </a:solidFill>
                          <a:effectLst/>
                          <a:latin typeface="Montserrat" panose="00000500000000000000" pitchFamily="2" charset="0"/>
                          <a:ea typeface="+mn-ea"/>
                          <a:cs typeface="+mn-cs"/>
                        </a:rPr>
                        <a:t> Cauca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17</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2029500507"/>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Barranquilla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Atlántico</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12</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677110436"/>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Cartagena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Bolívar</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11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876499050"/>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Pereira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Risaralda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7</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3564501830"/>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Villavicencio</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Meta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6</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145025016"/>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Bucaramanga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Santander</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5</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3346920883"/>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Manizales</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Caldas</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5</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2419818861"/>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Armenia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Quindío</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5</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2167419498"/>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Neiva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Huila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5</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1611518731"/>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Soledad</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Atlántico</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4</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2868210076"/>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Soacha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Cundinamarca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4</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198721223"/>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Valledupar</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Cesar</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4</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1588115436"/>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Palmira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Valle del Cauca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4</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670546853"/>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Montería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Córdoba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3</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4163213381"/>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Ibagué</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Tolima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3</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662121646"/>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Santa Marta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Magdalena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3</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301391665"/>
                  </a:ext>
                </a:extLst>
              </a:tr>
              <a:tr h="313241">
                <a:tc>
                  <a:txBody>
                    <a:bodyPr/>
                    <a:lstStyle/>
                    <a:p>
                      <a:pPr marL="0" algn="ctr" defTabSz="914400" rtl="0" eaLnBrk="1" fontAlgn="b" latinLnBrk="0" hangingPunct="1"/>
                      <a:r>
                        <a:rPr lang="pt-BR" sz="1100" b="0" i="0" u="none" strike="noStrike" kern="1200" dirty="0" err="1">
                          <a:solidFill>
                            <a:srgbClr val="000000"/>
                          </a:solidFill>
                          <a:effectLst/>
                          <a:latin typeface="Montserrat" panose="00000500000000000000" pitchFamily="2" charset="0"/>
                          <a:ea typeface="+mn-ea"/>
                          <a:cs typeface="+mn-cs"/>
                        </a:rPr>
                        <a:t>Chía</a:t>
                      </a:r>
                      <a:endParaRPr lang="pt-BR" sz="1100" b="0" i="0" u="none" strike="noStrike" kern="1200" dirty="0">
                        <a:solidFill>
                          <a:srgbClr val="000000"/>
                        </a:solidFill>
                        <a:effectLst/>
                        <a:latin typeface="Montserrat" panose="00000500000000000000" pitchFamily="2" charset="0"/>
                        <a:ea typeface="+mn-ea"/>
                        <a:cs typeface="+mn-cs"/>
                      </a:endParaRP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Cundinamarca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3</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1008839217"/>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Floridablanca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Santander</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3</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3906525199"/>
                  </a:ext>
                </a:extLst>
              </a:tr>
            </a:tbl>
          </a:graphicData>
        </a:graphic>
      </p:graphicFrame>
      <p:sp>
        <p:nvSpPr>
          <p:cNvPr id="7" name="Retângulo: Cantos Arredondados 6">
            <a:extLst>
              <a:ext uri="{FF2B5EF4-FFF2-40B4-BE49-F238E27FC236}">
                <a16:creationId xmlns:a16="http://schemas.microsoft.com/office/drawing/2014/main" id="{75FACF31-8839-905D-8A57-2A0DE5CF5223}"/>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103</a:t>
            </a:r>
          </a:p>
        </p:txBody>
      </p:sp>
      <p:sp>
        <p:nvSpPr>
          <p:cNvPr id="8" name="Retângulo: Cantos Arredondados 7">
            <a:hlinkClick r:id="rId3" action="ppaction://hlinksldjump"/>
            <a:extLst>
              <a:ext uri="{FF2B5EF4-FFF2-40B4-BE49-F238E27FC236}">
                <a16:creationId xmlns:a16="http://schemas.microsoft.com/office/drawing/2014/main" id="{3AB87290-6E02-71B6-E512-6DEC0BB49803}"/>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91733114"/>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377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D00"/>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D0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D00"/>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D00"/>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1170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5" name="Imagem 4" descr="Padrão do plano de fundo&#10;&#10;Descrição gerada automaticamente">
            <a:extLst>
              <a:ext uri="{FF2B5EF4-FFF2-40B4-BE49-F238E27FC236}">
                <a16:creationId xmlns:a16="http://schemas.microsoft.com/office/drawing/2014/main" id="{2D158F3A-81F2-B440-2070-5E3E8BEA7B6D}"/>
              </a:ext>
            </a:extLst>
          </p:cNvPr>
          <p:cNvPicPr>
            <a:picLocks noChangeAspect="1"/>
          </p:cNvPicPr>
          <p:nvPr/>
        </p:nvPicPr>
        <p:blipFill rotWithShape="1">
          <a:blip r:embed="rId2">
            <a:extLst>
              <a:ext uri="{28A0092B-C50C-407E-A947-70E740481C1C}">
                <a14:useLocalDpi xmlns:a14="http://schemas.microsoft.com/office/drawing/2010/main" val="0"/>
              </a:ext>
            </a:extLst>
          </a:blip>
          <a:srcRect t="22434"/>
          <a:stretch/>
        </p:blipFill>
        <p:spPr>
          <a:xfrm rot="16200000">
            <a:off x="-3036674" y="3032743"/>
            <a:ext cx="6858000" cy="792513"/>
          </a:xfrm>
          <a:prstGeom prst="rect">
            <a:avLst/>
          </a:prstGeom>
        </p:spPr>
      </p:pic>
      <p:graphicFrame>
        <p:nvGraphicFramePr>
          <p:cNvPr id="6" name="Tabela 5">
            <a:extLst>
              <a:ext uri="{FF2B5EF4-FFF2-40B4-BE49-F238E27FC236}">
                <a16:creationId xmlns:a16="http://schemas.microsoft.com/office/drawing/2014/main" id="{C7491BF3-3524-C7E7-3065-51D8588BAABC}"/>
              </a:ext>
            </a:extLst>
          </p:cNvPr>
          <p:cNvGraphicFramePr>
            <a:graphicFrameLocks noGrp="1"/>
          </p:cNvGraphicFramePr>
          <p:nvPr>
            <p:extLst>
              <p:ext uri="{D42A27DB-BD31-4B8C-83A1-F6EECF244321}">
                <p14:modId xmlns:p14="http://schemas.microsoft.com/office/powerpoint/2010/main" val="998786757"/>
              </p:ext>
            </p:extLst>
          </p:nvPr>
        </p:nvGraphicFramePr>
        <p:xfrm>
          <a:off x="5314953" y="-1"/>
          <a:ext cx="6119999" cy="6854959"/>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extLst>
                  <a:ext uri="{0D108BD9-81ED-4DB2-BD59-A6C34878D82A}">
                    <a16:rowId xmlns:a16="http://schemas.microsoft.com/office/drawing/2014/main" val="3012483457"/>
                  </a:ext>
                </a:extLst>
              </a:tr>
              <a:tr h="346102">
                <a:tc>
                  <a:txBody>
                    <a:bodyPr/>
                    <a:lstStyle/>
                    <a:p>
                      <a:pPr marL="0" algn="ctr" defTabSz="914400" rtl="0" eaLnBrk="1" fontAlgn="b" latinLnBrk="0" hangingPunct="1"/>
                      <a:r>
                        <a:rPr lang="pt-BR" sz="1100" b="0" i="0" u="none" strike="noStrike" kern="1200" dirty="0" err="1">
                          <a:solidFill>
                            <a:srgbClr val="000000"/>
                          </a:solidFill>
                          <a:effectLst/>
                          <a:latin typeface="Montserrat" panose="00000500000000000000" pitchFamily="2" charset="0"/>
                          <a:ea typeface="+mn-ea"/>
                          <a:cs typeface="+mn-cs"/>
                        </a:rPr>
                        <a:t>Tunja</a:t>
                      </a:r>
                      <a:endParaRPr lang="pt-BR" sz="1100" b="0" i="0" u="none" strike="noStrike" kern="1200" dirty="0">
                        <a:solidFill>
                          <a:srgbClr val="000000"/>
                        </a:solidFill>
                        <a:effectLst/>
                        <a:latin typeface="Montserrat" panose="00000500000000000000" pitchFamily="2" charset="0"/>
                        <a:ea typeface="+mn-ea"/>
                        <a:cs typeface="+mn-cs"/>
                      </a:endParaRP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Boyacá</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3</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1307562550"/>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Pasto</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dirty="0" err="1">
                          <a:solidFill>
                            <a:srgbClr val="000000"/>
                          </a:solidFill>
                          <a:effectLst/>
                          <a:latin typeface="Montserrat" panose="00000500000000000000" pitchFamily="2" charset="0"/>
                          <a:ea typeface="+mn-ea"/>
                          <a:cs typeface="+mn-cs"/>
                        </a:rPr>
                        <a:t>Nariño</a:t>
                      </a:r>
                      <a:endParaRPr lang="pt-BR" sz="1100" b="0" i="0" u="none" strike="noStrike" kern="1200" dirty="0">
                        <a:solidFill>
                          <a:srgbClr val="000000"/>
                        </a:solidFill>
                        <a:effectLst/>
                        <a:latin typeface="Montserrat" panose="00000500000000000000" pitchFamily="2" charset="0"/>
                        <a:ea typeface="+mn-ea"/>
                        <a:cs typeface="+mn-cs"/>
                      </a:endParaRP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3</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3054193406"/>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Jamundí</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Valle </a:t>
                      </a:r>
                      <a:r>
                        <a:rPr lang="pt-BR" sz="1100" b="0" i="0" u="none" strike="noStrike" kern="1200" dirty="0" err="1">
                          <a:solidFill>
                            <a:srgbClr val="000000"/>
                          </a:solidFill>
                          <a:effectLst/>
                          <a:latin typeface="Montserrat" panose="00000500000000000000" pitchFamily="2" charset="0"/>
                          <a:ea typeface="+mn-ea"/>
                          <a:cs typeface="+mn-cs"/>
                        </a:rPr>
                        <a:t>del</a:t>
                      </a:r>
                      <a:r>
                        <a:rPr lang="pt-BR" sz="1100" b="0" i="0" u="none" strike="noStrike" kern="1200" dirty="0">
                          <a:solidFill>
                            <a:srgbClr val="000000"/>
                          </a:solidFill>
                          <a:effectLst/>
                          <a:latin typeface="Montserrat" panose="00000500000000000000" pitchFamily="2" charset="0"/>
                          <a:ea typeface="+mn-ea"/>
                          <a:cs typeface="+mn-cs"/>
                        </a:rPr>
                        <a:t> Cauca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2</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2029500507"/>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Popayán</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Cauca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2</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677110436"/>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Dosquebradas</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Risaralda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2</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876499050"/>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San Gil</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Santander</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2</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3564501830"/>
                  </a:ext>
                </a:extLst>
              </a:tr>
              <a:tr h="313241">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Yopal</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err="1">
                          <a:solidFill>
                            <a:srgbClr val="000000"/>
                          </a:solidFill>
                          <a:effectLst/>
                          <a:latin typeface="Montserrat" panose="00000500000000000000" pitchFamily="2" charset="0"/>
                          <a:ea typeface="+mn-ea"/>
                          <a:cs typeface="+mn-cs"/>
                        </a:rPr>
                        <a:t>Casanare</a:t>
                      </a:r>
                      <a:endParaRPr lang="pt-BR" sz="1100" b="0" i="0" u="none" strike="noStrike" kern="1200" dirty="0">
                        <a:solidFill>
                          <a:srgbClr val="000000"/>
                        </a:solidFill>
                        <a:effectLst/>
                        <a:latin typeface="Montserrat" panose="00000500000000000000" pitchFamily="2" charset="0"/>
                        <a:ea typeface="+mn-ea"/>
                        <a:cs typeface="+mn-cs"/>
                      </a:endParaRP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2</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145025016"/>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Sincelejo</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Sucre</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2</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3346920883"/>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Itagüí</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Antioquia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2</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2419818861"/>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Cucutá</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Norte de Santander</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2</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2167419498"/>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Rionegro</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Antioquia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2</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1611518731"/>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Tuluá</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Valle del Cauca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2</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2868210076"/>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Cartago</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Valle del Cauca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2</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198721223"/>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Apartadó</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Antioquia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2</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1588115436"/>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Bello</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Antioquia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2</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670546853"/>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Barrancabermeja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Santander</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2</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4163213381"/>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Riohacha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Guajira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2</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662121646"/>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Sopo</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Cundinamarca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301391665"/>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Fusagasugá</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Cundinamarca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1008839217"/>
                  </a:ext>
                </a:extLst>
              </a:tr>
              <a:tr h="313241">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Buga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Valle del Cauca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3906525199"/>
                  </a:ext>
                </a:extLst>
              </a:tr>
            </a:tbl>
          </a:graphicData>
        </a:graphic>
      </p:graphicFrame>
      <p:cxnSp>
        <p:nvCxnSpPr>
          <p:cNvPr id="8" name="Conector reto 7">
            <a:extLst>
              <a:ext uri="{FF2B5EF4-FFF2-40B4-BE49-F238E27FC236}">
                <a16:creationId xmlns:a16="http://schemas.microsoft.com/office/drawing/2014/main" id="{6059B823-CED2-B1DA-62F0-F15FD104654D}"/>
              </a:ext>
            </a:extLst>
          </p:cNvPr>
          <p:cNvCxnSpPr>
            <a:cxnSpLocks/>
          </p:cNvCxnSpPr>
          <p:nvPr/>
        </p:nvCxnSpPr>
        <p:spPr>
          <a:xfrm>
            <a:off x="1245261"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 name="Retângulo: Cantos Arredondados 3">
            <a:extLst>
              <a:ext uri="{FF2B5EF4-FFF2-40B4-BE49-F238E27FC236}">
                <a16:creationId xmlns:a16="http://schemas.microsoft.com/office/drawing/2014/main" id="{CDF784AD-0BD5-478D-8346-6E682BA69E08}"/>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104</a:t>
            </a:r>
          </a:p>
        </p:txBody>
      </p:sp>
      <p:sp>
        <p:nvSpPr>
          <p:cNvPr id="7" name="Retângulo: Cantos Arredondados 6">
            <a:hlinkClick r:id="rId3" action="ppaction://hlinksldjump"/>
            <a:extLst>
              <a:ext uri="{FF2B5EF4-FFF2-40B4-BE49-F238E27FC236}">
                <a16:creationId xmlns:a16="http://schemas.microsoft.com/office/drawing/2014/main" id="{2BC9FC24-04E8-F796-B940-CA007D1FC69E}"/>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139068947"/>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377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D00"/>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D0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D00"/>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D00"/>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1170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5" name="Imagem 4" descr="Padrão do plano de fundo&#10;&#10;Descrição gerada automaticamente">
            <a:extLst>
              <a:ext uri="{FF2B5EF4-FFF2-40B4-BE49-F238E27FC236}">
                <a16:creationId xmlns:a16="http://schemas.microsoft.com/office/drawing/2014/main" id="{2D158F3A-81F2-B440-2070-5E3E8BEA7B6D}"/>
              </a:ext>
            </a:extLst>
          </p:cNvPr>
          <p:cNvPicPr>
            <a:picLocks noChangeAspect="1"/>
          </p:cNvPicPr>
          <p:nvPr/>
        </p:nvPicPr>
        <p:blipFill rotWithShape="1">
          <a:blip r:embed="rId2">
            <a:extLst>
              <a:ext uri="{28A0092B-C50C-407E-A947-70E740481C1C}">
                <a14:useLocalDpi xmlns:a14="http://schemas.microsoft.com/office/drawing/2010/main" val="0"/>
              </a:ext>
            </a:extLst>
          </a:blip>
          <a:srcRect t="22434"/>
          <a:stretch/>
        </p:blipFill>
        <p:spPr>
          <a:xfrm rot="16200000">
            <a:off x="-3036674" y="3032743"/>
            <a:ext cx="6858000" cy="792513"/>
          </a:xfrm>
          <a:prstGeom prst="rect">
            <a:avLst/>
          </a:prstGeom>
        </p:spPr>
      </p:pic>
      <p:graphicFrame>
        <p:nvGraphicFramePr>
          <p:cNvPr id="6" name="Tabela 5">
            <a:extLst>
              <a:ext uri="{FF2B5EF4-FFF2-40B4-BE49-F238E27FC236}">
                <a16:creationId xmlns:a16="http://schemas.microsoft.com/office/drawing/2014/main" id="{C7491BF3-3524-C7E7-3065-51D8588BAABC}"/>
              </a:ext>
            </a:extLst>
          </p:cNvPr>
          <p:cNvGraphicFramePr>
            <a:graphicFrameLocks noGrp="1"/>
          </p:cNvGraphicFramePr>
          <p:nvPr>
            <p:extLst>
              <p:ext uri="{D42A27DB-BD31-4B8C-83A1-F6EECF244321}">
                <p14:modId xmlns:p14="http://schemas.microsoft.com/office/powerpoint/2010/main" val="2905831849"/>
              </p:ext>
            </p:extLst>
          </p:nvPr>
        </p:nvGraphicFramePr>
        <p:xfrm>
          <a:off x="5314953" y="-1"/>
          <a:ext cx="6119999" cy="6840000"/>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31764">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extLst>
                  <a:ext uri="{0D108BD9-81ED-4DB2-BD59-A6C34878D82A}">
                    <a16:rowId xmlns:a16="http://schemas.microsoft.com/office/drawing/2014/main" val="3012483457"/>
                  </a:ext>
                </a:extLst>
              </a:tr>
              <a:tr h="330256">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Madrid</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err="1">
                          <a:solidFill>
                            <a:srgbClr val="000000"/>
                          </a:solidFill>
                          <a:effectLst/>
                          <a:latin typeface="Montserrat" panose="00000500000000000000" pitchFamily="2" charset="0"/>
                          <a:ea typeface="+mn-ea"/>
                          <a:cs typeface="+mn-cs"/>
                        </a:rPr>
                        <a:t>Cundinamarca</a:t>
                      </a:r>
                      <a:endParaRPr lang="pt-BR" sz="1100" b="0" i="0" u="none" strike="noStrike" kern="1200" dirty="0">
                        <a:solidFill>
                          <a:srgbClr val="000000"/>
                        </a:solidFill>
                        <a:effectLst/>
                        <a:latin typeface="Montserrat" panose="00000500000000000000" pitchFamily="2" charset="0"/>
                        <a:ea typeface="+mn-ea"/>
                        <a:cs typeface="+mn-cs"/>
                      </a:endParaRP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1307562550"/>
                  </a:ext>
                </a:extLst>
              </a:tr>
              <a:tr h="298899">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Piedecuesta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Santander</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3054193406"/>
                  </a:ext>
                </a:extLst>
              </a:tr>
              <a:tr h="298899">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Mosquera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err="1">
                          <a:solidFill>
                            <a:srgbClr val="000000"/>
                          </a:solidFill>
                          <a:effectLst/>
                          <a:latin typeface="Montserrat" panose="00000500000000000000" pitchFamily="2" charset="0"/>
                          <a:ea typeface="+mn-ea"/>
                          <a:cs typeface="+mn-cs"/>
                        </a:rPr>
                        <a:t>Cundinamarca</a:t>
                      </a:r>
                      <a:endParaRPr lang="pt-BR" sz="1100" b="0" i="0" u="none" strike="noStrike" kern="1200" dirty="0">
                        <a:solidFill>
                          <a:srgbClr val="000000"/>
                        </a:solidFill>
                        <a:effectLst/>
                        <a:latin typeface="Montserrat" panose="00000500000000000000" pitchFamily="2" charset="0"/>
                        <a:ea typeface="+mn-ea"/>
                        <a:cs typeface="+mn-cs"/>
                      </a:endParaRP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2029500507"/>
                  </a:ext>
                </a:extLst>
              </a:tr>
              <a:tr h="298899">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Quibdó</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dirty="0" err="1">
                          <a:solidFill>
                            <a:srgbClr val="000000"/>
                          </a:solidFill>
                          <a:effectLst/>
                          <a:latin typeface="Montserrat" panose="00000500000000000000" pitchFamily="2" charset="0"/>
                          <a:ea typeface="+mn-ea"/>
                          <a:cs typeface="+mn-cs"/>
                        </a:rPr>
                        <a:t>Chocó</a:t>
                      </a:r>
                      <a:endParaRPr lang="pt-BR" sz="1100" b="0" i="0" u="none" strike="noStrike" kern="1200" dirty="0">
                        <a:solidFill>
                          <a:srgbClr val="000000"/>
                        </a:solidFill>
                        <a:effectLst/>
                        <a:latin typeface="Montserrat" panose="00000500000000000000" pitchFamily="2" charset="0"/>
                        <a:ea typeface="+mn-ea"/>
                        <a:cs typeface="+mn-cs"/>
                      </a:endParaRP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677110436"/>
                  </a:ext>
                </a:extLst>
              </a:tr>
              <a:tr h="298899">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Facatativá</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Cundinamarca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876499050"/>
                  </a:ext>
                </a:extLst>
              </a:tr>
              <a:tr h="298899">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Florencia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Caqueta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3564501830"/>
                  </a:ext>
                </a:extLst>
              </a:tr>
              <a:tr h="298899">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Ipiales</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Nariño</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145025016"/>
                  </a:ext>
                </a:extLst>
              </a:tr>
              <a:tr h="298899">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Pitalito</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Tolima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3346920883"/>
                  </a:ext>
                </a:extLst>
              </a:tr>
              <a:tr h="298899">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Duitama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Boyacá</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2419818861"/>
                  </a:ext>
                </a:extLst>
              </a:tr>
              <a:tr h="298899">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Zipaquirá</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Cundinamarca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2167419498"/>
                  </a:ext>
                </a:extLst>
              </a:tr>
              <a:tr h="298899">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Fusagasuga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Cundinamarca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1611518731"/>
                  </a:ext>
                </a:extLst>
              </a:tr>
              <a:tr h="298899">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Sabaneta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Antioquia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2868210076"/>
                  </a:ext>
                </a:extLst>
              </a:tr>
              <a:tr h="298899">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Cota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Cundinamarca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2487581937"/>
                  </a:ext>
                </a:extLst>
              </a:tr>
              <a:tr h="298899">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La Mesa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Cundinamarca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3206786518"/>
                  </a:ext>
                </a:extLst>
              </a:tr>
              <a:tr h="298899">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Cúcuta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Norte de Santander</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3550024899"/>
                  </a:ext>
                </a:extLst>
              </a:tr>
              <a:tr h="298899">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Girardot</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Cundinamarca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96874238"/>
                  </a:ext>
                </a:extLst>
              </a:tr>
              <a:tr h="298899">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Yumbo</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Valle del Cauca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3411040694"/>
                  </a:ext>
                </a:extLst>
              </a:tr>
              <a:tr h="298899">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Buenaventura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Valle del Cauca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1137566712"/>
                  </a:ext>
                </a:extLst>
              </a:tr>
              <a:tr h="298899">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Caucasia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Antioquia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2783566585"/>
                  </a:ext>
                </a:extLst>
              </a:tr>
              <a:tr h="298899">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Envigado</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a:solidFill>
                            <a:srgbClr val="000000"/>
                          </a:solidFill>
                          <a:effectLst/>
                          <a:latin typeface="Montserrat" panose="00000500000000000000" pitchFamily="2" charset="0"/>
                          <a:ea typeface="+mn-ea"/>
                          <a:cs typeface="+mn-cs"/>
                        </a:rPr>
                        <a:t>Antioquia</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835542879"/>
                  </a:ext>
                </a:extLst>
              </a:tr>
              <a:tr h="298899">
                <a:tc>
                  <a:txBody>
                    <a:bodyPr/>
                    <a:lstStyle/>
                    <a:p>
                      <a:pPr marL="0" algn="ctr" defTabSz="914400" rtl="0" eaLnBrk="1" fontAlgn="b" latinLnBrk="0" hangingPunct="1"/>
                      <a:r>
                        <a:rPr lang="pt-BR" sz="1100" b="0" i="0" u="none" strike="noStrike" kern="1200" dirty="0" err="1">
                          <a:solidFill>
                            <a:srgbClr val="000000"/>
                          </a:solidFill>
                          <a:effectLst/>
                          <a:latin typeface="Montserrat" panose="00000500000000000000" pitchFamily="2" charset="0"/>
                          <a:ea typeface="+mn-ea"/>
                          <a:cs typeface="+mn-cs"/>
                        </a:rPr>
                        <a:t>Ceja</a:t>
                      </a:r>
                      <a:endParaRPr lang="pt-BR" sz="1100" b="0" i="0" u="none" strike="noStrike" kern="1200" dirty="0">
                        <a:solidFill>
                          <a:srgbClr val="000000"/>
                        </a:solidFill>
                        <a:effectLst/>
                        <a:latin typeface="Montserrat" panose="00000500000000000000" pitchFamily="2" charset="0"/>
                        <a:ea typeface="+mn-ea"/>
                        <a:cs typeface="+mn-cs"/>
                      </a:endParaRP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err="1">
                          <a:solidFill>
                            <a:srgbClr val="000000"/>
                          </a:solidFill>
                          <a:effectLst/>
                          <a:latin typeface="Montserrat" panose="00000500000000000000" pitchFamily="2" charset="0"/>
                          <a:ea typeface="+mn-ea"/>
                          <a:cs typeface="+mn-cs"/>
                        </a:rPr>
                        <a:t>Antioquia</a:t>
                      </a:r>
                      <a:endParaRPr lang="pt-BR" sz="1100" b="0" i="0" u="none" strike="noStrike" kern="1200" dirty="0">
                        <a:solidFill>
                          <a:srgbClr val="000000"/>
                        </a:solidFill>
                        <a:effectLst/>
                        <a:latin typeface="Montserrat" panose="00000500000000000000" pitchFamily="2" charset="0"/>
                        <a:ea typeface="+mn-ea"/>
                        <a:cs typeface="+mn-cs"/>
                      </a:endParaRP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marL="0" algn="ctr" defTabSz="914400" rtl="0" eaLnBrk="1" fontAlgn="b" latinLnBrk="0" hangingPunct="1"/>
                      <a:r>
                        <a:rPr lang="pt-BR" sz="1100" b="0" i="0" u="none" strike="noStrike" kern="1200" dirty="0">
                          <a:solidFill>
                            <a:srgbClr val="000000"/>
                          </a:solidFill>
                          <a:effectLst/>
                          <a:latin typeface="Montserrat" panose="00000500000000000000" pitchFamily="2" charset="0"/>
                          <a:ea typeface="+mn-ea"/>
                          <a:cs typeface="+mn-cs"/>
                        </a:rPr>
                        <a:t>1</a:t>
                      </a:r>
                    </a:p>
                  </a:txBody>
                  <a:tcPr marL="7620" marR="7620" marT="762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382401366"/>
                  </a:ext>
                </a:extLst>
              </a:tr>
            </a:tbl>
          </a:graphicData>
        </a:graphic>
      </p:graphicFrame>
      <p:cxnSp>
        <p:nvCxnSpPr>
          <p:cNvPr id="8" name="Conector reto 7">
            <a:extLst>
              <a:ext uri="{FF2B5EF4-FFF2-40B4-BE49-F238E27FC236}">
                <a16:creationId xmlns:a16="http://schemas.microsoft.com/office/drawing/2014/main" id="{6059B823-CED2-B1DA-62F0-F15FD104654D}"/>
              </a:ext>
            </a:extLst>
          </p:cNvPr>
          <p:cNvCxnSpPr>
            <a:cxnSpLocks/>
          </p:cNvCxnSpPr>
          <p:nvPr/>
        </p:nvCxnSpPr>
        <p:spPr>
          <a:xfrm>
            <a:off x="1245261"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 name="Retângulo: Cantos Arredondados 3">
            <a:extLst>
              <a:ext uri="{FF2B5EF4-FFF2-40B4-BE49-F238E27FC236}">
                <a16:creationId xmlns:a16="http://schemas.microsoft.com/office/drawing/2014/main" id="{017A2505-9C1A-C1BA-F70A-C6BFA17F263C}"/>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105</a:t>
            </a:r>
          </a:p>
        </p:txBody>
      </p:sp>
      <p:sp>
        <p:nvSpPr>
          <p:cNvPr id="7" name="Retângulo: Cantos Arredondados 6">
            <a:hlinkClick r:id="rId3" action="ppaction://hlinksldjump"/>
            <a:extLst>
              <a:ext uri="{FF2B5EF4-FFF2-40B4-BE49-F238E27FC236}">
                <a16:creationId xmlns:a16="http://schemas.microsoft.com/office/drawing/2014/main" id="{69CDEE73-4398-0443-9BAD-D8B9E6869BD3}"/>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457619359"/>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Elipse 32">
            <a:extLst>
              <a:ext uri="{FF2B5EF4-FFF2-40B4-BE49-F238E27FC236}">
                <a16:creationId xmlns:a16="http://schemas.microsoft.com/office/drawing/2014/main" id="{2A5E699A-EC03-26E1-1AA7-A198757AF257}"/>
              </a:ext>
            </a:extLst>
          </p:cNvPr>
          <p:cNvSpPr/>
          <p:nvPr/>
        </p:nvSpPr>
        <p:spPr>
          <a:xfrm>
            <a:off x="1024012" y="368717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34" name="Conector reto 33">
            <a:extLst>
              <a:ext uri="{FF2B5EF4-FFF2-40B4-BE49-F238E27FC236}">
                <a16:creationId xmlns:a16="http://schemas.microsoft.com/office/drawing/2014/main" id="{369AB8F3-200C-91D8-6013-31C5BEBBA299}"/>
              </a:ext>
            </a:extLst>
          </p:cNvPr>
          <p:cNvCxnSpPr>
            <a:cxnSpLocks/>
          </p:cNvCxnSpPr>
          <p:nvPr/>
        </p:nvCxnSpPr>
        <p:spPr>
          <a:xfrm>
            <a:off x="1098234" y="-1026486"/>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aixaDeTexto 4">
            <a:extLst>
              <a:ext uri="{FF2B5EF4-FFF2-40B4-BE49-F238E27FC236}">
                <a16:creationId xmlns:a16="http://schemas.microsoft.com/office/drawing/2014/main" id="{B049E9F3-F3BE-831F-EDD5-BAB95ADD77EF}"/>
              </a:ext>
            </a:extLst>
          </p:cNvPr>
          <p:cNvSpPr txBox="1"/>
          <p:nvPr/>
        </p:nvSpPr>
        <p:spPr>
          <a:xfrm>
            <a:off x="1213090" y="357879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FFC00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FFC000"/>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FFC000"/>
              </a:solidFill>
              <a:effectLst/>
              <a:uLnTx/>
              <a:uFillTx/>
              <a:latin typeface="Montserrat" panose="00000500000000000000" pitchFamily="2" charset="0"/>
            </a:endParaRPr>
          </a:p>
        </p:txBody>
      </p:sp>
      <p:pic>
        <p:nvPicPr>
          <p:cNvPr id="4" name="Imagem 3" descr="Padrão do plano de fundo&#10;&#10;Descrição gerada automaticamente">
            <a:extLst>
              <a:ext uri="{FF2B5EF4-FFF2-40B4-BE49-F238E27FC236}">
                <a16:creationId xmlns:a16="http://schemas.microsoft.com/office/drawing/2014/main" id="{085922A9-3F96-DA5B-0425-702ED96123A9}"/>
              </a:ext>
            </a:extLst>
          </p:cNvPr>
          <p:cNvPicPr>
            <a:picLocks noChangeAspect="1"/>
          </p:cNvPicPr>
          <p:nvPr/>
        </p:nvPicPr>
        <p:blipFill rotWithShape="1">
          <a:blip r:embed="rId2">
            <a:extLst>
              <a:ext uri="{28A0092B-C50C-407E-A947-70E740481C1C}">
                <a14:useLocalDpi xmlns:a14="http://schemas.microsoft.com/office/drawing/2010/main" val="0"/>
              </a:ext>
            </a:extLst>
          </a:blip>
          <a:srcRect t="22434"/>
          <a:stretch/>
        </p:blipFill>
        <p:spPr>
          <a:xfrm rot="16200000">
            <a:off x="-3036674" y="3032743"/>
            <a:ext cx="6858000" cy="792513"/>
          </a:xfrm>
          <a:prstGeom prst="rect">
            <a:avLst/>
          </a:prstGeom>
        </p:spPr>
      </p:pic>
      <p:graphicFrame>
        <p:nvGraphicFramePr>
          <p:cNvPr id="2" name="Tabela 6">
            <a:extLst>
              <a:ext uri="{FF2B5EF4-FFF2-40B4-BE49-F238E27FC236}">
                <a16:creationId xmlns:a16="http://schemas.microsoft.com/office/drawing/2014/main" id="{0B6F65AA-02C2-90BA-3843-71C6FE7C8FD1}"/>
              </a:ext>
            </a:extLst>
          </p:cNvPr>
          <p:cNvGraphicFramePr>
            <a:graphicFrameLocks noGrp="1"/>
          </p:cNvGraphicFramePr>
          <p:nvPr>
            <p:extLst>
              <p:ext uri="{D42A27DB-BD31-4B8C-83A1-F6EECF244321}">
                <p14:modId xmlns:p14="http://schemas.microsoft.com/office/powerpoint/2010/main" val="1149226570"/>
              </p:ext>
            </p:extLst>
          </p:nvPr>
        </p:nvGraphicFramePr>
        <p:xfrm>
          <a:off x="3725782" y="1"/>
          <a:ext cx="7812001" cy="6839992"/>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29933">
                <a:tc>
                  <a:txBody>
                    <a:bodyPr/>
                    <a:lstStyle/>
                    <a:p>
                      <a:pPr algn="ctr"/>
                      <a:r>
                        <a:rPr lang="pt-BR" sz="1100" dirty="0">
                          <a:latin typeface="Montserrat" panose="00000500000000000000" pitchFamily="2" charset="0"/>
                        </a:rPr>
                        <a:t>CENTRO COMERCIAL</a:t>
                      </a:r>
                    </a:p>
                  </a:txBody>
                  <a:tcPr anchor="ctr">
                    <a:solidFill>
                      <a:schemeClr val="accent4"/>
                    </a:solidFill>
                  </a:tcPr>
                </a:tc>
                <a:tc>
                  <a:txBody>
                    <a:bodyPr/>
                    <a:lstStyle/>
                    <a:p>
                      <a:pPr algn="ctr"/>
                      <a:r>
                        <a:rPr lang="pt-BR" sz="1100" dirty="0">
                          <a:latin typeface="Montserrat" panose="00000500000000000000" pitchFamily="2" charset="0"/>
                        </a:rPr>
                        <a:t>DESAROLLADOR</a:t>
                      </a:r>
                    </a:p>
                  </a:txBody>
                  <a:tcPr anchor="ctr">
                    <a:solidFill>
                      <a:schemeClr val="accent4"/>
                    </a:solidFill>
                  </a:tcPr>
                </a:tc>
                <a:tc>
                  <a:txBody>
                    <a:bodyPr/>
                    <a:lstStyle/>
                    <a:p>
                      <a:pPr algn="ctr"/>
                      <a:r>
                        <a:rPr lang="pt-BR" sz="1100" dirty="0">
                          <a:latin typeface="Montserrat" panose="00000500000000000000" pitchFamily="2" charset="0"/>
                        </a:rPr>
                        <a:t>CIUDAD</a:t>
                      </a:r>
                    </a:p>
                  </a:txBody>
                  <a:tcPr anchor="ctr">
                    <a:solidFill>
                      <a:schemeClr val="accent4"/>
                    </a:solidFill>
                  </a:tcPr>
                </a:tc>
                <a:tc>
                  <a:txBody>
                    <a:bodyPr/>
                    <a:lstStyle/>
                    <a:p>
                      <a:pPr algn="ctr"/>
                      <a:r>
                        <a:rPr lang="pt-BR" sz="1100" dirty="0">
                          <a:latin typeface="Montserrat" panose="00000500000000000000" pitchFamily="2" charset="0"/>
                        </a:rPr>
                        <a:t>ESTADO</a:t>
                      </a:r>
                    </a:p>
                  </a:txBody>
                  <a:tcPr anchor="ctr">
                    <a:solidFill>
                      <a:schemeClr val="accent4"/>
                    </a:solidFill>
                  </a:tcPr>
                </a:tc>
                <a:tc>
                  <a:txBody>
                    <a:bodyPr/>
                    <a:lstStyle/>
                    <a:p>
                      <a:pPr algn="ctr"/>
                      <a:r>
                        <a:rPr lang="pt-BR" sz="1100" dirty="0">
                          <a:latin typeface="Montserrat" panose="00000500000000000000" pitchFamily="2" charset="0"/>
                        </a:rPr>
                        <a:t>GLA</a:t>
                      </a:r>
                    </a:p>
                  </a:txBody>
                  <a:tcPr anchor="ctr">
                    <a:solidFill>
                      <a:schemeClr val="accent4"/>
                    </a:solidFill>
                  </a:tcPr>
                </a:tc>
                <a:extLst>
                  <a:ext uri="{0D108BD9-81ED-4DB2-BD59-A6C34878D82A}">
                    <a16:rowId xmlns:a16="http://schemas.microsoft.com/office/drawing/2014/main" val="890310278"/>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Acrópolis</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Bucaramanga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Santander</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7.000</a:t>
                      </a:r>
                    </a:p>
                  </a:txBody>
                  <a:tcPr marL="7620" marR="7620" marT="7620" marB="0" anchor="ctr">
                    <a:solidFill>
                      <a:srgbClr val="FFE8CB"/>
                    </a:solidFill>
                  </a:tcPr>
                </a:tc>
                <a:extLst>
                  <a:ext uri="{0D108BD9-81ED-4DB2-BD59-A6C34878D82A}">
                    <a16:rowId xmlns:a16="http://schemas.microsoft.com/office/drawing/2014/main" val="174269447"/>
                  </a:ext>
                </a:extLst>
              </a:tr>
              <a:tr h="300479">
                <a:tc>
                  <a:txBody>
                    <a:bodyPr/>
                    <a:lstStyle/>
                    <a:p>
                      <a:pPr algn="ctr" fontAlgn="b"/>
                      <a:r>
                        <a:rPr lang="pt-BR" sz="900" b="0" i="0" u="none" strike="noStrike" dirty="0">
                          <a:solidFill>
                            <a:srgbClr val="000000"/>
                          </a:solidFill>
                          <a:effectLst/>
                          <a:latin typeface="Montserrat" panose="00000500000000000000" pitchFamily="2" charset="0"/>
                        </a:rPr>
                        <a:t>Alamedas Centro Comercial</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Alamedas Centro Comercial</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Montería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Córdoba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38.707</a:t>
                      </a:r>
                    </a:p>
                  </a:txBody>
                  <a:tcPr marL="7620" marR="7620" marT="7620" marB="0" anchor="ctr">
                    <a:solidFill>
                      <a:srgbClr val="FFF4E7"/>
                    </a:solidFill>
                  </a:tcPr>
                </a:tc>
                <a:extLst>
                  <a:ext uri="{0D108BD9-81ED-4DB2-BD59-A6C34878D82A}">
                    <a16:rowId xmlns:a16="http://schemas.microsoft.com/office/drawing/2014/main" val="2738435831"/>
                  </a:ext>
                </a:extLst>
              </a:tr>
              <a:tr h="300479">
                <a:tc>
                  <a:txBody>
                    <a:bodyPr/>
                    <a:lstStyle/>
                    <a:p>
                      <a:pPr algn="ctr" fontAlgn="b"/>
                      <a:r>
                        <a:rPr lang="pt-BR" sz="900" b="0" i="0" u="none" strike="noStrike" dirty="0">
                          <a:solidFill>
                            <a:srgbClr val="000000"/>
                          </a:solidFill>
                          <a:effectLst/>
                          <a:latin typeface="Montserrat" panose="00000500000000000000" pitchFamily="2" charset="0"/>
                        </a:rPr>
                        <a:t>Alfaguara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Alfaguara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Jamundí</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Valle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Cauca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12.000</a:t>
                      </a:r>
                    </a:p>
                  </a:txBody>
                  <a:tcPr marL="7620" marR="7620" marT="7620" marB="0" anchor="ctr">
                    <a:solidFill>
                      <a:srgbClr val="FFE8CB"/>
                    </a:solidFill>
                  </a:tcPr>
                </a:tc>
                <a:extLst>
                  <a:ext uri="{0D108BD9-81ED-4DB2-BD59-A6C34878D82A}">
                    <a16:rowId xmlns:a16="http://schemas.microsoft.com/office/drawing/2014/main" val="1188178967"/>
                  </a:ext>
                </a:extLst>
              </a:tr>
              <a:tr h="300479">
                <a:tc>
                  <a:txBody>
                    <a:bodyPr/>
                    <a:lstStyle/>
                    <a:p>
                      <a:pPr algn="ctr" fontAlgn="b"/>
                      <a:r>
                        <a:rPr lang="pt-BR" sz="900" b="0" i="0" u="none" strike="noStrike" dirty="0">
                          <a:solidFill>
                            <a:srgbClr val="000000"/>
                          </a:solidFill>
                          <a:effectLst/>
                          <a:latin typeface="Montserrat" panose="00000500000000000000" pitchFamily="2" charset="0"/>
                        </a:rPr>
                        <a:t>Altavista</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Altavista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46.000</a:t>
                      </a:r>
                    </a:p>
                  </a:txBody>
                  <a:tcPr marL="7620" marR="7620" marT="7620" marB="0" anchor="ctr">
                    <a:solidFill>
                      <a:srgbClr val="FFF4E7"/>
                    </a:solidFill>
                  </a:tcPr>
                </a:tc>
                <a:extLst>
                  <a:ext uri="{0D108BD9-81ED-4DB2-BD59-A6C34878D82A}">
                    <a16:rowId xmlns:a16="http://schemas.microsoft.com/office/drawing/2014/main" val="1037831715"/>
                  </a:ext>
                </a:extLst>
              </a:tr>
              <a:tr h="300479">
                <a:tc>
                  <a:txBody>
                    <a:bodyPr/>
                    <a:lstStyle/>
                    <a:p>
                      <a:pPr algn="ctr" fontAlgn="b"/>
                      <a:r>
                        <a:rPr lang="pt-BR" sz="900" b="0" i="0" u="none" strike="noStrike" dirty="0">
                          <a:solidFill>
                            <a:srgbClr val="000000"/>
                          </a:solidFill>
                          <a:effectLst/>
                          <a:latin typeface="Montserrat" panose="00000500000000000000" pitchFamily="2" charset="0"/>
                        </a:rPr>
                        <a:t>Andino</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Andino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22.516</a:t>
                      </a:r>
                    </a:p>
                  </a:txBody>
                  <a:tcPr marL="7620" marR="7620" marT="7620" marB="0" anchor="ctr">
                    <a:solidFill>
                      <a:srgbClr val="FFE8CB"/>
                    </a:solidFill>
                  </a:tcPr>
                </a:tc>
                <a:extLst>
                  <a:ext uri="{0D108BD9-81ED-4DB2-BD59-A6C34878D82A}">
                    <a16:rowId xmlns:a16="http://schemas.microsoft.com/office/drawing/2014/main" val="1624563643"/>
                  </a:ext>
                </a:extLst>
              </a:tr>
              <a:tr h="300479">
                <a:tc>
                  <a:txBody>
                    <a:bodyPr/>
                    <a:lstStyle/>
                    <a:p>
                      <a:pPr algn="ctr" fontAlgn="b"/>
                      <a:r>
                        <a:rPr lang="pt-BR" sz="900" b="0" i="0" u="none" strike="noStrike" dirty="0">
                          <a:solidFill>
                            <a:srgbClr val="000000"/>
                          </a:solidFill>
                          <a:effectLst/>
                          <a:latin typeface="Montserrat" panose="00000500000000000000" pitchFamily="2" charset="0"/>
                        </a:rPr>
                        <a:t>Aqua Power Center</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Ibagué</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Tolima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24.000</a:t>
                      </a:r>
                    </a:p>
                  </a:txBody>
                  <a:tcPr marL="7620" marR="7620" marT="7620" marB="0" anchor="ctr">
                    <a:solidFill>
                      <a:srgbClr val="FFF4E7"/>
                    </a:solidFill>
                  </a:tcPr>
                </a:tc>
                <a:extLst>
                  <a:ext uri="{0D108BD9-81ED-4DB2-BD59-A6C34878D82A}">
                    <a16:rowId xmlns:a16="http://schemas.microsoft.com/office/drawing/2014/main" val="159647448"/>
                  </a:ext>
                </a:extLst>
              </a:tr>
              <a:tr h="300479">
                <a:tc>
                  <a:txBody>
                    <a:bodyPr/>
                    <a:lstStyle/>
                    <a:p>
                      <a:pPr algn="ctr" fontAlgn="b"/>
                      <a:r>
                        <a:rPr lang="pt-BR" sz="900" b="0" i="0" u="none" strike="noStrike" dirty="0">
                          <a:solidFill>
                            <a:srgbClr val="000000"/>
                          </a:solidFill>
                          <a:effectLst/>
                          <a:latin typeface="Montserrat" panose="00000500000000000000" pitchFamily="2" charset="0"/>
                        </a:rPr>
                        <a:t>Aquarela Centro Comercial</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Aquarela Centro Comercial</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Cali</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Valle del Cauca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16.265</a:t>
                      </a:r>
                    </a:p>
                  </a:txBody>
                  <a:tcPr marL="7620" marR="7620" marT="7620" marB="0" anchor="ctr">
                    <a:solidFill>
                      <a:srgbClr val="FFE8CB"/>
                    </a:solidFill>
                  </a:tcPr>
                </a:tc>
                <a:extLst>
                  <a:ext uri="{0D108BD9-81ED-4DB2-BD59-A6C34878D82A}">
                    <a16:rowId xmlns:a16="http://schemas.microsoft.com/office/drawing/2014/main" val="3882297485"/>
                  </a:ext>
                </a:extLst>
              </a:tr>
              <a:tr h="300479">
                <a:tc>
                  <a:txBody>
                    <a:bodyPr/>
                    <a:lstStyle/>
                    <a:p>
                      <a:pPr algn="ctr" fontAlgn="b"/>
                      <a:r>
                        <a:rPr lang="pt-BR" sz="900" b="0" i="0" u="none" strike="noStrike" dirty="0">
                          <a:solidFill>
                            <a:srgbClr val="000000"/>
                          </a:solidFill>
                          <a:effectLst/>
                          <a:latin typeface="Montserrat" panose="00000500000000000000" pitchFamily="2" charset="0"/>
                        </a:rPr>
                        <a:t>Arauco Premium Outlet</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Sopo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Cundinamarca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13.000</a:t>
                      </a:r>
                    </a:p>
                  </a:txBody>
                  <a:tcPr marL="7620" marR="7620" marT="7620" marB="0" anchor="ctr">
                    <a:solidFill>
                      <a:srgbClr val="FFF4E7"/>
                    </a:solidFill>
                  </a:tcPr>
                </a:tc>
                <a:extLst>
                  <a:ext uri="{0D108BD9-81ED-4DB2-BD59-A6C34878D82A}">
                    <a16:rowId xmlns:a16="http://schemas.microsoft.com/office/drawing/2014/main" val="1849445180"/>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Arkadia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Arkadia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Medellín</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Antioquia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50.000</a:t>
                      </a:r>
                    </a:p>
                  </a:txBody>
                  <a:tcPr marL="7620" marR="7620" marT="7620" marB="0" anchor="ctr">
                    <a:solidFill>
                      <a:srgbClr val="FFE8CB"/>
                    </a:solidFill>
                  </a:tcPr>
                </a:tc>
                <a:extLst>
                  <a:ext uri="{0D108BD9-81ED-4DB2-BD59-A6C34878D82A}">
                    <a16:rowId xmlns:a16="http://schemas.microsoft.com/office/drawing/2014/main" val="1411550322"/>
                  </a:ext>
                </a:extLst>
              </a:tr>
              <a:tr h="300479">
                <a:tc>
                  <a:txBody>
                    <a:bodyPr/>
                    <a:lstStyle/>
                    <a:p>
                      <a:pPr algn="ctr" fontAlgn="b"/>
                      <a:r>
                        <a:rPr lang="pt-BR" sz="900" b="0" i="0" u="none" strike="noStrike" dirty="0">
                          <a:solidFill>
                            <a:srgbClr val="000000"/>
                          </a:solidFill>
                          <a:effectLst/>
                          <a:latin typeface="Montserrat" panose="00000500000000000000" pitchFamily="2" charset="0"/>
                        </a:rPr>
                        <a:t>Arrecife</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Arrecife</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Santa Marta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Magdalena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11.240</a:t>
                      </a:r>
                    </a:p>
                  </a:txBody>
                  <a:tcPr marL="7620" marR="7620" marT="7620" marB="0" anchor="ctr">
                    <a:solidFill>
                      <a:srgbClr val="FFF4E7"/>
                    </a:solidFill>
                  </a:tcPr>
                </a:tc>
                <a:extLst>
                  <a:ext uri="{0D108BD9-81ED-4DB2-BD59-A6C34878D82A}">
                    <a16:rowId xmlns:a16="http://schemas.microsoft.com/office/drawing/2014/main" val="3066878474"/>
                  </a:ext>
                </a:extLst>
              </a:tr>
              <a:tr h="300479">
                <a:tc>
                  <a:txBody>
                    <a:bodyPr/>
                    <a:lstStyle/>
                    <a:p>
                      <a:pPr algn="ctr" fontAlgn="b"/>
                      <a:r>
                        <a:rPr lang="pt-BR" sz="900" b="0" i="0" u="none" strike="noStrike" dirty="0">
                          <a:solidFill>
                            <a:srgbClr val="000000"/>
                          </a:solidFill>
                          <a:effectLst/>
                          <a:latin typeface="Montserrat" panose="00000500000000000000" pitchFamily="2" charset="0"/>
                        </a:rPr>
                        <a:t>Atlantis Plaza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Atlantis Plaza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13.600</a:t>
                      </a:r>
                    </a:p>
                  </a:txBody>
                  <a:tcPr marL="7620" marR="7620" marT="7620" marB="0" anchor="ctr">
                    <a:solidFill>
                      <a:srgbClr val="FFE8CB"/>
                    </a:solidFill>
                  </a:tcPr>
                </a:tc>
                <a:extLst>
                  <a:ext uri="{0D108BD9-81ED-4DB2-BD59-A6C34878D82A}">
                    <a16:rowId xmlns:a16="http://schemas.microsoft.com/office/drawing/2014/main" val="2150376807"/>
                  </a:ext>
                </a:extLst>
              </a:tr>
              <a:tr h="300479">
                <a:tc>
                  <a:txBody>
                    <a:bodyPr/>
                    <a:lstStyle/>
                    <a:p>
                      <a:pPr algn="ctr" fontAlgn="b"/>
                      <a:r>
                        <a:rPr lang="pt-BR" sz="900" b="0" i="0" u="none" strike="noStrike" dirty="0">
                          <a:solidFill>
                            <a:srgbClr val="000000"/>
                          </a:solidFill>
                          <a:effectLst/>
                          <a:latin typeface="Montserrat" panose="00000500000000000000" pitchFamily="2" charset="0"/>
                        </a:rPr>
                        <a:t>Avenida Centro Comercial</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Fusagasugá</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Cundinamarca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25.000</a:t>
                      </a:r>
                    </a:p>
                  </a:txBody>
                  <a:tcPr marL="7620" marR="7620" marT="7620" marB="0" anchor="ctr">
                    <a:solidFill>
                      <a:srgbClr val="FFF4E7"/>
                    </a:solidFill>
                  </a:tcPr>
                </a:tc>
                <a:extLst>
                  <a:ext uri="{0D108BD9-81ED-4DB2-BD59-A6C34878D82A}">
                    <a16:rowId xmlns:a16="http://schemas.microsoft.com/office/drawing/2014/main" val="2015994734"/>
                  </a:ext>
                </a:extLst>
              </a:tr>
              <a:tr h="300479">
                <a:tc>
                  <a:txBody>
                    <a:bodyPr/>
                    <a:lstStyle/>
                    <a:p>
                      <a:pPr algn="ctr" fontAlgn="b"/>
                      <a:r>
                        <a:rPr lang="pt-BR" sz="900" b="0" i="0" u="none" strike="noStrike" dirty="0">
                          <a:solidFill>
                            <a:srgbClr val="000000"/>
                          </a:solidFill>
                          <a:effectLst/>
                          <a:latin typeface="Montserrat" panose="00000500000000000000" pitchFamily="2" charset="0"/>
                        </a:rPr>
                        <a:t>Avenida Chile</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Avenida Chile</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33.955</a:t>
                      </a:r>
                    </a:p>
                  </a:txBody>
                  <a:tcPr marL="7620" marR="7620" marT="7620" marB="0" anchor="ctr">
                    <a:solidFill>
                      <a:srgbClr val="FFE8CB"/>
                    </a:solidFill>
                  </a:tcPr>
                </a:tc>
                <a:extLst>
                  <a:ext uri="{0D108BD9-81ED-4DB2-BD59-A6C34878D82A}">
                    <a16:rowId xmlns:a16="http://schemas.microsoft.com/office/drawing/2014/main" val="2104077100"/>
                  </a:ext>
                </a:extLst>
              </a:tr>
              <a:tr h="300479">
                <a:tc>
                  <a:txBody>
                    <a:bodyPr/>
                    <a:lstStyle/>
                    <a:p>
                      <a:pPr algn="ctr" fontAlgn="b"/>
                      <a:r>
                        <a:rPr lang="pt-BR" sz="900" b="0" i="0" u="none" strike="noStrike" dirty="0">
                          <a:solidFill>
                            <a:srgbClr val="000000"/>
                          </a:solidFill>
                          <a:effectLst/>
                          <a:latin typeface="Montserrat" panose="00000500000000000000" pitchFamily="2" charset="0"/>
                        </a:rPr>
                        <a:t>Aventura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Medellín</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Antioquia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18.000</a:t>
                      </a:r>
                    </a:p>
                  </a:txBody>
                  <a:tcPr marL="7620" marR="7620" marT="7620" marB="0" anchor="ctr">
                    <a:solidFill>
                      <a:srgbClr val="FFF4E7"/>
                    </a:solidFill>
                  </a:tcPr>
                </a:tc>
                <a:extLst>
                  <a:ext uri="{0D108BD9-81ED-4DB2-BD59-A6C34878D82A}">
                    <a16:rowId xmlns:a16="http://schemas.microsoft.com/office/drawing/2014/main" val="1068493753"/>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Baazar</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Ochenta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7.100</a:t>
                      </a:r>
                    </a:p>
                  </a:txBody>
                  <a:tcPr marL="7620" marR="7620" marT="7620" marB="0" anchor="ctr">
                    <a:solidFill>
                      <a:srgbClr val="FFE8CB"/>
                    </a:solidFill>
                  </a:tcPr>
                </a:tc>
                <a:extLst>
                  <a:ext uri="{0D108BD9-81ED-4DB2-BD59-A6C34878D82A}">
                    <a16:rowId xmlns:a16="http://schemas.microsoft.com/office/drawing/2014/main" val="919468357"/>
                  </a:ext>
                </a:extLst>
              </a:tr>
              <a:tr h="300479">
                <a:tc>
                  <a:txBody>
                    <a:bodyPr/>
                    <a:lstStyle/>
                    <a:p>
                      <a:pPr algn="ctr" fontAlgn="b"/>
                      <a:r>
                        <a:rPr lang="pt-BR" sz="900" b="0" i="0" u="none" strike="noStrike" dirty="0">
                          <a:solidFill>
                            <a:srgbClr val="000000"/>
                          </a:solidFill>
                          <a:effectLst/>
                          <a:latin typeface="Montserrat" panose="00000500000000000000" pitchFamily="2" charset="0"/>
                        </a:rPr>
                        <a:t>Bazaar </a:t>
                      </a:r>
                      <a:r>
                        <a:rPr lang="pt-BR" sz="900" b="0" i="0" u="none" strike="noStrike" dirty="0" err="1">
                          <a:solidFill>
                            <a:srgbClr val="000000"/>
                          </a:solidFill>
                          <a:effectLst/>
                          <a:latin typeface="Montserrat" panose="00000500000000000000" pitchFamily="2" charset="0"/>
                        </a:rPr>
                        <a:t>Chía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Bazaar Chía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Chía</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Cundinamarca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5.088</a:t>
                      </a:r>
                    </a:p>
                  </a:txBody>
                  <a:tcPr marL="7620" marR="7620" marT="7620" marB="0" anchor="ctr">
                    <a:solidFill>
                      <a:srgbClr val="FFF4E7"/>
                    </a:solidFill>
                  </a:tcPr>
                </a:tc>
                <a:extLst>
                  <a:ext uri="{0D108BD9-81ED-4DB2-BD59-A6C34878D82A}">
                    <a16:rowId xmlns:a16="http://schemas.microsoft.com/office/drawing/2014/main" val="2499613958"/>
                  </a:ext>
                </a:extLst>
              </a:tr>
              <a:tr h="300479">
                <a:tc>
                  <a:txBody>
                    <a:bodyPr/>
                    <a:lstStyle/>
                    <a:p>
                      <a:pPr algn="ctr" fontAlgn="b"/>
                      <a:r>
                        <a:rPr lang="pt-BR" sz="900" b="0" i="0" u="none" strike="noStrike" dirty="0">
                          <a:solidFill>
                            <a:srgbClr val="000000"/>
                          </a:solidFill>
                          <a:effectLst/>
                          <a:latin typeface="Montserrat" panose="00000500000000000000" pitchFamily="2" charset="0"/>
                        </a:rPr>
                        <a:t>Bima Outlet Centro Comercial</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Bima Outlet Centro Comercial</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40.886</a:t>
                      </a:r>
                    </a:p>
                  </a:txBody>
                  <a:tcPr marL="7620" marR="7620" marT="7620" marB="0" anchor="ctr">
                    <a:solidFill>
                      <a:srgbClr val="FFE8CB"/>
                    </a:solidFill>
                  </a:tcPr>
                </a:tc>
                <a:extLst>
                  <a:ext uri="{0D108BD9-81ED-4DB2-BD59-A6C34878D82A}">
                    <a16:rowId xmlns:a16="http://schemas.microsoft.com/office/drawing/2014/main" val="246155704"/>
                  </a:ext>
                </a:extLst>
              </a:tr>
              <a:tr h="300479">
                <a:tc>
                  <a:txBody>
                    <a:bodyPr/>
                    <a:lstStyle/>
                    <a:p>
                      <a:pPr algn="ctr" fontAlgn="b"/>
                      <a:r>
                        <a:rPr lang="pt-BR" sz="900" b="0" i="0" u="none" strike="noStrike" dirty="0">
                          <a:solidFill>
                            <a:srgbClr val="000000"/>
                          </a:solidFill>
                          <a:effectLst/>
                          <a:latin typeface="Montserrat" panose="00000500000000000000" pitchFamily="2" charset="0"/>
                        </a:rPr>
                        <a:t>Blue Gardens</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Barranquilla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Atlántico</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15.000</a:t>
                      </a:r>
                    </a:p>
                  </a:txBody>
                  <a:tcPr marL="7620" marR="7620" marT="7620" marB="0" anchor="ctr">
                    <a:solidFill>
                      <a:srgbClr val="FFF4E7"/>
                    </a:solidFill>
                  </a:tcPr>
                </a:tc>
                <a:extLst>
                  <a:ext uri="{0D108BD9-81ED-4DB2-BD59-A6C34878D82A}">
                    <a16:rowId xmlns:a16="http://schemas.microsoft.com/office/drawing/2014/main" val="2669191146"/>
                  </a:ext>
                </a:extLst>
              </a:tr>
              <a:tr h="300479">
                <a:tc>
                  <a:txBody>
                    <a:bodyPr/>
                    <a:lstStyle/>
                    <a:p>
                      <a:pPr algn="ctr" fontAlgn="b"/>
                      <a:r>
                        <a:rPr lang="pt-BR" sz="900" b="0" i="0" u="none" strike="noStrike" dirty="0">
                          <a:solidFill>
                            <a:srgbClr val="000000"/>
                          </a:solidFill>
                          <a:effectLst/>
                          <a:latin typeface="Montserrat" panose="00000500000000000000" pitchFamily="2" charset="0"/>
                        </a:rPr>
                        <a:t>Bolívar Plaza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Bolívar Plaza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Pereira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Risaralda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8.458</a:t>
                      </a:r>
                    </a:p>
                  </a:txBody>
                  <a:tcPr marL="7620" marR="7620" marT="7620" marB="0" anchor="ctr">
                    <a:solidFill>
                      <a:srgbClr val="FFE8CB"/>
                    </a:solidFill>
                  </a:tcPr>
                </a:tc>
                <a:extLst>
                  <a:ext uri="{0D108BD9-81ED-4DB2-BD59-A6C34878D82A}">
                    <a16:rowId xmlns:a16="http://schemas.microsoft.com/office/drawing/2014/main" val="3797744303"/>
                  </a:ext>
                </a:extLst>
              </a:tr>
              <a:tr h="300479">
                <a:tc>
                  <a:txBody>
                    <a:bodyPr/>
                    <a:lstStyle/>
                    <a:p>
                      <a:pPr algn="ctr" fontAlgn="b"/>
                      <a:r>
                        <a:rPr lang="pt-BR" sz="900" b="0" i="0" u="none" strike="noStrike" dirty="0">
                          <a:solidFill>
                            <a:srgbClr val="000000"/>
                          </a:solidFill>
                          <a:effectLst/>
                          <a:latin typeface="Montserrat" panose="00000500000000000000" pitchFamily="2" charset="0"/>
                        </a:rPr>
                        <a:t>Bosque Plaza</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Bosque Plaza</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Medellín</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Antioquia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9.021</a:t>
                      </a:r>
                    </a:p>
                  </a:txBody>
                  <a:tcPr marL="7620" marR="7620" marT="7620" marB="0" anchor="ctr">
                    <a:solidFill>
                      <a:srgbClr val="FFF4E7"/>
                    </a:solidFill>
                  </a:tcPr>
                </a:tc>
                <a:extLst>
                  <a:ext uri="{0D108BD9-81ED-4DB2-BD59-A6C34878D82A}">
                    <a16:rowId xmlns:a16="http://schemas.microsoft.com/office/drawing/2014/main" val="841735651"/>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Buenavista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Montería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Córdoba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25.338</a:t>
                      </a:r>
                    </a:p>
                  </a:txBody>
                  <a:tcPr marL="7620" marR="7620" marT="7620" marB="0" anchor="ctr">
                    <a:solidFill>
                      <a:srgbClr val="FFE8CB"/>
                    </a:solidFill>
                  </a:tcPr>
                </a:tc>
                <a:extLst>
                  <a:ext uri="{0D108BD9-81ED-4DB2-BD59-A6C34878D82A}">
                    <a16:rowId xmlns:a16="http://schemas.microsoft.com/office/drawing/2014/main" val="1996849568"/>
                  </a:ext>
                </a:extLst>
              </a:tr>
            </a:tbl>
          </a:graphicData>
        </a:graphic>
      </p:graphicFrame>
      <p:sp>
        <p:nvSpPr>
          <p:cNvPr id="3" name="Retângulo: Cantos Arredondados 2">
            <a:extLst>
              <a:ext uri="{FF2B5EF4-FFF2-40B4-BE49-F238E27FC236}">
                <a16:creationId xmlns:a16="http://schemas.microsoft.com/office/drawing/2014/main" id="{6C7F43AF-DE87-FCC4-C90D-51DAF1384178}"/>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106</a:t>
            </a:r>
          </a:p>
        </p:txBody>
      </p:sp>
      <p:sp>
        <p:nvSpPr>
          <p:cNvPr id="6" name="Retângulo: Cantos Arredondados 5">
            <a:hlinkClick r:id="rId3" action="ppaction://hlinksldjump"/>
            <a:extLst>
              <a:ext uri="{FF2B5EF4-FFF2-40B4-BE49-F238E27FC236}">
                <a16:creationId xmlns:a16="http://schemas.microsoft.com/office/drawing/2014/main" id="{92D34B03-CD05-4503-887B-CC51AAC3E218}"/>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22280742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Elipse 32">
            <a:extLst>
              <a:ext uri="{FF2B5EF4-FFF2-40B4-BE49-F238E27FC236}">
                <a16:creationId xmlns:a16="http://schemas.microsoft.com/office/drawing/2014/main" id="{2A5E699A-EC03-26E1-1AA7-A198757AF257}"/>
              </a:ext>
            </a:extLst>
          </p:cNvPr>
          <p:cNvSpPr/>
          <p:nvPr/>
        </p:nvSpPr>
        <p:spPr>
          <a:xfrm>
            <a:off x="1024012" y="368717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34" name="Conector reto 33">
            <a:extLst>
              <a:ext uri="{FF2B5EF4-FFF2-40B4-BE49-F238E27FC236}">
                <a16:creationId xmlns:a16="http://schemas.microsoft.com/office/drawing/2014/main" id="{369AB8F3-200C-91D8-6013-31C5BEBBA299}"/>
              </a:ext>
            </a:extLst>
          </p:cNvPr>
          <p:cNvCxnSpPr>
            <a:cxnSpLocks/>
          </p:cNvCxnSpPr>
          <p:nvPr/>
        </p:nvCxnSpPr>
        <p:spPr>
          <a:xfrm>
            <a:off x="1098234" y="-1026486"/>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aixaDeTexto 4">
            <a:extLst>
              <a:ext uri="{FF2B5EF4-FFF2-40B4-BE49-F238E27FC236}">
                <a16:creationId xmlns:a16="http://schemas.microsoft.com/office/drawing/2014/main" id="{B049E9F3-F3BE-831F-EDD5-BAB95ADD77EF}"/>
              </a:ext>
            </a:extLst>
          </p:cNvPr>
          <p:cNvSpPr txBox="1"/>
          <p:nvPr/>
        </p:nvSpPr>
        <p:spPr>
          <a:xfrm>
            <a:off x="1213090" y="357879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FFC00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FFC000"/>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FFC000"/>
              </a:solidFill>
              <a:effectLst/>
              <a:uLnTx/>
              <a:uFillTx/>
              <a:latin typeface="Montserrat" panose="00000500000000000000" pitchFamily="2" charset="0"/>
            </a:endParaRPr>
          </a:p>
        </p:txBody>
      </p:sp>
      <p:pic>
        <p:nvPicPr>
          <p:cNvPr id="4" name="Imagem 3" descr="Padrão do plano de fundo&#10;&#10;Descrição gerada automaticamente">
            <a:extLst>
              <a:ext uri="{FF2B5EF4-FFF2-40B4-BE49-F238E27FC236}">
                <a16:creationId xmlns:a16="http://schemas.microsoft.com/office/drawing/2014/main" id="{085922A9-3F96-DA5B-0425-702ED96123A9}"/>
              </a:ext>
            </a:extLst>
          </p:cNvPr>
          <p:cNvPicPr>
            <a:picLocks noChangeAspect="1"/>
          </p:cNvPicPr>
          <p:nvPr/>
        </p:nvPicPr>
        <p:blipFill rotWithShape="1">
          <a:blip r:embed="rId2">
            <a:extLst>
              <a:ext uri="{28A0092B-C50C-407E-A947-70E740481C1C}">
                <a14:useLocalDpi xmlns:a14="http://schemas.microsoft.com/office/drawing/2010/main" val="0"/>
              </a:ext>
            </a:extLst>
          </a:blip>
          <a:srcRect t="22434"/>
          <a:stretch/>
        </p:blipFill>
        <p:spPr>
          <a:xfrm rot="16200000">
            <a:off x="-3036674" y="3032743"/>
            <a:ext cx="6858000" cy="792513"/>
          </a:xfrm>
          <a:prstGeom prst="rect">
            <a:avLst/>
          </a:prstGeom>
        </p:spPr>
      </p:pic>
      <p:graphicFrame>
        <p:nvGraphicFramePr>
          <p:cNvPr id="2" name="Tabela 6">
            <a:extLst>
              <a:ext uri="{FF2B5EF4-FFF2-40B4-BE49-F238E27FC236}">
                <a16:creationId xmlns:a16="http://schemas.microsoft.com/office/drawing/2014/main" id="{0B6F65AA-02C2-90BA-3843-71C6FE7C8FD1}"/>
              </a:ext>
            </a:extLst>
          </p:cNvPr>
          <p:cNvGraphicFramePr>
            <a:graphicFrameLocks noGrp="1"/>
          </p:cNvGraphicFramePr>
          <p:nvPr>
            <p:extLst>
              <p:ext uri="{D42A27DB-BD31-4B8C-83A1-F6EECF244321}">
                <p14:modId xmlns:p14="http://schemas.microsoft.com/office/powerpoint/2010/main" val="1930301696"/>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chemeClr val="accent4"/>
                    </a:solidFill>
                  </a:tcPr>
                </a:tc>
                <a:tc>
                  <a:txBody>
                    <a:bodyPr/>
                    <a:lstStyle/>
                    <a:p>
                      <a:pPr algn="ctr"/>
                      <a:r>
                        <a:rPr lang="pt-BR" sz="1100" dirty="0">
                          <a:latin typeface="Montserrat" panose="00000500000000000000" pitchFamily="2" charset="0"/>
                        </a:rPr>
                        <a:t>DESAROLLADOR</a:t>
                      </a:r>
                    </a:p>
                  </a:txBody>
                  <a:tcPr anchor="ctr">
                    <a:solidFill>
                      <a:schemeClr val="accent4"/>
                    </a:solidFill>
                  </a:tcPr>
                </a:tc>
                <a:tc>
                  <a:txBody>
                    <a:bodyPr/>
                    <a:lstStyle/>
                    <a:p>
                      <a:pPr algn="ctr"/>
                      <a:r>
                        <a:rPr lang="pt-BR" sz="1100" dirty="0">
                          <a:latin typeface="Montserrat" panose="00000500000000000000" pitchFamily="2" charset="0"/>
                        </a:rPr>
                        <a:t>CIUDAD</a:t>
                      </a:r>
                    </a:p>
                  </a:txBody>
                  <a:tcPr anchor="ctr">
                    <a:solidFill>
                      <a:schemeClr val="accent4"/>
                    </a:solidFill>
                  </a:tcPr>
                </a:tc>
                <a:tc>
                  <a:txBody>
                    <a:bodyPr/>
                    <a:lstStyle/>
                    <a:p>
                      <a:pPr algn="ctr"/>
                      <a:r>
                        <a:rPr lang="pt-BR" sz="1100" dirty="0">
                          <a:latin typeface="Montserrat" panose="00000500000000000000" pitchFamily="2" charset="0"/>
                        </a:rPr>
                        <a:t>ESTADO</a:t>
                      </a:r>
                    </a:p>
                  </a:txBody>
                  <a:tcPr anchor="ctr">
                    <a:solidFill>
                      <a:schemeClr val="accent4"/>
                    </a:solidFill>
                  </a:tcPr>
                </a:tc>
                <a:tc>
                  <a:txBody>
                    <a:bodyPr/>
                    <a:lstStyle/>
                    <a:p>
                      <a:pPr algn="ctr"/>
                      <a:r>
                        <a:rPr lang="pt-BR" sz="1100" dirty="0">
                          <a:latin typeface="Montserrat" panose="00000500000000000000" pitchFamily="2" charset="0"/>
                        </a:rPr>
                        <a:t>GLA</a:t>
                      </a:r>
                    </a:p>
                  </a:txBody>
                  <a:tcPr anchor="ctr">
                    <a:solidFill>
                      <a:schemeClr val="accent4"/>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Buenavista</a:t>
                      </a:r>
                      <a:r>
                        <a:rPr lang="pt-BR" sz="900" b="0" i="0" u="none" strike="noStrike" dirty="0">
                          <a:solidFill>
                            <a:srgbClr val="000000"/>
                          </a:solidFill>
                          <a:effectLst/>
                          <a:latin typeface="Montserrat" panose="00000500000000000000" pitchFamily="2" charset="0"/>
                        </a:rPr>
                        <a:t> I y II</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Buenavista I y II</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Barranquilla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Atlántico</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49.000</a:t>
                      </a:r>
                    </a:p>
                  </a:txBody>
                  <a:tcPr marL="7620" marR="7620" marT="7620" marB="0" anchor="ctr">
                    <a:solidFill>
                      <a:srgbClr val="FFF4E7"/>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Buga Plaza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Buga Plaza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Buga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Valle del Cauca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7.796</a:t>
                      </a:r>
                    </a:p>
                  </a:txBody>
                  <a:tcPr marL="7620" marR="7620" marT="7620" marB="0" anchor="ctr">
                    <a:solidFill>
                      <a:srgbClr val="FFE8CB"/>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Bulevar </a:t>
                      </a:r>
                      <a:r>
                        <a:rPr lang="pt-BR" sz="900" b="0" i="0" u="none" strike="noStrike" dirty="0" err="1">
                          <a:solidFill>
                            <a:srgbClr val="000000"/>
                          </a:solidFill>
                          <a:effectLst/>
                          <a:latin typeface="Montserrat" panose="00000500000000000000" pitchFamily="2" charset="0"/>
                        </a:rPr>
                        <a:t>Niza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Bulevar </a:t>
                      </a:r>
                      <a:r>
                        <a:rPr lang="pt-BR" sz="900" b="0" i="0" u="none" strike="noStrike" dirty="0" err="1">
                          <a:solidFill>
                            <a:srgbClr val="000000"/>
                          </a:solidFill>
                          <a:effectLst/>
                          <a:latin typeface="Montserrat" panose="00000500000000000000" pitchFamily="2" charset="0"/>
                        </a:rPr>
                        <a:t>Niza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37.421</a:t>
                      </a:r>
                    </a:p>
                  </a:txBody>
                  <a:tcPr marL="7620" marR="7620" marT="7620" marB="0" anchor="ctr">
                    <a:solidFill>
                      <a:srgbClr val="FFF4E7"/>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Cabecera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Cuarta</a:t>
                      </a:r>
                      <a:r>
                        <a:rPr lang="pt-BR" sz="900" b="0" i="0" u="none" strike="noStrike" dirty="0">
                          <a:solidFill>
                            <a:srgbClr val="000000"/>
                          </a:solidFill>
                          <a:effectLst/>
                          <a:latin typeface="Montserrat" panose="00000500000000000000" pitchFamily="2" charset="0"/>
                        </a:rPr>
                        <a:t> Etapa</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Cabecera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Cuarta</a:t>
                      </a:r>
                      <a:r>
                        <a:rPr lang="pt-BR" sz="900" b="0" i="0" u="none" strike="noStrike" dirty="0">
                          <a:solidFill>
                            <a:srgbClr val="000000"/>
                          </a:solidFill>
                          <a:effectLst/>
                          <a:latin typeface="Montserrat" panose="00000500000000000000" pitchFamily="2" charset="0"/>
                        </a:rPr>
                        <a:t> Etapa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Bucaramanga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Santander</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7.504</a:t>
                      </a:r>
                    </a:p>
                  </a:txBody>
                  <a:tcPr marL="7620" marR="7620" marT="7620" marB="0" anchor="ctr">
                    <a:solidFill>
                      <a:srgbClr val="FFE8CB"/>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Cable</a:t>
                      </a:r>
                      <a:r>
                        <a:rPr lang="pt-BR" sz="900" b="0" i="0" u="none" strike="noStrike" dirty="0">
                          <a:solidFill>
                            <a:srgbClr val="000000"/>
                          </a:solidFill>
                          <a:effectLst/>
                          <a:latin typeface="Montserrat" panose="00000500000000000000" pitchFamily="2" charset="0"/>
                        </a:rPr>
                        <a:t> Plaza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Cable Plaza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Manizales</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Caldas</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9.335</a:t>
                      </a:r>
                    </a:p>
                  </a:txBody>
                  <a:tcPr marL="7620" marR="7620" marT="7620" marB="0" anchor="ctr">
                    <a:solidFill>
                      <a:srgbClr val="FFF4E7"/>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Cacique </a:t>
                      </a:r>
                      <a:r>
                        <a:rPr lang="pt-BR" sz="900" b="0" i="0" u="none" strike="noStrike" dirty="0" err="1">
                          <a:solidFill>
                            <a:srgbClr val="000000"/>
                          </a:solidFill>
                          <a:effectLst/>
                          <a:latin typeface="Montserrat" panose="00000500000000000000" pitchFamily="2" charset="0"/>
                        </a:rPr>
                        <a:t>el</a:t>
                      </a:r>
                      <a:r>
                        <a:rPr lang="pt-BR" sz="900" b="0" i="0" u="none" strike="noStrike" dirty="0">
                          <a:solidFill>
                            <a:srgbClr val="000000"/>
                          </a:solidFill>
                          <a:effectLst/>
                          <a:latin typeface="Montserrat" panose="00000500000000000000" pitchFamily="2" charset="0"/>
                        </a:rPr>
                        <a:t> Centro Comercial</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Cacique el Centro Comercial</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Bucaramanga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Santander</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55.438</a:t>
                      </a:r>
                    </a:p>
                  </a:txBody>
                  <a:tcPr marL="7620" marR="7620" marT="7620" marB="0" anchor="ctr">
                    <a:solidFill>
                      <a:srgbClr val="FFE8CB"/>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Cafam</a:t>
                      </a:r>
                      <a:r>
                        <a:rPr lang="pt-BR" sz="900" b="0" i="0" u="none" strike="noStrike" dirty="0">
                          <a:solidFill>
                            <a:srgbClr val="000000"/>
                          </a:solidFill>
                          <a:effectLst/>
                          <a:latin typeface="Montserrat" panose="00000500000000000000" pitchFamily="2" charset="0"/>
                        </a:rPr>
                        <a:t> Floresta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13.000</a:t>
                      </a:r>
                    </a:p>
                  </a:txBody>
                  <a:tcPr marL="7620" marR="7620" marT="7620" marB="0" anchor="ctr">
                    <a:solidFill>
                      <a:srgbClr val="FFF4E7"/>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Calima</a:t>
                      </a:r>
                      <a:r>
                        <a:rPr lang="pt-BR" sz="900" b="0" i="0" u="none" strike="noStrike" dirty="0">
                          <a:solidFill>
                            <a:srgbClr val="000000"/>
                          </a:solidFill>
                          <a:effectLst/>
                          <a:latin typeface="Montserrat" panose="00000500000000000000" pitchFamily="2" charset="0"/>
                        </a:rPr>
                        <a:t> Cali</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Calima Cali</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Cali</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Valle del Cauca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49.896</a:t>
                      </a:r>
                    </a:p>
                  </a:txBody>
                  <a:tcPr marL="7620" marR="7620" marT="7620" marB="0" anchor="ctr">
                    <a:solidFill>
                      <a:srgbClr val="FFE8CB"/>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Camino</a:t>
                      </a:r>
                      <a:r>
                        <a:rPr lang="pt-BR" sz="900" b="0" i="0" u="none" strike="noStrike" dirty="0">
                          <a:solidFill>
                            <a:srgbClr val="000000"/>
                          </a:solidFill>
                          <a:effectLst/>
                          <a:latin typeface="Montserrat" panose="00000500000000000000" pitchFamily="2" charset="0"/>
                        </a:rPr>
                        <a:t> Real</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Camino Real</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Medellín</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Antioquia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10.099</a:t>
                      </a:r>
                    </a:p>
                  </a:txBody>
                  <a:tcPr marL="7620" marR="7620" marT="7620" marB="0" anchor="ctr">
                    <a:solidFill>
                      <a:srgbClr val="FFF4E7"/>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Campanario</a:t>
                      </a:r>
                      <a:r>
                        <a:rPr lang="pt-BR" sz="900" b="0" i="0" u="none" strike="noStrike" dirty="0">
                          <a:solidFill>
                            <a:srgbClr val="000000"/>
                          </a:solidFill>
                          <a:effectLst/>
                          <a:latin typeface="Montserrat" panose="00000500000000000000" pitchFamily="2" charset="0"/>
                        </a:rPr>
                        <a:t> Centro Comercial</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Campanario Centro Comercial</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Popayán</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Cauca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33.407</a:t>
                      </a:r>
                    </a:p>
                  </a:txBody>
                  <a:tcPr marL="7620" marR="7620" marT="7620" marB="0" anchor="ctr">
                    <a:solidFill>
                      <a:srgbClr val="FFE8CB"/>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Cañaveral</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Cañaveral</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Floridablanca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Santander</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22.872</a:t>
                      </a:r>
                    </a:p>
                  </a:txBody>
                  <a:tcPr marL="7620" marR="7620" marT="7620" marB="0" anchor="ctr">
                    <a:solidFill>
                      <a:srgbClr val="FFF4E7"/>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Caribe Plaza Centro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Caribe Plaza Centro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Cartagena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Bolívar</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50.000</a:t>
                      </a:r>
                    </a:p>
                  </a:txBody>
                  <a:tcPr marL="7620" marR="7620" marT="7620" marB="0" anchor="ctr">
                    <a:solidFill>
                      <a:srgbClr val="FFE8CB"/>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Casablanca </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Madrid</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Cundinamarca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11.545</a:t>
                      </a:r>
                    </a:p>
                  </a:txBody>
                  <a:tcPr marL="7620" marR="7620" marT="7620" marB="0" anchor="ctr">
                    <a:solidFill>
                      <a:srgbClr val="FFF4E7"/>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CAT</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16.199</a:t>
                      </a:r>
                    </a:p>
                  </a:txBody>
                  <a:tcPr marL="7620" marR="7620" marT="7620" marB="0" anchor="ctr">
                    <a:solidFill>
                      <a:srgbClr val="FFE8CB"/>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Cedritos</a:t>
                      </a:r>
                      <a:r>
                        <a:rPr lang="pt-BR" sz="900" b="0" i="0" u="none" strike="noStrike" dirty="0">
                          <a:solidFill>
                            <a:srgbClr val="000000"/>
                          </a:solidFill>
                          <a:effectLst/>
                          <a:latin typeface="Montserrat" panose="00000500000000000000" pitchFamily="2" charset="0"/>
                        </a:rPr>
                        <a:t> 151</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32.298</a:t>
                      </a:r>
                    </a:p>
                  </a:txBody>
                  <a:tcPr marL="7620" marR="7620" marT="7620" marB="0" anchor="ctr">
                    <a:solidFill>
                      <a:srgbClr val="FFF4E7"/>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Centenario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Cali</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Valle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Cauca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11.000</a:t>
                      </a:r>
                    </a:p>
                  </a:txBody>
                  <a:tcPr marL="7620" marR="7620" marT="7620" marB="0" anchor="ctr">
                    <a:solidFill>
                      <a:srgbClr val="FFE8CB"/>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93</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Centro 94</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6.780</a:t>
                      </a:r>
                    </a:p>
                  </a:txBody>
                  <a:tcPr marL="7620" marR="7620" marT="7620" marB="0" anchor="ctr">
                    <a:solidFill>
                      <a:srgbClr val="FFF4E7"/>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a:t>
                      </a:r>
                      <a:r>
                        <a:rPr lang="pt-BR" sz="900" b="0" i="0" u="none" strike="noStrike" dirty="0" err="1">
                          <a:solidFill>
                            <a:srgbClr val="000000"/>
                          </a:solidFill>
                          <a:effectLst/>
                          <a:latin typeface="Montserrat" panose="00000500000000000000" pitchFamily="2" charset="0"/>
                        </a:rPr>
                        <a:t>Chía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Centro Chía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Chía</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Cundinamarca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32.548</a:t>
                      </a:r>
                    </a:p>
                  </a:txBody>
                  <a:tcPr marL="7620" marR="7620" marT="7620" marB="0" anchor="ctr">
                    <a:solidFill>
                      <a:srgbClr val="FFE8CB"/>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Mayor</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Centro Mayor</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105.000</a:t>
                      </a:r>
                    </a:p>
                  </a:txBody>
                  <a:tcPr marL="7620" marR="7620" marT="7620" marB="0" anchor="ctr">
                    <a:solidFill>
                      <a:srgbClr val="FFF4E7"/>
                    </a:solidFill>
                  </a:tcPr>
                </a:tc>
                <a:extLst>
                  <a:ext uri="{0D108BD9-81ED-4DB2-BD59-A6C34878D82A}">
                    <a16:rowId xmlns:a16="http://schemas.microsoft.com/office/drawing/2014/main" val="841735651"/>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suba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Centro suba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14.798</a:t>
                      </a:r>
                    </a:p>
                  </a:txBody>
                  <a:tcPr marL="7620" marR="7620" marT="7620" marB="0" anchor="ctr">
                    <a:solidFill>
                      <a:srgbClr val="FFE8CB"/>
                    </a:solidFill>
                  </a:tcPr>
                </a:tc>
                <a:extLst>
                  <a:ext uri="{0D108BD9-81ED-4DB2-BD59-A6C34878D82A}">
                    <a16:rowId xmlns:a16="http://schemas.microsoft.com/office/drawing/2014/main" val="4290644231"/>
                  </a:ext>
                </a:extLst>
              </a:tr>
            </a:tbl>
          </a:graphicData>
        </a:graphic>
      </p:graphicFrame>
      <p:sp>
        <p:nvSpPr>
          <p:cNvPr id="3" name="Retângulo: Cantos Arredondados 2">
            <a:extLst>
              <a:ext uri="{FF2B5EF4-FFF2-40B4-BE49-F238E27FC236}">
                <a16:creationId xmlns:a16="http://schemas.microsoft.com/office/drawing/2014/main" id="{2D9C1680-C33E-16A1-4752-0478464D4612}"/>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107</a:t>
            </a:r>
          </a:p>
        </p:txBody>
      </p:sp>
      <p:sp>
        <p:nvSpPr>
          <p:cNvPr id="6" name="Retângulo: Cantos Arredondados 5">
            <a:hlinkClick r:id="rId3" action="ppaction://hlinksldjump"/>
            <a:extLst>
              <a:ext uri="{FF2B5EF4-FFF2-40B4-BE49-F238E27FC236}">
                <a16:creationId xmlns:a16="http://schemas.microsoft.com/office/drawing/2014/main" id="{36A14A3A-9157-792C-0363-C67BC31F8A7B}"/>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241583422"/>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Elipse 32">
            <a:extLst>
              <a:ext uri="{FF2B5EF4-FFF2-40B4-BE49-F238E27FC236}">
                <a16:creationId xmlns:a16="http://schemas.microsoft.com/office/drawing/2014/main" id="{2A5E699A-EC03-26E1-1AA7-A198757AF257}"/>
              </a:ext>
            </a:extLst>
          </p:cNvPr>
          <p:cNvSpPr/>
          <p:nvPr/>
        </p:nvSpPr>
        <p:spPr>
          <a:xfrm>
            <a:off x="1024012" y="368717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34" name="Conector reto 33">
            <a:extLst>
              <a:ext uri="{FF2B5EF4-FFF2-40B4-BE49-F238E27FC236}">
                <a16:creationId xmlns:a16="http://schemas.microsoft.com/office/drawing/2014/main" id="{369AB8F3-200C-91D8-6013-31C5BEBBA299}"/>
              </a:ext>
            </a:extLst>
          </p:cNvPr>
          <p:cNvCxnSpPr>
            <a:cxnSpLocks/>
          </p:cNvCxnSpPr>
          <p:nvPr/>
        </p:nvCxnSpPr>
        <p:spPr>
          <a:xfrm>
            <a:off x="1098234" y="-1026486"/>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aixaDeTexto 4">
            <a:extLst>
              <a:ext uri="{FF2B5EF4-FFF2-40B4-BE49-F238E27FC236}">
                <a16:creationId xmlns:a16="http://schemas.microsoft.com/office/drawing/2014/main" id="{B049E9F3-F3BE-831F-EDD5-BAB95ADD77EF}"/>
              </a:ext>
            </a:extLst>
          </p:cNvPr>
          <p:cNvSpPr txBox="1"/>
          <p:nvPr/>
        </p:nvSpPr>
        <p:spPr>
          <a:xfrm>
            <a:off x="1213090" y="357879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FFC00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FFC000"/>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FFC000"/>
              </a:solidFill>
              <a:effectLst/>
              <a:uLnTx/>
              <a:uFillTx/>
              <a:latin typeface="Montserrat" panose="00000500000000000000" pitchFamily="2" charset="0"/>
            </a:endParaRPr>
          </a:p>
        </p:txBody>
      </p:sp>
      <p:pic>
        <p:nvPicPr>
          <p:cNvPr id="4" name="Imagem 3" descr="Padrão do plano de fundo&#10;&#10;Descrição gerada automaticamente">
            <a:extLst>
              <a:ext uri="{FF2B5EF4-FFF2-40B4-BE49-F238E27FC236}">
                <a16:creationId xmlns:a16="http://schemas.microsoft.com/office/drawing/2014/main" id="{085922A9-3F96-DA5B-0425-702ED96123A9}"/>
              </a:ext>
            </a:extLst>
          </p:cNvPr>
          <p:cNvPicPr>
            <a:picLocks noChangeAspect="1"/>
          </p:cNvPicPr>
          <p:nvPr/>
        </p:nvPicPr>
        <p:blipFill rotWithShape="1">
          <a:blip r:embed="rId2">
            <a:extLst>
              <a:ext uri="{28A0092B-C50C-407E-A947-70E740481C1C}">
                <a14:useLocalDpi xmlns:a14="http://schemas.microsoft.com/office/drawing/2010/main" val="0"/>
              </a:ext>
            </a:extLst>
          </a:blip>
          <a:srcRect t="22434"/>
          <a:stretch/>
        </p:blipFill>
        <p:spPr>
          <a:xfrm rot="16200000">
            <a:off x="-3036674" y="3032743"/>
            <a:ext cx="6858000" cy="792513"/>
          </a:xfrm>
          <a:prstGeom prst="rect">
            <a:avLst/>
          </a:prstGeom>
        </p:spPr>
      </p:pic>
      <p:graphicFrame>
        <p:nvGraphicFramePr>
          <p:cNvPr id="2" name="Tabela 6">
            <a:extLst>
              <a:ext uri="{FF2B5EF4-FFF2-40B4-BE49-F238E27FC236}">
                <a16:creationId xmlns:a16="http://schemas.microsoft.com/office/drawing/2014/main" id="{0B6F65AA-02C2-90BA-3843-71C6FE7C8FD1}"/>
              </a:ext>
            </a:extLst>
          </p:cNvPr>
          <p:cNvGraphicFramePr>
            <a:graphicFrameLocks noGrp="1"/>
          </p:cNvGraphicFramePr>
          <p:nvPr>
            <p:extLst>
              <p:ext uri="{D42A27DB-BD31-4B8C-83A1-F6EECF244321}">
                <p14:modId xmlns:p14="http://schemas.microsoft.com/office/powerpoint/2010/main" val="3263970835"/>
              </p:ext>
            </p:extLst>
          </p:nvPr>
        </p:nvGraphicFramePr>
        <p:xfrm>
          <a:off x="3725782" y="1"/>
          <a:ext cx="7829998" cy="6839992"/>
        </p:xfrm>
        <a:graphic>
          <a:graphicData uri="http://schemas.openxmlformats.org/drawingml/2006/table">
            <a:tbl>
              <a:tblPr firstRow="1" bandRow="1">
                <a:tableStyleId>{93296810-A885-4BE3-A3E7-6D5BEEA58F35}</a:tableStyleId>
              </a:tblPr>
              <a:tblGrid>
                <a:gridCol w="1665957">
                  <a:extLst>
                    <a:ext uri="{9D8B030D-6E8A-4147-A177-3AD203B41FA5}">
                      <a16:colId xmlns:a16="http://schemas.microsoft.com/office/drawing/2014/main" val="3049885317"/>
                    </a:ext>
                  </a:extLst>
                </a:gridCol>
                <a:gridCol w="1665957">
                  <a:extLst>
                    <a:ext uri="{9D8B030D-6E8A-4147-A177-3AD203B41FA5}">
                      <a16:colId xmlns:a16="http://schemas.microsoft.com/office/drawing/2014/main" val="867868816"/>
                    </a:ext>
                  </a:extLst>
                </a:gridCol>
                <a:gridCol w="1665957">
                  <a:extLst>
                    <a:ext uri="{9D8B030D-6E8A-4147-A177-3AD203B41FA5}">
                      <a16:colId xmlns:a16="http://schemas.microsoft.com/office/drawing/2014/main" val="3117169216"/>
                    </a:ext>
                  </a:extLst>
                </a:gridCol>
                <a:gridCol w="1665957">
                  <a:extLst>
                    <a:ext uri="{9D8B030D-6E8A-4147-A177-3AD203B41FA5}">
                      <a16:colId xmlns:a16="http://schemas.microsoft.com/office/drawing/2014/main" val="1852995145"/>
                    </a:ext>
                  </a:extLst>
                </a:gridCol>
                <a:gridCol w="1166170">
                  <a:extLst>
                    <a:ext uri="{9D8B030D-6E8A-4147-A177-3AD203B41FA5}">
                      <a16:colId xmlns:a16="http://schemas.microsoft.com/office/drawing/2014/main" val="615224810"/>
                    </a:ext>
                  </a:extLst>
                </a:gridCol>
              </a:tblGrid>
              <a:tr h="529933">
                <a:tc>
                  <a:txBody>
                    <a:bodyPr/>
                    <a:lstStyle/>
                    <a:p>
                      <a:pPr algn="ctr"/>
                      <a:r>
                        <a:rPr lang="pt-BR" sz="1100" dirty="0">
                          <a:latin typeface="Montserrat" panose="00000500000000000000" pitchFamily="2" charset="0"/>
                        </a:rPr>
                        <a:t>CENTRO COMERCIAL</a:t>
                      </a:r>
                    </a:p>
                  </a:txBody>
                  <a:tcPr anchor="ctr">
                    <a:solidFill>
                      <a:schemeClr val="accent4"/>
                    </a:solidFill>
                  </a:tcPr>
                </a:tc>
                <a:tc>
                  <a:txBody>
                    <a:bodyPr/>
                    <a:lstStyle/>
                    <a:p>
                      <a:pPr algn="ctr"/>
                      <a:r>
                        <a:rPr lang="pt-BR" sz="1100" dirty="0">
                          <a:latin typeface="Montserrat" panose="00000500000000000000" pitchFamily="2" charset="0"/>
                        </a:rPr>
                        <a:t>DESAROLLADOR</a:t>
                      </a:r>
                    </a:p>
                  </a:txBody>
                  <a:tcPr anchor="ctr">
                    <a:solidFill>
                      <a:schemeClr val="accent4"/>
                    </a:solidFill>
                  </a:tcPr>
                </a:tc>
                <a:tc>
                  <a:txBody>
                    <a:bodyPr/>
                    <a:lstStyle/>
                    <a:p>
                      <a:pPr algn="ctr"/>
                      <a:r>
                        <a:rPr lang="pt-BR" sz="1100" dirty="0">
                          <a:latin typeface="Montserrat" panose="00000500000000000000" pitchFamily="2" charset="0"/>
                        </a:rPr>
                        <a:t>CIUDAD</a:t>
                      </a:r>
                    </a:p>
                  </a:txBody>
                  <a:tcPr anchor="ctr">
                    <a:solidFill>
                      <a:schemeClr val="accent4"/>
                    </a:solidFill>
                  </a:tcPr>
                </a:tc>
                <a:tc>
                  <a:txBody>
                    <a:bodyPr/>
                    <a:lstStyle/>
                    <a:p>
                      <a:pPr algn="ctr"/>
                      <a:r>
                        <a:rPr lang="pt-BR" sz="1100" dirty="0">
                          <a:latin typeface="Montserrat" panose="00000500000000000000" pitchFamily="2" charset="0"/>
                        </a:rPr>
                        <a:t>ESTADO</a:t>
                      </a:r>
                    </a:p>
                  </a:txBody>
                  <a:tcPr anchor="ctr">
                    <a:solidFill>
                      <a:schemeClr val="accent4"/>
                    </a:solidFill>
                  </a:tcPr>
                </a:tc>
                <a:tc>
                  <a:txBody>
                    <a:bodyPr/>
                    <a:lstStyle/>
                    <a:p>
                      <a:pPr algn="ctr"/>
                      <a:r>
                        <a:rPr lang="pt-BR" sz="1100" dirty="0">
                          <a:latin typeface="Montserrat" panose="00000500000000000000" pitchFamily="2" charset="0"/>
                        </a:rPr>
                        <a:t>GLA</a:t>
                      </a:r>
                    </a:p>
                  </a:txBody>
                  <a:tcPr anchor="ctr">
                    <a:solidFill>
                      <a:schemeClr val="accent4"/>
                    </a:solidFill>
                  </a:tcPr>
                </a:tc>
                <a:extLst>
                  <a:ext uri="{0D108BD9-81ED-4DB2-BD59-A6C34878D82A}">
                    <a16:rowId xmlns:a16="http://schemas.microsoft.com/office/drawing/2014/main" val="890310278"/>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Centronorte</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Tunja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Boyacá</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9.668</a:t>
                      </a:r>
                    </a:p>
                  </a:txBody>
                  <a:tcPr marL="7620" marR="7620" marT="7620" marB="0" anchor="ctr">
                    <a:solidFill>
                      <a:srgbClr val="FFF4E7"/>
                    </a:solidFill>
                  </a:tcPr>
                </a:tc>
                <a:extLst>
                  <a:ext uri="{0D108BD9-81ED-4DB2-BD59-A6C34878D82A}">
                    <a16:rowId xmlns:a16="http://schemas.microsoft.com/office/drawing/2014/main" val="2738435831"/>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Chipichape</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Chipichape</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Cali</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Valle del Cauca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52.190</a:t>
                      </a:r>
                    </a:p>
                  </a:txBody>
                  <a:tcPr marL="7620" marR="7620" marT="7620" marB="0" anchor="ctr">
                    <a:solidFill>
                      <a:srgbClr val="FFE8CB"/>
                    </a:solidFill>
                  </a:tcPr>
                </a:tc>
                <a:extLst>
                  <a:ext uri="{0D108BD9-81ED-4DB2-BD59-A6C34878D82A}">
                    <a16:rowId xmlns:a16="http://schemas.microsoft.com/office/drawing/2014/main" val="1188178967"/>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Cityplaza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Medellín</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Antioquia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22.000</a:t>
                      </a:r>
                    </a:p>
                  </a:txBody>
                  <a:tcPr marL="7620" marR="7620" marT="7620" marB="0" anchor="ctr">
                    <a:solidFill>
                      <a:srgbClr val="FFF4E7"/>
                    </a:solidFill>
                  </a:tcPr>
                </a:tc>
                <a:extLst>
                  <a:ext uri="{0D108BD9-81ED-4DB2-BD59-A6C34878D82A}">
                    <a16:rowId xmlns:a16="http://schemas.microsoft.com/office/drawing/2014/main" val="1037831715"/>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Tunal</a:t>
                      </a:r>
                      <a:r>
                        <a:rPr lang="pt-BR" sz="900" b="0" i="0" u="none" strike="noStrike" dirty="0">
                          <a:solidFill>
                            <a:srgbClr val="000000"/>
                          </a:solidFill>
                          <a:effectLst/>
                          <a:latin typeface="Montserrat" panose="00000500000000000000" pitchFamily="2" charset="0"/>
                        </a:rPr>
                        <a:t> </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12.218</a:t>
                      </a:r>
                    </a:p>
                  </a:txBody>
                  <a:tcPr marL="7620" marR="7620" marT="7620" marB="0" anchor="ctr">
                    <a:solidFill>
                      <a:srgbClr val="FFE8CB"/>
                    </a:solidFill>
                  </a:tcPr>
                </a:tc>
                <a:extLst>
                  <a:ext uri="{0D108BD9-81ED-4DB2-BD59-A6C34878D82A}">
                    <a16:rowId xmlns:a16="http://schemas.microsoft.com/office/drawing/2014/main" val="1624563643"/>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Connecta</a:t>
                      </a:r>
                      <a:r>
                        <a:rPr lang="pt-BR" sz="900" b="0" i="0" u="none" strike="noStrike" dirty="0">
                          <a:solidFill>
                            <a:srgbClr val="000000"/>
                          </a:solidFill>
                          <a:effectLst/>
                          <a:latin typeface="Montserrat" panose="00000500000000000000" pitchFamily="2" charset="0"/>
                        </a:rPr>
                        <a:t> 26</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Connecta 27</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14.000</a:t>
                      </a:r>
                    </a:p>
                  </a:txBody>
                  <a:tcPr marL="7620" marR="7620" marT="7620" marB="0" anchor="ctr">
                    <a:solidFill>
                      <a:srgbClr val="FFF4E7"/>
                    </a:solidFill>
                  </a:tcPr>
                </a:tc>
                <a:extLst>
                  <a:ext uri="{0D108BD9-81ED-4DB2-BD59-A6C34878D82A}">
                    <a16:rowId xmlns:a16="http://schemas.microsoft.com/office/drawing/2014/main" val="159647448"/>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Cosmocentro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Cosmocentro</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Cali</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Valle del Cauca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39.767</a:t>
                      </a:r>
                    </a:p>
                  </a:txBody>
                  <a:tcPr marL="7620" marR="7620" marT="7620" marB="0" anchor="ctr">
                    <a:solidFill>
                      <a:srgbClr val="FFE8CB"/>
                    </a:solidFill>
                  </a:tcPr>
                </a:tc>
                <a:extLst>
                  <a:ext uri="{0D108BD9-81ED-4DB2-BD59-A6C34878D82A}">
                    <a16:rowId xmlns:a16="http://schemas.microsoft.com/office/drawing/2014/main" val="3882297485"/>
                  </a:ext>
                </a:extLst>
              </a:tr>
              <a:tr h="300479">
                <a:tc>
                  <a:txBody>
                    <a:bodyPr/>
                    <a:lstStyle/>
                    <a:p>
                      <a:pPr algn="ctr" fontAlgn="b"/>
                      <a:r>
                        <a:rPr lang="pt-BR" sz="900" b="0" i="0" u="none" strike="noStrike" dirty="0">
                          <a:solidFill>
                            <a:srgbClr val="000000"/>
                          </a:solidFill>
                          <a:effectLst/>
                          <a:latin typeface="Montserrat" panose="00000500000000000000" pitchFamily="2" charset="0"/>
                        </a:rPr>
                        <a:t>Country Mall</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Jamundí</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Valle del Cauca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n/a</a:t>
                      </a:r>
                    </a:p>
                  </a:txBody>
                  <a:tcPr marL="7620" marR="7620" marT="7620" marB="0" anchor="ctr">
                    <a:solidFill>
                      <a:srgbClr val="FFF4E7"/>
                    </a:solidFill>
                  </a:tcPr>
                </a:tc>
                <a:extLst>
                  <a:ext uri="{0D108BD9-81ED-4DB2-BD59-A6C34878D82A}">
                    <a16:rowId xmlns:a16="http://schemas.microsoft.com/office/drawing/2014/main" val="1849445180"/>
                  </a:ext>
                </a:extLst>
              </a:tr>
              <a:tr h="300479">
                <a:tc>
                  <a:txBody>
                    <a:bodyPr/>
                    <a:lstStyle/>
                    <a:p>
                      <a:pPr algn="ctr" fontAlgn="b"/>
                      <a:r>
                        <a:rPr lang="pt-BR" sz="900" b="0" i="0" u="none" strike="noStrike" dirty="0">
                          <a:solidFill>
                            <a:srgbClr val="000000"/>
                          </a:solidFill>
                          <a:effectLst/>
                          <a:latin typeface="Montserrat" panose="00000500000000000000" pitchFamily="2" charset="0"/>
                        </a:rPr>
                        <a:t>De </a:t>
                      </a:r>
                      <a:r>
                        <a:rPr lang="pt-BR" sz="900" b="0" i="0" u="none" strike="noStrike" dirty="0" err="1">
                          <a:solidFill>
                            <a:srgbClr val="000000"/>
                          </a:solidFill>
                          <a:effectLst/>
                          <a:latin typeface="Montserrat" panose="00000500000000000000" pitchFamily="2" charset="0"/>
                        </a:rPr>
                        <a:t>la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Cuesta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Piedecuesta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Santander</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22.001</a:t>
                      </a:r>
                    </a:p>
                  </a:txBody>
                  <a:tcPr marL="7620" marR="7620" marT="7620" marB="0" anchor="ctr">
                    <a:solidFill>
                      <a:srgbClr val="FFE8CB"/>
                    </a:solidFill>
                  </a:tcPr>
                </a:tc>
                <a:extLst>
                  <a:ext uri="{0D108BD9-81ED-4DB2-BD59-A6C34878D82A}">
                    <a16:rowId xmlns:a16="http://schemas.microsoft.com/office/drawing/2014/main" val="1411550322"/>
                  </a:ext>
                </a:extLst>
              </a:tr>
              <a:tr h="300479">
                <a:tc>
                  <a:txBody>
                    <a:bodyPr/>
                    <a:lstStyle/>
                    <a:p>
                      <a:pPr algn="ctr" fontAlgn="b"/>
                      <a:r>
                        <a:rPr lang="pt-BR" sz="900" b="0" i="0" u="none" strike="noStrike" dirty="0">
                          <a:solidFill>
                            <a:srgbClr val="000000"/>
                          </a:solidFill>
                          <a:effectLst/>
                          <a:latin typeface="Montserrat" panose="00000500000000000000" pitchFamily="2" charset="0"/>
                        </a:rPr>
                        <a:t>De Moda Outlet</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De Moda Outlet</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Medellín</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Antioquia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20.032</a:t>
                      </a:r>
                    </a:p>
                  </a:txBody>
                  <a:tcPr marL="7620" marR="7620" marT="7620" marB="0" anchor="ctr">
                    <a:solidFill>
                      <a:srgbClr val="FFF4E7"/>
                    </a:solidFill>
                  </a:tcPr>
                </a:tc>
                <a:extLst>
                  <a:ext uri="{0D108BD9-81ED-4DB2-BD59-A6C34878D82A}">
                    <a16:rowId xmlns:a16="http://schemas.microsoft.com/office/drawing/2014/main" val="3066878474"/>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Diverplaza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es-ES" sz="900" b="0" i="0" u="none" strike="noStrike">
                          <a:solidFill>
                            <a:srgbClr val="000000"/>
                          </a:solidFill>
                          <a:effectLst/>
                          <a:latin typeface="Montserrat" panose="00000500000000000000" pitchFamily="2" charset="0"/>
                        </a:rPr>
                        <a:t>LAB DESARROLLO S.A.S</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42.837</a:t>
                      </a:r>
                    </a:p>
                  </a:txBody>
                  <a:tcPr marL="7620" marR="7620" marT="7620" marB="0" anchor="ctr">
                    <a:solidFill>
                      <a:srgbClr val="FFE8CB"/>
                    </a:solidFill>
                  </a:tcPr>
                </a:tc>
                <a:extLst>
                  <a:ext uri="{0D108BD9-81ED-4DB2-BD59-A6C34878D82A}">
                    <a16:rowId xmlns:a16="http://schemas.microsoft.com/office/drawing/2014/main" val="2150376807"/>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EcoPlaza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Mosquera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Cundinamarca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37.000</a:t>
                      </a:r>
                    </a:p>
                  </a:txBody>
                  <a:tcPr marL="7620" marR="7620" marT="7620" marB="0" anchor="ctr">
                    <a:solidFill>
                      <a:srgbClr val="FFF4E7"/>
                    </a:solidFill>
                  </a:tcPr>
                </a:tc>
                <a:extLst>
                  <a:ext uri="{0D108BD9-81ED-4DB2-BD59-A6C34878D82A}">
                    <a16:rowId xmlns:a16="http://schemas.microsoft.com/office/drawing/2014/main" val="2015994734"/>
                  </a:ext>
                </a:extLst>
              </a:tr>
              <a:tr h="300479">
                <a:tc>
                  <a:txBody>
                    <a:bodyPr/>
                    <a:lstStyle/>
                    <a:p>
                      <a:pPr algn="ctr" fontAlgn="b"/>
                      <a:r>
                        <a:rPr lang="pt-BR" sz="900" b="0" i="0" u="none" strike="noStrike" dirty="0">
                          <a:solidFill>
                            <a:srgbClr val="000000"/>
                          </a:solidFill>
                          <a:effectLst/>
                          <a:latin typeface="Montserrat" panose="00000500000000000000" pitchFamily="2" charset="0"/>
                        </a:rPr>
                        <a:t>El </a:t>
                      </a:r>
                      <a:r>
                        <a:rPr lang="pt-BR" sz="900" b="0" i="0" u="none" strike="noStrike" dirty="0" err="1">
                          <a:solidFill>
                            <a:srgbClr val="000000"/>
                          </a:solidFill>
                          <a:effectLst/>
                          <a:latin typeface="Montserrat" panose="00000500000000000000" pitchFamily="2" charset="0"/>
                        </a:rPr>
                        <a:t>Caraño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Quibdó</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Chocó</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10.197</a:t>
                      </a:r>
                    </a:p>
                  </a:txBody>
                  <a:tcPr marL="7620" marR="7620" marT="7620" marB="0" anchor="ctr">
                    <a:solidFill>
                      <a:srgbClr val="FFE8CB"/>
                    </a:solidFill>
                  </a:tcPr>
                </a:tc>
                <a:extLst>
                  <a:ext uri="{0D108BD9-81ED-4DB2-BD59-A6C34878D82A}">
                    <a16:rowId xmlns:a16="http://schemas.microsoft.com/office/drawing/2014/main" val="2104077100"/>
                  </a:ext>
                </a:extLst>
              </a:tr>
              <a:tr h="300479">
                <a:tc>
                  <a:txBody>
                    <a:bodyPr/>
                    <a:lstStyle/>
                    <a:p>
                      <a:pPr algn="ctr" fontAlgn="b"/>
                      <a:r>
                        <a:rPr lang="pt-BR" sz="900" b="0" i="0" u="none" strike="noStrike" dirty="0">
                          <a:solidFill>
                            <a:srgbClr val="000000"/>
                          </a:solidFill>
                          <a:effectLst/>
                          <a:latin typeface="Montserrat" panose="00000500000000000000" pitchFamily="2" charset="0"/>
                        </a:rPr>
                        <a:t>El </a:t>
                      </a:r>
                      <a:r>
                        <a:rPr lang="pt-BR" sz="900" b="0" i="0" u="none" strike="noStrike" dirty="0" err="1">
                          <a:solidFill>
                            <a:srgbClr val="000000"/>
                          </a:solidFill>
                          <a:effectLst/>
                          <a:latin typeface="Montserrat" panose="00000500000000000000" pitchFamily="2" charset="0"/>
                        </a:rPr>
                        <a:t>Edén</a:t>
                      </a:r>
                      <a:r>
                        <a:rPr lang="pt-BR" sz="900" b="0" i="0" u="none" strike="noStrike" dirty="0">
                          <a:solidFill>
                            <a:srgbClr val="000000"/>
                          </a:solidFill>
                          <a:effectLst/>
                          <a:latin typeface="Montserrat" panose="00000500000000000000" pitchFamily="2" charset="0"/>
                        </a:rPr>
                        <a:t> Centro Comercial</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El Edén Centro Comercial</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68.509</a:t>
                      </a:r>
                    </a:p>
                  </a:txBody>
                  <a:tcPr marL="7620" marR="7620" marT="7620" marB="0" anchor="ctr">
                    <a:solidFill>
                      <a:srgbClr val="FFF4E7"/>
                    </a:solidFill>
                  </a:tcPr>
                </a:tc>
                <a:extLst>
                  <a:ext uri="{0D108BD9-81ED-4DB2-BD59-A6C34878D82A}">
                    <a16:rowId xmlns:a16="http://schemas.microsoft.com/office/drawing/2014/main" val="1068493753"/>
                  </a:ext>
                </a:extLst>
              </a:tr>
              <a:tr h="300479">
                <a:tc>
                  <a:txBody>
                    <a:bodyPr/>
                    <a:lstStyle/>
                    <a:p>
                      <a:pPr algn="ctr" fontAlgn="b"/>
                      <a:r>
                        <a:rPr lang="pt-BR" sz="900" b="0" i="0" u="none" strike="noStrike" dirty="0">
                          <a:solidFill>
                            <a:srgbClr val="000000"/>
                          </a:solidFill>
                          <a:effectLst/>
                          <a:latin typeface="Montserrat" panose="00000500000000000000" pitchFamily="2" charset="0"/>
                        </a:rPr>
                        <a:t>El Pórtico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El Pórtico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Facatativá</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Cundinamarca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6.612</a:t>
                      </a:r>
                    </a:p>
                  </a:txBody>
                  <a:tcPr marL="7620" marR="7620" marT="7620" marB="0" anchor="ctr">
                    <a:solidFill>
                      <a:srgbClr val="FFE8CB"/>
                    </a:solidFill>
                  </a:tcPr>
                </a:tc>
                <a:extLst>
                  <a:ext uri="{0D108BD9-81ED-4DB2-BD59-A6C34878D82A}">
                    <a16:rowId xmlns:a16="http://schemas.microsoft.com/office/drawing/2014/main" val="919468357"/>
                  </a:ext>
                </a:extLst>
              </a:tr>
              <a:tr h="300479">
                <a:tc>
                  <a:txBody>
                    <a:bodyPr/>
                    <a:lstStyle/>
                    <a:p>
                      <a:pPr algn="ctr" fontAlgn="b"/>
                      <a:r>
                        <a:rPr lang="pt-BR" sz="900" b="0" i="0" u="none" strike="noStrike" dirty="0">
                          <a:solidFill>
                            <a:srgbClr val="000000"/>
                          </a:solidFill>
                          <a:effectLst/>
                          <a:latin typeface="Montserrat" panose="00000500000000000000" pitchFamily="2" charset="0"/>
                        </a:rPr>
                        <a:t>El Progreso</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El Progreso</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Dosquebradas</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Risaralda</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13.952</a:t>
                      </a:r>
                    </a:p>
                  </a:txBody>
                  <a:tcPr marL="7620" marR="7620" marT="7620" marB="0" anchor="ctr">
                    <a:solidFill>
                      <a:srgbClr val="FFF4E7"/>
                    </a:solidFill>
                  </a:tcPr>
                </a:tc>
                <a:extLst>
                  <a:ext uri="{0D108BD9-81ED-4DB2-BD59-A6C34878D82A}">
                    <a16:rowId xmlns:a16="http://schemas.microsoft.com/office/drawing/2014/main" val="2499613958"/>
                  </a:ext>
                </a:extLst>
              </a:tr>
              <a:tr h="300479">
                <a:tc>
                  <a:txBody>
                    <a:bodyPr/>
                    <a:lstStyle/>
                    <a:p>
                      <a:pPr algn="ctr" fontAlgn="b"/>
                      <a:r>
                        <a:rPr lang="pt-BR" sz="900" b="0" i="0" u="none" strike="noStrike" dirty="0">
                          <a:solidFill>
                            <a:srgbClr val="000000"/>
                          </a:solidFill>
                          <a:effectLst/>
                          <a:latin typeface="Montserrat" panose="00000500000000000000" pitchFamily="2" charset="0"/>
                        </a:rPr>
                        <a:t>El Puente San Gil</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El Puente San Gil</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San Gil</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Santander</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12.766</a:t>
                      </a:r>
                    </a:p>
                  </a:txBody>
                  <a:tcPr marL="7620" marR="7620" marT="7620" marB="0" anchor="ctr">
                    <a:solidFill>
                      <a:srgbClr val="FFE8CB"/>
                    </a:solidFill>
                  </a:tcPr>
                </a:tc>
                <a:extLst>
                  <a:ext uri="{0D108BD9-81ED-4DB2-BD59-A6C34878D82A}">
                    <a16:rowId xmlns:a16="http://schemas.microsoft.com/office/drawing/2014/main" val="246155704"/>
                  </a:ext>
                </a:extLst>
              </a:tr>
              <a:tr h="300479">
                <a:tc>
                  <a:txBody>
                    <a:bodyPr/>
                    <a:lstStyle/>
                    <a:p>
                      <a:pPr algn="ctr" fontAlgn="b"/>
                      <a:r>
                        <a:rPr lang="pt-BR" sz="900" b="0" i="0" u="none" strike="noStrike" dirty="0">
                          <a:solidFill>
                            <a:srgbClr val="000000"/>
                          </a:solidFill>
                          <a:effectLst/>
                          <a:latin typeface="Montserrat" panose="00000500000000000000" pitchFamily="2" charset="0"/>
                        </a:rPr>
                        <a:t>El Retiro</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El Retiro</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6.500</a:t>
                      </a:r>
                    </a:p>
                  </a:txBody>
                  <a:tcPr marL="7620" marR="7620" marT="7620" marB="0" anchor="ctr">
                    <a:solidFill>
                      <a:srgbClr val="FFF4E7"/>
                    </a:solidFill>
                  </a:tcPr>
                </a:tc>
                <a:extLst>
                  <a:ext uri="{0D108BD9-81ED-4DB2-BD59-A6C34878D82A}">
                    <a16:rowId xmlns:a16="http://schemas.microsoft.com/office/drawing/2014/main" val="2669191146"/>
                  </a:ext>
                </a:extLst>
              </a:tr>
              <a:tr h="300479">
                <a:tc>
                  <a:txBody>
                    <a:bodyPr/>
                    <a:lstStyle/>
                    <a:p>
                      <a:pPr algn="ctr" fontAlgn="b"/>
                      <a:r>
                        <a:rPr lang="pt-BR" sz="900" b="0" i="0" u="none" strike="noStrike" dirty="0">
                          <a:solidFill>
                            <a:srgbClr val="000000"/>
                          </a:solidFill>
                          <a:effectLst/>
                          <a:latin typeface="Montserrat" panose="00000500000000000000" pitchFamily="2" charset="0"/>
                        </a:rPr>
                        <a:t>El </a:t>
                      </a:r>
                      <a:r>
                        <a:rPr lang="pt-BR" sz="900" b="0" i="0" u="none" strike="noStrike" dirty="0" err="1">
                          <a:solidFill>
                            <a:srgbClr val="000000"/>
                          </a:solidFill>
                          <a:effectLst/>
                          <a:latin typeface="Montserrat" panose="00000500000000000000" pitchFamily="2" charset="0"/>
                        </a:rPr>
                        <a:t>Tesoro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El Tesoro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Medellín</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Antioquia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71.000</a:t>
                      </a:r>
                    </a:p>
                  </a:txBody>
                  <a:tcPr marL="7620" marR="7620" marT="7620" marB="0" anchor="ctr">
                    <a:solidFill>
                      <a:srgbClr val="FFE8CB"/>
                    </a:solidFill>
                  </a:tcPr>
                </a:tc>
                <a:extLst>
                  <a:ext uri="{0D108BD9-81ED-4DB2-BD59-A6C34878D82A}">
                    <a16:rowId xmlns:a16="http://schemas.microsoft.com/office/drawing/2014/main" val="3797744303"/>
                  </a:ext>
                </a:extLst>
              </a:tr>
              <a:tr h="300479">
                <a:tc>
                  <a:txBody>
                    <a:bodyPr/>
                    <a:lstStyle/>
                    <a:p>
                      <a:pPr algn="ctr" fontAlgn="b"/>
                      <a:r>
                        <a:rPr lang="pt-BR" sz="900" b="0" i="0" u="none" strike="noStrike" dirty="0">
                          <a:solidFill>
                            <a:srgbClr val="000000"/>
                          </a:solidFill>
                          <a:effectLst/>
                          <a:latin typeface="Montserrat" panose="00000500000000000000" pitchFamily="2" charset="0"/>
                        </a:rPr>
                        <a:t>Florida Parque Comercial</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Florida Parque Comercial</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Medellín</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Antioquia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23.631</a:t>
                      </a:r>
                    </a:p>
                  </a:txBody>
                  <a:tcPr marL="7620" marR="7620" marT="7620" marB="0" anchor="ctr">
                    <a:solidFill>
                      <a:srgbClr val="FFF4E7"/>
                    </a:solidFill>
                  </a:tcPr>
                </a:tc>
                <a:extLst>
                  <a:ext uri="{0D108BD9-81ED-4DB2-BD59-A6C34878D82A}">
                    <a16:rowId xmlns:a16="http://schemas.microsoft.com/office/drawing/2014/main" val="841735651"/>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Fontanar</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Fontanar</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Chía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Cundinamarca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61.073</a:t>
                      </a:r>
                    </a:p>
                  </a:txBody>
                  <a:tcPr marL="7620" marR="7620" marT="7620" marB="0" anchor="ctr">
                    <a:solidFill>
                      <a:srgbClr val="FFE8CB"/>
                    </a:solidFill>
                  </a:tcPr>
                </a:tc>
                <a:extLst>
                  <a:ext uri="{0D108BD9-81ED-4DB2-BD59-A6C34878D82A}">
                    <a16:rowId xmlns:a16="http://schemas.microsoft.com/office/drawing/2014/main" val="4203743438"/>
                  </a:ext>
                </a:extLst>
              </a:tr>
              <a:tr h="300479">
                <a:tc>
                  <a:txBody>
                    <a:bodyPr/>
                    <a:lstStyle/>
                    <a:p>
                      <a:pPr algn="ctr" fontAlgn="b"/>
                      <a:r>
                        <a:rPr lang="pt-BR" sz="900" b="0" i="0" u="none" strike="noStrike" dirty="0">
                          <a:solidFill>
                            <a:srgbClr val="000000"/>
                          </a:solidFill>
                          <a:effectLst/>
                          <a:latin typeface="Montserrat" panose="00000500000000000000" pitchFamily="2" charset="0"/>
                        </a:rPr>
                        <a:t>Fundadores</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Fundadores</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Manizales</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Caldas</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30.034</a:t>
                      </a:r>
                    </a:p>
                  </a:txBody>
                  <a:tcPr marL="7620" marR="7620" marT="7620" marB="0" anchor="ctr">
                    <a:solidFill>
                      <a:srgbClr val="FFF4E7"/>
                    </a:solidFill>
                  </a:tcPr>
                </a:tc>
                <a:extLst>
                  <a:ext uri="{0D108BD9-81ED-4DB2-BD59-A6C34878D82A}">
                    <a16:rowId xmlns:a16="http://schemas.microsoft.com/office/drawing/2014/main" val="2812127685"/>
                  </a:ext>
                </a:extLst>
              </a:tr>
            </a:tbl>
          </a:graphicData>
        </a:graphic>
      </p:graphicFrame>
      <p:sp>
        <p:nvSpPr>
          <p:cNvPr id="3" name="Retângulo: Cantos Arredondados 2">
            <a:extLst>
              <a:ext uri="{FF2B5EF4-FFF2-40B4-BE49-F238E27FC236}">
                <a16:creationId xmlns:a16="http://schemas.microsoft.com/office/drawing/2014/main" id="{6ED87AE9-0BE7-571D-708A-CF51B5FF5D7E}"/>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108</a:t>
            </a:r>
          </a:p>
        </p:txBody>
      </p:sp>
      <p:sp>
        <p:nvSpPr>
          <p:cNvPr id="6" name="Retângulo: Cantos Arredondados 5">
            <a:hlinkClick r:id="rId3" action="ppaction://hlinksldjump"/>
            <a:extLst>
              <a:ext uri="{FF2B5EF4-FFF2-40B4-BE49-F238E27FC236}">
                <a16:creationId xmlns:a16="http://schemas.microsoft.com/office/drawing/2014/main" id="{E7C9FAC7-D54D-DF84-11D4-1630BD269F79}"/>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46290419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Elipse 32">
            <a:extLst>
              <a:ext uri="{FF2B5EF4-FFF2-40B4-BE49-F238E27FC236}">
                <a16:creationId xmlns:a16="http://schemas.microsoft.com/office/drawing/2014/main" id="{2A5E699A-EC03-26E1-1AA7-A198757AF257}"/>
              </a:ext>
            </a:extLst>
          </p:cNvPr>
          <p:cNvSpPr/>
          <p:nvPr/>
        </p:nvSpPr>
        <p:spPr>
          <a:xfrm>
            <a:off x="1024012" y="368717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34" name="Conector reto 33">
            <a:extLst>
              <a:ext uri="{FF2B5EF4-FFF2-40B4-BE49-F238E27FC236}">
                <a16:creationId xmlns:a16="http://schemas.microsoft.com/office/drawing/2014/main" id="{369AB8F3-200C-91D8-6013-31C5BEBBA299}"/>
              </a:ext>
            </a:extLst>
          </p:cNvPr>
          <p:cNvCxnSpPr>
            <a:cxnSpLocks/>
          </p:cNvCxnSpPr>
          <p:nvPr/>
        </p:nvCxnSpPr>
        <p:spPr>
          <a:xfrm>
            <a:off x="1098234" y="-1026486"/>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aixaDeTexto 4">
            <a:extLst>
              <a:ext uri="{FF2B5EF4-FFF2-40B4-BE49-F238E27FC236}">
                <a16:creationId xmlns:a16="http://schemas.microsoft.com/office/drawing/2014/main" id="{B049E9F3-F3BE-831F-EDD5-BAB95ADD77EF}"/>
              </a:ext>
            </a:extLst>
          </p:cNvPr>
          <p:cNvSpPr txBox="1"/>
          <p:nvPr/>
        </p:nvSpPr>
        <p:spPr>
          <a:xfrm>
            <a:off x="1213090" y="357879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FFC00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FFC000"/>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FFC000"/>
              </a:solidFill>
              <a:effectLst/>
              <a:uLnTx/>
              <a:uFillTx/>
              <a:latin typeface="Montserrat" panose="00000500000000000000" pitchFamily="2" charset="0"/>
            </a:endParaRPr>
          </a:p>
        </p:txBody>
      </p:sp>
      <p:pic>
        <p:nvPicPr>
          <p:cNvPr id="4" name="Imagem 3" descr="Padrão do plano de fundo&#10;&#10;Descrição gerada automaticamente">
            <a:extLst>
              <a:ext uri="{FF2B5EF4-FFF2-40B4-BE49-F238E27FC236}">
                <a16:creationId xmlns:a16="http://schemas.microsoft.com/office/drawing/2014/main" id="{085922A9-3F96-DA5B-0425-702ED96123A9}"/>
              </a:ext>
            </a:extLst>
          </p:cNvPr>
          <p:cNvPicPr>
            <a:picLocks noChangeAspect="1"/>
          </p:cNvPicPr>
          <p:nvPr/>
        </p:nvPicPr>
        <p:blipFill rotWithShape="1">
          <a:blip r:embed="rId2">
            <a:extLst>
              <a:ext uri="{28A0092B-C50C-407E-A947-70E740481C1C}">
                <a14:useLocalDpi xmlns:a14="http://schemas.microsoft.com/office/drawing/2010/main" val="0"/>
              </a:ext>
            </a:extLst>
          </a:blip>
          <a:srcRect t="22434"/>
          <a:stretch/>
        </p:blipFill>
        <p:spPr>
          <a:xfrm rot="16200000">
            <a:off x="-3036674" y="3032743"/>
            <a:ext cx="6858000" cy="792513"/>
          </a:xfrm>
          <a:prstGeom prst="rect">
            <a:avLst/>
          </a:prstGeom>
        </p:spPr>
      </p:pic>
      <p:graphicFrame>
        <p:nvGraphicFramePr>
          <p:cNvPr id="2" name="Tabela 6">
            <a:extLst>
              <a:ext uri="{FF2B5EF4-FFF2-40B4-BE49-F238E27FC236}">
                <a16:creationId xmlns:a16="http://schemas.microsoft.com/office/drawing/2014/main" id="{0B6F65AA-02C2-90BA-3843-71C6FE7C8FD1}"/>
              </a:ext>
            </a:extLst>
          </p:cNvPr>
          <p:cNvGraphicFramePr>
            <a:graphicFrameLocks noGrp="1"/>
          </p:cNvGraphicFramePr>
          <p:nvPr>
            <p:extLst>
              <p:ext uri="{D42A27DB-BD31-4B8C-83A1-F6EECF244321}">
                <p14:modId xmlns:p14="http://schemas.microsoft.com/office/powerpoint/2010/main" val="1258804587"/>
              </p:ext>
            </p:extLst>
          </p:nvPr>
        </p:nvGraphicFramePr>
        <p:xfrm>
          <a:off x="3725782" y="1"/>
          <a:ext cx="7812001" cy="6876008"/>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32727">
                <a:tc>
                  <a:txBody>
                    <a:bodyPr/>
                    <a:lstStyle/>
                    <a:p>
                      <a:pPr algn="ctr"/>
                      <a:r>
                        <a:rPr lang="pt-BR" sz="1100" dirty="0">
                          <a:latin typeface="Montserrat" panose="00000500000000000000" pitchFamily="2" charset="0"/>
                        </a:rPr>
                        <a:t>CENTRO COMERCIAL</a:t>
                      </a:r>
                    </a:p>
                  </a:txBody>
                  <a:tcPr anchor="ctr">
                    <a:solidFill>
                      <a:schemeClr val="accent4"/>
                    </a:solidFill>
                  </a:tcPr>
                </a:tc>
                <a:tc>
                  <a:txBody>
                    <a:bodyPr/>
                    <a:lstStyle/>
                    <a:p>
                      <a:pPr algn="ctr"/>
                      <a:r>
                        <a:rPr lang="pt-BR" sz="1100" dirty="0">
                          <a:latin typeface="Montserrat" panose="00000500000000000000" pitchFamily="2" charset="0"/>
                        </a:rPr>
                        <a:t>DESAROLLADOR</a:t>
                      </a:r>
                    </a:p>
                  </a:txBody>
                  <a:tcPr anchor="ctr">
                    <a:solidFill>
                      <a:schemeClr val="accent4"/>
                    </a:solidFill>
                  </a:tcPr>
                </a:tc>
                <a:tc>
                  <a:txBody>
                    <a:bodyPr/>
                    <a:lstStyle/>
                    <a:p>
                      <a:pPr algn="ctr"/>
                      <a:r>
                        <a:rPr lang="pt-BR" sz="1100" dirty="0">
                          <a:latin typeface="Montserrat" panose="00000500000000000000" pitchFamily="2" charset="0"/>
                        </a:rPr>
                        <a:t>CIUDAD</a:t>
                      </a:r>
                    </a:p>
                  </a:txBody>
                  <a:tcPr anchor="ctr">
                    <a:solidFill>
                      <a:schemeClr val="accent4"/>
                    </a:solidFill>
                  </a:tcPr>
                </a:tc>
                <a:tc>
                  <a:txBody>
                    <a:bodyPr/>
                    <a:lstStyle/>
                    <a:p>
                      <a:pPr algn="ctr"/>
                      <a:r>
                        <a:rPr lang="pt-BR" sz="1100" dirty="0">
                          <a:latin typeface="Montserrat" panose="00000500000000000000" pitchFamily="2" charset="0"/>
                        </a:rPr>
                        <a:t>ESTADO</a:t>
                      </a:r>
                    </a:p>
                  </a:txBody>
                  <a:tcPr anchor="ctr">
                    <a:solidFill>
                      <a:schemeClr val="accent4"/>
                    </a:solidFill>
                  </a:tcPr>
                </a:tc>
                <a:tc>
                  <a:txBody>
                    <a:bodyPr/>
                    <a:lstStyle/>
                    <a:p>
                      <a:pPr algn="ctr"/>
                      <a:r>
                        <a:rPr lang="pt-BR" sz="1100" dirty="0">
                          <a:latin typeface="Montserrat" panose="00000500000000000000" pitchFamily="2" charset="0"/>
                        </a:rPr>
                        <a:t>GLA</a:t>
                      </a:r>
                    </a:p>
                  </a:txBody>
                  <a:tcPr anchor="ctr">
                    <a:solidFill>
                      <a:schemeClr val="accent4"/>
                    </a:solidFill>
                  </a:tcPr>
                </a:tc>
                <a:extLst>
                  <a:ext uri="{0D108BD9-81ED-4DB2-BD59-A6C34878D82A}">
                    <a16:rowId xmlns:a16="http://schemas.microsoft.com/office/drawing/2014/main" val="890310278"/>
                  </a:ext>
                </a:extLst>
              </a:tr>
              <a:tr h="302061">
                <a:tc>
                  <a:txBody>
                    <a:bodyPr/>
                    <a:lstStyle/>
                    <a:p>
                      <a:pPr algn="ctr" fontAlgn="b"/>
                      <a:r>
                        <a:rPr lang="pt-BR" sz="900" b="0" i="0" u="none" strike="noStrike" dirty="0">
                          <a:solidFill>
                            <a:srgbClr val="000000"/>
                          </a:solidFill>
                          <a:effectLst/>
                          <a:latin typeface="Montserrat" panose="00000500000000000000" pitchFamily="2" charset="0"/>
                        </a:rPr>
                        <a:t>Galerias</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Galerias</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13.858</a:t>
                      </a:r>
                    </a:p>
                  </a:txBody>
                  <a:tcPr marL="7620" marR="7620" marT="7620" marB="0" anchor="ctr">
                    <a:solidFill>
                      <a:srgbClr val="FFE8CB"/>
                    </a:solidFill>
                  </a:tcPr>
                </a:tc>
                <a:extLst>
                  <a:ext uri="{0D108BD9-81ED-4DB2-BD59-A6C34878D82A}">
                    <a16:rowId xmlns:a16="http://schemas.microsoft.com/office/drawing/2014/main" val="1188178967"/>
                  </a:ext>
                </a:extLst>
              </a:tr>
              <a:tr h="302061">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Estación</a:t>
                      </a:r>
                      <a:r>
                        <a:rPr lang="pt-BR" sz="900" b="0" i="0" u="none" strike="noStrike" dirty="0">
                          <a:solidFill>
                            <a:srgbClr val="000000"/>
                          </a:solidFill>
                          <a:effectLst/>
                          <a:latin typeface="Montserrat" panose="00000500000000000000" pitchFamily="2" charset="0"/>
                        </a:rPr>
                        <a:t> Centro Comercial</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Estación</a:t>
                      </a:r>
                      <a:r>
                        <a:rPr lang="pt-BR" sz="900" b="0" i="0" u="none" strike="noStrike" dirty="0">
                          <a:solidFill>
                            <a:srgbClr val="000000"/>
                          </a:solidFill>
                          <a:effectLst/>
                          <a:latin typeface="Montserrat" panose="00000500000000000000" pitchFamily="2" charset="0"/>
                        </a:rPr>
                        <a:t> Centro Comercial</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45.829</a:t>
                      </a:r>
                    </a:p>
                  </a:txBody>
                  <a:tcPr marL="7620" marR="7620" marT="7620" marB="0" anchor="ctr">
                    <a:solidFill>
                      <a:srgbClr val="FFF4E7"/>
                    </a:solidFill>
                  </a:tcPr>
                </a:tc>
                <a:extLst>
                  <a:ext uri="{0D108BD9-81ED-4DB2-BD59-A6C34878D82A}">
                    <a16:rowId xmlns:a16="http://schemas.microsoft.com/office/drawing/2014/main" val="1037831715"/>
                  </a:ext>
                </a:extLst>
              </a:tr>
              <a:tr h="302061">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Estación</a:t>
                      </a:r>
                      <a:r>
                        <a:rPr lang="pt-BR" sz="900" b="0" i="0" u="none" strike="noStrike" dirty="0">
                          <a:solidFill>
                            <a:srgbClr val="000000"/>
                          </a:solidFill>
                          <a:effectLst/>
                          <a:latin typeface="Montserrat" panose="00000500000000000000" pitchFamily="2" charset="0"/>
                        </a:rPr>
                        <a:t> Esfera</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Estación</a:t>
                      </a:r>
                      <a:r>
                        <a:rPr lang="pt-BR" sz="900" b="0" i="0" u="none" strike="noStrike" dirty="0">
                          <a:solidFill>
                            <a:srgbClr val="000000"/>
                          </a:solidFill>
                          <a:effectLst/>
                          <a:latin typeface="Montserrat" panose="00000500000000000000" pitchFamily="2" charset="0"/>
                        </a:rPr>
                        <a:t> Esfera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15.902</a:t>
                      </a:r>
                    </a:p>
                  </a:txBody>
                  <a:tcPr marL="7620" marR="7620" marT="7620" marB="0" anchor="ctr">
                    <a:solidFill>
                      <a:srgbClr val="FFE8CB"/>
                    </a:solidFill>
                  </a:tcPr>
                </a:tc>
                <a:extLst>
                  <a:ext uri="{0D108BD9-81ED-4DB2-BD59-A6C34878D82A}">
                    <a16:rowId xmlns:a16="http://schemas.microsoft.com/office/drawing/2014/main" val="1624563643"/>
                  </a:ext>
                </a:extLst>
              </a:tr>
              <a:tr h="302061">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Plaza </a:t>
                      </a:r>
                      <a:r>
                        <a:rPr lang="pt-BR" sz="900" b="0" i="0" u="none" strike="noStrike" dirty="0" err="1">
                          <a:solidFill>
                            <a:srgbClr val="000000"/>
                          </a:solidFill>
                          <a:effectLst/>
                          <a:latin typeface="Montserrat" panose="00000500000000000000" pitchFamily="2" charset="0"/>
                        </a:rPr>
                        <a:t>Alcaraván</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Pactia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sas</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Yopal</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Casanare</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14.376</a:t>
                      </a:r>
                    </a:p>
                  </a:txBody>
                  <a:tcPr marL="7620" marR="7620" marT="7620" marB="0" anchor="ctr">
                    <a:solidFill>
                      <a:srgbClr val="FFF4E7"/>
                    </a:solidFill>
                  </a:tcPr>
                </a:tc>
                <a:extLst>
                  <a:ext uri="{0D108BD9-81ED-4DB2-BD59-A6C34878D82A}">
                    <a16:rowId xmlns:a16="http://schemas.microsoft.com/office/drawing/2014/main" val="159647448"/>
                  </a:ext>
                </a:extLst>
              </a:tr>
              <a:tr h="302061">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Plaza Bosa</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Pactia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sas</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21.513</a:t>
                      </a:r>
                    </a:p>
                  </a:txBody>
                  <a:tcPr marL="7620" marR="7620" marT="7620" marB="0" anchor="ctr">
                    <a:solidFill>
                      <a:srgbClr val="FFE8CB"/>
                    </a:solidFill>
                  </a:tcPr>
                </a:tc>
                <a:extLst>
                  <a:ext uri="{0D108BD9-81ED-4DB2-BD59-A6C34878D82A}">
                    <a16:rowId xmlns:a16="http://schemas.microsoft.com/office/drawing/2014/main" val="3882297485"/>
                  </a:ext>
                </a:extLst>
              </a:tr>
              <a:tr h="302061">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Plaza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Sol</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Pactia sas</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Soledad</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Atlántico</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26.496</a:t>
                      </a:r>
                    </a:p>
                  </a:txBody>
                  <a:tcPr marL="7620" marR="7620" marT="7620" marB="0" anchor="ctr">
                    <a:solidFill>
                      <a:srgbClr val="FFF4E7"/>
                    </a:solidFill>
                  </a:tcPr>
                </a:tc>
                <a:extLst>
                  <a:ext uri="{0D108BD9-81ED-4DB2-BD59-A6C34878D82A}">
                    <a16:rowId xmlns:a16="http://schemas.microsoft.com/office/drawing/2014/main" val="1849445180"/>
                  </a:ext>
                </a:extLst>
              </a:tr>
              <a:tr h="302061">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Plaza El </a:t>
                      </a:r>
                      <a:r>
                        <a:rPr lang="pt-BR" sz="900" b="0" i="0" u="none" strike="noStrike" dirty="0" err="1">
                          <a:solidFill>
                            <a:srgbClr val="000000"/>
                          </a:solidFill>
                          <a:effectLst/>
                          <a:latin typeface="Montserrat" panose="00000500000000000000" pitchFamily="2" charset="0"/>
                        </a:rPr>
                        <a:t>Ensueño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Pactia sas</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40.560</a:t>
                      </a:r>
                    </a:p>
                  </a:txBody>
                  <a:tcPr marL="7620" marR="7620" marT="7620" marB="0" anchor="ctr">
                    <a:solidFill>
                      <a:srgbClr val="FFE8CB"/>
                    </a:solidFill>
                  </a:tcPr>
                </a:tc>
                <a:extLst>
                  <a:ext uri="{0D108BD9-81ED-4DB2-BD59-A6C34878D82A}">
                    <a16:rowId xmlns:a16="http://schemas.microsoft.com/office/drawing/2014/main" val="1411550322"/>
                  </a:ext>
                </a:extLst>
              </a:tr>
              <a:tr h="302061">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Plaza Florencia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Pactia sas</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Florencia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Caqueta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16.345</a:t>
                      </a:r>
                    </a:p>
                  </a:txBody>
                  <a:tcPr marL="7620" marR="7620" marT="7620" marB="0" anchor="ctr">
                    <a:solidFill>
                      <a:srgbClr val="FFF4E7"/>
                    </a:solidFill>
                  </a:tcPr>
                </a:tc>
                <a:extLst>
                  <a:ext uri="{0D108BD9-81ED-4DB2-BD59-A6C34878D82A}">
                    <a16:rowId xmlns:a16="http://schemas.microsoft.com/office/drawing/2014/main" val="3066878474"/>
                  </a:ext>
                </a:extLst>
              </a:tr>
              <a:tr h="302061">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Plaza </a:t>
                      </a:r>
                      <a:r>
                        <a:rPr lang="pt-BR" sz="900" b="0" i="0" u="none" strike="noStrike" dirty="0" err="1">
                          <a:solidFill>
                            <a:srgbClr val="000000"/>
                          </a:solidFill>
                          <a:effectLst/>
                          <a:latin typeface="Montserrat" panose="00000500000000000000" pitchFamily="2" charset="0"/>
                        </a:rPr>
                        <a:t>Ipiales</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Pactia sas</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Ipiales</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Nariño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14.207</a:t>
                      </a:r>
                    </a:p>
                  </a:txBody>
                  <a:tcPr marL="7620" marR="7620" marT="7620" marB="0" anchor="ctr">
                    <a:solidFill>
                      <a:srgbClr val="FFE8CB"/>
                    </a:solidFill>
                  </a:tcPr>
                </a:tc>
                <a:extLst>
                  <a:ext uri="{0D108BD9-81ED-4DB2-BD59-A6C34878D82A}">
                    <a16:rowId xmlns:a16="http://schemas.microsoft.com/office/drawing/2014/main" val="2150376807"/>
                  </a:ext>
                </a:extLst>
              </a:tr>
              <a:tr h="302061">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Plaza San </a:t>
                      </a:r>
                      <a:r>
                        <a:rPr lang="pt-BR" sz="900" b="0" i="0" u="none" strike="noStrike" dirty="0" err="1">
                          <a:solidFill>
                            <a:srgbClr val="000000"/>
                          </a:solidFill>
                          <a:effectLst/>
                          <a:latin typeface="Montserrat" panose="00000500000000000000" pitchFamily="2" charset="0"/>
                        </a:rPr>
                        <a:t>Antonio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Pactia sas</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Pitalito</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Tolima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11.764</a:t>
                      </a:r>
                    </a:p>
                  </a:txBody>
                  <a:tcPr marL="7620" marR="7620" marT="7620" marB="0" anchor="ctr">
                    <a:solidFill>
                      <a:srgbClr val="FFF4E7"/>
                    </a:solidFill>
                  </a:tcPr>
                </a:tc>
                <a:extLst>
                  <a:ext uri="{0D108BD9-81ED-4DB2-BD59-A6C34878D82A}">
                    <a16:rowId xmlns:a16="http://schemas.microsoft.com/office/drawing/2014/main" val="2015994734"/>
                  </a:ext>
                </a:extLst>
              </a:tr>
              <a:tr h="302061">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Plaza </a:t>
                      </a:r>
                      <a:r>
                        <a:rPr lang="pt-BR" sz="900" b="0" i="0" u="none" strike="noStrike" dirty="0" err="1">
                          <a:solidFill>
                            <a:srgbClr val="000000"/>
                          </a:solidFill>
                          <a:effectLst/>
                          <a:latin typeface="Montserrat" panose="00000500000000000000" pitchFamily="2" charset="0"/>
                        </a:rPr>
                        <a:t>Soacha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Pactia sas</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Soacha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Cundinamarca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31.675</a:t>
                      </a:r>
                    </a:p>
                  </a:txBody>
                  <a:tcPr marL="7620" marR="7620" marT="7620" marB="0" anchor="ctr">
                    <a:solidFill>
                      <a:srgbClr val="FFE8CB"/>
                    </a:solidFill>
                  </a:tcPr>
                </a:tc>
                <a:extLst>
                  <a:ext uri="{0D108BD9-81ED-4DB2-BD59-A6C34878D82A}">
                    <a16:rowId xmlns:a16="http://schemas.microsoft.com/office/drawing/2014/main" val="2104077100"/>
                  </a:ext>
                </a:extLst>
              </a:tr>
              <a:tr h="302061">
                <a:tc>
                  <a:txBody>
                    <a:bodyPr/>
                    <a:lstStyle/>
                    <a:p>
                      <a:pPr algn="ctr" fontAlgn="b"/>
                      <a:r>
                        <a:rPr lang="pt-BR" sz="900" b="0" i="0" u="none" strike="noStrike" dirty="0" err="1">
                          <a:solidFill>
                            <a:srgbClr val="000000"/>
                          </a:solidFill>
                          <a:effectLst/>
                          <a:latin typeface="Montserrat" panose="00000500000000000000" pitchFamily="2" charset="0"/>
                        </a:rPr>
                        <a:t>Guacarí</a:t>
                      </a:r>
                      <a:r>
                        <a:rPr lang="pt-BR" sz="900" b="0" i="0" u="none" strike="noStrike" dirty="0">
                          <a:solidFill>
                            <a:srgbClr val="000000"/>
                          </a:solidFill>
                          <a:effectLst/>
                          <a:latin typeface="Montserrat" panose="00000500000000000000" pitchFamily="2" charset="0"/>
                        </a:rPr>
                        <a:t> P.H</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Guacarí P.H</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Sincelejo</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Sucre</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34.095</a:t>
                      </a:r>
                    </a:p>
                  </a:txBody>
                  <a:tcPr marL="7620" marR="7620" marT="7620" marB="0" anchor="ctr">
                    <a:solidFill>
                      <a:srgbClr val="FFF4E7"/>
                    </a:solidFill>
                  </a:tcPr>
                </a:tc>
                <a:extLst>
                  <a:ext uri="{0D108BD9-81ED-4DB2-BD59-A6C34878D82A}">
                    <a16:rowId xmlns:a16="http://schemas.microsoft.com/office/drawing/2014/main" val="1068493753"/>
                  </a:ext>
                </a:extLst>
              </a:tr>
              <a:tr h="302061">
                <a:tc>
                  <a:txBody>
                    <a:bodyPr/>
                    <a:lstStyle/>
                    <a:p>
                      <a:pPr algn="ctr" fontAlgn="b"/>
                      <a:r>
                        <a:rPr lang="pt-BR" sz="900" b="0" i="0" u="none" strike="noStrike" dirty="0" err="1">
                          <a:solidFill>
                            <a:srgbClr val="000000"/>
                          </a:solidFill>
                          <a:effectLst/>
                          <a:latin typeface="Montserrat" panose="00000500000000000000" pitchFamily="2" charset="0"/>
                        </a:rPr>
                        <a:t>Guatapurí</a:t>
                      </a:r>
                      <a:r>
                        <a:rPr lang="pt-BR" sz="900" b="0" i="0" u="none" strike="noStrike" dirty="0">
                          <a:solidFill>
                            <a:srgbClr val="000000"/>
                          </a:solidFill>
                          <a:effectLst/>
                          <a:latin typeface="Montserrat" panose="00000500000000000000" pitchFamily="2" charset="0"/>
                        </a:rPr>
                        <a:t> Plaza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Guatapurí Plaza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Valledupar</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Cesar</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31.568</a:t>
                      </a:r>
                    </a:p>
                  </a:txBody>
                  <a:tcPr marL="7620" marR="7620" marT="7620" marB="0" anchor="ctr">
                    <a:solidFill>
                      <a:srgbClr val="FFE8CB"/>
                    </a:solidFill>
                  </a:tcPr>
                </a:tc>
                <a:extLst>
                  <a:ext uri="{0D108BD9-81ED-4DB2-BD59-A6C34878D82A}">
                    <a16:rowId xmlns:a16="http://schemas.microsoft.com/office/drawing/2014/main" val="919468357"/>
                  </a:ext>
                </a:extLst>
              </a:tr>
              <a:tr h="302061">
                <a:tc>
                  <a:txBody>
                    <a:bodyPr/>
                    <a:lstStyle/>
                    <a:p>
                      <a:pPr algn="ctr" fontAlgn="b"/>
                      <a:r>
                        <a:rPr lang="pt-BR" sz="900" b="0" i="0" u="none" strike="noStrike" dirty="0" err="1">
                          <a:solidFill>
                            <a:srgbClr val="000000"/>
                          </a:solidFill>
                          <a:effectLst/>
                          <a:latin typeface="Montserrat" panose="00000500000000000000" pitchFamily="2" charset="0"/>
                        </a:rPr>
                        <a:t>Hacienda</a:t>
                      </a:r>
                      <a:r>
                        <a:rPr lang="pt-BR" sz="900" b="0" i="0" u="none" strike="noStrike" dirty="0">
                          <a:solidFill>
                            <a:srgbClr val="000000"/>
                          </a:solidFill>
                          <a:effectLst/>
                          <a:latin typeface="Montserrat" panose="00000500000000000000" pitchFamily="2" charset="0"/>
                        </a:rPr>
                        <a:t> S. Barbara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39.222</a:t>
                      </a:r>
                    </a:p>
                  </a:txBody>
                  <a:tcPr marL="7620" marR="7620" marT="7620" marB="0" anchor="ctr">
                    <a:solidFill>
                      <a:srgbClr val="FFF4E7"/>
                    </a:solidFill>
                  </a:tcPr>
                </a:tc>
                <a:extLst>
                  <a:ext uri="{0D108BD9-81ED-4DB2-BD59-A6C34878D82A}">
                    <a16:rowId xmlns:a16="http://schemas.microsoft.com/office/drawing/2014/main" val="2499613958"/>
                  </a:ext>
                </a:extLst>
              </a:tr>
              <a:tr h="302061">
                <a:tc>
                  <a:txBody>
                    <a:bodyPr/>
                    <a:lstStyle/>
                    <a:p>
                      <a:pPr algn="ctr" fontAlgn="b"/>
                      <a:r>
                        <a:rPr lang="pt-BR" sz="900" b="0" i="0" u="none" strike="noStrike" dirty="0" err="1">
                          <a:solidFill>
                            <a:srgbClr val="000000"/>
                          </a:solidFill>
                          <a:effectLst/>
                          <a:latin typeface="Montserrat" panose="00000500000000000000" pitchFamily="2" charset="0"/>
                        </a:rPr>
                        <a:t>Hayuelos</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Hayuelos</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47.500</a:t>
                      </a:r>
                    </a:p>
                  </a:txBody>
                  <a:tcPr marL="7620" marR="7620" marT="7620" marB="0" anchor="ctr">
                    <a:solidFill>
                      <a:srgbClr val="FFE8CB"/>
                    </a:solidFill>
                  </a:tcPr>
                </a:tc>
                <a:extLst>
                  <a:ext uri="{0D108BD9-81ED-4DB2-BD59-A6C34878D82A}">
                    <a16:rowId xmlns:a16="http://schemas.microsoft.com/office/drawing/2014/main" val="246155704"/>
                  </a:ext>
                </a:extLst>
              </a:tr>
              <a:tr h="302061">
                <a:tc>
                  <a:txBody>
                    <a:bodyPr/>
                    <a:lstStyle/>
                    <a:p>
                      <a:pPr algn="ctr" fontAlgn="b"/>
                      <a:r>
                        <a:rPr lang="pt-BR" sz="900" b="0" i="0" u="none" strike="noStrike" dirty="0" err="1">
                          <a:solidFill>
                            <a:srgbClr val="000000"/>
                          </a:solidFill>
                          <a:effectLst/>
                          <a:latin typeface="Montserrat" panose="00000500000000000000" pitchFamily="2" charset="0"/>
                        </a:rPr>
                        <a:t>Holguines</a:t>
                      </a:r>
                      <a:r>
                        <a:rPr lang="pt-BR" sz="900" b="0" i="0" u="none" strike="noStrike" dirty="0">
                          <a:solidFill>
                            <a:srgbClr val="000000"/>
                          </a:solidFill>
                          <a:effectLst/>
                          <a:latin typeface="Montserrat" panose="00000500000000000000" pitchFamily="2" charset="0"/>
                        </a:rPr>
                        <a:t> Trade Center PH</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Holguines Trade Center PH</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Cali</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Valle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Cauca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39.531</a:t>
                      </a:r>
                    </a:p>
                  </a:txBody>
                  <a:tcPr marL="7620" marR="7620" marT="7620" marB="0" anchor="ctr">
                    <a:solidFill>
                      <a:srgbClr val="FFF4E7"/>
                    </a:solidFill>
                  </a:tcPr>
                </a:tc>
                <a:extLst>
                  <a:ext uri="{0D108BD9-81ED-4DB2-BD59-A6C34878D82A}">
                    <a16:rowId xmlns:a16="http://schemas.microsoft.com/office/drawing/2014/main" val="2669191146"/>
                  </a:ext>
                </a:extLst>
              </a:tr>
              <a:tr h="302061">
                <a:tc>
                  <a:txBody>
                    <a:bodyPr/>
                    <a:lstStyle/>
                    <a:p>
                      <a:pPr algn="ctr" fontAlgn="b"/>
                      <a:r>
                        <a:rPr lang="pt-BR" sz="900" b="0" i="0" u="none" strike="noStrike" dirty="0">
                          <a:solidFill>
                            <a:srgbClr val="000000"/>
                          </a:solidFill>
                          <a:effectLst/>
                          <a:latin typeface="Montserrat" panose="00000500000000000000" pitchFamily="2" charset="0"/>
                        </a:rPr>
                        <a:t>IDEO Cali</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IDEO Cali</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Cali</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Valle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Cauca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14.239</a:t>
                      </a:r>
                    </a:p>
                  </a:txBody>
                  <a:tcPr marL="7620" marR="7620" marT="7620" marB="0" anchor="ctr">
                    <a:solidFill>
                      <a:srgbClr val="FFE8CB"/>
                    </a:solidFill>
                  </a:tcPr>
                </a:tc>
                <a:extLst>
                  <a:ext uri="{0D108BD9-81ED-4DB2-BD59-A6C34878D82A}">
                    <a16:rowId xmlns:a16="http://schemas.microsoft.com/office/drawing/2014/main" val="3797744303"/>
                  </a:ext>
                </a:extLst>
              </a:tr>
              <a:tr h="302061">
                <a:tc>
                  <a:txBody>
                    <a:bodyPr/>
                    <a:lstStyle/>
                    <a:p>
                      <a:pPr algn="ctr" fontAlgn="b"/>
                      <a:r>
                        <a:rPr lang="pt-BR" sz="900" b="0" i="0" u="none" strike="noStrike" dirty="0">
                          <a:solidFill>
                            <a:srgbClr val="000000"/>
                          </a:solidFill>
                          <a:effectLst/>
                          <a:latin typeface="Montserrat" panose="00000500000000000000" pitchFamily="2" charset="0"/>
                        </a:rPr>
                        <a:t>IDEO Medellín</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IDEO Medellín</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Itagüí</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Antioquia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16.791</a:t>
                      </a:r>
                    </a:p>
                  </a:txBody>
                  <a:tcPr marL="7620" marR="7620" marT="7620" marB="0" anchor="ctr">
                    <a:solidFill>
                      <a:srgbClr val="FFF4E7"/>
                    </a:solidFill>
                  </a:tcPr>
                </a:tc>
                <a:extLst>
                  <a:ext uri="{0D108BD9-81ED-4DB2-BD59-A6C34878D82A}">
                    <a16:rowId xmlns:a16="http://schemas.microsoft.com/office/drawing/2014/main" val="841735651"/>
                  </a:ext>
                </a:extLst>
              </a:tr>
              <a:tr h="302061">
                <a:tc>
                  <a:txBody>
                    <a:bodyPr/>
                    <a:lstStyle/>
                    <a:p>
                      <a:pPr algn="ctr" fontAlgn="b"/>
                      <a:r>
                        <a:rPr lang="pt-BR" sz="900" b="0" i="0" u="none" strike="noStrike" dirty="0" err="1">
                          <a:solidFill>
                            <a:srgbClr val="000000"/>
                          </a:solidFill>
                          <a:effectLst/>
                          <a:latin typeface="Montserrat" panose="00000500000000000000" pitchFamily="2" charset="0"/>
                        </a:rPr>
                        <a:t>Innovo</a:t>
                      </a:r>
                      <a:r>
                        <a:rPr lang="pt-BR" sz="900" b="0" i="0" u="none" strike="noStrike" dirty="0">
                          <a:solidFill>
                            <a:srgbClr val="000000"/>
                          </a:solidFill>
                          <a:effectLst/>
                          <a:latin typeface="Montserrat" panose="00000500000000000000" pitchFamily="2" charset="0"/>
                        </a:rPr>
                        <a:t> Plaza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Innovo Plaza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Duitama</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Boyacá</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12.989</a:t>
                      </a:r>
                    </a:p>
                  </a:txBody>
                  <a:tcPr marL="7620" marR="7620" marT="7620" marB="0" anchor="ctr">
                    <a:solidFill>
                      <a:srgbClr val="FFE8CB"/>
                    </a:solidFill>
                  </a:tcPr>
                </a:tc>
                <a:extLst>
                  <a:ext uri="{0D108BD9-81ED-4DB2-BD59-A6C34878D82A}">
                    <a16:rowId xmlns:a16="http://schemas.microsoft.com/office/drawing/2014/main" val="1644782327"/>
                  </a:ext>
                </a:extLst>
              </a:tr>
              <a:tr h="302061">
                <a:tc>
                  <a:txBody>
                    <a:bodyPr/>
                    <a:lstStyle/>
                    <a:p>
                      <a:pPr algn="ctr" fontAlgn="b"/>
                      <a:r>
                        <a:rPr lang="pt-BR" sz="900" b="0" i="0" u="none" strike="noStrike" dirty="0" err="1">
                          <a:solidFill>
                            <a:srgbClr val="000000"/>
                          </a:solidFill>
                          <a:effectLst/>
                          <a:latin typeface="Montserrat" panose="00000500000000000000" pitchFamily="2" charset="0"/>
                        </a:rPr>
                        <a:t>Iserra</a:t>
                      </a:r>
                      <a:r>
                        <a:rPr lang="pt-BR" sz="900" b="0" i="0" u="none" strike="noStrike" dirty="0">
                          <a:solidFill>
                            <a:srgbClr val="000000"/>
                          </a:solidFill>
                          <a:effectLst/>
                          <a:latin typeface="Montserrat" panose="00000500000000000000" pitchFamily="2" charset="0"/>
                        </a:rPr>
                        <a:t> 100</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Iserra</a:t>
                      </a:r>
                      <a:r>
                        <a:rPr lang="pt-BR" sz="900" b="0" i="0" u="none" strike="noStrike" dirty="0">
                          <a:solidFill>
                            <a:srgbClr val="000000"/>
                          </a:solidFill>
                          <a:effectLst/>
                          <a:latin typeface="Montserrat" panose="00000500000000000000" pitchFamily="2" charset="0"/>
                        </a:rPr>
                        <a:t> 101</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16.281</a:t>
                      </a:r>
                    </a:p>
                  </a:txBody>
                  <a:tcPr marL="7620" marR="7620" marT="7620" marB="0" anchor="ctr">
                    <a:solidFill>
                      <a:srgbClr val="FFF4E7"/>
                    </a:solidFill>
                  </a:tcPr>
                </a:tc>
                <a:extLst>
                  <a:ext uri="{0D108BD9-81ED-4DB2-BD59-A6C34878D82A}">
                    <a16:rowId xmlns:a16="http://schemas.microsoft.com/office/drawing/2014/main" val="2770442054"/>
                  </a:ext>
                </a:extLst>
              </a:tr>
              <a:tr h="302061">
                <a:tc>
                  <a:txBody>
                    <a:bodyPr/>
                    <a:lstStyle/>
                    <a:p>
                      <a:pPr algn="ctr" fontAlgn="b"/>
                      <a:r>
                        <a:rPr lang="pt-BR" sz="900" b="0" i="0" u="none" strike="noStrike" dirty="0" err="1">
                          <a:solidFill>
                            <a:srgbClr val="000000"/>
                          </a:solidFill>
                          <a:effectLst/>
                          <a:latin typeface="Montserrat" panose="00000500000000000000" pitchFamily="2" charset="0"/>
                        </a:rPr>
                        <a:t>Jardín</a:t>
                      </a:r>
                      <a:r>
                        <a:rPr lang="pt-BR" sz="900" b="0" i="0" u="none" strike="noStrike" dirty="0">
                          <a:solidFill>
                            <a:srgbClr val="000000"/>
                          </a:solidFill>
                          <a:effectLst/>
                          <a:latin typeface="Montserrat" panose="00000500000000000000" pitchFamily="2" charset="0"/>
                        </a:rPr>
                        <a:t> Plaza Cali</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Jardín</a:t>
                      </a:r>
                      <a:r>
                        <a:rPr lang="pt-BR" sz="900" b="0" i="0" u="none" strike="noStrike" dirty="0">
                          <a:solidFill>
                            <a:srgbClr val="000000"/>
                          </a:solidFill>
                          <a:effectLst/>
                          <a:latin typeface="Montserrat" panose="00000500000000000000" pitchFamily="2" charset="0"/>
                        </a:rPr>
                        <a:t> Plaza Cali</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Cali</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Valle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Cauca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81.821</a:t>
                      </a:r>
                    </a:p>
                  </a:txBody>
                  <a:tcPr marL="7620" marR="7620" marT="7620" marB="0" anchor="ctr">
                    <a:solidFill>
                      <a:srgbClr val="FFE8CB"/>
                    </a:solidFill>
                  </a:tcPr>
                </a:tc>
                <a:extLst>
                  <a:ext uri="{0D108BD9-81ED-4DB2-BD59-A6C34878D82A}">
                    <a16:rowId xmlns:a16="http://schemas.microsoft.com/office/drawing/2014/main" val="4040037110"/>
                  </a:ext>
                </a:extLst>
              </a:tr>
            </a:tbl>
          </a:graphicData>
        </a:graphic>
      </p:graphicFrame>
      <p:sp>
        <p:nvSpPr>
          <p:cNvPr id="3" name="Retângulo: Cantos Arredondados 2">
            <a:extLst>
              <a:ext uri="{FF2B5EF4-FFF2-40B4-BE49-F238E27FC236}">
                <a16:creationId xmlns:a16="http://schemas.microsoft.com/office/drawing/2014/main" id="{94F8FD56-CDD4-8A63-7E6C-0919C64D97E5}"/>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109</a:t>
            </a:r>
          </a:p>
        </p:txBody>
      </p:sp>
      <p:sp>
        <p:nvSpPr>
          <p:cNvPr id="6" name="Retângulo: Cantos Arredondados 5">
            <a:hlinkClick r:id="rId3" action="ppaction://hlinksldjump"/>
            <a:extLst>
              <a:ext uri="{FF2B5EF4-FFF2-40B4-BE49-F238E27FC236}">
                <a16:creationId xmlns:a16="http://schemas.microsoft.com/office/drawing/2014/main" id="{4699012A-506C-311E-9539-7A0F2E3F2539}"/>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4932682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ixaDeTexto 3">
            <a:extLst>
              <a:ext uri="{FF2B5EF4-FFF2-40B4-BE49-F238E27FC236}">
                <a16:creationId xmlns:a16="http://schemas.microsoft.com/office/drawing/2014/main" id="{B6B93228-D4F8-0083-151D-B9654AA0F60F}"/>
              </a:ext>
            </a:extLst>
          </p:cNvPr>
          <p:cNvSpPr txBox="1"/>
          <p:nvPr/>
        </p:nvSpPr>
        <p:spPr>
          <a:xfrm>
            <a:off x="4270793" y="3087318"/>
            <a:ext cx="4784299" cy="923330"/>
          </a:xfrm>
          <a:prstGeom prst="rect">
            <a:avLst/>
          </a:prstGeom>
          <a:noFill/>
        </p:spPr>
        <p:txBody>
          <a:bodyPr wrap="square" rtlCol="0">
            <a:spAutoFit/>
          </a:bodyPr>
          <a:lstStyle/>
          <a:p>
            <a:r>
              <a:rPr lang="pt-BR" sz="5400" b="1" dirty="0">
                <a:solidFill>
                  <a:srgbClr val="74A9DB"/>
                </a:solidFill>
                <a:latin typeface="Montserrat" panose="00000500000000000000" pitchFamily="2" charset="0"/>
              </a:rPr>
              <a:t>Argentina</a:t>
            </a:r>
          </a:p>
        </p:txBody>
      </p:sp>
      <p:cxnSp>
        <p:nvCxnSpPr>
          <p:cNvPr id="9" name="Conector reto 8">
            <a:extLst>
              <a:ext uri="{FF2B5EF4-FFF2-40B4-BE49-F238E27FC236}">
                <a16:creationId xmlns:a16="http://schemas.microsoft.com/office/drawing/2014/main" id="{4EB27928-E7A6-969A-2BE1-9F5349F9AACA}"/>
              </a:ext>
            </a:extLst>
          </p:cNvPr>
          <p:cNvCxnSpPr/>
          <p:nvPr/>
        </p:nvCxnSpPr>
        <p:spPr>
          <a:xfrm>
            <a:off x="4010239" y="-1271125"/>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3934566" y="3423848"/>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12" name="CaixaDeTexto 11">
            <a:extLst>
              <a:ext uri="{FF2B5EF4-FFF2-40B4-BE49-F238E27FC236}">
                <a16:creationId xmlns:a16="http://schemas.microsoft.com/office/drawing/2014/main" id="{B45B384E-7E8F-8FB2-9909-42C6E76A6164}"/>
              </a:ext>
            </a:extLst>
          </p:cNvPr>
          <p:cNvSpPr txBox="1"/>
          <p:nvPr/>
        </p:nvSpPr>
        <p:spPr>
          <a:xfrm>
            <a:off x="8880118" y="647598"/>
            <a:ext cx="3058851"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74A9DB"/>
                </a:solidFill>
                <a:effectLst/>
                <a:uLnTx/>
                <a:uFillTx/>
                <a:latin typeface="Bebas Neue" panose="00000500000000000000" pitchFamily="2" charset="0"/>
                <a:ea typeface="Segoe UI Black" panose="020B0A02040204020203" pitchFamily="34" charset="0"/>
                <a:cs typeface="Segoe UI" panose="020B0502040204020203" pitchFamily="34" charset="0"/>
              </a:rPr>
              <a:t>61</a:t>
            </a:r>
            <a:br>
              <a:rPr kumimoji="0" lang="es-419" sz="1600" b="1" i="0" u="none" strike="noStrike" kern="1200" cap="none" spc="0" normalizeH="0" baseline="0" dirty="0">
                <a:ln>
                  <a:noFill/>
                </a:ln>
                <a:solidFill>
                  <a:srgbClr val="653040"/>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Centros comerciales filiados</a:t>
            </a:r>
          </a:p>
        </p:txBody>
      </p:sp>
      <p:sp>
        <p:nvSpPr>
          <p:cNvPr id="14" name="CaixaDeTexto 13">
            <a:extLst>
              <a:ext uri="{FF2B5EF4-FFF2-40B4-BE49-F238E27FC236}">
                <a16:creationId xmlns:a16="http://schemas.microsoft.com/office/drawing/2014/main" id="{F70F5611-1A76-37D8-A96F-725B42F702BC}"/>
              </a:ext>
            </a:extLst>
          </p:cNvPr>
          <p:cNvSpPr txBox="1"/>
          <p:nvPr/>
        </p:nvSpPr>
        <p:spPr>
          <a:xfrm>
            <a:off x="8880118" y="1639561"/>
            <a:ext cx="3240768" cy="94128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Tamaño promedio de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los centros comerciales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74A9DB"/>
                </a:solidFill>
                <a:effectLst/>
                <a:uLnTx/>
                <a:uFillTx/>
                <a:latin typeface="Bebas Neue" panose="00000500000000000000" pitchFamily="2" charset="0"/>
                <a:ea typeface="Segoe UI Black" panose="020B0A02040204020203" pitchFamily="34" charset="0"/>
                <a:cs typeface="Segoe UI" panose="020B0502040204020203" pitchFamily="34" charset="0"/>
              </a:rPr>
              <a:t>22.110 m²</a:t>
            </a:r>
          </a:p>
        </p:txBody>
      </p:sp>
      <p:sp>
        <p:nvSpPr>
          <p:cNvPr id="15" name="CaixaDeTexto 14">
            <a:extLst>
              <a:ext uri="{FF2B5EF4-FFF2-40B4-BE49-F238E27FC236}">
                <a16:creationId xmlns:a16="http://schemas.microsoft.com/office/drawing/2014/main" id="{3548069D-5266-A5AD-9060-10F2F298D034}"/>
              </a:ext>
            </a:extLst>
          </p:cNvPr>
          <p:cNvSpPr txBox="1"/>
          <p:nvPr/>
        </p:nvSpPr>
        <p:spPr>
          <a:xfrm>
            <a:off x="8880118" y="2994609"/>
            <a:ext cx="2686954"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2400" b="1" dirty="0">
                <a:solidFill>
                  <a:srgbClr val="74A9DB"/>
                </a:solidFill>
                <a:latin typeface="Bebas Neue" panose="00000500000000000000" pitchFamily="2" charset="0"/>
                <a:ea typeface="Segoe UI Black" panose="020B0A02040204020203" pitchFamily="34" charset="0"/>
                <a:cs typeface="Segoe UI" panose="020B0502040204020203" pitchFamily="34" charset="0"/>
              </a:rPr>
              <a:t>31</a:t>
            </a:r>
            <a:r>
              <a:rPr kumimoji="0" lang="es-419" sz="2400" b="1" i="0" u="none" strike="noStrike" kern="1200" cap="none" spc="0" normalizeH="0" baseline="0" dirty="0">
                <a:ln>
                  <a:noFill/>
                </a:ln>
                <a:solidFill>
                  <a:srgbClr val="74A9DB"/>
                </a:solidFill>
                <a:effectLst/>
                <a:uLnTx/>
                <a:uFillTx/>
                <a:latin typeface="Bebas Neue" panose="00000500000000000000" pitchFamily="2" charset="0"/>
                <a:ea typeface="Segoe UI Black" panose="020B0A02040204020203" pitchFamily="34" charset="0"/>
                <a:cs typeface="Segoe UI" panose="020B0502040204020203" pitchFamily="34" charset="0"/>
              </a:rPr>
              <a:t> ciudades</a:t>
            </a:r>
            <a:br>
              <a:rPr kumimoji="0" lang="es-419" sz="1600" b="1" i="0" u="none" strike="noStrike" kern="1200" cap="none" spc="0" normalizeH="0" baseline="0" dirty="0">
                <a:ln>
                  <a:noFill/>
                </a:ln>
                <a:solidFill>
                  <a:srgbClr val="E04C34"/>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con centros comerciales</a:t>
            </a:r>
          </a:p>
        </p:txBody>
      </p:sp>
      <p:sp>
        <p:nvSpPr>
          <p:cNvPr id="16" name="CaixaDeTexto 15">
            <a:extLst>
              <a:ext uri="{FF2B5EF4-FFF2-40B4-BE49-F238E27FC236}">
                <a16:creationId xmlns:a16="http://schemas.microsoft.com/office/drawing/2014/main" id="{71C9D30D-A3AD-ADA3-6182-B081842AB3B1}"/>
              </a:ext>
            </a:extLst>
          </p:cNvPr>
          <p:cNvSpPr txBox="1"/>
          <p:nvPr/>
        </p:nvSpPr>
        <p:spPr>
          <a:xfrm>
            <a:off x="8897116" y="4223408"/>
            <a:ext cx="1412566" cy="62940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GLA</a:t>
            </a:r>
            <a:b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br>
            <a:r>
              <a:rPr lang="es-419" sz="2400" b="1" dirty="0">
                <a:solidFill>
                  <a:srgbClr val="74A9DB"/>
                </a:solidFill>
                <a:latin typeface="Bebas Neue" panose="00000500000000000000" pitchFamily="2" charset="0"/>
                <a:ea typeface="Segoe UI Black" panose="020B0A02040204020203" pitchFamily="34" charset="0"/>
                <a:cs typeface="Segoe UI" panose="020B0502040204020203" pitchFamily="34" charset="0"/>
              </a:rPr>
              <a:t>1.348</a:t>
            </a:r>
            <a:r>
              <a:rPr kumimoji="0" lang="es-419" sz="2400" b="1" i="0" u="none" strike="noStrike" kern="1200" cap="none" spc="0" normalizeH="0" baseline="0" dirty="0">
                <a:ln>
                  <a:noFill/>
                </a:ln>
                <a:solidFill>
                  <a:srgbClr val="74A9DB"/>
                </a:solidFill>
                <a:effectLst/>
                <a:uLnTx/>
                <a:uFillTx/>
                <a:latin typeface="Bebas Neue" panose="00000500000000000000" pitchFamily="2" charset="0"/>
                <a:ea typeface="Segoe UI Black" panose="020B0A02040204020203" pitchFamily="34" charset="0"/>
                <a:cs typeface="Segoe UI" panose="020B0502040204020203" pitchFamily="34" charset="0"/>
              </a:rPr>
              <a:t> mm m²</a:t>
            </a:r>
          </a:p>
        </p:txBody>
      </p:sp>
      <p:sp>
        <p:nvSpPr>
          <p:cNvPr id="17" name="CaixaDeTexto 16">
            <a:extLst>
              <a:ext uri="{FF2B5EF4-FFF2-40B4-BE49-F238E27FC236}">
                <a16:creationId xmlns:a16="http://schemas.microsoft.com/office/drawing/2014/main" id="{28C5E4DD-C396-3222-E107-AE7D5D48795D}"/>
              </a:ext>
            </a:extLst>
          </p:cNvPr>
          <p:cNvSpPr txBox="1"/>
          <p:nvPr/>
        </p:nvSpPr>
        <p:spPr>
          <a:xfrm>
            <a:off x="8476808" y="4209436"/>
            <a:ext cx="420308" cy="510909"/>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3200" b="1" i="0" u="none" strike="noStrike" kern="1200" cap="none" spc="0" normalizeH="0" baseline="0">
                <a:ln>
                  <a:noFill/>
                </a:ln>
                <a:solidFill>
                  <a:prstClr val="white"/>
                </a:solidFill>
                <a:effectLst/>
                <a:uLnTx/>
                <a:uFillTx/>
                <a:latin typeface="Segoe UI" panose="020B0502040204020203" pitchFamily="34" charset="0"/>
                <a:ea typeface="Segoe UI Black" panose="020B0A02040204020203" pitchFamily="34" charset="0"/>
                <a:cs typeface="Segoe UI" panose="020B0502040204020203" pitchFamily="34" charset="0"/>
              </a:rPr>
              <a:t>5</a:t>
            </a:r>
            <a:endParaRPr kumimoji="0" lang="es-419" sz="3200" b="0" i="0" u="none" strike="noStrike" kern="1200" cap="none" spc="0" normalizeH="0" baseline="0">
              <a:ln>
                <a:noFill/>
              </a:ln>
              <a:solidFill>
                <a:prstClr val="white"/>
              </a:solidFill>
              <a:effectLst/>
              <a:uLnTx/>
              <a:uFillTx/>
              <a:latin typeface="Segoe UI Light" panose="020B0502040204020203" pitchFamily="34" charset="0"/>
              <a:ea typeface="Segoe UI Black" panose="020B0A02040204020203" pitchFamily="34" charset="0"/>
              <a:cs typeface="Segoe UI Light" panose="020B0502040204020203" pitchFamily="34" charset="0"/>
            </a:endParaRPr>
          </a:p>
        </p:txBody>
      </p:sp>
      <p:grpSp>
        <p:nvGrpSpPr>
          <p:cNvPr id="18" name="Agrupar 17">
            <a:extLst>
              <a:ext uri="{FF2B5EF4-FFF2-40B4-BE49-F238E27FC236}">
                <a16:creationId xmlns:a16="http://schemas.microsoft.com/office/drawing/2014/main" id="{72EEB066-0DB7-BE03-BA61-1B1E106BCB53}"/>
              </a:ext>
            </a:extLst>
          </p:cNvPr>
          <p:cNvGrpSpPr/>
          <p:nvPr/>
        </p:nvGrpSpPr>
        <p:grpSpPr>
          <a:xfrm>
            <a:off x="8483293" y="-1153886"/>
            <a:ext cx="136272" cy="8183880"/>
            <a:chOff x="8805915" y="403820"/>
            <a:chExt cx="136272" cy="8183880"/>
          </a:xfrm>
        </p:grpSpPr>
        <p:cxnSp>
          <p:nvCxnSpPr>
            <p:cNvPr id="19" name="Conector reto 18">
              <a:extLst>
                <a:ext uri="{FF2B5EF4-FFF2-40B4-BE49-F238E27FC236}">
                  <a16:creationId xmlns:a16="http://schemas.microsoft.com/office/drawing/2014/main" id="{67B34D11-8F3A-D309-1167-C006EED51938}"/>
                </a:ext>
              </a:extLst>
            </p:cNvPr>
            <p:cNvCxnSpPr>
              <a:cxnSpLocks/>
            </p:cNvCxnSpPr>
            <p:nvPr/>
          </p:nvCxnSpPr>
          <p:spPr>
            <a:xfrm>
              <a:off x="8873837" y="403820"/>
              <a:ext cx="0" cy="8183880"/>
            </a:xfrm>
            <a:prstGeom prst="line">
              <a:avLst/>
            </a:prstGeom>
            <a:ln w="952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nvGrpSpPr>
            <p:cNvPr id="20" name="Agrupar 19">
              <a:extLst>
                <a:ext uri="{FF2B5EF4-FFF2-40B4-BE49-F238E27FC236}">
                  <a16:creationId xmlns:a16="http://schemas.microsoft.com/office/drawing/2014/main" id="{FD87A7E9-ED11-76EC-02EE-0EA7C518665C}"/>
                </a:ext>
              </a:extLst>
            </p:cNvPr>
            <p:cNvGrpSpPr/>
            <p:nvPr/>
          </p:nvGrpSpPr>
          <p:grpSpPr>
            <a:xfrm>
              <a:off x="8805915" y="2339882"/>
              <a:ext cx="136272" cy="3712393"/>
              <a:chOff x="4304804" y="2919385"/>
              <a:chExt cx="136272" cy="3712393"/>
            </a:xfrm>
          </p:grpSpPr>
          <p:sp>
            <p:nvSpPr>
              <p:cNvPr id="21" name="Elipse 20">
                <a:extLst>
                  <a:ext uri="{FF2B5EF4-FFF2-40B4-BE49-F238E27FC236}">
                    <a16:creationId xmlns:a16="http://schemas.microsoft.com/office/drawing/2014/main" id="{0D76614E-B847-B630-470B-E8DEC0E32DD7}"/>
                  </a:ext>
                </a:extLst>
              </p:cNvPr>
              <p:cNvSpPr/>
              <p:nvPr/>
            </p:nvSpPr>
            <p:spPr>
              <a:xfrm>
                <a:off x="4304804" y="2919385"/>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3" name="Elipse 22">
                <a:extLst>
                  <a:ext uri="{FF2B5EF4-FFF2-40B4-BE49-F238E27FC236}">
                    <a16:creationId xmlns:a16="http://schemas.microsoft.com/office/drawing/2014/main" id="{50308E62-7855-86BD-D1FE-44867424D660}"/>
                  </a:ext>
                </a:extLst>
              </p:cNvPr>
              <p:cNvSpPr/>
              <p:nvPr/>
            </p:nvSpPr>
            <p:spPr>
              <a:xfrm>
                <a:off x="4305232" y="4111568"/>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Elipse 23">
                <a:extLst>
                  <a:ext uri="{FF2B5EF4-FFF2-40B4-BE49-F238E27FC236}">
                    <a16:creationId xmlns:a16="http://schemas.microsoft.com/office/drawing/2014/main" id="{69E7EC7E-CE51-7A88-FC25-D09BA7E0A348}"/>
                  </a:ext>
                </a:extLst>
              </p:cNvPr>
              <p:cNvSpPr/>
              <p:nvPr/>
            </p:nvSpPr>
            <p:spPr>
              <a:xfrm>
                <a:off x="4304804" y="5303751"/>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Elipse 24">
                <a:extLst>
                  <a:ext uri="{FF2B5EF4-FFF2-40B4-BE49-F238E27FC236}">
                    <a16:creationId xmlns:a16="http://schemas.microsoft.com/office/drawing/2014/main" id="{D1C2F61E-A986-40AF-74F7-F1B311149F86}"/>
                  </a:ext>
                </a:extLst>
              </p:cNvPr>
              <p:cNvSpPr/>
              <p:nvPr/>
            </p:nvSpPr>
            <p:spPr>
              <a:xfrm>
                <a:off x="4304804" y="6495934"/>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pic>
        <p:nvPicPr>
          <p:cNvPr id="2" name="Imagem 1" descr="Uma imagem contendo Diagrama&#10;&#10;Descrição gerada automaticamente">
            <a:extLst>
              <a:ext uri="{FF2B5EF4-FFF2-40B4-BE49-F238E27FC236}">
                <a16:creationId xmlns:a16="http://schemas.microsoft.com/office/drawing/2014/main" id="{0F7D2482-8B0C-568A-C260-E79C9A654778}"/>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979" t="21346" r="7519" b="20416"/>
          <a:stretch/>
        </p:blipFill>
        <p:spPr>
          <a:xfrm rot="16200000">
            <a:off x="-1597534" y="1597536"/>
            <a:ext cx="6858000" cy="3662931"/>
          </a:xfrm>
          <a:prstGeom prst="rect">
            <a:avLst/>
          </a:prstGeom>
        </p:spPr>
      </p:pic>
      <p:sp>
        <p:nvSpPr>
          <p:cNvPr id="3" name="Retângulo: Cantos Arredondados 2">
            <a:extLst>
              <a:ext uri="{FF2B5EF4-FFF2-40B4-BE49-F238E27FC236}">
                <a16:creationId xmlns:a16="http://schemas.microsoft.com/office/drawing/2014/main" id="{F6ED05AB-3F1A-3058-99BA-8F5170C4526C}"/>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11</a:t>
            </a:r>
          </a:p>
        </p:txBody>
      </p:sp>
      <p:sp>
        <p:nvSpPr>
          <p:cNvPr id="5" name="Elipse 4">
            <a:extLst>
              <a:ext uri="{FF2B5EF4-FFF2-40B4-BE49-F238E27FC236}">
                <a16:creationId xmlns:a16="http://schemas.microsoft.com/office/drawing/2014/main" id="{7D5B45C8-3B9B-E8E0-AED3-F8B2DE38280C}"/>
              </a:ext>
            </a:extLst>
          </p:cNvPr>
          <p:cNvSpPr/>
          <p:nvPr/>
        </p:nvSpPr>
        <p:spPr>
          <a:xfrm>
            <a:off x="8494179" y="5577926"/>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CaixaDeTexto 6">
            <a:extLst>
              <a:ext uri="{FF2B5EF4-FFF2-40B4-BE49-F238E27FC236}">
                <a16:creationId xmlns:a16="http://schemas.microsoft.com/office/drawing/2014/main" id="{96A2481D-A544-9590-FC38-C84E3FDE8207}"/>
              </a:ext>
            </a:extLst>
          </p:cNvPr>
          <p:cNvSpPr txBox="1"/>
          <p:nvPr/>
        </p:nvSpPr>
        <p:spPr>
          <a:xfrm>
            <a:off x="8851116" y="5437737"/>
            <a:ext cx="3240768" cy="889987"/>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ES"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Promedio de centros comerciales por ciudad</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74A9DB"/>
                </a:solidFill>
                <a:effectLst/>
                <a:uLnTx/>
                <a:uFillTx/>
                <a:latin typeface="Bebas Neue" panose="00000500000000000000" pitchFamily="2" charset="0"/>
                <a:ea typeface="Segoe UI Black" panose="020B0A02040204020203" pitchFamily="34" charset="0"/>
                <a:cs typeface="Segoe UI" panose="020B0502040204020203" pitchFamily="34" charset="0"/>
              </a:rPr>
              <a:t>2,0</a:t>
            </a:r>
          </a:p>
        </p:txBody>
      </p:sp>
      <p:sp>
        <p:nvSpPr>
          <p:cNvPr id="6" name="Retângulo: Cantos Arredondados 5">
            <a:hlinkClick r:id="rId3" action="ppaction://hlinksldjump"/>
            <a:extLst>
              <a:ext uri="{FF2B5EF4-FFF2-40B4-BE49-F238E27FC236}">
                <a16:creationId xmlns:a16="http://schemas.microsoft.com/office/drawing/2014/main" id="{7F5444AD-262C-1758-6E53-422E8CEBD262}"/>
              </a:ext>
            </a:extLst>
          </p:cNvPr>
          <p:cNvSpPr/>
          <p:nvPr/>
        </p:nvSpPr>
        <p:spPr>
          <a:xfrm>
            <a:off x="3747425"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949593336"/>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Elipse 32">
            <a:extLst>
              <a:ext uri="{FF2B5EF4-FFF2-40B4-BE49-F238E27FC236}">
                <a16:creationId xmlns:a16="http://schemas.microsoft.com/office/drawing/2014/main" id="{2A5E699A-EC03-26E1-1AA7-A198757AF257}"/>
              </a:ext>
            </a:extLst>
          </p:cNvPr>
          <p:cNvSpPr/>
          <p:nvPr/>
        </p:nvSpPr>
        <p:spPr>
          <a:xfrm>
            <a:off x="1024012" y="368717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34" name="Conector reto 33">
            <a:extLst>
              <a:ext uri="{FF2B5EF4-FFF2-40B4-BE49-F238E27FC236}">
                <a16:creationId xmlns:a16="http://schemas.microsoft.com/office/drawing/2014/main" id="{369AB8F3-200C-91D8-6013-31C5BEBBA299}"/>
              </a:ext>
            </a:extLst>
          </p:cNvPr>
          <p:cNvCxnSpPr>
            <a:cxnSpLocks/>
          </p:cNvCxnSpPr>
          <p:nvPr/>
        </p:nvCxnSpPr>
        <p:spPr>
          <a:xfrm>
            <a:off x="1098234" y="-1026486"/>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aixaDeTexto 4">
            <a:extLst>
              <a:ext uri="{FF2B5EF4-FFF2-40B4-BE49-F238E27FC236}">
                <a16:creationId xmlns:a16="http://schemas.microsoft.com/office/drawing/2014/main" id="{B049E9F3-F3BE-831F-EDD5-BAB95ADD77EF}"/>
              </a:ext>
            </a:extLst>
          </p:cNvPr>
          <p:cNvSpPr txBox="1"/>
          <p:nvPr/>
        </p:nvSpPr>
        <p:spPr>
          <a:xfrm>
            <a:off x="1213090" y="357879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FFC00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FFC000"/>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FFC000"/>
              </a:solidFill>
              <a:effectLst/>
              <a:uLnTx/>
              <a:uFillTx/>
              <a:latin typeface="Montserrat" panose="00000500000000000000" pitchFamily="2" charset="0"/>
            </a:endParaRPr>
          </a:p>
        </p:txBody>
      </p:sp>
      <p:pic>
        <p:nvPicPr>
          <p:cNvPr id="4" name="Imagem 3" descr="Padrão do plano de fundo&#10;&#10;Descrição gerada automaticamente">
            <a:extLst>
              <a:ext uri="{FF2B5EF4-FFF2-40B4-BE49-F238E27FC236}">
                <a16:creationId xmlns:a16="http://schemas.microsoft.com/office/drawing/2014/main" id="{085922A9-3F96-DA5B-0425-702ED96123A9}"/>
              </a:ext>
            </a:extLst>
          </p:cNvPr>
          <p:cNvPicPr>
            <a:picLocks noChangeAspect="1"/>
          </p:cNvPicPr>
          <p:nvPr/>
        </p:nvPicPr>
        <p:blipFill rotWithShape="1">
          <a:blip r:embed="rId2">
            <a:extLst>
              <a:ext uri="{28A0092B-C50C-407E-A947-70E740481C1C}">
                <a14:useLocalDpi xmlns:a14="http://schemas.microsoft.com/office/drawing/2010/main" val="0"/>
              </a:ext>
            </a:extLst>
          </a:blip>
          <a:srcRect t="22434"/>
          <a:stretch/>
        </p:blipFill>
        <p:spPr>
          <a:xfrm rot="16200000">
            <a:off x="-3036674" y="3032743"/>
            <a:ext cx="6858000" cy="792513"/>
          </a:xfrm>
          <a:prstGeom prst="rect">
            <a:avLst/>
          </a:prstGeom>
        </p:spPr>
      </p:pic>
      <p:sp>
        <p:nvSpPr>
          <p:cNvPr id="3" name="Retângulo: Cantos Arredondados 2">
            <a:extLst>
              <a:ext uri="{FF2B5EF4-FFF2-40B4-BE49-F238E27FC236}">
                <a16:creationId xmlns:a16="http://schemas.microsoft.com/office/drawing/2014/main" id="{216C5777-8408-C701-0034-F7D34F2A09F8}"/>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110</a:t>
            </a:r>
          </a:p>
        </p:txBody>
      </p:sp>
      <p:graphicFrame>
        <p:nvGraphicFramePr>
          <p:cNvPr id="6" name="Tabela 6">
            <a:extLst>
              <a:ext uri="{FF2B5EF4-FFF2-40B4-BE49-F238E27FC236}">
                <a16:creationId xmlns:a16="http://schemas.microsoft.com/office/drawing/2014/main" id="{A0B7763B-8518-A3B7-8086-8A9CAA89C57B}"/>
              </a:ext>
            </a:extLst>
          </p:cNvPr>
          <p:cNvGraphicFramePr>
            <a:graphicFrameLocks noGrp="1"/>
          </p:cNvGraphicFramePr>
          <p:nvPr>
            <p:extLst>
              <p:ext uri="{D42A27DB-BD31-4B8C-83A1-F6EECF244321}">
                <p14:modId xmlns:p14="http://schemas.microsoft.com/office/powerpoint/2010/main" val="1130141412"/>
              </p:ext>
            </p:extLst>
          </p:nvPr>
        </p:nvGraphicFramePr>
        <p:xfrm>
          <a:off x="3725782" y="1"/>
          <a:ext cx="7847999" cy="6839995"/>
        </p:xfrm>
        <a:graphic>
          <a:graphicData uri="http://schemas.openxmlformats.org/drawingml/2006/table">
            <a:tbl>
              <a:tblPr firstRow="1" bandRow="1">
                <a:tableStyleId>{93296810-A885-4BE3-A3E7-6D5BEEA58F35}</a:tableStyleId>
              </a:tblPr>
              <a:tblGrid>
                <a:gridCol w="1669787">
                  <a:extLst>
                    <a:ext uri="{9D8B030D-6E8A-4147-A177-3AD203B41FA5}">
                      <a16:colId xmlns:a16="http://schemas.microsoft.com/office/drawing/2014/main" val="3049885317"/>
                    </a:ext>
                  </a:extLst>
                </a:gridCol>
                <a:gridCol w="1669787">
                  <a:extLst>
                    <a:ext uri="{9D8B030D-6E8A-4147-A177-3AD203B41FA5}">
                      <a16:colId xmlns:a16="http://schemas.microsoft.com/office/drawing/2014/main" val="867868816"/>
                    </a:ext>
                  </a:extLst>
                </a:gridCol>
                <a:gridCol w="1669787">
                  <a:extLst>
                    <a:ext uri="{9D8B030D-6E8A-4147-A177-3AD203B41FA5}">
                      <a16:colId xmlns:a16="http://schemas.microsoft.com/office/drawing/2014/main" val="3117169216"/>
                    </a:ext>
                  </a:extLst>
                </a:gridCol>
                <a:gridCol w="1669787">
                  <a:extLst>
                    <a:ext uri="{9D8B030D-6E8A-4147-A177-3AD203B41FA5}">
                      <a16:colId xmlns:a16="http://schemas.microsoft.com/office/drawing/2014/main" val="1852995145"/>
                    </a:ext>
                  </a:extLst>
                </a:gridCol>
                <a:gridCol w="1168851">
                  <a:extLst>
                    <a:ext uri="{9D8B030D-6E8A-4147-A177-3AD203B41FA5}">
                      <a16:colId xmlns:a16="http://schemas.microsoft.com/office/drawing/2014/main" val="615224810"/>
                    </a:ext>
                  </a:extLst>
                </a:gridCol>
              </a:tblGrid>
              <a:tr h="529936">
                <a:tc>
                  <a:txBody>
                    <a:bodyPr/>
                    <a:lstStyle/>
                    <a:p>
                      <a:pPr algn="ctr"/>
                      <a:r>
                        <a:rPr lang="pt-BR" sz="1100" dirty="0">
                          <a:latin typeface="Montserrat" panose="00000500000000000000" pitchFamily="2" charset="0"/>
                        </a:rPr>
                        <a:t>CENTRO COMERCIAL</a:t>
                      </a:r>
                    </a:p>
                  </a:txBody>
                  <a:tcPr anchor="ctr">
                    <a:solidFill>
                      <a:schemeClr val="accent4"/>
                    </a:solidFill>
                  </a:tcPr>
                </a:tc>
                <a:tc>
                  <a:txBody>
                    <a:bodyPr/>
                    <a:lstStyle/>
                    <a:p>
                      <a:pPr algn="ctr"/>
                      <a:r>
                        <a:rPr lang="pt-BR" sz="1100" dirty="0">
                          <a:latin typeface="Montserrat" panose="00000500000000000000" pitchFamily="2" charset="0"/>
                        </a:rPr>
                        <a:t>DESAROLLADOR</a:t>
                      </a:r>
                    </a:p>
                  </a:txBody>
                  <a:tcPr anchor="ctr">
                    <a:solidFill>
                      <a:schemeClr val="accent4"/>
                    </a:solidFill>
                  </a:tcPr>
                </a:tc>
                <a:tc>
                  <a:txBody>
                    <a:bodyPr/>
                    <a:lstStyle/>
                    <a:p>
                      <a:pPr algn="ctr"/>
                      <a:r>
                        <a:rPr lang="pt-BR" sz="1100" dirty="0">
                          <a:latin typeface="Montserrat" panose="00000500000000000000" pitchFamily="2" charset="0"/>
                        </a:rPr>
                        <a:t>CIUDAD</a:t>
                      </a:r>
                    </a:p>
                  </a:txBody>
                  <a:tcPr anchor="ctr">
                    <a:solidFill>
                      <a:schemeClr val="accent4"/>
                    </a:solidFill>
                  </a:tcPr>
                </a:tc>
                <a:tc>
                  <a:txBody>
                    <a:bodyPr/>
                    <a:lstStyle/>
                    <a:p>
                      <a:pPr algn="ctr"/>
                      <a:r>
                        <a:rPr lang="pt-BR" sz="1100" dirty="0">
                          <a:latin typeface="Montserrat" panose="00000500000000000000" pitchFamily="2" charset="0"/>
                        </a:rPr>
                        <a:t>ESTADO</a:t>
                      </a:r>
                    </a:p>
                  </a:txBody>
                  <a:tcPr anchor="ctr">
                    <a:solidFill>
                      <a:schemeClr val="accent4"/>
                    </a:solidFill>
                  </a:tcPr>
                </a:tc>
                <a:tc>
                  <a:txBody>
                    <a:bodyPr/>
                    <a:lstStyle/>
                    <a:p>
                      <a:pPr algn="ctr"/>
                      <a:r>
                        <a:rPr lang="pt-BR" sz="1100" dirty="0">
                          <a:latin typeface="Montserrat" panose="00000500000000000000" pitchFamily="2" charset="0"/>
                        </a:rPr>
                        <a:t>GLA</a:t>
                      </a:r>
                    </a:p>
                  </a:txBody>
                  <a:tcPr anchor="ctr">
                    <a:solidFill>
                      <a:schemeClr val="accent4"/>
                    </a:solidFill>
                  </a:tcPr>
                </a:tc>
                <a:extLst>
                  <a:ext uri="{0D108BD9-81ED-4DB2-BD59-A6C34878D82A}">
                    <a16:rowId xmlns:a16="http://schemas.microsoft.com/office/drawing/2014/main" val="890310278"/>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Jardín</a:t>
                      </a:r>
                      <a:r>
                        <a:rPr lang="pt-BR" sz="900" b="0" i="0" u="none" strike="noStrike" dirty="0">
                          <a:solidFill>
                            <a:srgbClr val="000000"/>
                          </a:solidFill>
                          <a:effectLst/>
                          <a:latin typeface="Montserrat" panose="00000500000000000000" pitchFamily="2" charset="0"/>
                        </a:rPr>
                        <a:t> Plaza Cúcuta</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Jardín</a:t>
                      </a:r>
                      <a:r>
                        <a:rPr lang="pt-BR" sz="900" b="0" i="0" u="none" strike="noStrike" dirty="0">
                          <a:solidFill>
                            <a:srgbClr val="000000"/>
                          </a:solidFill>
                          <a:effectLst/>
                          <a:latin typeface="Montserrat" panose="00000500000000000000" pitchFamily="2" charset="0"/>
                        </a:rPr>
                        <a:t> Plaza Cúcuta</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Cucutá</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Norte de Santander</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32.530</a:t>
                      </a:r>
                    </a:p>
                  </a:txBody>
                  <a:tcPr marL="7620" marR="7620" marT="7620" marB="0" anchor="ctr">
                    <a:solidFill>
                      <a:srgbClr val="FFE8CB"/>
                    </a:solidFill>
                  </a:tcPr>
                </a:tc>
                <a:extLst>
                  <a:ext uri="{0D108BD9-81ED-4DB2-BD59-A6C34878D82A}">
                    <a16:rowId xmlns:a16="http://schemas.microsoft.com/office/drawing/2014/main" val="1188178967"/>
                  </a:ext>
                </a:extLst>
              </a:tr>
              <a:tr h="300479">
                <a:tc>
                  <a:txBody>
                    <a:bodyPr/>
                    <a:lstStyle/>
                    <a:p>
                      <a:pPr algn="ctr" fontAlgn="b"/>
                      <a:r>
                        <a:rPr lang="pt-BR" sz="900" b="0" i="0" u="none" strike="noStrike" dirty="0">
                          <a:solidFill>
                            <a:srgbClr val="000000"/>
                          </a:solidFill>
                          <a:effectLst/>
                          <a:latin typeface="Montserrat" panose="00000500000000000000" pitchFamily="2" charset="0"/>
                        </a:rPr>
                        <a:t>Jardines </a:t>
                      </a:r>
                      <a:r>
                        <a:rPr lang="pt-BR" sz="900" b="0" i="0" u="none" strike="noStrike" dirty="0" err="1">
                          <a:solidFill>
                            <a:srgbClr val="000000"/>
                          </a:solidFill>
                          <a:effectLst/>
                          <a:latin typeface="Montserrat" panose="00000500000000000000" pitchFamily="2" charset="0"/>
                        </a:rPr>
                        <a:t>LlanoGrande</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Jardines </a:t>
                      </a:r>
                      <a:r>
                        <a:rPr lang="pt-BR" sz="900" b="0" i="0" u="none" strike="noStrike" dirty="0" err="1">
                          <a:solidFill>
                            <a:srgbClr val="000000"/>
                          </a:solidFill>
                          <a:effectLst/>
                          <a:latin typeface="Montserrat" panose="00000500000000000000" pitchFamily="2" charset="0"/>
                        </a:rPr>
                        <a:t>LlanoGrande</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Rionegro</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Antioquia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15.736</a:t>
                      </a:r>
                    </a:p>
                  </a:txBody>
                  <a:tcPr marL="7620" marR="7620" marT="7620" marB="0" anchor="ctr">
                    <a:solidFill>
                      <a:srgbClr val="FFF4E7"/>
                    </a:solidFill>
                  </a:tcPr>
                </a:tc>
                <a:extLst>
                  <a:ext uri="{0D108BD9-81ED-4DB2-BD59-A6C34878D82A}">
                    <a16:rowId xmlns:a16="http://schemas.microsoft.com/office/drawing/2014/main" val="1037831715"/>
                  </a:ext>
                </a:extLst>
              </a:tr>
              <a:tr h="300479">
                <a:tc>
                  <a:txBody>
                    <a:bodyPr/>
                    <a:lstStyle/>
                    <a:p>
                      <a:pPr algn="ctr" fontAlgn="b"/>
                      <a:r>
                        <a:rPr lang="pt-BR" sz="900" b="0" i="0" u="none" strike="noStrike">
                          <a:solidFill>
                            <a:srgbClr val="000000"/>
                          </a:solidFill>
                          <a:effectLst/>
                          <a:latin typeface="Montserrat" panose="00000500000000000000" pitchFamily="2" charset="0"/>
                        </a:rPr>
                        <a:t>La Casona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La Casona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Zipaquirá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Cundinamarca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6.578</a:t>
                      </a:r>
                    </a:p>
                  </a:txBody>
                  <a:tcPr marL="7620" marR="7620" marT="7620" marB="0" anchor="ctr">
                    <a:solidFill>
                      <a:srgbClr val="FFE8CB"/>
                    </a:solidFill>
                  </a:tcPr>
                </a:tc>
                <a:extLst>
                  <a:ext uri="{0D108BD9-81ED-4DB2-BD59-A6C34878D82A}">
                    <a16:rowId xmlns:a16="http://schemas.microsoft.com/office/drawing/2014/main" val="1624563643"/>
                  </a:ext>
                </a:extLst>
              </a:tr>
              <a:tr h="300479">
                <a:tc>
                  <a:txBody>
                    <a:bodyPr/>
                    <a:lstStyle/>
                    <a:p>
                      <a:pPr algn="ctr" fontAlgn="b"/>
                      <a:r>
                        <a:rPr lang="pt-BR" sz="900" b="0" i="0" u="none" strike="noStrike">
                          <a:solidFill>
                            <a:srgbClr val="000000"/>
                          </a:solidFill>
                          <a:effectLst/>
                          <a:latin typeface="Montserrat" panose="00000500000000000000" pitchFamily="2" charset="0"/>
                        </a:rPr>
                        <a:t>La Central</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La Central</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Medellín</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Antioquia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32.839</a:t>
                      </a:r>
                    </a:p>
                  </a:txBody>
                  <a:tcPr marL="7620" marR="7620" marT="7620" marB="0" anchor="ctr">
                    <a:solidFill>
                      <a:srgbClr val="FFF4E7"/>
                    </a:solidFill>
                  </a:tcPr>
                </a:tc>
                <a:extLst>
                  <a:ext uri="{0D108BD9-81ED-4DB2-BD59-A6C34878D82A}">
                    <a16:rowId xmlns:a16="http://schemas.microsoft.com/office/drawing/2014/main" val="159647448"/>
                  </a:ext>
                </a:extLst>
              </a:tr>
              <a:tr h="300479">
                <a:tc>
                  <a:txBody>
                    <a:bodyPr/>
                    <a:lstStyle/>
                    <a:p>
                      <a:pPr algn="ctr" fontAlgn="b"/>
                      <a:r>
                        <a:rPr lang="pt-BR" sz="900" b="0" i="0" u="none" strike="noStrike">
                          <a:solidFill>
                            <a:srgbClr val="000000"/>
                          </a:solidFill>
                          <a:effectLst/>
                          <a:latin typeface="Montserrat" panose="00000500000000000000" pitchFamily="2" charset="0"/>
                        </a:rPr>
                        <a:t>La Estación Cali</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La Estación Cali</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Cali</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Valle del Cauca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33.819</a:t>
                      </a:r>
                    </a:p>
                  </a:txBody>
                  <a:tcPr marL="7620" marR="7620" marT="7620" marB="0" anchor="ctr">
                    <a:solidFill>
                      <a:srgbClr val="FFE8CB"/>
                    </a:solidFill>
                  </a:tcPr>
                </a:tc>
                <a:extLst>
                  <a:ext uri="{0D108BD9-81ED-4DB2-BD59-A6C34878D82A}">
                    <a16:rowId xmlns:a16="http://schemas.microsoft.com/office/drawing/2014/main" val="3882297485"/>
                  </a:ext>
                </a:extLst>
              </a:tr>
              <a:tr h="300479">
                <a:tc>
                  <a:txBody>
                    <a:bodyPr/>
                    <a:lstStyle/>
                    <a:p>
                      <a:pPr algn="ctr" fontAlgn="b"/>
                      <a:r>
                        <a:rPr lang="pt-BR" sz="900" b="0" i="0" u="none" strike="noStrike">
                          <a:solidFill>
                            <a:srgbClr val="000000"/>
                          </a:solidFill>
                          <a:effectLst/>
                          <a:latin typeface="Montserrat" panose="00000500000000000000" pitchFamily="2" charset="0"/>
                        </a:rPr>
                        <a:t>La Estacion Ibague</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La </a:t>
                      </a:r>
                      <a:r>
                        <a:rPr lang="pt-BR" sz="900" b="0" i="0" u="none" strike="noStrike" dirty="0" err="1">
                          <a:solidFill>
                            <a:srgbClr val="000000"/>
                          </a:solidFill>
                          <a:effectLst/>
                          <a:latin typeface="Montserrat" panose="00000500000000000000" pitchFamily="2" charset="0"/>
                        </a:rPr>
                        <a:t>Estacion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Ibague</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Ibagué</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Tolima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39.713</a:t>
                      </a:r>
                    </a:p>
                  </a:txBody>
                  <a:tcPr marL="7620" marR="7620" marT="7620" marB="0" anchor="ctr">
                    <a:solidFill>
                      <a:srgbClr val="FFF4E7"/>
                    </a:solidFill>
                  </a:tcPr>
                </a:tc>
                <a:extLst>
                  <a:ext uri="{0D108BD9-81ED-4DB2-BD59-A6C34878D82A}">
                    <a16:rowId xmlns:a16="http://schemas.microsoft.com/office/drawing/2014/main" val="1849445180"/>
                  </a:ext>
                </a:extLst>
              </a:tr>
              <a:tr h="300479">
                <a:tc>
                  <a:txBody>
                    <a:bodyPr/>
                    <a:lstStyle/>
                    <a:p>
                      <a:pPr algn="ctr" fontAlgn="b"/>
                      <a:r>
                        <a:rPr lang="pt-BR" sz="900" b="0" i="0" u="none" strike="noStrike">
                          <a:solidFill>
                            <a:srgbClr val="000000"/>
                          </a:solidFill>
                          <a:effectLst/>
                          <a:latin typeface="Montserrat" panose="00000500000000000000" pitchFamily="2" charset="0"/>
                        </a:rPr>
                        <a:t>La Florida Cañaveral</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La Florida Cañaveral</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Floridablanca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Santander</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21.468</a:t>
                      </a:r>
                    </a:p>
                  </a:txBody>
                  <a:tcPr marL="7620" marR="7620" marT="7620" marB="0" anchor="ctr">
                    <a:solidFill>
                      <a:srgbClr val="FFE8CB"/>
                    </a:solidFill>
                  </a:tcPr>
                </a:tc>
                <a:extLst>
                  <a:ext uri="{0D108BD9-81ED-4DB2-BD59-A6C34878D82A}">
                    <a16:rowId xmlns:a16="http://schemas.microsoft.com/office/drawing/2014/main" val="1411550322"/>
                  </a:ext>
                </a:extLst>
              </a:tr>
              <a:tr h="300479">
                <a:tc>
                  <a:txBody>
                    <a:bodyPr/>
                    <a:lstStyle/>
                    <a:p>
                      <a:pPr algn="ctr" fontAlgn="b"/>
                      <a:r>
                        <a:rPr lang="pt-BR" sz="900" b="0" i="0" u="none" strike="noStrike">
                          <a:solidFill>
                            <a:srgbClr val="000000"/>
                          </a:solidFill>
                          <a:effectLst/>
                          <a:latin typeface="Montserrat" panose="00000500000000000000" pitchFamily="2" charset="0"/>
                        </a:rPr>
                        <a:t>La Herradura Centro Comercial</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La </a:t>
                      </a:r>
                      <a:r>
                        <a:rPr lang="pt-BR" sz="900" b="0" i="0" u="none" strike="noStrike" dirty="0" err="1">
                          <a:solidFill>
                            <a:srgbClr val="000000"/>
                          </a:solidFill>
                          <a:effectLst/>
                          <a:latin typeface="Montserrat" panose="00000500000000000000" pitchFamily="2" charset="0"/>
                        </a:rPr>
                        <a:t>Herradura</a:t>
                      </a:r>
                      <a:r>
                        <a:rPr lang="pt-BR" sz="900" b="0" i="0" u="none" strike="noStrike" dirty="0">
                          <a:solidFill>
                            <a:srgbClr val="000000"/>
                          </a:solidFill>
                          <a:effectLst/>
                          <a:latin typeface="Montserrat" panose="00000500000000000000" pitchFamily="2" charset="0"/>
                        </a:rPr>
                        <a:t> Centro Comercial</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Tuluá</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Valle del Cauca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11.955</a:t>
                      </a:r>
                    </a:p>
                  </a:txBody>
                  <a:tcPr marL="7620" marR="7620" marT="7620" marB="0" anchor="ctr">
                    <a:solidFill>
                      <a:srgbClr val="FFF4E7"/>
                    </a:solidFill>
                  </a:tcPr>
                </a:tc>
                <a:extLst>
                  <a:ext uri="{0D108BD9-81ED-4DB2-BD59-A6C34878D82A}">
                    <a16:rowId xmlns:a16="http://schemas.microsoft.com/office/drawing/2014/main" val="3066878474"/>
                  </a:ext>
                </a:extLst>
              </a:tr>
              <a:tr h="300479">
                <a:tc>
                  <a:txBody>
                    <a:bodyPr/>
                    <a:lstStyle/>
                    <a:p>
                      <a:pPr algn="ctr" fontAlgn="b"/>
                      <a:r>
                        <a:rPr lang="pt-BR" sz="900" b="0" i="0" u="none" strike="noStrike">
                          <a:solidFill>
                            <a:srgbClr val="000000"/>
                          </a:solidFill>
                          <a:effectLst/>
                          <a:latin typeface="Montserrat" panose="00000500000000000000" pitchFamily="2" charset="0"/>
                        </a:rPr>
                        <a:t>La Pasarela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La Pasarela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Cali</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Valle del Cauca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18.885</a:t>
                      </a:r>
                    </a:p>
                  </a:txBody>
                  <a:tcPr marL="7620" marR="7620" marT="7620" marB="0" anchor="ctr">
                    <a:solidFill>
                      <a:srgbClr val="FFE8CB"/>
                    </a:solidFill>
                  </a:tcPr>
                </a:tc>
                <a:extLst>
                  <a:ext uri="{0D108BD9-81ED-4DB2-BD59-A6C34878D82A}">
                    <a16:rowId xmlns:a16="http://schemas.microsoft.com/office/drawing/2014/main" val="2150376807"/>
                  </a:ext>
                </a:extLst>
              </a:tr>
              <a:tr h="300479">
                <a:tc>
                  <a:txBody>
                    <a:bodyPr/>
                    <a:lstStyle/>
                    <a:p>
                      <a:pPr algn="ctr" fontAlgn="b"/>
                      <a:r>
                        <a:rPr lang="pt-BR" sz="900" b="0" i="0" u="none" strike="noStrike">
                          <a:solidFill>
                            <a:srgbClr val="000000"/>
                          </a:solidFill>
                          <a:effectLst/>
                          <a:latin typeface="Montserrat" panose="00000500000000000000" pitchFamily="2" charset="0"/>
                        </a:rPr>
                        <a:t>La Quinta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La Quinta</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Bucaramanga</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Santander</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10.040</a:t>
                      </a:r>
                    </a:p>
                  </a:txBody>
                  <a:tcPr marL="7620" marR="7620" marT="7620" marB="0" anchor="ctr">
                    <a:solidFill>
                      <a:srgbClr val="FFF4E7"/>
                    </a:solidFill>
                  </a:tcPr>
                </a:tc>
                <a:extLst>
                  <a:ext uri="{0D108BD9-81ED-4DB2-BD59-A6C34878D82A}">
                    <a16:rowId xmlns:a16="http://schemas.microsoft.com/office/drawing/2014/main" val="2015994734"/>
                  </a:ext>
                </a:extLst>
              </a:tr>
              <a:tr h="300479">
                <a:tc>
                  <a:txBody>
                    <a:bodyPr/>
                    <a:lstStyle/>
                    <a:p>
                      <a:pPr algn="ctr" fontAlgn="b"/>
                      <a:r>
                        <a:rPr lang="pt-BR" sz="900" b="0" i="0" u="none" strike="noStrike">
                          <a:solidFill>
                            <a:srgbClr val="000000"/>
                          </a:solidFill>
                          <a:effectLst/>
                          <a:latin typeface="Montserrat" panose="00000500000000000000" pitchFamily="2" charset="0"/>
                        </a:rPr>
                        <a:t>La Serrezuela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MTS CONSULTORIA MÁS GESTIÓN</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Cartagena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Bolívar</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11.740</a:t>
                      </a:r>
                    </a:p>
                  </a:txBody>
                  <a:tcPr marL="7620" marR="7620" marT="7620" marB="0" anchor="ctr">
                    <a:solidFill>
                      <a:srgbClr val="FFE8CB"/>
                    </a:solidFill>
                  </a:tcPr>
                </a:tc>
                <a:extLst>
                  <a:ext uri="{0D108BD9-81ED-4DB2-BD59-A6C34878D82A}">
                    <a16:rowId xmlns:a16="http://schemas.microsoft.com/office/drawing/2014/main" val="2104077100"/>
                  </a:ext>
                </a:extLst>
              </a:tr>
              <a:tr h="300479">
                <a:tc>
                  <a:txBody>
                    <a:bodyPr/>
                    <a:lstStyle/>
                    <a:p>
                      <a:pPr algn="ctr" fontAlgn="b"/>
                      <a:r>
                        <a:rPr lang="pt-BR" sz="900" b="0" i="0" u="none" strike="noStrike">
                          <a:solidFill>
                            <a:srgbClr val="000000"/>
                          </a:solidFill>
                          <a:effectLst/>
                          <a:latin typeface="Montserrat" panose="00000500000000000000" pitchFamily="2" charset="0"/>
                        </a:rPr>
                        <a:t>Le Mont</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Dualgi</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Medellín</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Antioquia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11.500</a:t>
                      </a:r>
                    </a:p>
                  </a:txBody>
                  <a:tcPr marL="7620" marR="7620" marT="7620" marB="0" anchor="ctr">
                    <a:solidFill>
                      <a:srgbClr val="FFF4E7"/>
                    </a:solidFill>
                  </a:tcPr>
                </a:tc>
                <a:extLst>
                  <a:ext uri="{0D108BD9-81ED-4DB2-BD59-A6C34878D82A}">
                    <a16:rowId xmlns:a16="http://schemas.microsoft.com/office/drawing/2014/main" val="1068493753"/>
                  </a:ext>
                </a:extLst>
              </a:tr>
              <a:tr h="300479">
                <a:tc>
                  <a:txBody>
                    <a:bodyPr/>
                    <a:lstStyle/>
                    <a:p>
                      <a:pPr algn="ctr" fontAlgn="b"/>
                      <a:r>
                        <a:rPr lang="pt-BR" sz="900" b="0" i="0" u="none" strike="noStrike">
                          <a:solidFill>
                            <a:srgbClr val="000000"/>
                          </a:solidFill>
                          <a:effectLst/>
                          <a:latin typeface="Montserrat" panose="00000500000000000000" pitchFamily="2" charset="0"/>
                        </a:rPr>
                        <a:t>Llanocentro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Villavicencio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Meta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14.758</a:t>
                      </a:r>
                    </a:p>
                  </a:txBody>
                  <a:tcPr marL="7620" marR="7620" marT="7620" marB="0" anchor="ctr">
                    <a:solidFill>
                      <a:srgbClr val="FFE8CB"/>
                    </a:solidFill>
                  </a:tcPr>
                </a:tc>
                <a:extLst>
                  <a:ext uri="{0D108BD9-81ED-4DB2-BD59-A6C34878D82A}">
                    <a16:rowId xmlns:a16="http://schemas.microsoft.com/office/drawing/2014/main" val="919468357"/>
                  </a:ext>
                </a:extLst>
              </a:tr>
              <a:tr h="300479">
                <a:tc>
                  <a:txBody>
                    <a:bodyPr/>
                    <a:lstStyle/>
                    <a:p>
                      <a:pPr algn="ctr" fontAlgn="b"/>
                      <a:r>
                        <a:rPr lang="pt-BR" sz="900" b="0" i="0" u="none" strike="noStrike">
                          <a:solidFill>
                            <a:srgbClr val="000000"/>
                          </a:solidFill>
                          <a:effectLst/>
                          <a:latin typeface="Montserrat" panose="00000500000000000000" pitchFamily="2" charset="0"/>
                        </a:rPr>
                        <a:t>Llanogrande</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Llanogrande</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Palmira</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Valle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Cauca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40.000</a:t>
                      </a:r>
                    </a:p>
                  </a:txBody>
                  <a:tcPr marL="7620" marR="7620" marT="7620" marB="0" anchor="ctr">
                    <a:solidFill>
                      <a:srgbClr val="FFF4E7"/>
                    </a:solidFill>
                  </a:tcPr>
                </a:tc>
                <a:extLst>
                  <a:ext uri="{0D108BD9-81ED-4DB2-BD59-A6C34878D82A}">
                    <a16:rowId xmlns:a16="http://schemas.microsoft.com/office/drawing/2014/main" val="2499613958"/>
                  </a:ext>
                </a:extLst>
              </a:tr>
              <a:tr h="300479">
                <a:tc>
                  <a:txBody>
                    <a:bodyPr/>
                    <a:lstStyle/>
                    <a:p>
                      <a:pPr algn="ctr" fontAlgn="b"/>
                      <a:r>
                        <a:rPr lang="pt-BR" sz="900" b="0" i="0" u="none" strike="noStrike">
                          <a:solidFill>
                            <a:srgbClr val="000000"/>
                          </a:solidFill>
                          <a:effectLst/>
                          <a:latin typeface="Montserrat" panose="00000500000000000000" pitchFamily="2" charset="0"/>
                        </a:rPr>
                        <a:t>Los Ejecutivos</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Cartagena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Bolívar</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7.795</a:t>
                      </a:r>
                    </a:p>
                  </a:txBody>
                  <a:tcPr marL="7620" marR="7620" marT="7620" marB="0" anchor="ctr">
                    <a:solidFill>
                      <a:srgbClr val="FFE8CB"/>
                    </a:solidFill>
                  </a:tcPr>
                </a:tc>
                <a:extLst>
                  <a:ext uri="{0D108BD9-81ED-4DB2-BD59-A6C34878D82A}">
                    <a16:rowId xmlns:a16="http://schemas.microsoft.com/office/drawing/2014/main" val="246155704"/>
                  </a:ext>
                </a:extLst>
              </a:tr>
              <a:tr h="300479">
                <a:tc>
                  <a:txBody>
                    <a:bodyPr/>
                    <a:lstStyle/>
                    <a:p>
                      <a:pPr algn="ctr" fontAlgn="b"/>
                      <a:r>
                        <a:rPr lang="pt-BR" sz="900" b="0" i="0" u="none" strike="noStrike">
                          <a:solidFill>
                            <a:srgbClr val="000000"/>
                          </a:solidFill>
                          <a:effectLst/>
                          <a:latin typeface="Montserrat" panose="00000500000000000000" pitchFamily="2" charset="0"/>
                        </a:rPr>
                        <a:t>Los Molinos</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Viviendas y proyectos</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Medellín</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Antioquia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51.000</a:t>
                      </a:r>
                    </a:p>
                  </a:txBody>
                  <a:tcPr marL="7620" marR="7620" marT="7620" marB="0" anchor="ctr">
                    <a:solidFill>
                      <a:srgbClr val="FFF4E7"/>
                    </a:solidFill>
                  </a:tcPr>
                </a:tc>
                <a:extLst>
                  <a:ext uri="{0D108BD9-81ED-4DB2-BD59-A6C34878D82A}">
                    <a16:rowId xmlns:a16="http://schemas.microsoft.com/office/drawing/2014/main" val="2669191146"/>
                  </a:ext>
                </a:extLst>
              </a:tr>
              <a:tr h="300479">
                <a:tc>
                  <a:txBody>
                    <a:bodyPr/>
                    <a:lstStyle/>
                    <a:p>
                      <a:pPr algn="ctr" fontAlgn="b"/>
                      <a:r>
                        <a:rPr lang="pt-BR" sz="900" b="0" i="0" u="none" strike="noStrike">
                          <a:solidFill>
                            <a:srgbClr val="000000"/>
                          </a:solidFill>
                          <a:effectLst/>
                          <a:latin typeface="Montserrat" panose="00000500000000000000" pitchFamily="2" charset="0"/>
                        </a:rPr>
                        <a:t>Mall Plaza Cartagena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Mallplaza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Cartagena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Bolívar</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33.500</a:t>
                      </a:r>
                    </a:p>
                  </a:txBody>
                  <a:tcPr marL="7620" marR="7620" marT="7620" marB="0" anchor="ctr">
                    <a:solidFill>
                      <a:srgbClr val="FFE8CB"/>
                    </a:solidFill>
                  </a:tcPr>
                </a:tc>
                <a:extLst>
                  <a:ext uri="{0D108BD9-81ED-4DB2-BD59-A6C34878D82A}">
                    <a16:rowId xmlns:a16="http://schemas.microsoft.com/office/drawing/2014/main" val="3797744303"/>
                  </a:ext>
                </a:extLst>
              </a:tr>
              <a:tr h="300479">
                <a:tc>
                  <a:txBody>
                    <a:bodyPr/>
                    <a:lstStyle/>
                    <a:p>
                      <a:pPr algn="ctr" fontAlgn="b"/>
                      <a:r>
                        <a:rPr lang="pt-BR" sz="900" b="0" i="0" u="none" strike="noStrike">
                          <a:solidFill>
                            <a:srgbClr val="000000"/>
                          </a:solidFill>
                          <a:effectLst/>
                          <a:latin typeface="Montserrat" panose="00000500000000000000" pitchFamily="2" charset="0"/>
                        </a:rPr>
                        <a:t>Mall Plaza NQS</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Mallplaza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93.000</a:t>
                      </a:r>
                    </a:p>
                  </a:txBody>
                  <a:tcPr marL="7620" marR="7620" marT="7620" marB="0" anchor="ctr">
                    <a:solidFill>
                      <a:srgbClr val="FFF4E7"/>
                    </a:solidFill>
                  </a:tcPr>
                </a:tc>
                <a:extLst>
                  <a:ext uri="{0D108BD9-81ED-4DB2-BD59-A6C34878D82A}">
                    <a16:rowId xmlns:a16="http://schemas.microsoft.com/office/drawing/2014/main" val="841735651"/>
                  </a:ext>
                </a:extLst>
              </a:tr>
              <a:tr h="300479">
                <a:tc>
                  <a:txBody>
                    <a:bodyPr/>
                    <a:lstStyle/>
                    <a:p>
                      <a:pPr algn="ctr" fontAlgn="b"/>
                      <a:r>
                        <a:rPr lang="pt-BR" sz="900" b="0" i="0" u="none" strike="noStrike">
                          <a:solidFill>
                            <a:srgbClr val="000000"/>
                          </a:solidFill>
                          <a:effectLst/>
                          <a:latin typeface="Montserrat" panose="00000500000000000000" pitchFamily="2" charset="0"/>
                        </a:rPr>
                        <a:t>Mallplaza Buenavista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Mallplaza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Barranquilla</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Atlántico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58.000</a:t>
                      </a:r>
                    </a:p>
                  </a:txBody>
                  <a:tcPr marL="7620" marR="7620" marT="7620" marB="0" anchor="ctr">
                    <a:solidFill>
                      <a:srgbClr val="FFE8CB"/>
                    </a:solidFill>
                  </a:tcPr>
                </a:tc>
                <a:extLst>
                  <a:ext uri="{0D108BD9-81ED-4DB2-BD59-A6C34878D82A}">
                    <a16:rowId xmlns:a16="http://schemas.microsoft.com/office/drawing/2014/main" val="1644782327"/>
                  </a:ext>
                </a:extLst>
              </a:tr>
              <a:tr h="300479">
                <a:tc>
                  <a:txBody>
                    <a:bodyPr/>
                    <a:lstStyle/>
                    <a:p>
                      <a:pPr algn="ctr" fontAlgn="b"/>
                      <a:r>
                        <a:rPr lang="pt-BR" sz="900" b="0" i="0" u="none" strike="noStrike">
                          <a:solidFill>
                            <a:srgbClr val="000000"/>
                          </a:solidFill>
                          <a:effectLst/>
                          <a:latin typeface="Montserrat" panose="00000500000000000000" pitchFamily="2" charset="0"/>
                        </a:rPr>
                        <a:t>Mallplaza Manizales</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Mallplaza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Manizales</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Caldas</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40.000</a:t>
                      </a:r>
                    </a:p>
                  </a:txBody>
                  <a:tcPr marL="7620" marR="7620" marT="7620" marB="0" anchor="ctr">
                    <a:solidFill>
                      <a:srgbClr val="FFF4E7"/>
                    </a:solidFill>
                  </a:tcPr>
                </a:tc>
                <a:extLst>
                  <a:ext uri="{0D108BD9-81ED-4DB2-BD59-A6C34878D82A}">
                    <a16:rowId xmlns:a16="http://schemas.microsoft.com/office/drawing/2014/main" val="2770442054"/>
                  </a:ext>
                </a:extLst>
              </a:tr>
              <a:tr h="300479">
                <a:tc>
                  <a:txBody>
                    <a:bodyPr/>
                    <a:lstStyle/>
                    <a:p>
                      <a:pPr algn="ctr" fontAlgn="b"/>
                      <a:r>
                        <a:rPr lang="pt-BR" sz="900" b="0" i="0" u="none" strike="noStrike">
                          <a:solidFill>
                            <a:srgbClr val="000000"/>
                          </a:solidFill>
                          <a:effectLst/>
                          <a:latin typeface="Montserrat" panose="00000500000000000000" pitchFamily="2" charset="0"/>
                        </a:rPr>
                        <a:t>Manila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Manila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Fusagasuga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Cundinamarca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8.560</a:t>
                      </a:r>
                    </a:p>
                  </a:txBody>
                  <a:tcPr marL="7620" marR="7620" marT="7620" marB="0" anchor="ctr">
                    <a:solidFill>
                      <a:srgbClr val="FFE8CB"/>
                    </a:solidFill>
                  </a:tcPr>
                </a:tc>
                <a:extLst>
                  <a:ext uri="{0D108BD9-81ED-4DB2-BD59-A6C34878D82A}">
                    <a16:rowId xmlns:a16="http://schemas.microsoft.com/office/drawing/2014/main" val="4040037110"/>
                  </a:ext>
                </a:extLst>
              </a:tr>
            </a:tbl>
          </a:graphicData>
        </a:graphic>
      </p:graphicFrame>
      <p:sp>
        <p:nvSpPr>
          <p:cNvPr id="2" name="Retângulo: Cantos Arredondados 1">
            <a:hlinkClick r:id="rId3" action="ppaction://hlinksldjump"/>
            <a:extLst>
              <a:ext uri="{FF2B5EF4-FFF2-40B4-BE49-F238E27FC236}">
                <a16:creationId xmlns:a16="http://schemas.microsoft.com/office/drawing/2014/main" id="{9EA1076F-2EDF-CE54-1F25-4D0A0A042E1B}"/>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220033444"/>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Elipse 32">
            <a:extLst>
              <a:ext uri="{FF2B5EF4-FFF2-40B4-BE49-F238E27FC236}">
                <a16:creationId xmlns:a16="http://schemas.microsoft.com/office/drawing/2014/main" id="{2A5E699A-EC03-26E1-1AA7-A198757AF257}"/>
              </a:ext>
            </a:extLst>
          </p:cNvPr>
          <p:cNvSpPr/>
          <p:nvPr/>
        </p:nvSpPr>
        <p:spPr>
          <a:xfrm>
            <a:off x="1024012" y="368717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34" name="Conector reto 33">
            <a:extLst>
              <a:ext uri="{FF2B5EF4-FFF2-40B4-BE49-F238E27FC236}">
                <a16:creationId xmlns:a16="http://schemas.microsoft.com/office/drawing/2014/main" id="{369AB8F3-200C-91D8-6013-31C5BEBBA299}"/>
              </a:ext>
            </a:extLst>
          </p:cNvPr>
          <p:cNvCxnSpPr>
            <a:cxnSpLocks/>
          </p:cNvCxnSpPr>
          <p:nvPr/>
        </p:nvCxnSpPr>
        <p:spPr>
          <a:xfrm>
            <a:off x="1098234" y="-1026486"/>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aixaDeTexto 4">
            <a:extLst>
              <a:ext uri="{FF2B5EF4-FFF2-40B4-BE49-F238E27FC236}">
                <a16:creationId xmlns:a16="http://schemas.microsoft.com/office/drawing/2014/main" id="{B049E9F3-F3BE-831F-EDD5-BAB95ADD77EF}"/>
              </a:ext>
            </a:extLst>
          </p:cNvPr>
          <p:cNvSpPr txBox="1"/>
          <p:nvPr/>
        </p:nvSpPr>
        <p:spPr>
          <a:xfrm>
            <a:off x="1213090" y="357879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FFC00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FFC000"/>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FFC000"/>
              </a:solidFill>
              <a:effectLst/>
              <a:uLnTx/>
              <a:uFillTx/>
              <a:latin typeface="Montserrat" panose="00000500000000000000" pitchFamily="2" charset="0"/>
            </a:endParaRPr>
          </a:p>
        </p:txBody>
      </p:sp>
      <p:pic>
        <p:nvPicPr>
          <p:cNvPr id="4" name="Imagem 3" descr="Padrão do plano de fundo&#10;&#10;Descrição gerada automaticamente">
            <a:extLst>
              <a:ext uri="{FF2B5EF4-FFF2-40B4-BE49-F238E27FC236}">
                <a16:creationId xmlns:a16="http://schemas.microsoft.com/office/drawing/2014/main" id="{085922A9-3F96-DA5B-0425-702ED96123A9}"/>
              </a:ext>
            </a:extLst>
          </p:cNvPr>
          <p:cNvPicPr>
            <a:picLocks noChangeAspect="1"/>
          </p:cNvPicPr>
          <p:nvPr/>
        </p:nvPicPr>
        <p:blipFill rotWithShape="1">
          <a:blip r:embed="rId2">
            <a:extLst>
              <a:ext uri="{28A0092B-C50C-407E-A947-70E740481C1C}">
                <a14:useLocalDpi xmlns:a14="http://schemas.microsoft.com/office/drawing/2010/main" val="0"/>
              </a:ext>
            </a:extLst>
          </a:blip>
          <a:srcRect t="22434"/>
          <a:stretch/>
        </p:blipFill>
        <p:spPr>
          <a:xfrm rot="16200000">
            <a:off x="-3036674" y="3032743"/>
            <a:ext cx="6858000" cy="792513"/>
          </a:xfrm>
          <a:prstGeom prst="rect">
            <a:avLst/>
          </a:prstGeom>
        </p:spPr>
      </p:pic>
      <p:sp>
        <p:nvSpPr>
          <p:cNvPr id="3" name="Retângulo: Cantos Arredondados 2">
            <a:extLst>
              <a:ext uri="{FF2B5EF4-FFF2-40B4-BE49-F238E27FC236}">
                <a16:creationId xmlns:a16="http://schemas.microsoft.com/office/drawing/2014/main" id="{E4843B77-95CB-EC6D-BACA-3F769BF1461C}"/>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112</a:t>
            </a:r>
          </a:p>
        </p:txBody>
      </p:sp>
      <p:graphicFrame>
        <p:nvGraphicFramePr>
          <p:cNvPr id="6" name="Tabela 6">
            <a:extLst>
              <a:ext uri="{FF2B5EF4-FFF2-40B4-BE49-F238E27FC236}">
                <a16:creationId xmlns:a16="http://schemas.microsoft.com/office/drawing/2014/main" id="{96A8F55D-6017-B489-7CD5-B9C6A6001AEA}"/>
              </a:ext>
            </a:extLst>
          </p:cNvPr>
          <p:cNvGraphicFramePr>
            <a:graphicFrameLocks noGrp="1"/>
          </p:cNvGraphicFramePr>
          <p:nvPr>
            <p:extLst>
              <p:ext uri="{D42A27DB-BD31-4B8C-83A1-F6EECF244321}">
                <p14:modId xmlns:p14="http://schemas.microsoft.com/office/powerpoint/2010/main" val="798390212"/>
              </p:ext>
            </p:extLst>
          </p:nvPr>
        </p:nvGraphicFramePr>
        <p:xfrm>
          <a:off x="3725782" y="1"/>
          <a:ext cx="7812001" cy="6839997"/>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29938">
                <a:tc>
                  <a:txBody>
                    <a:bodyPr/>
                    <a:lstStyle/>
                    <a:p>
                      <a:pPr algn="ctr"/>
                      <a:r>
                        <a:rPr lang="pt-BR" sz="1100" dirty="0">
                          <a:latin typeface="Montserrat" panose="00000500000000000000" pitchFamily="2" charset="0"/>
                        </a:rPr>
                        <a:t>CENTRO COMERCIAL</a:t>
                      </a:r>
                    </a:p>
                  </a:txBody>
                  <a:tcPr anchor="ctr">
                    <a:solidFill>
                      <a:schemeClr val="accent4"/>
                    </a:solidFill>
                  </a:tcPr>
                </a:tc>
                <a:tc>
                  <a:txBody>
                    <a:bodyPr/>
                    <a:lstStyle/>
                    <a:p>
                      <a:pPr algn="ctr"/>
                      <a:r>
                        <a:rPr lang="pt-BR" sz="1100" dirty="0">
                          <a:latin typeface="Montserrat" panose="00000500000000000000" pitchFamily="2" charset="0"/>
                        </a:rPr>
                        <a:t>DESAROLLADOR</a:t>
                      </a:r>
                    </a:p>
                  </a:txBody>
                  <a:tcPr anchor="ctr">
                    <a:solidFill>
                      <a:schemeClr val="accent4"/>
                    </a:solidFill>
                  </a:tcPr>
                </a:tc>
                <a:tc>
                  <a:txBody>
                    <a:bodyPr/>
                    <a:lstStyle/>
                    <a:p>
                      <a:pPr algn="ctr"/>
                      <a:r>
                        <a:rPr lang="pt-BR" sz="1100" dirty="0">
                          <a:latin typeface="Montserrat" panose="00000500000000000000" pitchFamily="2" charset="0"/>
                        </a:rPr>
                        <a:t>CIUDAD</a:t>
                      </a:r>
                    </a:p>
                  </a:txBody>
                  <a:tcPr anchor="ctr">
                    <a:solidFill>
                      <a:schemeClr val="accent4"/>
                    </a:solidFill>
                  </a:tcPr>
                </a:tc>
                <a:tc>
                  <a:txBody>
                    <a:bodyPr/>
                    <a:lstStyle/>
                    <a:p>
                      <a:pPr algn="ctr"/>
                      <a:r>
                        <a:rPr lang="pt-BR" sz="1100" dirty="0">
                          <a:latin typeface="Montserrat" panose="00000500000000000000" pitchFamily="2" charset="0"/>
                        </a:rPr>
                        <a:t>ESTADO</a:t>
                      </a:r>
                    </a:p>
                  </a:txBody>
                  <a:tcPr anchor="ctr">
                    <a:solidFill>
                      <a:schemeClr val="accent4"/>
                    </a:solidFill>
                  </a:tcPr>
                </a:tc>
                <a:tc>
                  <a:txBody>
                    <a:bodyPr/>
                    <a:lstStyle/>
                    <a:p>
                      <a:pPr algn="ctr"/>
                      <a:r>
                        <a:rPr lang="pt-BR" sz="1100" dirty="0">
                          <a:latin typeface="Montserrat" panose="00000500000000000000" pitchFamily="2" charset="0"/>
                        </a:rPr>
                        <a:t>GLA</a:t>
                      </a:r>
                    </a:p>
                  </a:txBody>
                  <a:tcPr anchor="ctr">
                    <a:solidFill>
                      <a:schemeClr val="accent4"/>
                    </a:solidFill>
                  </a:tcPr>
                </a:tc>
                <a:extLst>
                  <a:ext uri="{0D108BD9-81ED-4DB2-BD59-A6C34878D82A}">
                    <a16:rowId xmlns:a16="http://schemas.microsoft.com/office/drawing/2014/main" val="890310278"/>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Mayales</a:t>
                      </a:r>
                      <a:r>
                        <a:rPr lang="pt-BR" sz="900" b="0" i="0" u="none" strike="noStrike" dirty="0">
                          <a:solidFill>
                            <a:srgbClr val="000000"/>
                          </a:solidFill>
                          <a:effectLst/>
                          <a:latin typeface="Montserrat" panose="00000500000000000000" pitchFamily="2" charset="0"/>
                        </a:rPr>
                        <a:t> Plaza Comercial</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Grupo Mayales</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Valledupar</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Cesar</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40.489</a:t>
                      </a:r>
                    </a:p>
                  </a:txBody>
                  <a:tcPr marL="7620" marR="7620" marT="7620" marB="0" anchor="ctr">
                    <a:solidFill>
                      <a:srgbClr val="FFE8CB"/>
                    </a:solidFill>
                  </a:tcPr>
                </a:tc>
                <a:extLst>
                  <a:ext uri="{0D108BD9-81ED-4DB2-BD59-A6C34878D82A}">
                    <a16:rowId xmlns:a16="http://schemas.microsoft.com/office/drawing/2014/main" val="1188178967"/>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Mayorca</a:t>
                      </a:r>
                      <a:r>
                        <a:rPr lang="pt-BR" sz="900" b="0" i="0" u="none" strike="noStrike" dirty="0">
                          <a:solidFill>
                            <a:srgbClr val="000000"/>
                          </a:solidFill>
                          <a:effectLst/>
                          <a:latin typeface="Montserrat" panose="00000500000000000000" pitchFamily="2" charset="0"/>
                        </a:rPr>
                        <a:t> Plaza</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Mayorca</a:t>
                      </a:r>
                      <a:r>
                        <a:rPr lang="pt-BR" sz="900" b="0" i="0" u="none" strike="noStrike" dirty="0">
                          <a:solidFill>
                            <a:srgbClr val="000000"/>
                          </a:solidFill>
                          <a:effectLst/>
                          <a:latin typeface="Montserrat" panose="00000500000000000000" pitchFamily="2" charset="0"/>
                        </a:rPr>
                        <a:t> Plaza</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Sabaneta</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Antioquia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96.800</a:t>
                      </a:r>
                    </a:p>
                  </a:txBody>
                  <a:tcPr marL="7620" marR="7620" marT="7620" marB="0" anchor="ctr">
                    <a:solidFill>
                      <a:srgbClr val="FFF4E7"/>
                    </a:solidFill>
                  </a:tcPr>
                </a:tc>
                <a:extLst>
                  <a:ext uri="{0D108BD9-81ED-4DB2-BD59-A6C34878D82A}">
                    <a16:rowId xmlns:a16="http://schemas.microsoft.com/office/drawing/2014/main" val="1037831715"/>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Mazurén</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9.000</a:t>
                      </a:r>
                    </a:p>
                  </a:txBody>
                  <a:tcPr marL="7620" marR="7620" marT="7620" marB="0" anchor="ctr">
                    <a:solidFill>
                      <a:srgbClr val="FFE8CB"/>
                    </a:solidFill>
                  </a:tcPr>
                </a:tc>
                <a:extLst>
                  <a:ext uri="{0D108BD9-81ED-4DB2-BD59-A6C34878D82A}">
                    <a16:rowId xmlns:a16="http://schemas.microsoft.com/office/drawing/2014/main" val="1624563643"/>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Megamall</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Megamall</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Bucaramanga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Santander</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24.313</a:t>
                      </a:r>
                    </a:p>
                  </a:txBody>
                  <a:tcPr marL="7620" marR="7620" marT="7620" marB="0" anchor="ctr">
                    <a:solidFill>
                      <a:srgbClr val="FFF4E7"/>
                    </a:solidFill>
                  </a:tcPr>
                </a:tc>
                <a:extLst>
                  <a:ext uri="{0D108BD9-81ED-4DB2-BD59-A6C34878D82A}">
                    <a16:rowId xmlns:a16="http://schemas.microsoft.com/office/drawing/2014/main" val="159647448"/>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Megamall</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Valledupar</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Valledupar</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Cesar</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22.000</a:t>
                      </a:r>
                    </a:p>
                  </a:txBody>
                  <a:tcPr marL="7620" marR="7620" marT="7620" marB="0" anchor="ctr">
                    <a:solidFill>
                      <a:srgbClr val="FFE8CB"/>
                    </a:solidFill>
                  </a:tcPr>
                </a:tc>
                <a:extLst>
                  <a:ext uri="{0D108BD9-81ED-4DB2-BD59-A6C34878D82A}">
                    <a16:rowId xmlns:a16="http://schemas.microsoft.com/office/drawing/2014/main" val="3882297485"/>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Mercurio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Soacha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Cundinamarca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40.700</a:t>
                      </a:r>
                    </a:p>
                  </a:txBody>
                  <a:tcPr marL="7620" marR="7620" marT="7620" marB="0" anchor="ctr">
                    <a:solidFill>
                      <a:srgbClr val="FFF4E7"/>
                    </a:solidFill>
                  </a:tcPr>
                </a:tc>
                <a:extLst>
                  <a:ext uri="{0D108BD9-81ED-4DB2-BD59-A6C34878D82A}">
                    <a16:rowId xmlns:a16="http://schemas.microsoft.com/office/drawing/2014/main" val="1849445180"/>
                  </a:ext>
                </a:extLst>
              </a:tr>
              <a:tr h="300479">
                <a:tc>
                  <a:txBody>
                    <a:bodyPr/>
                    <a:lstStyle/>
                    <a:p>
                      <a:pPr algn="ctr" fontAlgn="b"/>
                      <a:r>
                        <a:rPr lang="pt-BR" sz="900" b="0" i="0" u="none" strike="noStrike" dirty="0">
                          <a:solidFill>
                            <a:srgbClr val="000000"/>
                          </a:solidFill>
                          <a:effectLst/>
                          <a:latin typeface="Montserrat" panose="00000500000000000000" pitchFamily="2" charset="0"/>
                        </a:rPr>
                        <a:t>Meridiano Cota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Activos Capital S.A.S</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Cota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Cundinamarca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4.792</a:t>
                      </a:r>
                    </a:p>
                  </a:txBody>
                  <a:tcPr marL="7620" marR="7620" marT="7620" marB="0" anchor="ctr">
                    <a:solidFill>
                      <a:srgbClr val="FFE8CB"/>
                    </a:solidFill>
                  </a:tcPr>
                </a:tc>
                <a:extLst>
                  <a:ext uri="{0D108BD9-81ED-4DB2-BD59-A6C34878D82A}">
                    <a16:rowId xmlns:a16="http://schemas.microsoft.com/office/drawing/2014/main" val="1411550322"/>
                  </a:ext>
                </a:extLst>
              </a:tr>
              <a:tr h="300479">
                <a:tc>
                  <a:txBody>
                    <a:bodyPr/>
                    <a:lstStyle/>
                    <a:p>
                      <a:pPr algn="ctr" fontAlgn="b"/>
                      <a:r>
                        <a:rPr lang="pt-BR" sz="900" b="0" i="0" u="none" strike="noStrike" dirty="0">
                          <a:solidFill>
                            <a:srgbClr val="000000"/>
                          </a:solidFill>
                          <a:effectLst/>
                          <a:latin typeface="Montserrat" panose="00000500000000000000" pitchFamily="2" charset="0"/>
                        </a:rPr>
                        <a:t>Metro 127</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9.000</a:t>
                      </a:r>
                    </a:p>
                  </a:txBody>
                  <a:tcPr marL="7620" marR="7620" marT="7620" marB="0" anchor="ctr">
                    <a:solidFill>
                      <a:srgbClr val="FFF4E7"/>
                    </a:solidFill>
                  </a:tcPr>
                </a:tc>
                <a:extLst>
                  <a:ext uri="{0D108BD9-81ED-4DB2-BD59-A6C34878D82A}">
                    <a16:rowId xmlns:a16="http://schemas.microsoft.com/office/drawing/2014/main" val="3066878474"/>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Metrocentro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Barranquilla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Atlántico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10.755</a:t>
                      </a:r>
                    </a:p>
                  </a:txBody>
                  <a:tcPr marL="7620" marR="7620" marT="7620" marB="0" anchor="ctr">
                    <a:solidFill>
                      <a:srgbClr val="FFE8CB"/>
                    </a:solidFill>
                  </a:tcPr>
                </a:tc>
                <a:extLst>
                  <a:ext uri="{0D108BD9-81ED-4DB2-BD59-A6C34878D82A}">
                    <a16:rowId xmlns:a16="http://schemas.microsoft.com/office/drawing/2014/main" val="2150376807"/>
                  </a:ext>
                </a:extLst>
              </a:tr>
              <a:tr h="300479">
                <a:tc>
                  <a:txBody>
                    <a:bodyPr/>
                    <a:lstStyle/>
                    <a:p>
                      <a:pPr algn="ctr" fontAlgn="b"/>
                      <a:r>
                        <a:rPr lang="es-ES" sz="900" b="0" i="0" u="none" strike="noStrike" dirty="0" err="1">
                          <a:solidFill>
                            <a:srgbClr val="000000"/>
                          </a:solidFill>
                          <a:effectLst/>
                          <a:latin typeface="Montserrat" panose="00000500000000000000" pitchFamily="2" charset="0"/>
                        </a:rPr>
                        <a:t>Metropolis</a:t>
                      </a:r>
                      <a:r>
                        <a:rPr lang="es-ES" sz="900" b="0" i="0" u="none" strike="noStrike" dirty="0">
                          <a:solidFill>
                            <a:srgbClr val="000000"/>
                          </a:solidFill>
                          <a:effectLst/>
                          <a:latin typeface="Montserrat" panose="00000500000000000000" pitchFamily="2" charset="0"/>
                        </a:rPr>
                        <a:t> Centro Comercial y Empresarial</a:t>
                      </a:r>
                    </a:p>
                  </a:txBody>
                  <a:tcPr marL="7620" marR="7620" marT="7620" marB="0" anchor="ctr">
                    <a:solidFill>
                      <a:srgbClr val="FFF4E7"/>
                    </a:solidFill>
                  </a:tcPr>
                </a:tc>
                <a:tc>
                  <a:txBody>
                    <a:bodyPr/>
                    <a:lstStyle/>
                    <a:p>
                      <a:pPr algn="ctr" fontAlgn="b"/>
                      <a:r>
                        <a:rPr lang="es-ES" sz="900" b="0" i="0" u="none" strike="noStrike">
                          <a:solidFill>
                            <a:srgbClr val="000000"/>
                          </a:solidFill>
                          <a:effectLst/>
                          <a:latin typeface="Montserrat" panose="00000500000000000000" pitchFamily="2" charset="0"/>
                        </a:rPr>
                        <a:t>Metropolis Centro Comercial y Empresarial</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37.752</a:t>
                      </a:r>
                    </a:p>
                  </a:txBody>
                  <a:tcPr marL="7620" marR="7620" marT="7620" marB="0" anchor="ctr">
                    <a:solidFill>
                      <a:srgbClr val="FFF4E7"/>
                    </a:solidFill>
                  </a:tcPr>
                </a:tc>
                <a:extLst>
                  <a:ext uri="{0D108BD9-81ED-4DB2-BD59-A6C34878D82A}">
                    <a16:rowId xmlns:a16="http://schemas.microsoft.com/office/drawing/2014/main" val="2015994734"/>
                  </a:ext>
                </a:extLst>
              </a:tr>
              <a:tr h="300479">
                <a:tc>
                  <a:txBody>
                    <a:bodyPr/>
                    <a:lstStyle/>
                    <a:p>
                      <a:pPr algn="ctr" fontAlgn="b"/>
                      <a:r>
                        <a:rPr lang="pt-BR" sz="900" b="0" i="0" u="none" strike="noStrike" dirty="0">
                          <a:solidFill>
                            <a:srgbClr val="000000"/>
                          </a:solidFill>
                          <a:effectLst/>
                          <a:latin typeface="Montserrat" panose="00000500000000000000" pitchFamily="2" charset="0"/>
                        </a:rPr>
                        <a:t>Metropolitano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Metropolitano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Soledad</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Atlántico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10.884</a:t>
                      </a:r>
                    </a:p>
                  </a:txBody>
                  <a:tcPr marL="7620" marR="7620" marT="7620" marB="0" anchor="ctr">
                    <a:solidFill>
                      <a:srgbClr val="FFE8CB"/>
                    </a:solidFill>
                  </a:tcPr>
                </a:tc>
                <a:extLst>
                  <a:ext uri="{0D108BD9-81ED-4DB2-BD59-A6C34878D82A}">
                    <a16:rowId xmlns:a16="http://schemas.microsoft.com/office/drawing/2014/main" val="2104077100"/>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Metrorecreo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10.000</a:t>
                      </a:r>
                    </a:p>
                  </a:txBody>
                  <a:tcPr marL="7620" marR="7620" marT="7620" marB="0" anchor="ctr">
                    <a:solidFill>
                      <a:srgbClr val="FFF4E7"/>
                    </a:solidFill>
                  </a:tcPr>
                </a:tc>
                <a:extLst>
                  <a:ext uri="{0D108BD9-81ED-4DB2-BD59-A6C34878D82A}">
                    <a16:rowId xmlns:a16="http://schemas.microsoft.com/office/drawing/2014/main" val="1068493753"/>
                  </a:ext>
                </a:extLst>
              </a:tr>
              <a:tr h="300479">
                <a:tc>
                  <a:txBody>
                    <a:bodyPr/>
                    <a:lstStyle/>
                    <a:p>
                      <a:pPr algn="ctr" fontAlgn="b"/>
                      <a:r>
                        <a:rPr lang="pt-BR" sz="900" b="0" i="0" u="none" strike="noStrike" dirty="0">
                          <a:solidFill>
                            <a:srgbClr val="000000"/>
                          </a:solidFill>
                          <a:effectLst/>
                          <a:latin typeface="Montserrat" panose="00000500000000000000" pitchFamily="2" charset="0"/>
                        </a:rPr>
                        <a:t>Mi Plaza Robles</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Soledad</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Atlántico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8.020</a:t>
                      </a:r>
                    </a:p>
                  </a:txBody>
                  <a:tcPr marL="7620" marR="7620" marT="7620" marB="0" anchor="ctr">
                    <a:solidFill>
                      <a:srgbClr val="FFE8CB"/>
                    </a:solidFill>
                  </a:tcPr>
                </a:tc>
                <a:extLst>
                  <a:ext uri="{0D108BD9-81ED-4DB2-BD59-A6C34878D82A}">
                    <a16:rowId xmlns:a16="http://schemas.microsoft.com/office/drawing/2014/main" val="919468357"/>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Milenio</a:t>
                      </a:r>
                      <a:r>
                        <a:rPr lang="pt-BR" sz="900" b="0" i="0" u="none" strike="noStrike" dirty="0">
                          <a:solidFill>
                            <a:srgbClr val="000000"/>
                          </a:solidFill>
                          <a:effectLst/>
                          <a:latin typeface="Montserrat" panose="00000500000000000000" pitchFamily="2" charset="0"/>
                        </a:rPr>
                        <a:t> Plaza Centro Comercial</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Milenio Plaza Centro Comercial</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14.235</a:t>
                      </a:r>
                    </a:p>
                  </a:txBody>
                  <a:tcPr marL="7620" marR="7620" marT="7620" marB="0" anchor="ctr">
                    <a:solidFill>
                      <a:srgbClr val="FFF4E7"/>
                    </a:solidFill>
                  </a:tcPr>
                </a:tc>
                <a:extLst>
                  <a:ext uri="{0D108BD9-81ED-4DB2-BD59-A6C34878D82A}">
                    <a16:rowId xmlns:a16="http://schemas.microsoft.com/office/drawing/2014/main" val="2499613958"/>
                  </a:ext>
                </a:extLst>
              </a:tr>
              <a:tr h="300479">
                <a:tc>
                  <a:txBody>
                    <a:bodyPr/>
                    <a:lstStyle/>
                    <a:p>
                      <a:pPr algn="ctr" fontAlgn="b"/>
                      <a:r>
                        <a:rPr lang="pt-BR" sz="900" b="0" i="0" u="none" strike="noStrike" dirty="0">
                          <a:solidFill>
                            <a:srgbClr val="000000"/>
                          </a:solidFill>
                          <a:effectLst/>
                          <a:latin typeface="Montserrat" panose="00000500000000000000" pitchFamily="2" charset="0"/>
                        </a:rPr>
                        <a:t>Miramar</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Alejandro Char &amp; Compañía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Barranquilla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Atlántico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10.037</a:t>
                      </a:r>
                    </a:p>
                  </a:txBody>
                  <a:tcPr marL="7620" marR="7620" marT="7620" marB="0" anchor="ctr">
                    <a:solidFill>
                      <a:srgbClr val="FFE8CB"/>
                    </a:solidFill>
                  </a:tcPr>
                </a:tc>
                <a:extLst>
                  <a:ext uri="{0D108BD9-81ED-4DB2-BD59-A6C34878D82A}">
                    <a16:rowId xmlns:a16="http://schemas.microsoft.com/office/drawing/2014/main" val="246155704"/>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Mocawa</a:t>
                      </a:r>
                      <a:r>
                        <a:rPr lang="pt-BR" sz="900" b="0" i="0" u="none" strike="noStrike" dirty="0">
                          <a:solidFill>
                            <a:srgbClr val="000000"/>
                          </a:solidFill>
                          <a:effectLst/>
                          <a:latin typeface="Montserrat" panose="00000500000000000000" pitchFamily="2" charset="0"/>
                        </a:rPr>
                        <a:t> Plaza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Mallplaza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Armenia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Quindío</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11.000</a:t>
                      </a:r>
                    </a:p>
                  </a:txBody>
                  <a:tcPr marL="7620" marR="7620" marT="7620" marB="0" anchor="ctr">
                    <a:solidFill>
                      <a:srgbClr val="FFF4E7"/>
                    </a:solidFill>
                  </a:tcPr>
                </a:tc>
                <a:extLst>
                  <a:ext uri="{0D108BD9-81ED-4DB2-BD59-A6C34878D82A}">
                    <a16:rowId xmlns:a16="http://schemas.microsoft.com/office/drawing/2014/main" val="2669191146"/>
                  </a:ext>
                </a:extLst>
              </a:tr>
              <a:tr h="300479">
                <a:tc>
                  <a:txBody>
                    <a:bodyPr/>
                    <a:lstStyle/>
                    <a:p>
                      <a:pPr algn="ctr" fontAlgn="b"/>
                      <a:r>
                        <a:rPr lang="pt-BR" sz="900" b="0" i="0" u="none" strike="noStrike" dirty="0">
                          <a:solidFill>
                            <a:srgbClr val="000000"/>
                          </a:solidFill>
                          <a:effectLst/>
                          <a:latin typeface="Montserrat" panose="00000500000000000000" pitchFamily="2" charset="0"/>
                        </a:rPr>
                        <a:t>Monterrey</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Monterrey</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Medellín</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Antioquia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24.000</a:t>
                      </a:r>
                    </a:p>
                  </a:txBody>
                  <a:tcPr marL="7620" marR="7620" marT="7620" marB="0" anchor="ctr">
                    <a:solidFill>
                      <a:srgbClr val="FFE8CB"/>
                    </a:solidFill>
                  </a:tcPr>
                </a:tc>
                <a:extLst>
                  <a:ext uri="{0D108BD9-81ED-4DB2-BD59-A6C34878D82A}">
                    <a16:rowId xmlns:a16="http://schemas.microsoft.com/office/drawing/2014/main" val="3797744303"/>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Multicentro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Multicentro</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Ibagué</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Tolima</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23.576</a:t>
                      </a:r>
                    </a:p>
                  </a:txBody>
                  <a:tcPr marL="7620" marR="7620" marT="7620" marB="0" anchor="ctr">
                    <a:solidFill>
                      <a:srgbClr val="FFF4E7"/>
                    </a:solidFill>
                  </a:tcPr>
                </a:tc>
                <a:extLst>
                  <a:ext uri="{0D108BD9-81ED-4DB2-BD59-A6C34878D82A}">
                    <a16:rowId xmlns:a16="http://schemas.microsoft.com/office/drawing/2014/main" val="841735651"/>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Multicentro</a:t>
                      </a:r>
                      <a:r>
                        <a:rPr lang="pt-BR" sz="900" b="0" i="0" u="none" strike="noStrike" dirty="0">
                          <a:solidFill>
                            <a:srgbClr val="000000"/>
                          </a:solidFill>
                          <a:effectLst/>
                          <a:latin typeface="Montserrat" panose="00000500000000000000" pitchFamily="2" charset="0"/>
                        </a:rPr>
                        <a:t> La </a:t>
                      </a:r>
                      <a:r>
                        <a:rPr lang="pt-BR" sz="900" b="0" i="0" u="none" strike="noStrike" dirty="0" err="1">
                          <a:solidFill>
                            <a:srgbClr val="000000"/>
                          </a:solidFill>
                          <a:effectLst/>
                          <a:latin typeface="Montserrat" panose="00000500000000000000" pitchFamily="2" charset="0"/>
                        </a:rPr>
                        <a:t>Plazuela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Multicentro La Plazuela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Cartagena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Bolívar</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15.832</a:t>
                      </a:r>
                    </a:p>
                  </a:txBody>
                  <a:tcPr marL="7620" marR="7620" marT="7620" marB="0" anchor="ctr">
                    <a:solidFill>
                      <a:srgbClr val="FFE8CB"/>
                    </a:solidFill>
                  </a:tcPr>
                </a:tc>
                <a:extLst>
                  <a:ext uri="{0D108BD9-81ED-4DB2-BD59-A6C34878D82A}">
                    <a16:rowId xmlns:a16="http://schemas.microsoft.com/office/drawing/2014/main" val="1644782327"/>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Multiparque</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12.500</a:t>
                      </a:r>
                    </a:p>
                  </a:txBody>
                  <a:tcPr marL="7620" marR="7620" marT="7620" marB="0" anchor="ctr">
                    <a:solidFill>
                      <a:srgbClr val="FFF4E7"/>
                    </a:solidFill>
                  </a:tcPr>
                </a:tc>
                <a:extLst>
                  <a:ext uri="{0D108BD9-81ED-4DB2-BD59-A6C34878D82A}">
                    <a16:rowId xmlns:a16="http://schemas.microsoft.com/office/drawing/2014/main" val="2770442054"/>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Multiplaza 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66.000</a:t>
                      </a:r>
                    </a:p>
                  </a:txBody>
                  <a:tcPr marL="7620" marR="7620" marT="7620" marB="0" anchor="ctr">
                    <a:solidFill>
                      <a:srgbClr val="FFE8CB"/>
                    </a:solidFill>
                  </a:tcPr>
                </a:tc>
                <a:extLst>
                  <a:ext uri="{0D108BD9-81ED-4DB2-BD59-A6C34878D82A}">
                    <a16:rowId xmlns:a16="http://schemas.microsoft.com/office/drawing/2014/main" val="4040037110"/>
                  </a:ext>
                </a:extLst>
              </a:tr>
            </a:tbl>
          </a:graphicData>
        </a:graphic>
      </p:graphicFrame>
      <p:sp>
        <p:nvSpPr>
          <p:cNvPr id="2" name="Retângulo: Cantos Arredondados 1">
            <a:hlinkClick r:id="rId3" action="ppaction://hlinksldjump"/>
            <a:extLst>
              <a:ext uri="{FF2B5EF4-FFF2-40B4-BE49-F238E27FC236}">
                <a16:creationId xmlns:a16="http://schemas.microsoft.com/office/drawing/2014/main" id="{C5D4A48D-FD72-2717-198E-13273F1EE1D4}"/>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171701778"/>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Elipse 32">
            <a:extLst>
              <a:ext uri="{FF2B5EF4-FFF2-40B4-BE49-F238E27FC236}">
                <a16:creationId xmlns:a16="http://schemas.microsoft.com/office/drawing/2014/main" id="{2A5E699A-EC03-26E1-1AA7-A198757AF257}"/>
              </a:ext>
            </a:extLst>
          </p:cNvPr>
          <p:cNvSpPr/>
          <p:nvPr/>
        </p:nvSpPr>
        <p:spPr>
          <a:xfrm>
            <a:off x="1024012" y="368717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34" name="Conector reto 33">
            <a:extLst>
              <a:ext uri="{FF2B5EF4-FFF2-40B4-BE49-F238E27FC236}">
                <a16:creationId xmlns:a16="http://schemas.microsoft.com/office/drawing/2014/main" id="{369AB8F3-200C-91D8-6013-31C5BEBBA299}"/>
              </a:ext>
            </a:extLst>
          </p:cNvPr>
          <p:cNvCxnSpPr>
            <a:cxnSpLocks/>
          </p:cNvCxnSpPr>
          <p:nvPr/>
        </p:nvCxnSpPr>
        <p:spPr>
          <a:xfrm>
            <a:off x="1098234" y="-1026486"/>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aixaDeTexto 4">
            <a:extLst>
              <a:ext uri="{FF2B5EF4-FFF2-40B4-BE49-F238E27FC236}">
                <a16:creationId xmlns:a16="http://schemas.microsoft.com/office/drawing/2014/main" id="{B049E9F3-F3BE-831F-EDD5-BAB95ADD77EF}"/>
              </a:ext>
            </a:extLst>
          </p:cNvPr>
          <p:cNvSpPr txBox="1"/>
          <p:nvPr/>
        </p:nvSpPr>
        <p:spPr>
          <a:xfrm>
            <a:off x="1213090" y="357879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FFC00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FFC000"/>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FFC000"/>
              </a:solidFill>
              <a:effectLst/>
              <a:uLnTx/>
              <a:uFillTx/>
              <a:latin typeface="Montserrat" panose="00000500000000000000" pitchFamily="2" charset="0"/>
            </a:endParaRPr>
          </a:p>
        </p:txBody>
      </p:sp>
      <p:pic>
        <p:nvPicPr>
          <p:cNvPr id="4" name="Imagem 3" descr="Padrão do plano de fundo&#10;&#10;Descrição gerada automaticamente">
            <a:extLst>
              <a:ext uri="{FF2B5EF4-FFF2-40B4-BE49-F238E27FC236}">
                <a16:creationId xmlns:a16="http://schemas.microsoft.com/office/drawing/2014/main" id="{085922A9-3F96-DA5B-0425-702ED96123A9}"/>
              </a:ext>
            </a:extLst>
          </p:cNvPr>
          <p:cNvPicPr>
            <a:picLocks noChangeAspect="1"/>
          </p:cNvPicPr>
          <p:nvPr/>
        </p:nvPicPr>
        <p:blipFill rotWithShape="1">
          <a:blip r:embed="rId2">
            <a:extLst>
              <a:ext uri="{28A0092B-C50C-407E-A947-70E740481C1C}">
                <a14:useLocalDpi xmlns:a14="http://schemas.microsoft.com/office/drawing/2010/main" val="0"/>
              </a:ext>
            </a:extLst>
          </a:blip>
          <a:srcRect t="22434"/>
          <a:stretch/>
        </p:blipFill>
        <p:spPr>
          <a:xfrm rot="16200000">
            <a:off x="-3036674" y="3032743"/>
            <a:ext cx="6858000" cy="792513"/>
          </a:xfrm>
          <a:prstGeom prst="rect">
            <a:avLst/>
          </a:prstGeom>
        </p:spPr>
      </p:pic>
      <p:sp>
        <p:nvSpPr>
          <p:cNvPr id="3" name="Retângulo: Cantos Arredondados 2">
            <a:extLst>
              <a:ext uri="{FF2B5EF4-FFF2-40B4-BE49-F238E27FC236}">
                <a16:creationId xmlns:a16="http://schemas.microsoft.com/office/drawing/2014/main" id="{695F6D49-26F4-8EB5-EEA6-57525D182DD3}"/>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111</a:t>
            </a:r>
          </a:p>
        </p:txBody>
      </p:sp>
      <p:graphicFrame>
        <p:nvGraphicFramePr>
          <p:cNvPr id="6" name="Tabela 6">
            <a:extLst>
              <a:ext uri="{FF2B5EF4-FFF2-40B4-BE49-F238E27FC236}">
                <a16:creationId xmlns:a16="http://schemas.microsoft.com/office/drawing/2014/main" id="{40BA9488-3DC3-5A45-DB5F-415F84DC66F7}"/>
              </a:ext>
            </a:extLst>
          </p:cNvPr>
          <p:cNvGraphicFramePr>
            <a:graphicFrameLocks noGrp="1"/>
          </p:cNvGraphicFramePr>
          <p:nvPr>
            <p:extLst>
              <p:ext uri="{D42A27DB-BD31-4B8C-83A1-F6EECF244321}">
                <p14:modId xmlns:p14="http://schemas.microsoft.com/office/powerpoint/2010/main" val="589944690"/>
              </p:ext>
            </p:extLst>
          </p:nvPr>
        </p:nvGraphicFramePr>
        <p:xfrm>
          <a:off x="3725782" y="1"/>
          <a:ext cx="7812001" cy="65521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07635">
                <a:tc>
                  <a:txBody>
                    <a:bodyPr/>
                    <a:lstStyle/>
                    <a:p>
                      <a:pPr algn="ctr"/>
                      <a:r>
                        <a:rPr lang="pt-BR" sz="1100" dirty="0">
                          <a:latin typeface="Montserrat" panose="00000500000000000000" pitchFamily="2" charset="0"/>
                        </a:rPr>
                        <a:t>CENTRO COMERCIAL</a:t>
                      </a:r>
                    </a:p>
                  </a:txBody>
                  <a:tcPr anchor="ctr">
                    <a:solidFill>
                      <a:schemeClr val="accent4"/>
                    </a:solidFill>
                  </a:tcPr>
                </a:tc>
                <a:tc>
                  <a:txBody>
                    <a:bodyPr/>
                    <a:lstStyle/>
                    <a:p>
                      <a:pPr algn="ctr"/>
                      <a:r>
                        <a:rPr lang="pt-BR" sz="1100" dirty="0">
                          <a:latin typeface="Montserrat" panose="00000500000000000000" pitchFamily="2" charset="0"/>
                        </a:rPr>
                        <a:t>DESAROLLADOR</a:t>
                      </a:r>
                    </a:p>
                  </a:txBody>
                  <a:tcPr anchor="ctr">
                    <a:solidFill>
                      <a:schemeClr val="accent4"/>
                    </a:solidFill>
                  </a:tcPr>
                </a:tc>
                <a:tc>
                  <a:txBody>
                    <a:bodyPr/>
                    <a:lstStyle/>
                    <a:p>
                      <a:pPr algn="ctr"/>
                      <a:r>
                        <a:rPr lang="pt-BR" sz="1100" dirty="0">
                          <a:latin typeface="Montserrat" panose="00000500000000000000" pitchFamily="2" charset="0"/>
                        </a:rPr>
                        <a:t>CIUDAD</a:t>
                      </a:r>
                    </a:p>
                  </a:txBody>
                  <a:tcPr anchor="ctr">
                    <a:solidFill>
                      <a:schemeClr val="accent4"/>
                    </a:solidFill>
                  </a:tcPr>
                </a:tc>
                <a:tc>
                  <a:txBody>
                    <a:bodyPr/>
                    <a:lstStyle/>
                    <a:p>
                      <a:pPr algn="ctr"/>
                      <a:r>
                        <a:rPr lang="pt-BR" sz="1100" dirty="0">
                          <a:latin typeface="Montserrat" panose="00000500000000000000" pitchFamily="2" charset="0"/>
                        </a:rPr>
                        <a:t>ESTADO</a:t>
                      </a:r>
                    </a:p>
                  </a:txBody>
                  <a:tcPr anchor="ctr">
                    <a:solidFill>
                      <a:schemeClr val="accent4"/>
                    </a:solidFill>
                  </a:tcPr>
                </a:tc>
                <a:tc>
                  <a:txBody>
                    <a:bodyPr/>
                    <a:lstStyle/>
                    <a:p>
                      <a:pPr algn="ctr"/>
                      <a:r>
                        <a:rPr lang="pt-BR" sz="1100" dirty="0">
                          <a:latin typeface="Montserrat" panose="00000500000000000000" pitchFamily="2" charset="0"/>
                        </a:rPr>
                        <a:t>GLA</a:t>
                      </a:r>
                    </a:p>
                  </a:txBody>
                  <a:tcPr anchor="ctr">
                    <a:solidFill>
                      <a:schemeClr val="accent4"/>
                    </a:solidFill>
                  </a:tcPr>
                </a:tc>
                <a:extLst>
                  <a:ext uri="{0D108BD9-81ED-4DB2-BD59-A6C34878D82A}">
                    <a16:rowId xmlns:a16="http://schemas.microsoft.com/office/drawing/2014/main" val="890310278"/>
                  </a:ext>
                </a:extLst>
              </a:tr>
              <a:tr h="287835">
                <a:tc>
                  <a:txBody>
                    <a:bodyPr/>
                    <a:lstStyle/>
                    <a:p>
                      <a:pPr algn="ctr" fontAlgn="b"/>
                      <a:r>
                        <a:rPr lang="pt-BR" sz="900" b="0" i="0" u="none" strike="noStrike" dirty="0">
                          <a:solidFill>
                            <a:srgbClr val="000000"/>
                          </a:solidFill>
                          <a:effectLst/>
                          <a:latin typeface="Montserrat" panose="00000500000000000000" pitchFamily="2" charset="0"/>
                        </a:rPr>
                        <a:t>NAO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NAO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Cartagena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Bolívar</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12.500</a:t>
                      </a:r>
                    </a:p>
                  </a:txBody>
                  <a:tcPr marL="7620" marR="7620" marT="7620" marB="0" anchor="ctr">
                    <a:solidFill>
                      <a:srgbClr val="FFE8CB"/>
                    </a:solidFill>
                  </a:tcPr>
                </a:tc>
                <a:extLst>
                  <a:ext uri="{0D108BD9-81ED-4DB2-BD59-A6C34878D82A}">
                    <a16:rowId xmlns:a16="http://schemas.microsoft.com/office/drawing/2014/main" val="1188178967"/>
                  </a:ext>
                </a:extLst>
              </a:tr>
              <a:tr h="287835">
                <a:tc>
                  <a:txBody>
                    <a:bodyPr/>
                    <a:lstStyle/>
                    <a:p>
                      <a:pPr algn="ctr" fontAlgn="b"/>
                      <a:r>
                        <a:rPr lang="pt-BR" sz="900" b="0" i="0" u="none" strike="noStrike" dirty="0" err="1">
                          <a:solidFill>
                            <a:srgbClr val="000000"/>
                          </a:solidFill>
                          <a:effectLst/>
                          <a:latin typeface="Montserrat" panose="00000500000000000000" pitchFamily="2" charset="0"/>
                        </a:rPr>
                        <a:t>Niza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8.930</a:t>
                      </a:r>
                    </a:p>
                  </a:txBody>
                  <a:tcPr marL="7620" marR="7620" marT="7620" marB="0" anchor="ctr">
                    <a:solidFill>
                      <a:srgbClr val="FFF4E7"/>
                    </a:solidFill>
                  </a:tcPr>
                </a:tc>
                <a:extLst>
                  <a:ext uri="{0D108BD9-81ED-4DB2-BD59-A6C34878D82A}">
                    <a16:rowId xmlns:a16="http://schemas.microsoft.com/office/drawing/2014/main" val="1037831715"/>
                  </a:ext>
                </a:extLst>
              </a:tr>
              <a:tr h="287835">
                <a:tc>
                  <a:txBody>
                    <a:bodyPr/>
                    <a:lstStyle/>
                    <a:p>
                      <a:pPr algn="ctr" fontAlgn="b"/>
                      <a:r>
                        <a:rPr lang="pt-BR" sz="900" b="0" i="0" u="none" strike="noStrike">
                          <a:solidFill>
                            <a:srgbClr val="000000"/>
                          </a:solidFill>
                          <a:effectLst/>
                          <a:latin typeface="Montserrat" panose="00000500000000000000" pitchFamily="2" charset="0"/>
                        </a:rPr>
                        <a:t>Nuestro Atlántico</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Soledad</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Atlántico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19.322</a:t>
                      </a:r>
                    </a:p>
                  </a:txBody>
                  <a:tcPr marL="7620" marR="7620" marT="7620" marB="0" anchor="ctr">
                    <a:solidFill>
                      <a:srgbClr val="FFE8CB"/>
                    </a:solidFill>
                  </a:tcPr>
                </a:tc>
                <a:extLst>
                  <a:ext uri="{0D108BD9-81ED-4DB2-BD59-A6C34878D82A}">
                    <a16:rowId xmlns:a16="http://schemas.microsoft.com/office/drawing/2014/main" val="1624563643"/>
                  </a:ext>
                </a:extLst>
              </a:tr>
              <a:tr h="287835">
                <a:tc>
                  <a:txBody>
                    <a:bodyPr/>
                    <a:lstStyle/>
                    <a:p>
                      <a:pPr algn="ctr" fontAlgn="b"/>
                      <a:r>
                        <a:rPr lang="pt-BR" sz="900" b="0" i="0" u="none" strike="noStrike" dirty="0" err="1">
                          <a:solidFill>
                            <a:srgbClr val="000000"/>
                          </a:solidFill>
                          <a:effectLst/>
                          <a:latin typeface="Montserrat" panose="00000500000000000000" pitchFamily="2" charset="0"/>
                        </a:rPr>
                        <a:t>Nuestro</a:t>
                      </a:r>
                      <a:r>
                        <a:rPr lang="pt-BR" sz="900" b="0" i="0" u="none" strike="noStrike" dirty="0">
                          <a:solidFill>
                            <a:srgbClr val="000000"/>
                          </a:solidFill>
                          <a:effectLst/>
                          <a:latin typeface="Montserrat" panose="00000500000000000000" pitchFamily="2" charset="0"/>
                        </a:rPr>
                        <a:t> Bogotá</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Jaguar Capital</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57.800</a:t>
                      </a:r>
                    </a:p>
                  </a:txBody>
                  <a:tcPr marL="7620" marR="7620" marT="7620" marB="0" anchor="ctr">
                    <a:solidFill>
                      <a:srgbClr val="FFF4E7"/>
                    </a:solidFill>
                  </a:tcPr>
                </a:tc>
                <a:extLst>
                  <a:ext uri="{0D108BD9-81ED-4DB2-BD59-A6C34878D82A}">
                    <a16:rowId xmlns:a16="http://schemas.microsoft.com/office/drawing/2014/main" val="159647448"/>
                  </a:ext>
                </a:extLst>
              </a:tr>
              <a:tr h="287835">
                <a:tc>
                  <a:txBody>
                    <a:bodyPr/>
                    <a:lstStyle/>
                    <a:p>
                      <a:pPr algn="ctr" fontAlgn="b"/>
                      <a:r>
                        <a:rPr lang="pt-BR" sz="900" b="0" i="0" u="none" strike="noStrike" dirty="0" err="1">
                          <a:solidFill>
                            <a:srgbClr val="000000"/>
                          </a:solidFill>
                          <a:effectLst/>
                          <a:latin typeface="Montserrat" panose="00000500000000000000" pitchFamily="2" charset="0"/>
                        </a:rPr>
                        <a:t>Nuestro</a:t>
                      </a:r>
                      <a:r>
                        <a:rPr lang="pt-BR" sz="900" b="0" i="0" u="none" strike="noStrike" dirty="0">
                          <a:solidFill>
                            <a:srgbClr val="000000"/>
                          </a:solidFill>
                          <a:effectLst/>
                          <a:latin typeface="Montserrat" panose="00000500000000000000" pitchFamily="2" charset="0"/>
                        </a:rPr>
                        <a:t> Cartago</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Cartago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Valle del Cauca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17.710</a:t>
                      </a:r>
                    </a:p>
                  </a:txBody>
                  <a:tcPr marL="7620" marR="7620" marT="7620" marB="0" anchor="ctr">
                    <a:solidFill>
                      <a:srgbClr val="FFE8CB"/>
                    </a:solidFill>
                  </a:tcPr>
                </a:tc>
                <a:extLst>
                  <a:ext uri="{0D108BD9-81ED-4DB2-BD59-A6C34878D82A}">
                    <a16:rowId xmlns:a16="http://schemas.microsoft.com/office/drawing/2014/main" val="3882297485"/>
                  </a:ext>
                </a:extLst>
              </a:tr>
              <a:tr h="287835">
                <a:tc>
                  <a:txBody>
                    <a:bodyPr/>
                    <a:lstStyle/>
                    <a:p>
                      <a:pPr algn="ctr" fontAlgn="b"/>
                      <a:r>
                        <a:rPr lang="pt-BR" sz="900" b="0" i="0" u="none" strike="noStrike" dirty="0" err="1">
                          <a:solidFill>
                            <a:srgbClr val="000000"/>
                          </a:solidFill>
                          <a:effectLst/>
                          <a:latin typeface="Montserrat" panose="00000500000000000000" pitchFamily="2" charset="0"/>
                        </a:rPr>
                        <a:t>Nuestro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Montería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Montería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Córdoba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10.000</a:t>
                      </a:r>
                    </a:p>
                  </a:txBody>
                  <a:tcPr marL="7620" marR="7620" marT="7620" marB="0" anchor="ctr">
                    <a:solidFill>
                      <a:srgbClr val="FFF4E7"/>
                    </a:solidFill>
                  </a:tcPr>
                </a:tc>
                <a:extLst>
                  <a:ext uri="{0D108BD9-81ED-4DB2-BD59-A6C34878D82A}">
                    <a16:rowId xmlns:a16="http://schemas.microsoft.com/office/drawing/2014/main" val="1849445180"/>
                  </a:ext>
                </a:extLst>
              </a:tr>
              <a:tr h="287835">
                <a:tc>
                  <a:txBody>
                    <a:bodyPr/>
                    <a:lstStyle/>
                    <a:p>
                      <a:pPr algn="ctr" fontAlgn="b"/>
                      <a:r>
                        <a:rPr lang="pt-BR" sz="900" b="0" i="0" u="none" strike="noStrike" dirty="0" err="1">
                          <a:solidFill>
                            <a:srgbClr val="000000"/>
                          </a:solidFill>
                          <a:effectLst/>
                          <a:latin typeface="Montserrat" panose="00000500000000000000" pitchFamily="2" charset="0"/>
                        </a:rPr>
                        <a:t>Nuestro</a:t>
                      </a:r>
                      <a:r>
                        <a:rPr lang="pt-BR" sz="900" b="0" i="0" u="none" strike="noStrike" dirty="0">
                          <a:solidFill>
                            <a:srgbClr val="000000"/>
                          </a:solidFill>
                          <a:effectLst/>
                          <a:latin typeface="Montserrat" panose="00000500000000000000" pitchFamily="2" charset="0"/>
                        </a:rPr>
                        <a:t> Urabá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Apartadó</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Antioquia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28.000</a:t>
                      </a:r>
                    </a:p>
                  </a:txBody>
                  <a:tcPr marL="7620" marR="7620" marT="7620" marB="0" anchor="ctr">
                    <a:solidFill>
                      <a:srgbClr val="FFE8CB"/>
                    </a:solidFill>
                  </a:tcPr>
                </a:tc>
                <a:extLst>
                  <a:ext uri="{0D108BD9-81ED-4DB2-BD59-A6C34878D82A}">
                    <a16:rowId xmlns:a16="http://schemas.microsoft.com/office/drawing/2014/main" val="1411550322"/>
                  </a:ext>
                </a:extLst>
              </a:tr>
              <a:tr h="287835">
                <a:tc>
                  <a:txBody>
                    <a:bodyPr/>
                    <a:lstStyle/>
                    <a:p>
                      <a:pPr algn="ctr" fontAlgn="b"/>
                      <a:r>
                        <a:rPr lang="pt-BR" sz="900" b="0" i="0" u="none" strike="noStrike" dirty="0" err="1">
                          <a:solidFill>
                            <a:srgbClr val="000000"/>
                          </a:solidFill>
                          <a:effectLst/>
                          <a:latin typeface="Montserrat" panose="00000500000000000000" pitchFamily="2" charset="0"/>
                        </a:rPr>
                        <a:t>Ocean</a:t>
                      </a:r>
                      <a:r>
                        <a:rPr lang="pt-BR" sz="900" b="0" i="0" u="none" strike="noStrike" dirty="0">
                          <a:solidFill>
                            <a:srgbClr val="000000"/>
                          </a:solidFill>
                          <a:effectLst/>
                          <a:latin typeface="Montserrat" panose="00000500000000000000" pitchFamily="2" charset="0"/>
                        </a:rPr>
                        <a:t> Mall</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Ocean Mall</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Santa Marta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Magdalena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16.956</a:t>
                      </a:r>
                    </a:p>
                  </a:txBody>
                  <a:tcPr marL="7620" marR="7620" marT="7620" marB="0" anchor="ctr">
                    <a:solidFill>
                      <a:srgbClr val="FFF4E7"/>
                    </a:solidFill>
                  </a:tcPr>
                </a:tc>
                <a:extLst>
                  <a:ext uri="{0D108BD9-81ED-4DB2-BD59-A6C34878D82A}">
                    <a16:rowId xmlns:a16="http://schemas.microsoft.com/office/drawing/2014/main" val="3066878474"/>
                  </a:ext>
                </a:extLst>
              </a:tr>
              <a:tr h="287835">
                <a:tc>
                  <a:txBody>
                    <a:bodyPr/>
                    <a:lstStyle/>
                    <a:p>
                      <a:pPr algn="ctr" fontAlgn="b"/>
                      <a:r>
                        <a:rPr lang="pt-BR" sz="900" b="0" i="0" u="none" strike="noStrike" dirty="0">
                          <a:solidFill>
                            <a:srgbClr val="000000"/>
                          </a:solidFill>
                          <a:effectLst/>
                          <a:latin typeface="Montserrat" panose="00000500000000000000" pitchFamily="2" charset="0"/>
                        </a:rPr>
                        <a:t>Outlet de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Américas</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Outlet de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Américas</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18.286</a:t>
                      </a:r>
                    </a:p>
                  </a:txBody>
                  <a:tcPr marL="7620" marR="7620" marT="7620" marB="0" anchor="ctr">
                    <a:solidFill>
                      <a:srgbClr val="FFE8CB"/>
                    </a:solidFill>
                  </a:tcPr>
                </a:tc>
                <a:extLst>
                  <a:ext uri="{0D108BD9-81ED-4DB2-BD59-A6C34878D82A}">
                    <a16:rowId xmlns:a16="http://schemas.microsoft.com/office/drawing/2014/main" val="2150376807"/>
                  </a:ext>
                </a:extLst>
              </a:tr>
              <a:tr h="287835">
                <a:tc>
                  <a:txBody>
                    <a:bodyPr/>
                    <a:lstStyle/>
                    <a:p>
                      <a:pPr algn="ctr" fontAlgn="b"/>
                      <a:r>
                        <a:rPr lang="pt-BR" sz="900" b="0" i="0" u="none" strike="noStrike" dirty="0">
                          <a:solidFill>
                            <a:srgbClr val="000000"/>
                          </a:solidFill>
                          <a:effectLst/>
                          <a:latin typeface="Montserrat" panose="00000500000000000000" pitchFamily="2" charset="0"/>
                        </a:rPr>
                        <a:t>Outlet </a:t>
                      </a:r>
                      <a:r>
                        <a:rPr lang="pt-BR" sz="900" b="0" i="0" u="none" strike="noStrike" dirty="0" err="1">
                          <a:solidFill>
                            <a:srgbClr val="000000"/>
                          </a:solidFill>
                          <a:effectLst/>
                          <a:latin typeface="Montserrat" panose="00000500000000000000" pitchFamily="2" charset="0"/>
                        </a:rPr>
                        <a:t>Factory</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Outlet Factory</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32.000</a:t>
                      </a:r>
                    </a:p>
                  </a:txBody>
                  <a:tcPr marL="7620" marR="7620" marT="7620" marB="0" anchor="ctr">
                    <a:solidFill>
                      <a:srgbClr val="FFF4E7"/>
                    </a:solidFill>
                  </a:tcPr>
                </a:tc>
                <a:extLst>
                  <a:ext uri="{0D108BD9-81ED-4DB2-BD59-A6C34878D82A}">
                    <a16:rowId xmlns:a16="http://schemas.microsoft.com/office/drawing/2014/main" val="2015994734"/>
                  </a:ext>
                </a:extLst>
              </a:tr>
              <a:tr h="287835">
                <a:tc>
                  <a:txBody>
                    <a:bodyPr/>
                    <a:lstStyle/>
                    <a:p>
                      <a:pPr algn="ctr" fontAlgn="b"/>
                      <a:r>
                        <a:rPr lang="pt-BR" sz="900" b="0" i="0" u="none" strike="noStrike" dirty="0">
                          <a:solidFill>
                            <a:srgbClr val="000000"/>
                          </a:solidFill>
                          <a:effectLst/>
                          <a:latin typeface="Montserrat" panose="00000500000000000000" pitchFamily="2" charset="0"/>
                        </a:rPr>
                        <a:t>Oviedo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Oviedo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Medellín</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Antioquia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41.500</a:t>
                      </a:r>
                    </a:p>
                  </a:txBody>
                  <a:tcPr marL="7620" marR="7620" marT="7620" marB="0" anchor="ctr">
                    <a:solidFill>
                      <a:srgbClr val="FFE8CB"/>
                    </a:solidFill>
                  </a:tcPr>
                </a:tc>
                <a:extLst>
                  <a:ext uri="{0D108BD9-81ED-4DB2-BD59-A6C34878D82A}">
                    <a16:rowId xmlns:a16="http://schemas.microsoft.com/office/drawing/2014/main" val="2104077100"/>
                  </a:ext>
                </a:extLst>
              </a:tr>
              <a:tr h="287835">
                <a:tc>
                  <a:txBody>
                    <a:bodyPr/>
                    <a:lstStyle/>
                    <a:p>
                      <a:pPr algn="ctr" fontAlgn="b"/>
                      <a:r>
                        <a:rPr lang="pt-BR" sz="900" b="0" i="0" u="none" strike="noStrike" dirty="0">
                          <a:solidFill>
                            <a:srgbClr val="000000"/>
                          </a:solidFill>
                          <a:effectLst/>
                          <a:latin typeface="Montserrat" panose="00000500000000000000" pitchFamily="2" charset="0"/>
                        </a:rPr>
                        <a:t>Pacific Mall Centro Comercial</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Pacific Mall Centro Comercial</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Cali</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Valle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Cauca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31.690</a:t>
                      </a:r>
                    </a:p>
                  </a:txBody>
                  <a:tcPr marL="7620" marR="7620" marT="7620" marB="0" anchor="ctr">
                    <a:solidFill>
                      <a:srgbClr val="FFF4E7"/>
                    </a:solidFill>
                  </a:tcPr>
                </a:tc>
                <a:extLst>
                  <a:ext uri="{0D108BD9-81ED-4DB2-BD59-A6C34878D82A}">
                    <a16:rowId xmlns:a16="http://schemas.microsoft.com/office/drawing/2014/main" val="1068493753"/>
                  </a:ext>
                </a:extLst>
              </a:tr>
              <a:tr h="287835">
                <a:tc>
                  <a:txBody>
                    <a:bodyPr/>
                    <a:lstStyle/>
                    <a:p>
                      <a:pPr algn="ctr" fontAlgn="b"/>
                      <a:r>
                        <a:rPr lang="pt-BR" sz="900" b="0" i="0" u="none" strike="noStrike" dirty="0">
                          <a:solidFill>
                            <a:srgbClr val="000000"/>
                          </a:solidFill>
                          <a:effectLst/>
                          <a:latin typeface="Montserrat" panose="00000500000000000000" pitchFamily="2" charset="0"/>
                        </a:rPr>
                        <a:t>Palatino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Palatino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11.715</a:t>
                      </a:r>
                    </a:p>
                  </a:txBody>
                  <a:tcPr marL="7620" marR="7620" marT="7620" marB="0" anchor="ctr">
                    <a:solidFill>
                      <a:srgbClr val="FFE8CB"/>
                    </a:solidFill>
                  </a:tcPr>
                </a:tc>
                <a:extLst>
                  <a:ext uri="{0D108BD9-81ED-4DB2-BD59-A6C34878D82A}">
                    <a16:rowId xmlns:a16="http://schemas.microsoft.com/office/drawing/2014/main" val="919468357"/>
                  </a:ext>
                </a:extLst>
              </a:tr>
              <a:tr h="287835">
                <a:tc>
                  <a:txBody>
                    <a:bodyPr/>
                    <a:lstStyle/>
                    <a:p>
                      <a:pPr algn="ctr" fontAlgn="b"/>
                      <a:r>
                        <a:rPr lang="pt-BR" sz="900" b="0" i="0" u="none" strike="noStrike" dirty="0" err="1">
                          <a:solidFill>
                            <a:srgbClr val="000000"/>
                          </a:solidFill>
                          <a:effectLst/>
                          <a:latin typeface="Montserrat" panose="00000500000000000000" pitchFamily="2" charset="0"/>
                        </a:rPr>
                        <a:t>Palmetto</a:t>
                      </a:r>
                      <a:r>
                        <a:rPr lang="pt-BR" sz="900" b="0" i="0" u="none" strike="noStrike" dirty="0">
                          <a:solidFill>
                            <a:srgbClr val="000000"/>
                          </a:solidFill>
                          <a:effectLst/>
                          <a:latin typeface="Montserrat" panose="00000500000000000000" pitchFamily="2" charset="0"/>
                        </a:rPr>
                        <a:t> Plaza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Palmetto Plaza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Cali</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Valle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Cauca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20.855</a:t>
                      </a:r>
                    </a:p>
                  </a:txBody>
                  <a:tcPr marL="7620" marR="7620" marT="7620" marB="0" anchor="ctr">
                    <a:solidFill>
                      <a:srgbClr val="FFF4E7"/>
                    </a:solidFill>
                  </a:tcPr>
                </a:tc>
                <a:extLst>
                  <a:ext uri="{0D108BD9-81ED-4DB2-BD59-A6C34878D82A}">
                    <a16:rowId xmlns:a16="http://schemas.microsoft.com/office/drawing/2014/main" val="2499613958"/>
                  </a:ext>
                </a:extLst>
              </a:tr>
              <a:tr h="287835">
                <a:tc>
                  <a:txBody>
                    <a:bodyPr/>
                    <a:lstStyle/>
                    <a:p>
                      <a:pPr algn="ctr" fontAlgn="b"/>
                      <a:r>
                        <a:rPr lang="pt-BR" sz="900" b="0" i="0" u="none" strike="noStrike" dirty="0">
                          <a:solidFill>
                            <a:srgbClr val="000000"/>
                          </a:solidFill>
                          <a:effectLst/>
                          <a:latin typeface="Montserrat" panose="00000500000000000000" pitchFamily="2" charset="0"/>
                        </a:rPr>
                        <a:t>Panorama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Barranquilla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Atlántico</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28.200</a:t>
                      </a:r>
                    </a:p>
                  </a:txBody>
                  <a:tcPr marL="7620" marR="7620" marT="7620" marB="0" anchor="ctr">
                    <a:solidFill>
                      <a:srgbClr val="FFE8CB"/>
                    </a:solidFill>
                  </a:tcPr>
                </a:tc>
                <a:extLst>
                  <a:ext uri="{0D108BD9-81ED-4DB2-BD59-A6C34878D82A}">
                    <a16:rowId xmlns:a16="http://schemas.microsoft.com/office/drawing/2014/main" val="246155704"/>
                  </a:ext>
                </a:extLst>
              </a:tr>
              <a:tr h="287835">
                <a:tc>
                  <a:txBody>
                    <a:bodyPr/>
                    <a:lstStyle/>
                    <a:p>
                      <a:pPr algn="ctr" fontAlgn="b"/>
                      <a:r>
                        <a:rPr lang="pt-BR" sz="900" b="0" i="0" u="none" strike="noStrike" dirty="0">
                          <a:solidFill>
                            <a:srgbClr val="000000"/>
                          </a:solidFill>
                          <a:effectLst/>
                          <a:latin typeface="Montserrat" panose="00000500000000000000" pitchFamily="2" charset="0"/>
                        </a:rPr>
                        <a:t>Parque Alegra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Barranquilla</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Atlántico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47.909</a:t>
                      </a:r>
                    </a:p>
                  </a:txBody>
                  <a:tcPr marL="7620" marR="7620" marT="7620" marB="0" anchor="ctr">
                    <a:solidFill>
                      <a:srgbClr val="FFF4E7"/>
                    </a:solidFill>
                  </a:tcPr>
                </a:tc>
                <a:extLst>
                  <a:ext uri="{0D108BD9-81ED-4DB2-BD59-A6C34878D82A}">
                    <a16:rowId xmlns:a16="http://schemas.microsoft.com/office/drawing/2014/main" val="2669191146"/>
                  </a:ext>
                </a:extLst>
              </a:tr>
              <a:tr h="287835">
                <a:tc>
                  <a:txBody>
                    <a:bodyPr/>
                    <a:lstStyle/>
                    <a:p>
                      <a:pPr algn="ctr" fontAlgn="b"/>
                      <a:r>
                        <a:rPr lang="pt-BR" sz="900" b="0" i="0" u="none" strike="noStrike" dirty="0">
                          <a:solidFill>
                            <a:srgbClr val="000000"/>
                          </a:solidFill>
                          <a:effectLst/>
                          <a:latin typeface="Montserrat" panose="00000500000000000000" pitchFamily="2" charset="0"/>
                        </a:rPr>
                        <a:t>Parque Arboleda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Parque Arboleda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Pereira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Risaralda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34.000</a:t>
                      </a:r>
                    </a:p>
                  </a:txBody>
                  <a:tcPr marL="7620" marR="7620" marT="7620" marB="0" anchor="ctr">
                    <a:solidFill>
                      <a:srgbClr val="FFE8CB"/>
                    </a:solidFill>
                  </a:tcPr>
                </a:tc>
                <a:extLst>
                  <a:ext uri="{0D108BD9-81ED-4DB2-BD59-A6C34878D82A}">
                    <a16:rowId xmlns:a16="http://schemas.microsoft.com/office/drawing/2014/main" val="3797744303"/>
                  </a:ext>
                </a:extLst>
              </a:tr>
              <a:tr h="287835">
                <a:tc>
                  <a:txBody>
                    <a:bodyPr/>
                    <a:lstStyle/>
                    <a:p>
                      <a:pPr algn="ctr" fontAlgn="b"/>
                      <a:r>
                        <a:rPr lang="pt-BR" sz="900" b="0" i="0" u="none" strike="noStrike" dirty="0">
                          <a:solidFill>
                            <a:srgbClr val="000000"/>
                          </a:solidFill>
                          <a:effectLst/>
                          <a:latin typeface="Montserrat" panose="00000500000000000000" pitchFamily="2" charset="0"/>
                        </a:rPr>
                        <a:t>Parque Caldas</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Parque Caldas</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Manizales</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Caldas</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11.000</a:t>
                      </a:r>
                    </a:p>
                  </a:txBody>
                  <a:tcPr marL="7620" marR="7620" marT="7620" marB="0" anchor="ctr">
                    <a:solidFill>
                      <a:srgbClr val="FFF4E7"/>
                    </a:solidFill>
                  </a:tcPr>
                </a:tc>
                <a:extLst>
                  <a:ext uri="{0D108BD9-81ED-4DB2-BD59-A6C34878D82A}">
                    <a16:rowId xmlns:a16="http://schemas.microsoft.com/office/drawing/2014/main" val="841735651"/>
                  </a:ext>
                </a:extLst>
              </a:tr>
              <a:tr h="287835">
                <a:tc>
                  <a:txBody>
                    <a:bodyPr/>
                    <a:lstStyle/>
                    <a:p>
                      <a:pPr algn="ctr" fontAlgn="b"/>
                      <a:r>
                        <a:rPr lang="pt-BR" sz="900" b="0" i="0" u="none" strike="noStrike" dirty="0">
                          <a:solidFill>
                            <a:srgbClr val="000000"/>
                          </a:solidFill>
                          <a:effectLst/>
                          <a:latin typeface="Montserrat" panose="00000500000000000000" pitchFamily="2" charset="0"/>
                        </a:rPr>
                        <a:t>Parque </a:t>
                      </a:r>
                      <a:r>
                        <a:rPr lang="pt-BR" sz="900" b="0" i="0" u="none" strike="noStrike" dirty="0" err="1">
                          <a:solidFill>
                            <a:srgbClr val="000000"/>
                          </a:solidFill>
                          <a:effectLst/>
                          <a:latin typeface="Montserrat" panose="00000500000000000000" pitchFamily="2" charset="0"/>
                        </a:rPr>
                        <a:t>Caracolí</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Parque Arauco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Floridablanca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Santander</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31.209</a:t>
                      </a:r>
                    </a:p>
                  </a:txBody>
                  <a:tcPr marL="7620" marR="7620" marT="7620" marB="0" anchor="ctr">
                    <a:solidFill>
                      <a:srgbClr val="FFE8CB"/>
                    </a:solidFill>
                  </a:tcPr>
                </a:tc>
                <a:extLst>
                  <a:ext uri="{0D108BD9-81ED-4DB2-BD59-A6C34878D82A}">
                    <a16:rowId xmlns:a16="http://schemas.microsoft.com/office/drawing/2014/main" val="1644782327"/>
                  </a:ext>
                </a:extLst>
              </a:tr>
              <a:tr h="287835">
                <a:tc>
                  <a:txBody>
                    <a:bodyPr/>
                    <a:lstStyle/>
                    <a:p>
                      <a:pPr algn="ctr" fontAlgn="b"/>
                      <a:r>
                        <a:rPr lang="pt-BR" sz="900" b="0" i="0" u="none" strike="noStrike" dirty="0">
                          <a:solidFill>
                            <a:srgbClr val="000000"/>
                          </a:solidFill>
                          <a:effectLst/>
                          <a:latin typeface="Montserrat" panose="00000500000000000000" pitchFamily="2" charset="0"/>
                        </a:rPr>
                        <a:t>Parque </a:t>
                      </a:r>
                      <a:r>
                        <a:rPr lang="pt-BR" sz="900" b="0" i="0" u="none" strike="noStrike" dirty="0" err="1">
                          <a:solidFill>
                            <a:srgbClr val="000000"/>
                          </a:solidFill>
                          <a:effectLst/>
                          <a:latin typeface="Montserrat" panose="00000500000000000000" pitchFamily="2" charset="0"/>
                        </a:rPr>
                        <a:t>Fabricato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Parque Arauco</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Bello</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Antioquia</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75.381</a:t>
                      </a:r>
                    </a:p>
                  </a:txBody>
                  <a:tcPr marL="7620" marR="7620" marT="7620" marB="0" anchor="ctr">
                    <a:solidFill>
                      <a:srgbClr val="FFF4E7"/>
                    </a:solidFill>
                  </a:tcPr>
                </a:tc>
                <a:extLst>
                  <a:ext uri="{0D108BD9-81ED-4DB2-BD59-A6C34878D82A}">
                    <a16:rowId xmlns:a16="http://schemas.microsoft.com/office/drawing/2014/main" val="2770442054"/>
                  </a:ext>
                </a:extLst>
              </a:tr>
              <a:tr h="287835">
                <a:tc>
                  <a:txBody>
                    <a:bodyPr/>
                    <a:lstStyle/>
                    <a:p>
                      <a:pPr algn="ctr" fontAlgn="b"/>
                      <a:r>
                        <a:rPr lang="pt-BR" sz="900" b="0" i="0" u="none" strike="noStrike" dirty="0">
                          <a:solidFill>
                            <a:srgbClr val="000000"/>
                          </a:solidFill>
                          <a:effectLst/>
                          <a:latin typeface="Montserrat" panose="00000500000000000000" pitchFamily="2" charset="0"/>
                        </a:rPr>
                        <a:t>Parque La Colina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Parque Arauco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62.971</a:t>
                      </a:r>
                    </a:p>
                  </a:txBody>
                  <a:tcPr marL="7620" marR="7620" marT="7620" marB="0" anchor="ctr">
                    <a:solidFill>
                      <a:srgbClr val="FFE8CB"/>
                    </a:solidFill>
                  </a:tcPr>
                </a:tc>
                <a:extLst>
                  <a:ext uri="{0D108BD9-81ED-4DB2-BD59-A6C34878D82A}">
                    <a16:rowId xmlns:a16="http://schemas.microsoft.com/office/drawing/2014/main" val="4040037110"/>
                  </a:ext>
                </a:extLst>
              </a:tr>
            </a:tbl>
          </a:graphicData>
        </a:graphic>
      </p:graphicFrame>
      <p:sp>
        <p:nvSpPr>
          <p:cNvPr id="2" name="Retângulo: Cantos Arredondados 1">
            <a:hlinkClick r:id="rId3" action="ppaction://hlinksldjump"/>
            <a:extLst>
              <a:ext uri="{FF2B5EF4-FFF2-40B4-BE49-F238E27FC236}">
                <a16:creationId xmlns:a16="http://schemas.microsoft.com/office/drawing/2014/main" id="{2D072F78-AB02-36FF-3213-D487B4C106FC}"/>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692096843"/>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Elipse 32">
            <a:extLst>
              <a:ext uri="{FF2B5EF4-FFF2-40B4-BE49-F238E27FC236}">
                <a16:creationId xmlns:a16="http://schemas.microsoft.com/office/drawing/2014/main" id="{2A5E699A-EC03-26E1-1AA7-A198757AF257}"/>
              </a:ext>
            </a:extLst>
          </p:cNvPr>
          <p:cNvSpPr/>
          <p:nvPr/>
        </p:nvSpPr>
        <p:spPr>
          <a:xfrm>
            <a:off x="1024012" y="368717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34" name="Conector reto 33">
            <a:extLst>
              <a:ext uri="{FF2B5EF4-FFF2-40B4-BE49-F238E27FC236}">
                <a16:creationId xmlns:a16="http://schemas.microsoft.com/office/drawing/2014/main" id="{369AB8F3-200C-91D8-6013-31C5BEBBA299}"/>
              </a:ext>
            </a:extLst>
          </p:cNvPr>
          <p:cNvCxnSpPr>
            <a:cxnSpLocks/>
          </p:cNvCxnSpPr>
          <p:nvPr/>
        </p:nvCxnSpPr>
        <p:spPr>
          <a:xfrm>
            <a:off x="1098234" y="-1026486"/>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aixaDeTexto 4">
            <a:extLst>
              <a:ext uri="{FF2B5EF4-FFF2-40B4-BE49-F238E27FC236}">
                <a16:creationId xmlns:a16="http://schemas.microsoft.com/office/drawing/2014/main" id="{B049E9F3-F3BE-831F-EDD5-BAB95ADD77EF}"/>
              </a:ext>
            </a:extLst>
          </p:cNvPr>
          <p:cNvSpPr txBox="1"/>
          <p:nvPr/>
        </p:nvSpPr>
        <p:spPr>
          <a:xfrm>
            <a:off x="1213090" y="357879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FFC00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FFC000"/>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FFC000"/>
              </a:solidFill>
              <a:effectLst/>
              <a:uLnTx/>
              <a:uFillTx/>
              <a:latin typeface="Montserrat" panose="00000500000000000000" pitchFamily="2" charset="0"/>
            </a:endParaRPr>
          </a:p>
        </p:txBody>
      </p:sp>
      <p:pic>
        <p:nvPicPr>
          <p:cNvPr id="4" name="Imagem 3" descr="Padrão do plano de fundo&#10;&#10;Descrição gerada automaticamente">
            <a:extLst>
              <a:ext uri="{FF2B5EF4-FFF2-40B4-BE49-F238E27FC236}">
                <a16:creationId xmlns:a16="http://schemas.microsoft.com/office/drawing/2014/main" id="{085922A9-3F96-DA5B-0425-702ED96123A9}"/>
              </a:ext>
            </a:extLst>
          </p:cNvPr>
          <p:cNvPicPr>
            <a:picLocks noChangeAspect="1"/>
          </p:cNvPicPr>
          <p:nvPr/>
        </p:nvPicPr>
        <p:blipFill rotWithShape="1">
          <a:blip r:embed="rId2">
            <a:extLst>
              <a:ext uri="{28A0092B-C50C-407E-A947-70E740481C1C}">
                <a14:useLocalDpi xmlns:a14="http://schemas.microsoft.com/office/drawing/2010/main" val="0"/>
              </a:ext>
            </a:extLst>
          </a:blip>
          <a:srcRect t="22434"/>
          <a:stretch/>
        </p:blipFill>
        <p:spPr>
          <a:xfrm rot="16200000">
            <a:off x="-3036674" y="3032743"/>
            <a:ext cx="6858000" cy="792513"/>
          </a:xfrm>
          <a:prstGeom prst="rect">
            <a:avLst/>
          </a:prstGeom>
        </p:spPr>
      </p:pic>
      <p:sp>
        <p:nvSpPr>
          <p:cNvPr id="3" name="Retângulo: Cantos Arredondados 2">
            <a:extLst>
              <a:ext uri="{FF2B5EF4-FFF2-40B4-BE49-F238E27FC236}">
                <a16:creationId xmlns:a16="http://schemas.microsoft.com/office/drawing/2014/main" id="{3939E321-C212-95AB-CE4B-704C72C9BCF3}"/>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113</a:t>
            </a:r>
          </a:p>
        </p:txBody>
      </p:sp>
      <p:graphicFrame>
        <p:nvGraphicFramePr>
          <p:cNvPr id="6" name="Tabela 6">
            <a:extLst>
              <a:ext uri="{FF2B5EF4-FFF2-40B4-BE49-F238E27FC236}">
                <a16:creationId xmlns:a16="http://schemas.microsoft.com/office/drawing/2014/main" id="{9E5DF26F-AAFE-2E99-17FC-53EE637017A1}"/>
              </a:ext>
            </a:extLst>
          </p:cNvPr>
          <p:cNvGraphicFramePr>
            <a:graphicFrameLocks noGrp="1"/>
          </p:cNvGraphicFramePr>
          <p:nvPr>
            <p:extLst>
              <p:ext uri="{D42A27DB-BD31-4B8C-83A1-F6EECF244321}">
                <p14:modId xmlns:p14="http://schemas.microsoft.com/office/powerpoint/2010/main" val="2028289251"/>
              </p:ext>
            </p:extLst>
          </p:nvPr>
        </p:nvGraphicFramePr>
        <p:xfrm>
          <a:off x="3725782" y="1"/>
          <a:ext cx="7812001" cy="6839997"/>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29938">
                <a:tc>
                  <a:txBody>
                    <a:bodyPr/>
                    <a:lstStyle/>
                    <a:p>
                      <a:pPr algn="ctr"/>
                      <a:r>
                        <a:rPr lang="pt-BR" sz="1100" dirty="0">
                          <a:latin typeface="Montserrat" panose="00000500000000000000" pitchFamily="2" charset="0"/>
                        </a:rPr>
                        <a:t>CENTRO COMERCIAL</a:t>
                      </a:r>
                    </a:p>
                  </a:txBody>
                  <a:tcPr anchor="ctr">
                    <a:solidFill>
                      <a:schemeClr val="accent4"/>
                    </a:solidFill>
                  </a:tcPr>
                </a:tc>
                <a:tc>
                  <a:txBody>
                    <a:bodyPr/>
                    <a:lstStyle/>
                    <a:p>
                      <a:pPr algn="ctr"/>
                      <a:r>
                        <a:rPr lang="pt-BR" sz="1100" dirty="0">
                          <a:latin typeface="Montserrat" panose="00000500000000000000" pitchFamily="2" charset="0"/>
                        </a:rPr>
                        <a:t>DESAROLLADOR</a:t>
                      </a:r>
                    </a:p>
                  </a:txBody>
                  <a:tcPr anchor="ctr">
                    <a:solidFill>
                      <a:schemeClr val="accent4"/>
                    </a:solidFill>
                  </a:tcPr>
                </a:tc>
                <a:tc>
                  <a:txBody>
                    <a:bodyPr/>
                    <a:lstStyle/>
                    <a:p>
                      <a:pPr algn="ctr"/>
                      <a:r>
                        <a:rPr lang="pt-BR" sz="1100" dirty="0">
                          <a:latin typeface="Montserrat" panose="00000500000000000000" pitchFamily="2" charset="0"/>
                        </a:rPr>
                        <a:t>CIUDAD</a:t>
                      </a:r>
                    </a:p>
                  </a:txBody>
                  <a:tcPr anchor="ctr">
                    <a:solidFill>
                      <a:schemeClr val="accent4"/>
                    </a:solidFill>
                  </a:tcPr>
                </a:tc>
                <a:tc>
                  <a:txBody>
                    <a:bodyPr/>
                    <a:lstStyle/>
                    <a:p>
                      <a:pPr algn="ctr"/>
                      <a:r>
                        <a:rPr lang="pt-BR" sz="1100" dirty="0">
                          <a:latin typeface="Montserrat" panose="00000500000000000000" pitchFamily="2" charset="0"/>
                        </a:rPr>
                        <a:t>ESTADO</a:t>
                      </a:r>
                    </a:p>
                  </a:txBody>
                  <a:tcPr anchor="ctr">
                    <a:solidFill>
                      <a:schemeClr val="accent4"/>
                    </a:solidFill>
                  </a:tcPr>
                </a:tc>
                <a:tc>
                  <a:txBody>
                    <a:bodyPr/>
                    <a:lstStyle/>
                    <a:p>
                      <a:pPr algn="ctr"/>
                      <a:r>
                        <a:rPr lang="pt-BR" sz="1100" dirty="0">
                          <a:latin typeface="Montserrat" panose="00000500000000000000" pitchFamily="2" charset="0"/>
                        </a:rPr>
                        <a:t>GLA</a:t>
                      </a:r>
                    </a:p>
                  </a:txBody>
                  <a:tcPr anchor="ctr">
                    <a:solidFill>
                      <a:schemeClr val="accent4"/>
                    </a:solidFill>
                  </a:tcPr>
                </a:tc>
                <a:extLst>
                  <a:ext uri="{0D108BD9-81ED-4DB2-BD59-A6C34878D82A}">
                    <a16:rowId xmlns:a16="http://schemas.microsoft.com/office/drawing/2014/main" val="890310278"/>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la</a:t>
                      </a:r>
                      <a:r>
                        <a:rPr lang="pt-BR" sz="900" b="0" i="0" u="none" strike="noStrike" dirty="0">
                          <a:solidFill>
                            <a:srgbClr val="000000"/>
                          </a:solidFill>
                          <a:effectLst/>
                          <a:latin typeface="Montserrat" panose="00000500000000000000" pitchFamily="2" charset="0"/>
                        </a:rPr>
                        <a:t> Castellana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Paseo de la Castellana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Cartagena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Bolívar</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24.885</a:t>
                      </a:r>
                    </a:p>
                  </a:txBody>
                  <a:tcPr marL="7620" marR="7620" marT="7620" marB="0" anchor="ctr">
                    <a:solidFill>
                      <a:srgbClr val="FFE8CB"/>
                    </a:solidFill>
                  </a:tcPr>
                </a:tc>
                <a:extLst>
                  <a:ext uri="{0D108BD9-81ED-4DB2-BD59-A6C34878D82A}">
                    <a16:rowId xmlns:a16="http://schemas.microsoft.com/office/drawing/2014/main" val="1188178967"/>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Real</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9.000</a:t>
                      </a:r>
                    </a:p>
                  </a:txBody>
                  <a:tcPr marL="7620" marR="7620" marT="7620" marB="0" anchor="ctr">
                    <a:solidFill>
                      <a:srgbClr val="FFF4E7"/>
                    </a:solidFill>
                  </a:tcPr>
                </a:tc>
                <a:extLst>
                  <a:ext uri="{0D108BD9-81ED-4DB2-BD59-A6C34878D82A}">
                    <a16:rowId xmlns:a16="http://schemas.microsoft.com/office/drawing/2014/main" val="1037831715"/>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San Rafael</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San Rafael</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10.974</a:t>
                      </a:r>
                    </a:p>
                  </a:txBody>
                  <a:tcPr marL="7620" marR="7620" marT="7620" marB="0" anchor="ctr">
                    <a:solidFill>
                      <a:srgbClr val="FFE8CB"/>
                    </a:solidFill>
                  </a:tcPr>
                </a:tc>
                <a:extLst>
                  <a:ext uri="{0D108BD9-81ED-4DB2-BD59-A6C34878D82A}">
                    <a16:rowId xmlns:a16="http://schemas.microsoft.com/office/drawing/2014/main" val="1624563643"/>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Villa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Rio</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Villa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Rio</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75.961</a:t>
                      </a:r>
                    </a:p>
                  </a:txBody>
                  <a:tcPr marL="7620" marR="7620" marT="7620" marB="0" anchor="ctr">
                    <a:solidFill>
                      <a:srgbClr val="FFF4E7"/>
                    </a:solidFill>
                  </a:tcPr>
                </a:tc>
                <a:extLst>
                  <a:ext uri="{0D108BD9-81ED-4DB2-BD59-A6C34878D82A}">
                    <a16:rowId xmlns:a16="http://schemas.microsoft.com/office/drawing/2014/main" val="159647448"/>
                  </a:ext>
                </a:extLst>
              </a:tr>
              <a:tr h="300479">
                <a:tc>
                  <a:txBody>
                    <a:bodyPr/>
                    <a:lstStyle/>
                    <a:p>
                      <a:pPr algn="ctr" fontAlgn="b"/>
                      <a:r>
                        <a:rPr lang="pt-BR" sz="900" b="0" i="0" u="none" strike="noStrike" dirty="0">
                          <a:solidFill>
                            <a:srgbClr val="000000"/>
                          </a:solidFill>
                          <a:effectLst/>
                          <a:latin typeface="Montserrat" panose="00000500000000000000" pitchFamily="2" charset="0"/>
                        </a:rPr>
                        <a:t>Pereira Plaza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Pereira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Risaralda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11.445</a:t>
                      </a:r>
                    </a:p>
                  </a:txBody>
                  <a:tcPr marL="7620" marR="7620" marT="7620" marB="0" anchor="ctr">
                    <a:solidFill>
                      <a:srgbClr val="FFE8CB"/>
                    </a:solidFill>
                  </a:tcPr>
                </a:tc>
                <a:extLst>
                  <a:ext uri="{0D108BD9-81ED-4DB2-BD59-A6C34878D82A}">
                    <a16:rowId xmlns:a16="http://schemas.microsoft.com/office/drawing/2014/main" val="3882297485"/>
                  </a:ext>
                </a:extLst>
              </a:tr>
              <a:tr h="300479">
                <a:tc>
                  <a:txBody>
                    <a:bodyPr/>
                    <a:lstStyle/>
                    <a:p>
                      <a:pPr algn="ctr" fontAlgn="b"/>
                      <a:r>
                        <a:rPr lang="pt-BR" sz="900" b="0" i="0" u="none" strike="noStrike" dirty="0">
                          <a:solidFill>
                            <a:srgbClr val="000000"/>
                          </a:solidFill>
                          <a:effectLst/>
                          <a:latin typeface="Montserrat" panose="00000500000000000000" pitchFamily="2" charset="0"/>
                        </a:rPr>
                        <a:t>Pereira Plaza</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Pereira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Risaralda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12.070</a:t>
                      </a:r>
                    </a:p>
                  </a:txBody>
                  <a:tcPr marL="7620" marR="7620" marT="7620" marB="0" anchor="ctr">
                    <a:solidFill>
                      <a:srgbClr val="FFF4E7"/>
                    </a:solidFill>
                  </a:tcPr>
                </a:tc>
                <a:extLst>
                  <a:ext uri="{0D108BD9-81ED-4DB2-BD59-A6C34878D82A}">
                    <a16:rowId xmlns:a16="http://schemas.microsoft.com/office/drawing/2014/main" val="1849445180"/>
                  </a:ext>
                </a:extLst>
              </a:tr>
              <a:tr h="30047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Arrayanes</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Arrayanes</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Itagüí</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Antioquia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15.457</a:t>
                      </a:r>
                    </a:p>
                  </a:txBody>
                  <a:tcPr marL="7620" marR="7620" marT="7620" marB="0" anchor="ctr">
                    <a:solidFill>
                      <a:srgbClr val="FFE8CB"/>
                    </a:solidFill>
                  </a:tcPr>
                </a:tc>
                <a:extLst>
                  <a:ext uri="{0D108BD9-81ED-4DB2-BD59-A6C34878D82A}">
                    <a16:rowId xmlns:a16="http://schemas.microsoft.com/office/drawing/2014/main" val="1411550322"/>
                  </a:ext>
                </a:extLst>
              </a:tr>
              <a:tr h="30047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BocaGrande</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Plaza BocaGrande</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Cartagena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Bolívar</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11.525</a:t>
                      </a:r>
                    </a:p>
                  </a:txBody>
                  <a:tcPr marL="7620" marR="7620" marT="7620" marB="0" anchor="ctr">
                    <a:solidFill>
                      <a:srgbClr val="FFF4E7"/>
                    </a:solidFill>
                  </a:tcPr>
                </a:tc>
                <a:extLst>
                  <a:ext uri="{0D108BD9-81ED-4DB2-BD59-A6C34878D82A}">
                    <a16:rowId xmlns:a16="http://schemas.microsoft.com/office/drawing/2014/main" val="3066878474"/>
                  </a:ext>
                </a:extLst>
              </a:tr>
              <a:tr h="300479">
                <a:tc>
                  <a:txBody>
                    <a:bodyPr/>
                    <a:lstStyle/>
                    <a:p>
                      <a:pPr algn="ctr" fontAlgn="b"/>
                      <a:r>
                        <a:rPr lang="pt-BR" sz="900" b="0" i="0" u="none" strike="noStrike" dirty="0">
                          <a:solidFill>
                            <a:srgbClr val="000000"/>
                          </a:solidFill>
                          <a:effectLst/>
                          <a:latin typeface="Montserrat" panose="00000500000000000000" pitchFamily="2" charset="0"/>
                        </a:rPr>
                        <a:t>Plaza Central</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MULTIPLIKA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76.000</a:t>
                      </a:r>
                    </a:p>
                  </a:txBody>
                  <a:tcPr marL="7620" marR="7620" marT="7620" marB="0" anchor="ctr">
                    <a:solidFill>
                      <a:srgbClr val="FFE8CB"/>
                    </a:solidFill>
                  </a:tcPr>
                </a:tc>
                <a:extLst>
                  <a:ext uri="{0D108BD9-81ED-4DB2-BD59-A6C34878D82A}">
                    <a16:rowId xmlns:a16="http://schemas.microsoft.com/office/drawing/2014/main" val="2150376807"/>
                  </a:ext>
                </a:extLst>
              </a:tr>
              <a:tr h="300479">
                <a:tc>
                  <a:txBody>
                    <a:bodyPr/>
                    <a:lstStyle/>
                    <a:p>
                      <a:pPr algn="ctr" fontAlgn="b"/>
                      <a:r>
                        <a:rPr lang="pt-BR" sz="900" b="0" i="0" u="none" strike="noStrike" dirty="0">
                          <a:solidFill>
                            <a:srgbClr val="000000"/>
                          </a:solidFill>
                          <a:effectLst/>
                          <a:latin typeface="Montserrat" panose="00000500000000000000" pitchFamily="2" charset="0"/>
                        </a:rPr>
                        <a:t>Plaza Claro</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Plaza Claro</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21.470</a:t>
                      </a:r>
                    </a:p>
                  </a:txBody>
                  <a:tcPr marL="7620" marR="7620" marT="7620" marB="0" anchor="ctr">
                    <a:solidFill>
                      <a:srgbClr val="FFF4E7"/>
                    </a:solidFill>
                  </a:tcPr>
                </a:tc>
                <a:extLst>
                  <a:ext uri="{0D108BD9-81ED-4DB2-BD59-A6C34878D82A}">
                    <a16:rowId xmlns:a16="http://schemas.microsoft.com/office/drawing/2014/main" val="2015994734"/>
                  </a:ext>
                </a:extLst>
              </a:tr>
              <a:tr h="300479">
                <a:tc>
                  <a:txBody>
                    <a:bodyPr/>
                    <a:lstStyle/>
                    <a:p>
                      <a:pPr algn="ctr" fontAlgn="b"/>
                      <a:r>
                        <a:rPr lang="pt-BR" sz="900" b="0" i="0" u="none" strike="noStrike" dirty="0">
                          <a:solidFill>
                            <a:srgbClr val="000000"/>
                          </a:solidFill>
                          <a:effectLst/>
                          <a:latin typeface="Montserrat" panose="00000500000000000000" pitchFamily="2" charset="0"/>
                        </a:rPr>
                        <a:t>Plaza de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Américas</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Plaza de las Américas</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95.000</a:t>
                      </a:r>
                    </a:p>
                  </a:txBody>
                  <a:tcPr marL="7620" marR="7620" marT="7620" marB="0" anchor="ctr">
                    <a:solidFill>
                      <a:srgbClr val="FFE8CB"/>
                    </a:solidFill>
                  </a:tcPr>
                </a:tc>
                <a:extLst>
                  <a:ext uri="{0D108BD9-81ED-4DB2-BD59-A6C34878D82A}">
                    <a16:rowId xmlns:a16="http://schemas.microsoft.com/office/drawing/2014/main" val="2104077100"/>
                  </a:ext>
                </a:extLst>
              </a:tr>
              <a:tr h="30047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Parque</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Plaza del Parque</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Barranquilla</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Atlántico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7.863</a:t>
                      </a:r>
                    </a:p>
                  </a:txBody>
                  <a:tcPr marL="7620" marR="7620" marT="7620" marB="0" anchor="ctr">
                    <a:solidFill>
                      <a:srgbClr val="FFF4E7"/>
                    </a:solidFill>
                  </a:tcPr>
                </a:tc>
                <a:extLst>
                  <a:ext uri="{0D108BD9-81ED-4DB2-BD59-A6C34878D82A}">
                    <a16:rowId xmlns:a16="http://schemas.microsoft.com/office/drawing/2014/main" val="1068493753"/>
                  </a:ext>
                </a:extLst>
              </a:tr>
              <a:tr h="30047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Río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Plaza del Río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Apartadó</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Antioquia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25.000</a:t>
                      </a:r>
                    </a:p>
                  </a:txBody>
                  <a:tcPr marL="7620" marR="7620" marT="7620" marB="0" anchor="ctr">
                    <a:solidFill>
                      <a:srgbClr val="FFE8CB"/>
                    </a:solidFill>
                  </a:tcPr>
                </a:tc>
                <a:extLst>
                  <a:ext uri="{0D108BD9-81ED-4DB2-BD59-A6C34878D82A}">
                    <a16:rowId xmlns:a16="http://schemas.microsoft.com/office/drawing/2014/main" val="919468357"/>
                  </a:ext>
                </a:extLst>
              </a:tr>
              <a:tr h="300479">
                <a:tc>
                  <a:txBody>
                    <a:bodyPr/>
                    <a:lstStyle/>
                    <a:p>
                      <a:pPr algn="ctr" fontAlgn="b"/>
                      <a:r>
                        <a:rPr lang="pt-BR" sz="900" b="0" i="0" u="none" strike="noStrike" dirty="0">
                          <a:solidFill>
                            <a:srgbClr val="000000"/>
                          </a:solidFill>
                          <a:effectLst/>
                          <a:latin typeface="Montserrat" panose="00000500000000000000" pitchFamily="2" charset="0"/>
                        </a:rPr>
                        <a:t>Plaza Flora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Plaza Flora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Armenia</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Quindío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25.515</a:t>
                      </a:r>
                    </a:p>
                  </a:txBody>
                  <a:tcPr marL="7620" marR="7620" marT="7620" marB="0" anchor="ctr">
                    <a:solidFill>
                      <a:srgbClr val="FFF4E7"/>
                    </a:solidFill>
                  </a:tcPr>
                </a:tc>
                <a:extLst>
                  <a:ext uri="{0D108BD9-81ED-4DB2-BD59-A6C34878D82A}">
                    <a16:rowId xmlns:a16="http://schemas.microsoft.com/office/drawing/2014/main" val="2499613958"/>
                  </a:ext>
                </a:extLst>
              </a:tr>
              <a:tr h="300479">
                <a:tc>
                  <a:txBody>
                    <a:bodyPr/>
                    <a:lstStyle/>
                    <a:p>
                      <a:pPr algn="ctr" fontAlgn="b"/>
                      <a:r>
                        <a:rPr lang="pt-BR" sz="900" b="0" i="0" u="none" strike="noStrike" dirty="0">
                          <a:solidFill>
                            <a:srgbClr val="000000"/>
                          </a:solidFill>
                          <a:effectLst/>
                          <a:latin typeface="Montserrat" panose="00000500000000000000" pitchFamily="2" charset="0"/>
                        </a:rPr>
                        <a:t>Plaza Imperial</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47.483</a:t>
                      </a:r>
                    </a:p>
                  </a:txBody>
                  <a:tcPr marL="7620" marR="7620" marT="7620" marB="0" anchor="ctr">
                    <a:solidFill>
                      <a:srgbClr val="FFE8CB"/>
                    </a:solidFill>
                  </a:tcPr>
                </a:tc>
                <a:extLst>
                  <a:ext uri="{0D108BD9-81ED-4DB2-BD59-A6C34878D82A}">
                    <a16:rowId xmlns:a16="http://schemas.microsoft.com/office/drawing/2014/main" val="246155704"/>
                  </a:ext>
                </a:extLst>
              </a:tr>
              <a:tr h="300479">
                <a:tc>
                  <a:txBody>
                    <a:bodyPr/>
                    <a:lstStyle/>
                    <a:p>
                      <a:pPr algn="ctr" fontAlgn="b"/>
                      <a:r>
                        <a:rPr lang="pt-BR" sz="900" b="0" i="0" u="none" strike="noStrike" dirty="0">
                          <a:solidFill>
                            <a:srgbClr val="000000"/>
                          </a:solidFill>
                          <a:effectLst/>
                          <a:latin typeface="Montserrat" panose="00000500000000000000" pitchFamily="2" charset="0"/>
                        </a:rPr>
                        <a:t>Plaza Mayor Centro Comercial</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MTS Consultoria Mas Getión SAS</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7.667</a:t>
                      </a:r>
                    </a:p>
                  </a:txBody>
                  <a:tcPr marL="7620" marR="7620" marT="7620" marB="0" anchor="ctr">
                    <a:solidFill>
                      <a:srgbClr val="FFF4E7"/>
                    </a:solidFill>
                  </a:tcPr>
                </a:tc>
                <a:extLst>
                  <a:ext uri="{0D108BD9-81ED-4DB2-BD59-A6C34878D82A}">
                    <a16:rowId xmlns:a16="http://schemas.microsoft.com/office/drawing/2014/main" val="2669191146"/>
                  </a:ext>
                </a:extLst>
              </a:tr>
              <a:tr h="300479">
                <a:tc>
                  <a:txBody>
                    <a:bodyPr/>
                    <a:lstStyle/>
                    <a:p>
                      <a:pPr algn="ctr" fontAlgn="b"/>
                      <a:r>
                        <a:rPr lang="es-ES" sz="900" b="0" i="0" u="none" strike="noStrike" dirty="0">
                          <a:solidFill>
                            <a:srgbClr val="000000"/>
                          </a:solidFill>
                          <a:effectLst/>
                          <a:latin typeface="Montserrat" panose="00000500000000000000" pitchFamily="2" charset="0"/>
                        </a:rPr>
                        <a:t>Portal de la 80 P.H.</a:t>
                      </a:r>
                    </a:p>
                  </a:txBody>
                  <a:tcPr marL="7620" marR="7620" marT="7620" marB="0" anchor="ctr">
                    <a:solidFill>
                      <a:srgbClr val="FFE8CB"/>
                    </a:solidFill>
                  </a:tcPr>
                </a:tc>
                <a:tc>
                  <a:txBody>
                    <a:bodyPr/>
                    <a:lstStyle/>
                    <a:p>
                      <a:pPr algn="ctr" fontAlgn="b"/>
                      <a:r>
                        <a:rPr lang="es-ES" sz="900" b="0" i="0" u="none" strike="noStrike">
                          <a:solidFill>
                            <a:srgbClr val="000000"/>
                          </a:solidFill>
                          <a:effectLst/>
                          <a:latin typeface="Montserrat" panose="00000500000000000000" pitchFamily="2" charset="0"/>
                        </a:rPr>
                        <a:t>Portal de la 80 P.H.</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38.000</a:t>
                      </a:r>
                    </a:p>
                  </a:txBody>
                  <a:tcPr marL="7620" marR="7620" marT="7620" marB="0" anchor="ctr">
                    <a:solidFill>
                      <a:srgbClr val="FFE8CB"/>
                    </a:solidFill>
                  </a:tcPr>
                </a:tc>
                <a:extLst>
                  <a:ext uri="{0D108BD9-81ED-4DB2-BD59-A6C34878D82A}">
                    <a16:rowId xmlns:a16="http://schemas.microsoft.com/office/drawing/2014/main" val="3797744303"/>
                  </a:ext>
                </a:extLst>
              </a:tr>
              <a:tr h="300479">
                <a:tc>
                  <a:txBody>
                    <a:bodyPr/>
                    <a:lstStyle/>
                    <a:p>
                      <a:pPr algn="ctr" fontAlgn="b"/>
                      <a:r>
                        <a:rPr lang="pt-BR" sz="900" b="0" i="0" u="none" strike="noStrike" dirty="0">
                          <a:solidFill>
                            <a:srgbClr val="000000"/>
                          </a:solidFill>
                          <a:effectLst/>
                          <a:latin typeface="Montserrat" panose="00000500000000000000" pitchFamily="2" charset="0"/>
                        </a:rPr>
                        <a:t>Portal de </a:t>
                      </a:r>
                      <a:r>
                        <a:rPr lang="pt-BR" sz="900" b="0" i="0" u="none" strike="noStrike" dirty="0" err="1">
                          <a:solidFill>
                            <a:srgbClr val="000000"/>
                          </a:solidFill>
                          <a:effectLst/>
                          <a:latin typeface="Montserrat" panose="00000500000000000000" pitchFamily="2" charset="0"/>
                        </a:rPr>
                        <a:t>la</a:t>
                      </a:r>
                      <a:r>
                        <a:rPr lang="pt-BR" sz="900" b="0" i="0" u="none" strike="noStrike" dirty="0">
                          <a:solidFill>
                            <a:srgbClr val="000000"/>
                          </a:solidFill>
                          <a:effectLst/>
                          <a:latin typeface="Montserrat" panose="00000500000000000000" pitchFamily="2" charset="0"/>
                        </a:rPr>
                        <a:t> Sabana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12.000</a:t>
                      </a:r>
                    </a:p>
                  </a:txBody>
                  <a:tcPr marL="7620" marR="7620" marT="7620" marB="0" anchor="ctr">
                    <a:solidFill>
                      <a:srgbClr val="FFF4E7"/>
                    </a:solidFill>
                  </a:tcPr>
                </a:tc>
                <a:extLst>
                  <a:ext uri="{0D108BD9-81ED-4DB2-BD59-A6C34878D82A}">
                    <a16:rowId xmlns:a16="http://schemas.microsoft.com/office/drawing/2014/main" val="841735651"/>
                  </a:ext>
                </a:extLst>
              </a:tr>
              <a:tr h="300479">
                <a:tc>
                  <a:txBody>
                    <a:bodyPr/>
                    <a:lstStyle/>
                    <a:p>
                      <a:pPr algn="ctr" fontAlgn="b"/>
                      <a:r>
                        <a:rPr lang="pt-BR" sz="900" b="0" i="0" u="none" strike="noStrike" dirty="0">
                          <a:solidFill>
                            <a:srgbClr val="000000"/>
                          </a:solidFill>
                          <a:effectLst/>
                          <a:latin typeface="Montserrat" panose="00000500000000000000" pitchFamily="2" charset="0"/>
                        </a:rPr>
                        <a:t>Portal de San Felipe</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Portal de San Felipe</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Cartagena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Bolívar</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9.231</a:t>
                      </a:r>
                    </a:p>
                  </a:txBody>
                  <a:tcPr marL="7620" marR="7620" marT="7620" marB="0" anchor="ctr">
                    <a:solidFill>
                      <a:srgbClr val="FFE8CB"/>
                    </a:solidFill>
                  </a:tcPr>
                </a:tc>
                <a:extLst>
                  <a:ext uri="{0D108BD9-81ED-4DB2-BD59-A6C34878D82A}">
                    <a16:rowId xmlns:a16="http://schemas.microsoft.com/office/drawing/2014/main" val="1644782327"/>
                  </a:ext>
                </a:extLst>
              </a:tr>
              <a:tr h="300479">
                <a:tc>
                  <a:txBody>
                    <a:bodyPr/>
                    <a:lstStyle/>
                    <a:p>
                      <a:pPr algn="ctr" fontAlgn="b"/>
                      <a:r>
                        <a:rPr lang="pt-BR" sz="900" b="0" i="0" u="none" strike="noStrike" dirty="0">
                          <a:solidFill>
                            <a:srgbClr val="000000"/>
                          </a:solidFill>
                          <a:effectLst/>
                          <a:latin typeface="Montserrat" panose="00000500000000000000" pitchFamily="2" charset="0"/>
                        </a:rPr>
                        <a:t>Portal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Prado</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Portal del Prado</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Barranquilla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Atlántico</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42.350</a:t>
                      </a:r>
                    </a:p>
                  </a:txBody>
                  <a:tcPr marL="7620" marR="7620" marT="7620" marB="0" anchor="ctr">
                    <a:solidFill>
                      <a:srgbClr val="FFF4E7"/>
                    </a:solidFill>
                  </a:tcPr>
                </a:tc>
                <a:extLst>
                  <a:ext uri="{0D108BD9-81ED-4DB2-BD59-A6C34878D82A}">
                    <a16:rowId xmlns:a16="http://schemas.microsoft.com/office/drawing/2014/main" val="2770442054"/>
                  </a:ext>
                </a:extLst>
              </a:tr>
              <a:tr h="300479">
                <a:tc>
                  <a:txBody>
                    <a:bodyPr/>
                    <a:lstStyle/>
                    <a:p>
                      <a:pPr algn="ctr" fontAlgn="b"/>
                      <a:r>
                        <a:rPr lang="pt-BR" sz="900" b="0" i="0" u="none" strike="noStrike" dirty="0">
                          <a:solidFill>
                            <a:srgbClr val="000000"/>
                          </a:solidFill>
                          <a:effectLst/>
                          <a:latin typeface="Montserrat" panose="00000500000000000000" pitchFamily="2" charset="0"/>
                        </a:rPr>
                        <a:t>Portal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Quindío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Portal del Quindío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Armenia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Quindío</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13.085</a:t>
                      </a:r>
                    </a:p>
                  </a:txBody>
                  <a:tcPr marL="7620" marR="7620" marT="7620" marB="0" anchor="ctr">
                    <a:solidFill>
                      <a:srgbClr val="FFE8CB"/>
                    </a:solidFill>
                  </a:tcPr>
                </a:tc>
                <a:extLst>
                  <a:ext uri="{0D108BD9-81ED-4DB2-BD59-A6C34878D82A}">
                    <a16:rowId xmlns:a16="http://schemas.microsoft.com/office/drawing/2014/main" val="4040037110"/>
                  </a:ext>
                </a:extLst>
              </a:tr>
            </a:tbl>
          </a:graphicData>
        </a:graphic>
      </p:graphicFrame>
      <p:sp>
        <p:nvSpPr>
          <p:cNvPr id="2" name="Retângulo: Cantos Arredondados 1">
            <a:hlinkClick r:id="rId3" action="ppaction://hlinksldjump"/>
            <a:extLst>
              <a:ext uri="{FF2B5EF4-FFF2-40B4-BE49-F238E27FC236}">
                <a16:creationId xmlns:a16="http://schemas.microsoft.com/office/drawing/2014/main" id="{8509D656-7E9F-5A00-225B-E2EACDFDD3B6}"/>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11415067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Elipse 32">
            <a:extLst>
              <a:ext uri="{FF2B5EF4-FFF2-40B4-BE49-F238E27FC236}">
                <a16:creationId xmlns:a16="http://schemas.microsoft.com/office/drawing/2014/main" id="{2A5E699A-EC03-26E1-1AA7-A198757AF257}"/>
              </a:ext>
            </a:extLst>
          </p:cNvPr>
          <p:cNvSpPr/>
          <p:nvPr/>
        </p:nvSpPr>
        <p:spPr>
          <a:xfrm>
            <a:off x="1024012" y="368717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34" name="Conector reto 33">
            <a:extLst>
              <a:ext uri="{FF2B5EF4-FFF2-40B4-BE49-F238E27FC236}">
                <a16:creationId xmlns:a16="http://schemas.microsoft.com/office/drawing/2014/main" id="{369AB8F3-200C-91D8-6013-31C5BEBBA299}"/>
              </a:ext>
            </a:extLst>
          </p:cNvPr>
          <p:cNvCxnSpPr>
            <a:cxnSpLocks/>
          </p:cNvCxnSpPr>
          <p:nvPr/>
        </p:nvCxnSpPr>
        <p:spPr>
          <a:xfrm>
            <a:off x="1098234" y="-1026486"/>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aixaDeTexto 4">
            <a:extLst>
              <a:ext uri="{FF2B5EF4-FFF2-40B4-BE49-F238E27FC236}">
                <a16:creationId xmlns:a16="http://schemas.microsoft.com/office/drawing/2014/main" id="{B049E9F3-F3BE-831F-EDD5-BAB95ADD77EF}"/>
              </a:ext>
            </a:extLst>
          </p:cNvPr>
          <p:cNvSpPr txBox="1"/>
          <p:nvPr/>
        </p:nvSpPr>
        <p:spPr>
          <a:xfrm>
            <a:off x="1213090" y="357879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FFC00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FFC000"/>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FFC000"/>
              </a:solidFill>
              <a:effectLst/>
              <a:uLnTx/>
              <a:uFillTx/>
              <a:latin typeface="Montserrat" panose="00000500000000000000" pitchFamily="2" charset="0"/>
            </a:endParaRPr>
          </a:p>
        </p:txBody>
      </p:sp>
      <p:pic>
        <p:nvPicPr>
          <p:cNvPr id="4" name="Imagem 3" descr="Padrão do plano de fundo&#10;&#10;Descrição gerada automaticamente">
            <a:extLst>
              <a:ext uri="{FF2B5EF4-FFF2-40B4-BE49-F238E27FC236}">
                <a16:creationId xmlns:a16="http://schemas.microsoft.com/office/drawing/2014/main" id="{085922A9-3F96-DA5B-0425-702ED96123A9}"/>
              </a:ext>
            </a:extLst>
          </p:cNvPr>
          <p:cNvPicPr>
            <a:picLocks noChangeAspect="1"/>
          </p:cNvPicPr>
          <p:nvPr/>
        </p:nvPicPr>
        <p:blipFill rotWithShape="1">
          <a:blip r:embed="rId2">
            <a:extLst>
              <a:ext uri="{28A0092B-C50C-407E-A947-70E740481C1C}">
                <a14:useLocalDpi xmlns:a14="http://schemas.microsoft.com/office/drawing/2010/main" val="0"/>
              </a:ext>
            </a:extLst>
          </a:blip>
          <a:srcRect t="22434"/>
          <a:stretch/>
        </p:blipFill>
        <p:spPr>
          <a:xfrm rot="16200000">
            <a:off x="-3036674" y="3032743"/>
            <a:ext cx="6858000" cy="792513"/>
          </a:xfrm>
          <a:prstGeom prst="rect">
            <a:avLst/>
          </a:prstGeom>
        </p:spPr>
      </p:pic>
      <p:sp>
        <p:nvSpPr>
          <p:cNvPr id="3" name="Retângulo: Cantos Arredondados 2">
            <a:extLst>
              <a:ext uri="{FF2B5EF4-FFF2-40B4-BE49-F238E27FC236}">
                <a16:creationId xmlns:a16="http://schemas.microsoft.com/office/drawing/2014/main" id="{1B6F7893-2E11-A3B7-53C2-08EADB3C1CA2}"/>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114</a:t>
            </a:r>
          </a:p>
        </p:txBody>
      </p:sp>
      <p:graphicFrame>
        <p:nvGraphicFramePr>
          <p:cNvPr id="6" name="Tabela 6">
            <a:extLst>
              <a:ext uri="{FF2B5EF4-FFF2-40B4-BE49-F238E27FC236}">
                <a16:creationId xmlns:a16="http://schemas.microsoft.com/office/drawing/2014/main" id="{FD539F82-ADC0-F783-17F4-FE51CD73EADF}"/>
              </a:ext>
            </a:extLst>
          </p:cNvPr>
          <p:cNvGraphicFramePr>
            <a:graphicFrameLocks noGrp="1"/>
          </p:cNvGraphicFramePr>
          <p:nvPr>
            <p:extLst>
              <p:ext uri="{D42A27DB-BD31-4B8C-83A1-F6EECF244321}">
                <p14:modId xmlns:p14="http://schemas.microsoft.com/office/powerpoint/2010/main" val="2249219096"/>
              </p:ext>
            </p:extLst>
          </p:nvPr>
        </p:nvGraphicFramePr>
        <p:xfrm>
          <a:off x="3725782" y="1"/>
          <a:ext cx="7812001" cy="6839997"/>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29938">
                <a:tc>
                  <a:txBody>
                    <a:bodyPr/>
                    <a:lstStyle/>
                    <a:p>
                      <a:pPr algn="ctr"/>
                      <a:r>
                        <a:rPr lang="pt-BR" sz="1100" dirty="0">
                          <a:latin typeface="Montserrat" panose="00000500000000000000" pitchFamily="2" charset="0"/>
                        </a:rPr>
                        <a:t>CENTRO COMERCIAL</a:t>
                      </a:r>
                    </a:p>
                  </a:txBody>
                  <a:tcPr anchor="ctr">
                    <a:solidFill>
                      <a:schemeClr val="accent4"/>
                    </a:solidFill>
                  </a:tcPr>
                </a:tc>
                <a:tc>
                  <a:txBody>
                    <a:bodyPr/>
                    <a:lstStyle/>
                    <a:p>
                      <a:pPr algn="ctr"/>
                      <a:r>
                        <a:rPr lang="pt-BR" sz="1100" dirty="0">
                          <a:latin typeface="Montserrat" panose="00000500000000000000" pitchFamily="2" charset="0"/>
                        </a:rPr>
                        <a:t>DESAROLLADOR</a:t>
                      </a:r>
                    </a:p>
                  </a:txBody>
                  <a:tcPr anchor="ctr">
                    <a:solidFill>
                      <a:schemeClr val="accent4"/>
                    </a:solidFill>
                  </a:tcPr>
                </a:tc>
                <a:tc>
                  <a:txBody>
                    <a:bodyPr/>
                    <a:lstStyle/>
                    <a:p>
                      <a:pPr algn="ctr"/>
                      <a:r>
                        <a:rPr lang="pt-BR" sz="1100" dirty="0">
                          <a:latin typeface="Montserrat" panose="00000500000000000000" pitchFamily="2" charset="0"/>
                        </a:rPr>
                        <a:t>CIUDAD</a:t>
                      </a:r>
                    </a:p>
                  </a:txBody>
                  <a:tcPr anchor="ctr">
                    <a:solidFill>
                      <a:schemeClr val="accent4"/>
                    </a:solidFill>
                  </a:tcPr>
                </a:tc>
                <a:tc>
                  <a:txBody>
                    <a:bodyPr/>
                    <a:lstStyle/>
                    <a:p>
                      <a:pPr algn="ctr"/>
                      <a:r>
                        <a:rPr lang="pt-BR" sz="1100" dirty="0">
                          <a:latin typeface="Montserrat" panose="00000500000000000000" pitchFamily="2" charset="0"/>
                        </a:rPr>
                        <a:t>ESTADO</a:t>
                      </a:r>
                    </a:p>
                  </a:txBody>
                  <a:tcPr anchor="ctr">
                    <a:solidFill>
                      <a:schemeClr val="accent4"/>
                    </a:solidFill>
                  </a:tcPr>
                </a:tc>
                <a:tc>
                  <a:txBody>
                    <a:bodyPr/>
                    <a:lstStyle/>
                    <a:p>
                      <a:pPr algn="ctr"/>
                      <a:r>
                        <a:rPr lang="pt-BR" sz="1100" dirty="0">
                          <a:latin typeface="Montserrat" panose="00000500000000000000" pitchFamily="2" charset="0"/>
                        </a:rPr>
                        <a:t>GLA</a:t>
                      </a:r>
                    </a:p>
                  </a:txBody>
                  <a:tcPr anchor="ctr">
                    <a:solidFill>
                      <a:schemeClr val="accent4"/>
                    </a:solidFill>
                  </a:tcPr>
                </a:tc>
                <a:extLst>
                  <a:ext uri="{0D108BD9-81ED-4DB2-BD59-A6C34878D82A}">
                    <a16:rowId xmlns:a16="http://schemas.microsoft.com/office/drawing/2014/main" val="890310278"/>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Portoalegre</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Portoalegre</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6.657</a:t>
                      </a:r>
                    </a:p>
                  </a:txBody>
                  <a:tcPr marL="7620" marR="7620" marT="7620" marB="0" anchor="ctr">
                    <a:solidFill>
                      <a:srgbClr val="FFE8CB"/>
                    </a:solidFill>
                  </a:tcPr>
                </a:tc>
                <a:extLst>
                  <a:ext uri="{0D108BD9-81ED-4DB2-BD59-A6C34878D82A}">
                    <a16:rowId xmlns:a16="http://schemas.microsoft.com/office/drawing/2014/main" val="1188178967"/>
                  </a:ext>
                </a:extLst>
              </a:tr>
              <a:tr h="300479">
                <a:tc>
                  <a:txBody>
                    <a:bodyPr/>
                    <a:lstStyle/>
                    <a:p>
                      <a:pPr algn="ctr" fontAlgn="b"/>
                      <a:r>
                        <a:rPr lang="pt-BR" sz="900" b="0" i="0" u="none" strike="noStrike" dirty="0">
                          <a:solidFill>
                            <a:srgbClr val="000000"/>
                          </a:solidFill>
                          <a:effectLst/>
                          <a:latin typeface="Montserrat" panose="00000500000000000000" pitchFamily="2" charset="0"/>
                        </a:rPr>
                        <a:t>Premier El </a:t>
                      </a:r>
                      <a:r>
                        <a:rPr lang="pt-BR" sz="900" b="0" i="0" u="none" strike="noStrike" dirty="0" err="1">
                          <a:solidFill>
                            <a:srgbClr val="000000"/>
                          </a:solidFill>
                          <a:effectLst/>
                          <a:latin typeface="Montserrat" panose="00000500000000000000" pitchFamily="2" charset="0"/>
                        </a:rPr>
                        <a:t>Limonar</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CENCOSUD</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Cali</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Valle del Cauca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28.614</a:t>
                      </a:r>
                    </a:p>
                  </a:txBody>
                  <a:tcPr marL="7620" marR="7620" marT="7620" marB="0" anchor="ctr">
                    <a:solidFill>
                      <a:srgbClr val="FFF4E7"/>
                    </a:solidFill>
                  </a:tcPr>
                </a:tc>
                <a:extLst>
                  <a:ext uri="{0D108BD9-81ED-4DB2-BD59-A6C34878D82A}">
                    <a16:rowId xmlns:a16="http://schemas.microsoft.com/office/drawing/2014/main" val="1037831715"/>
                  </a:ext>
                </a:extLst>
              </a:tr>
              <a:tr h="300479">
                <a:tc>
                  <a:txBody>
                    <a:bodyPr/>
                    <a:lstStyle/>
                    <a:p>
                      <a:pPr algn="ctr" fontAlgn="b"/>
                      <a:r>
                        <a:rPr lang="pt-BR" sz="900" b="0" i="0" u="none" strike="noStrike" dirty="0">
                          <a:solidFill>
                            <a:srgbClr val="000000"/>
                          </a:solidFill>
                          <a:effectLst/>
                          <a:latin typeface="Montserrat" panose="00000500000000000000" pitchFamily="2" charset="0"/>
                        </a:rPr>
                        <a:t>Premium Plaza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Premium Plaza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Medellín</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Antioquia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50.937</a:t>
                      </a:r>
                    </a:p>
                  </a:txBody>
                  <a:tcPr marL="7620" marR="7620" marT="7620" marB="0" anchor="ctr">
                    <a:solidFill>
                      <a:srgbClr val="FFE8CB"/>
                    </a:solidFill>
                  </a:tcPr>
                </a:tc>
                <a:extLst>
                  <a:ext uri="{0D108BD9-81ED-4DB2-BD59-A6C34878D82A}">
                    <a16:rowId xmlns:a16="http://schemas.microsoft.com/office/drawing/2014/main" val="1624563643"/>
                  </a:ext>
                </a:extLst>
              </a:tr>
              <a:tr h="300479">
                <a:tc>
                  <a:txBody>
                    <a:bodyPr/>
                    <a:lstStyle/>
                    <a:p>
                      <a:pPr algn="ctr" fontAlgn="b"/>
                      <a:r>
                        <a:rPr lang="pt-BR" sz="900" b="0" i="0" u="none" strike="noStrike" dirty="0">
                          <a:solidFill>
                            <a:srgbClr val="000000"/>
                          </a:solidFill>
                          <a:effectLst/>
                          <a:latin typeface="Montserrat" panose="00000500000000000000" pitchFamily="2" charset="0"/>
                        </a:rPr>
                        <a:t>Primavera Urbana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Primavera Urbana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Villavicencio</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Meta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28.500</a:t>
                      </a:r>
                    </a:p>
                  </a:txBody>
                  <a:tcPr marL="7620" marR="7620" marT="7620" marB="0" anchor="ctr">
                    <a:solidFill>
                      <a:srgbClr val="FFF4E7"/>
                    </a:solidFill>
                  </a:tcPr>
                </a:tc>
                <a:extLst>
                  <a:ext uri="{0D108BD9-81ED-4DB2-BD59-A6C34878D82A}">
                    <a16:rowId xmlns:a16="http://schemas.microsoft.com/office/drawing/2014/main" val="159647448"/>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Puerta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Norte</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Puerta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Norte</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Bello</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Antioquia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59.789</a:t>
                      </a:r>
                    </a:p>
                  </a:txBody>
                  <a:tcPr marL="7620" marR="7620" marT="7620" marB="0" anchor="ctr">
                    <a:solidFill>
                      <a:srgbClr val="FFE8CB"/>
                    </a:solidFill>
                  </a:tcPr>
                </a:tc>
                <a:extLst>
                  <a:ext uri="{0D108BD9-81ED-4DB2-BD59-A6C34878D82A}">
                    <a16:rowId xmlns:a16="http://schemas.microsoft.com/office/drawing/2014/main" val="3882297485"/>
                  </a:ext>
                </a:extLst>
              </a:tr>
              <a:tr h="300479">
                <a:tc>
                  <a:txBody>
                    <a:bodyPr/>
                    <a:lstStyle/>
                    <a:p>
                      <a:pPr algn="ctr" rtl="0" fontAlgn="b"/>
                      <a:r>
                        <a:rPr lang="pt-BR" sz="900" b="0" i="0" u="none" strike="noStrike" dirty="0" err="1">
                          <a:solidFill>
                            <a:srgbClr val="000000"/>
                          </a:solidFill>
                          <a:effectLst/>
                          <a:latin typeface="Montserrat" panose="00000500000000000000" pitchFamily="2" charset="0"/>
                        </a:rPr>
                        <a:t>Puerta</a:t>
                      </a:r>
                      <a:r>
                        <a:rPr lang="pt-BR" sz="900" b="0" i="0" u="none" strike="noStrike" dirty="0">
                          <a:solidFill>
                            <a:srgbClr val="000000"/>
                          </a:solidFill>
                          <a:effectLst/>
                          <a:latin typeface="Montserrat" panose="00000500000000000000" pitchFamily="2" charset="0"/>
                        </a:rPr>
                        <a:t> Grande San José</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13.000</a:t>
                      </a:r>
                    </a:p>
                  </a:txBody>
                  <a:tcPr marL="7620" marR="7620" marT="7620" marB="0" anchor="ctr">
                    <a:solidFill>
                      <a:srgbClr val="FFF4E7"/>
                    </a:solidFill>
                  </a:tcPr>
                </a:tc>
                <a:extLst>
                  <a:ext uri="{0D108BD9-81ED-4DB2-BD59-A6C34878D82A}">
                    <a16:rowId xmlns:a16="http://schemas.microsoft.com/office/drawing/2014/main" val="1849445180"/>
                  </a:ext>
                </a:extLst>
              </a:tr>
              <a:tr h="300479">
                <a:tc>
                  <a:txBody>
                    <a:bodyPr/>
                    <a:lstStyle/>
                    <a:p>
                      <a:pPr algn="ctr" rtl="0" fontAlgn="b"/>
                      <a:r>
                        <a:rPr lang="pt-BR" sz="900" b="0" i="0" u="none" strike="noStrike">
                          <a:solidFill>
                            <a:srgbClr val="000000"/>
                          </a:solidFill>
                          <a:effectLst/>
                          <a:latin typeface="Montserrat" panose="00000500000000000000" pitchFamily="2" charset="0"/>
                        </a:rPr>
                        <a:t>Punto Clave</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Medellín</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Antioquia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9.348</a:t>
                      </a:r>
                    </a:p>
                  </a:txBody>
                  <a:tcPr marL="7620" marR="7620" marT="7620" marB="0" anchor="ctr">
                    <a:solidFill>
                      <a:srgbClr val="FFE8CB"/>
                    </a:solidFill>
                  </a:tcPr>
                </a:tc>
                <a:extLst>
                  <a:ext uri="{0D108BD9-81ED-4DB2-BD59-A6C34878D82A}">
                    <a16:rowId xmlns:a16="http://schemas.microsoft.com/office/drawing/2014/main" val="1411550322"/>
                  </a:ext>
                </a:extLst>
              </a:tr>
              <a:tr h="300479">
                <a:tc>
                  <a:txBody>
                    <a:bodyPr/>
                    <a:lstStyle/>
                    <a:p>
                      <a:pPr algn="ctr" rtl="0" fontAlgn="b"/>
                      <a:r>
                        <a:rPr lang="pt-BR" sz="900" b="0" i="0" u="none" strike="noStrike">
                          <a:solidFill>
                            <a:srgbClr val="000000"/>
                          </a:solidFill>
                          <a:effectLst/>
                          <a:latin typeface="Montserrat" panose="00000500000000000000" pitchFamily="2" charset="0"/>
                        </a:rPr>
                        <a:t>Punto de la Oriental</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ACEIS</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Medellín</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Antioquia</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16.245</a:t>
                      </a:r>
                    </a:p>
                  </a:txBody>
                  <a:tcPr marL="7620" marR="7620" marT="7620" marB="0" anchor="ctr">
                    <a:solidFill>
                      <a:srgbClr val="FFF4E7"/>
                    </a:solidFill>
                  </a:tcPr>
                </a:tc>
                <a:extLst>
                  <a:ext uri="{0D108BD9-81ED-4DB2-BD59-A6C34878D82A}">
                    <a16:rowId xmlns:a16="http://schemas.microsoft.com/office/drawing/2014/main" val="3066878474"/>
                  </a:ext>
                </a:extLst>
              </a:tr>
              <a:tr h="300479">
                <a:tc>
                  <a:txBody>
                    <a:bodyPr/>
                    <a:lstStyle/>
                    <a:p>
                      <a:pPr algn="ctr" rtl="0" fontAlgn="b"/>
                      <a:r>
                        <a:rPr lang="pt-BR" sz="900" b="0" i="0" u="none" strike="noStrike">
                          <a:solidFill>
                            <a:srgbClr val="000000"/>
                          </a:solidFill>
                          <a:effectLst/>
                          <a:latin typeface="Montserrat" panose="00000500000000000000" pitchFamily="2" charset="0"/>
                        </a:rPr>
                        <a:t>Río Cauca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Cali</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Valle del Cauca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12.588</a:t>
                      </a:r>
                    </a:p>
                  </a:txBody>
                  <a:tcPr marL="7620" marR="7620" marT="7620" marB="0" anchor="ctr">
                    <a:solidFill>
                      <a:srgbClr val="FFE8CB"/>
                    </a:solidFill>
                  </a:tcPr>
                </a:tc>
                <a:extLst>
                  <a:ext uri="{0D108BD9-81ED-4DB2-BD59-A6C34878D82A}">
                    <a16:rowId xmlns:a16="http://schemas.microsoft.com/office/drawing/2014/main" val="2150376807"/>
                  </a:ext>
                </a:extLst>
              </a:tr>
              <a:tr h="300479">
                <a:tc>
                  <a:txBody>
                    <a:bodyPr/>
                    <a:lstStyle/>
                    <a:p>
                      <a:pPr algn="ctr" rtl="0" fontAlgn="b"/>
                      <a:r>
                        <a:rPr lang="pt-BR" sz="900" b="0" i="0" u="none" strike="noStrike">
                          <a:solidFill>
                            <a:srgbClr val="000000"/>
                          </a:solidFill>
                          <a:effectLst/>
                          <a:latin typeface="Montserrat" panose="00000500000000000000" pitchFamily="2" charset="0"/>
                        </a:rPr>
                        <a:t>Salitre Plaza Centro Comercial</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Salitre Plaza Centro Comercial</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32.617</a:t>
                      </a:r>
                    </a:p>
                  </a:txBody>
                  <a:tcPr marL="7620" marR="7620" marT="7620" marB="0" anchor="ctr">
                    <a:solidFill>
                      <a:srgbClr val="FFF4E7"/>
                    </a:solidFill>
                  </a:tcPr>
                </a:tc>
                <a:extLst>
                  <a:ext uri="{0D108BD9-81ED-4DB2-BD59-A6C34878D82A}">
                    <a16:rowId xmlns:a16="http://schemas.microsoft.com/office/drawing/2014/main" val="2015994734"/>
                  </a:ext>
                </a:extLst>
              </a:tr>
              <a:tr h="300479">
                <a:tc>
                  <a:txBody>
                    <a:bodyPr/>
                    <a:lstStyle/>
                    <a:p>
                      <a:pPr algn="ctr" rtl="0" fontAlgn="b"/>
                      <a:r>
                        <a:rPr lang="pt-BR" sz="900" b="0" i="0" u="none" strike="noStrike">
                          <a:solidFill>
                            <a:srgbClr val="000000"/>
                          </a:solidFill>
                          <a:effectLst/>
                          <a:latin typeface="Montserrat" panose="00000500000000000000" pitchFamily="2" charset="0"/>
                        </a:rPr>
                        <a:t>San Fernando</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San Fernando</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Medellín</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Antioquia</a:t>
                      </a:r>
                    </a:p>
                  </a:txBody>
                  <a:tcPr marL="7620" marR="7620" marT="7620" marB="0" anchor="ctr">
                    <a:solidFill>
                      <a:srgbClr val="FFE8CB"/>
                    </a:solidFill>
                  </a:tcPr>
                </a:tc>
                <a:tc>
                  <a:txBody>
                    <a:bodyPr/>
                    <a:lstStyle/>
                    <a:p>
                      <a:pPr algn="ctr" rtl="0" fontAlgn="b"/>
                      <a:r>
                        <a:rPr lang="pt-BR" sz="900" b="0" i="0" u="none" strike="noStrike" dirty="0">
                          <a:solidFill>
                            <a:srgbClr val="000000"/>
                          </a:solidFill>
                          <a:effectLst/>
                          <a:latin typeface="Montserrat" panose="00000500000000000000" pitchFamily="2" charset="0"/>
                        </a:rPr>
                        <a:t>11.900</a:t>
                      </a:r>
                    </a:p>
                  </a:txBody>
                  <a:tcPr marL="7620" marR="7620" marT="7620" marB="0" anchor="ctr">
                    <a:solidFill>
                      <a:srgbClr val="FFE8CB"/>
                    </a:solidFill>
                  </a:tcPr>
                </a:tc>
                <a:extLst>
                  <a:ext uri="{0D108BD9-81ED-4DB2-BD59-A6C34878D82A}">
                    <a16:rowId xmlns:a16="http://schemas.microsoft.com/office/drawing/2014/main" val="2104077100"/>
                  </a:ext>
                </a:extLst>
              </a:tr>
              <a:tr h="300479">
                <a:tc>
                  <a:txBody>
                    <a:bodyPr/>
                    <a:lstStyle/>
                    <a:p>
                      <a:pPr algn="ctr" rtl="0" fontAlgn="b"/>
                      <a:r>
                        <a:rPr lang="pt-BR" sz="900" b="0" i="0" u="none" strike="noStrike">
                          <a:solidFill>
                            <a:srgbClr val="000000"/>
                          </a:solidFill>
                          <a:effectLst/>
                          <a:latin typeface="Montserrat" panose="00000500000000000000" pitchFamily="2" charset="0"/>
                        </a:rPr>
                        <a:t>San Fernando</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San Fernando</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Cartagena</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Bolívar</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10.144</a:t>
                      </a:r>
                    </a:p>
                  </a:txBody>
                  <a:tcPr marL="7620" marR="7620" marT="7620" marB="0" anchor="ctr">
                    <a:solidFill>
                      <a:srgbClr val="FFF4E7"/>
                    </a:solidFill>
                  </a:tcPr>
                </a:tc>
                <a:extLst>
                  <a:ext uri="{0D108BD9-81ED-4DB2-BD59-A6C34878D82A}">
                    <a16:rowId xmlns:a16="http://schemas.microsoft.com/office/drawing/2014/main" val="1068493753"/>
                  </a:ext>
                </a:extLst>
              </a:tr>
              <a:tr h="300479">
                <a:tc>
                  <a:txBody>
                    <a:bodyPr/>
                    <a:lstStyle/>
                    <a:p>
                      <a:pPr algn="ctr" rtl="0" fontAlgn="b"/>
                      <a:r>
                        <a:rPr lang="pt-BR" sz="900" b="0" i="0" u="none" strike="noStrike">
                          <a:solidFill>
                            <a:srgbClr val="000000"/>
                          </a:solidFill>
                          <a:effectLst/>
                          <a:latin typeface="Montserrat" panose="00000500000000000000" pitchFamily="2" charset="0"/>
                        </a:rPr>
                        <a:t>San Gil Plaza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San Gil</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Santander</a:t>
                      </a:r>
                    </a:p>
                  </a:txBody>
                  <a:tcPr marL="7620" marR="7620" marT="7620" marB="0" anchor="ctr">
                    <a:solidFill>
                      <a:srgbClr val="FFE8CB"/>
                    </a:solidFill>
                  </a:tcPr>
                </a:tc>
                <a:tc>
                  <a:txBody>
                    <a:bodyPr/>
                    <a:lstStyle/>
                    <a:p>
                      <a:pPr algn="ctr" rtl="0" fontAlgn="b"/>
                      <a:r>
                        <a:rPr lang="pt-BR" sz="900" b="0" i="0" u="none" strike="noStrike" dirty="0">
                          <a:solidFill>
                            <a:srgbClr val="000000"/>
                          </a:solidFill>
                          <a:effectLst/>
                          <a:latin typeface="Montserrat" panose="00000500000000000000" pitchFamily="2" charset="0"/>
                        </a:rPr>
                        <a:t>10.000</a:t>
                      </a:r>
                    </a:p>
                  </a:txBody>
                  <a:tcPr marL="7620" marR="7620" marT="7620" marB="0" anchor="ctr">
                    <a:solidFill>
                      <a:srgbClr val="FFE8CB"/>
                    </a:solidFill>
                  </a:tcPr>
                </a:tc>
                <a:extLst>
                  <a:ext uri="{0D108BD9-81ED-4DB2-BD59-A6C34878D82A}">
                    <a16:rowId xmlns:a16="http://schemas.microsoft.com/office/drawing/2014/main" val="919468357"/>
                  </a:ext>
                </a:extLst>
              </a:tr>
              <a:tr h="300479">
                <a:tc>
                  <a:txBody>
                    <a:bodyPr/>
                    <a:lstStyle/>
                    <a:p>
                      <a:pPr algn="ctr" rtl="0" fontAlgn="b"/>
                      <a:r>
                        <a:rPr lang="pt-BR" sz="900" b="0" i="0" u="none" strike="noStrike">
                          <a:solidFill>
                            <a:srgbClr val="000000"/>
                          </a:solidFill>
                          <a:effectLst/>
                          <a:latin typeface="Montserrat" panose="00000500000000000000" pitchFamily="2" charset="0"/>
                        </a:rPr>
                        <a:t>San Jerónimo</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La Mesa</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Cundinamarca</a:t>
                      </a:r>
                    </a:p>
                  </a:txBody>
                  <a:tcPr marL="7620" marR="7620" marT="7620" marB="0" anchor="ctr">
                    <a:solidFill>
                      <a:srgbClr val="FFF4E7"/>
                    </a:solidFill>
                  </a:tcPr>
                </a:tc>
                <a:tc>
                  <a:txBody>
                    <a:bodyPr/>
                    <a:lstStyle/>
                    <a:p>
                      <a:pPr algn="ctr" rtl="0" fontAlgn="b"/>
                      <a:r>
                        <a:rPr lang="pt-BR" sz="900" b="0" i="0" u="none" strike="noStrike" dirty="0">
                          <a:solidFill>
                            <a:srgbClr val="000000"/>
                          </a:solidFill>
                          <a:effectLst/>
                          <a:latin typeface="Montserrat" panose="00000500000000000000" pitchFamily="2" charset="0"/>
                        </a:rPr>
                        <a:t>8.000</a:t>
                      </a:r>
                    </a:p>
                  </a:txBody>
                  <a:tcPr marL="7620" marR="7620" marT="7620" marB="0" anchor="ctr">
                    <a:solidFill>
                      <a:srgbClr val="FFF4E7"/>
                    </a:solidFill>
                  </a:tcPr>
                </a:tc>
                <a:extLst>
                  <a:ext uri="{0D108BD9-81ED-4DB2-BD59-A6C34878D82A}">
                    <a16:rowId xmlns:a16="http://schemas.microsoft.com/office/drawing/2014/main" val="2499613958"/>
                  </a:ext>
                </a:extLst>
              </a:tr>
              <a:tr h="300479">
                <a:tc>
                  <a:txBody>
                    <a:bodyPr/>
                    <a:lstStyle/>
                    <a:p>
                      <a:pPr algn="ctr" rtl="0" fontAlgn="b"/>
                      <a:r>
                        <a:rPr lang="pt-BR" sz="900" b="0" i="0" u="none" strike="noStrike">
                          <a:solidFill>
                            <a:srgbClr val="000000"/>
                          </a:solidFill>
                          <a:effectLst/>
                          <a:latin typeface="Montserrat" panose="00000500000000000000" pitchFamily="2" charset="0"/>
                        </a:rPr>
                        <a:t>San Juan Plaza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Neiva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Huila</a:t>
                      </a:r>
                    </a:p>
                  </a:txBody>
                  <a:tcPr marL="7620" marR="7620" marT="7620" marB="0" anchor="ctr">
                    <a:solidFill>
                      <a:srgbClr val="FFE8CB"/>
                    </a:solidFill>
                  </a:tcPr>
                </a:tc>
                <a:tc>
                  <a:txBody>
                    <a:bodyPr/>
                    <a:lstStyle/>
                    <a:p>
                      <a:pPr algn="ctr" rtl="0" fontAlgn="b"/>
                      <a:r>
                        <a:rPr lang="pt-BR" sz="900" b="0" i="0" u="none" strike="noStrike" dirty="0">
                          <a:solidFill>
                            <a:srgbClr val="000000"/>
                          </a:solidFill>
                          <a:effectLst/>
                          <a:latin typeface="Montserrat" panose="00000500000000000000" pitchFamily="2" charset="0"/>
                        </a:rPr>
                        <a:t>18.000</a:t>
                      </a:r>
                    </a:p>
                  </a:txBody>
                  <a:tcPr marL="7620" marR="7620" marT="7620" marB="0" anchor="ctr">
                    <a:solidFill>
                      <a:srgbClr val="FFE8CB"/>
                    </a:solidFill>
                  </a:tcPr>
                </a:tc>
                <a:extLst>
                  <a:ext uri="{0D108BD9-81ED-4DB2-BD59-A6C34878D82A}">
                    <a16:rowId xmlns:a16="http://schemas.microsoft.com/office/drawing/2014/main" val="246155704"/>
                  </a:ext>
                </a:extLst>
              </a:tr>
              <a:tr h="300479">
                <a:tc>
                  <a:txBody>
                    <a:bodyPr/>
                    <a:lstStyle/>
                    <a:p>
                      <a:pPr algn="ctr" rtl="0" fontAlgn="b"/>
                      <a:r>
                        <a:rPr lang="pt-BR" sz="900" b="0" i="0" u="none" strike="noStrike">
                          <a:solidFill>
                            <a:srgbClr val="000000"/>
                          </a:solidFill>
                          <a:effectLst/>
                          <a:latin typeface="Montserrat" panose="00000500000000000000" pitchFamily="2" charset="0"/>
                        </a:rPr>
                        <a:t>San Lázaro</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Cartagena</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Bolívar</a:t>
                      </a:r>
                    </a:p>
                  </a:txBody>
                  <a:tcPr marL="7620" marR="7620" marT="7620" marB="0" anchor="ctr">
                    <a:solidFill>
                      <a:srgbClr val="FFF4E7"/>
                    </a:solidFill>
                  </a:tcPr>
                </a:tc>
                <a:tc>
                  <a:txBody>
                    <a:bodyPr/>
                    <a:lstStyle/>
                    <a:p>
                      <a:pPr algn="ctr" rtl="0" fontAlgn="b"/>
                      <a:r>
                        <a:rPr lang="pt-BR" sz="900" b="0" i="0" u="none" strike="noStrike" dirty="0">
                          <a:solidFill>
                            <a:srgbClr val="000000"/>
                          </a:solidFill>
                          <a:effectLst/>
                          <a:latin typeface="Montserrat" panose="00000500000000000000" pitchFamily="2" charset="0"/>
                        </a:rPr>
                        <a:t>7.800</a:t>
                      </a:r>
                    </a:p>
                  </a:txBody>
                  <a:tcPr marL="7620" marR="7620" marT="7620" marB="0" anchor="ctr">
                    <a:solidFill>
                      <a:srgbClr val="FFF4E7"/>
                    </a:solidFill>
                  </a:tcPr>
                </a:tc>
                <a:extLst>
                  <a:ext uri="{0D108BD9-81ED-4DB2-BD59-A6C34878D82A}">
                    <a16:rowId xmlns:a16="http://schemas.microsoft.com/office/drawing/2014/main" val="2669191146"/>
                  </a:ext>
                </a:extLst>
              </a:tr>
              <a:tr h="300479">
                <a:tc>
                  <a:txBody>
                    <a:bodyPr/>
                    <a:lstStyle/>
                    <a:p>
                      <a:pPr algn="ctr" rtl="0" fontAlgn="b"/>
                      <a:r>
                        <a:rPr lang="pt-BR" sz="900" b="0" i="0" u="none" strike="noStrike">
                          <a:solidFill>
                            <a:srgbClr val="000000"/>
                          </a:solidFill>
                          <a:effectLst/>
                          <a:latin typeface="Montserrat" panose="00000500000000000000" pitchFamily="2" charset="0"/>
                        </a:rPr>
                        <a:t>San Martín</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rtl="0" fontAlgn="b"/>
                      <a:r>
                        <a:rPr lang="pt-BR" sz="900" b="0" i="0" u="none" strike="noStrike" dirty="0">
                          <a:solidFill>
                            <a:srgbClr val="000000"/>
                          </a:solidFill>
                          <a:effectLst/>
                          <a:latin typeface="Montserrat" panose="00000500000000000000" pitchFamily="2" charset="0"/>
                        </a:rPr>
                        <a:t>32.000</a:t>
                      </a:r>
                    </a:p>
                  </a:txBody>
                  <a:tcPr marL="7620" marR="7620" marT="7620" marB="0" anchor="ctr">
                    <a:solidFill>
                      <a:srgbClr val="FFE8CB"/>
                    </a:solidFill>
                  </a:tcPr>
                </a:tc>
                <a:extLst>
                  <a:ext uri="{0D108BD9-81ED-4DB2-BD59-A6C34878D82A}">
                    <a16:rowId xmlns:a16="http://schemas.microsoft.com/office/drawing/2014/main" val="3797744303"/>
                  </a:ext>
                </a:extLst>
              </a:tr>
              <a:tr h="300479">
                <a:tc>
                  <a:txBody>
                    <a:bodyPr/>
                    <a:lstStyle/>
                    <a:p>
                      <a:pPr algn="ctr" rtl="0" fontAlgn="b"/>
                      <a:r>
                        <a:rPr lang="pt-BR" sz="900" b="0" i="0" u="none" strike="noStrike">
                          <a:solidFill>
                            <a:srgbClr val="000000"/>
                          </a:solidFill>
                          <a:effectLst/>
                          <a:latin typeface="Montserrat" panose="00000500000000000000" pitchFamily="2" charset="0"/>
                        </a:rPr>
                        <a:t>San Nicolás</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San Nicolás</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Rionegro</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Antioquia</a:t>
                      </a:r>
                    </a:p>
                  </a:txBody>
                  <a:tcPr marL="7620" marR="7620" marT="7620" marB="0" anchor="ctr">
                    <a:solidFill>
                      <a:srgbClr val="FFF4E7"/>
                    </a:solidFill>
                  </a:tcPr>
                </a:tc>
                <a:tc>
                  <a:txBody>
                    <a:bodyPr/>
                    <a:lstStyle/>
                    <a:p>
                      <a:pPr algn="ctr" rtl="0" fontAlgn="b"/>
                      <a:r>
                        <a:rPr lang="pt-BR" sz="900" b="0" i="0" u="none" strike="noStrike" dirty="0">
                          <a:solidFill>
                            <a:srgbClr val="000000"/>
                          </a:solidFill>
                          <a:effectLst/>
                          <a:latin typeface="Montserrat" panose="00000500000000000000" pitchFamily="2" charset="0"/>
                        </a:rPr>
                        <a:t>40.353</a:t>
                      </a:r>
                    </a:p>
                  </a:txBody>
                  <a:tcPr marL="7620" marR="7620" marT="7620" marB="0" anchor="ctr">
                    <a:solidFill>
                      <a:srgbClr val="FFF4E7"/>
                    </a:solidFill>
                  </a:tcPr>
                </a:tc>
                <a:extLst>
                  <a:ext uri="{0D108BD9-81ED-4DB2-BD59-A6C34878D82A}">
                    <a16:rowId xmlns:a16="http://schemas.microsoft.com/office/drawing/2014/main" val="841735651"/>
                  </a:ext>
                </a:extLst>
              </a:tr>
              <a:tr h="300479">
                <a:tc>
                  <a:txBody>
                    <a:bodyPr/>
                    <a:lstStyle/>
                    <a:p>
                      <a:pPr algn="ctr" rtl="0" fontAlgn="b"/>
                      <a:r>
                        <a:rPr lang="pt-BR" sz="900" b="0" i="0" u="none" strike="noStrike">
                          <a:solidFill>
                            <a:srgbClr val="000000"/>
                          </a:solidFill>
                          <a:effectLst/>
                          <a:latin typeface="Montserrat" panose="00000500000000000000" pitchFamily="2" charset="0"/>
                        </a:rPr>
                        <a:t>San Pedro Plaza I, II</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Viva Malls</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Neiva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Huila</a:t>
                      </a:r>
                    </a:p>
                  </a:txBody>
                  <a:tcPr marL="7620" marR="7620" marT="7620" marB="0" anchor="ctr">
                    <a:solidFill>
                      <a:srgbClr val="FFE8CB"/>
                    </a:solidFill>
                  </a:tcPr>
                </a:tc>
                <a:tc>
                  <a:txBody>
                    <a:bodyPr/>
                    <a:lstStyle/>
                    <a:p>
                      <a:pPr algn="ctr" rtl="0" fontAlgn="b"/>
                      <a:r>
                        <a:rPr lang="pt-BR" sz="900" b="0" i="0" u="none" strike="noStrike" dirty="0">
                          <a:solidFill>
                            <a:srgbClr val="000000"/>
                          </a:solidFill>
                          <a:effectLst/>
                          <a:latin typeface="Montserrat" panose="00000500000000000000" pitchFamily="2" charset="0"/>
                        </a:rPr>
                        <a:t>40.521</a:t>
                      </a:r>
                    </a:p>
                  </a:txBody>
                  <a:tcPr marL="7620" marR="7620" marT="7620" marB="0" anchor="ctr">
                    <a:solidFill>
                      <a:srgbClr val="FFE8CB"/>
                    </a:solidFill>
                  </a:tcPr>
                </a:tc>
                <a:extLst>
                  <a:ext uri="{0D108BD9-81ED-4DB2-BD59-A6C34878D82A}">
                    <a16:rowId xmlns:a16="http://schemas.microsoft.com/office/drawing/2014/main" val="1644782327"/>
                  </a:ext>
                </a:extLst>
              </a:tr>
              <a:tr h="300479">
                <a:tc>
                  <a:txBody>
                    <a:bodyPr/>
                    <a:lstStyle/>
                    <a:p>
                      <a:pPr algn="ctr" rtl="0" fontAlgn="b"/>
                      <a:r>
                        <a:rPr lang="pt-BR" sz="900" b="0" i="0" u="none" strike="noStrike">
                          <a:solidFill>
                            <a:srgbClr val="000000"/>
                          </a:solidFill>
                          <a:effectLst/>
                          <a:latin typeface="Montserrat" panose="00000500000000000000" pitchFamily="2" charset="0"/>
                        </a:rPr>
                        <a:t>San Silvestre</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San Silvestre</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Barrancabermeja</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Santander</a:t>
                      </a:r>
                    </a:p>
                  </a:txBody>
                  <a:tcPr marL="7620" marR="7620" marT="7620" marB="0" anchor="ctr">
                    <a:solidFill>
                      <a:srgbClr val="FFF4E7"/>
                    </a:solidFill>
                  </a:tcPr>
                </a:tc>
                <a:tc>
                  <a:txBody>
                    <a:bodyPr/>
                    <a:lstStyle/>
                    <a:p>
                      <a:pPr algn="ctr" rtl="0" fontAlgn="b"/>
                      <a:r>
                        <a:rPr lang="pt-BR" sz="900" b="0" i="0" u="none" strike="noStrike" dirty="0">
                          <a:solidFill>
                            <a:srgbClr val="000000"/>
                          </a:solidFill>
                          <a:effectLst/>
                          <a:latin typeface="Montserrat" panose="00000500000000000000" pitchFamily="2" charset="0"/>
                        </a:rPr>
                        <a:t>19.400</a:t>
                      </a:r>
                    </a:p>
                  </a:txBody>
                  <a:tcPr marL="7620" marR="7620" marT="7620" marB="0" anchor="ctr">
                    <a:solidFill>
                      <a:srgbClr val="FFF4E7"/>
                    </a:solidFill>
                  </a:tcPr>
                </a:tc>
                <a:extLst>
                  <a:ext uri="{0D108BD9-81ED-4DB2-BD59-A6C34878D82A}">
                    <a16:rowId xmlns:a16="http://schemas.microsoft.com/office/drawing/2014/main" val="2770442054"/>
                  </a:ext>
                </a:extLst>
              </a:tr>
              <a:tr h="300479">
                <a:tc>
                  <a:txBody>
                    <a:bodyPr/>
                    <a:lstStyle/>
                    <a:p>
                      <a:pPr algn="ctr" rtl="0" fontAlgn="b"/>
                      <a:r>
                        <a:rPr lang="pt-BR" sz="900" b="0" i="0" u="none" strike="noStrike">
                          <a:solidFill>
                            <a:srgbClr val="000000"/>
                          </a:solidFill>
                          <a:effectLst/>
                          <a:latin typeface="Montserrat" panose="00000500000000000000" pitchFamily="2" charset="0"/>
                        </a:rPr>
                        <a:t>San Sur</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San Sur</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Armenia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Quindío</a:t>
                      </a:r>
                    </a:p>
                  </a:txBody>
                  <a:tcPr marL="7620" marR="7620" marT="7620" marB="0" anchor="ctr">
                    <a:solidFill>
                      <a:srgbClr val="FFE8CB"/>
                    </a:solidFill>
                  </a:tcPr>
                </a:tc>
                <a:tc>
                  <a:txBody>
                    <a:bodyPr/>
                    <a:lstStyle/>
                    <a:p>
                      <a:pPr algn="ctr" rtl="0" fontAlgn="b"/>
                      <a:r>
                        <a:rPr lang="pt-BR" sz="900" b="0" i="0" u="none" strike="noStrike" dirty="0">
                          <a:solidFill>
                            <a:srgbClr val="000000"/>
                          </a:solidFill>
                          <a:effectLst/>
                          <a:latin typeface="Montserrat" panose="00000500000000000000" pitchFamily="2" charset="0"/>
                        </a:rPr>
                        <a:t>5.934</a:t>
                      </a:r>
                    </a:p>
                  </a:txBody>
                  <a:tcPr marL="7620" marR="7620" marT="7620" marB="0" anchor="ctr">
                    <a:solidFill>
                      <a:srgbClr val="FFE8CB"/>
                    </a:solidFill>
                  </a:tcPr>
                </a:tc>
                <a:extLst>
                  <a:ext uri="{0D108BD9-81ED-4DB2-BD59-A6C34878D82A}">
                    <a16:rowId xmlns:a16="http://schemas.microsoft.com/office/drawing/2014/main" val="4040037110"/>
                  </a:ext>
                </a:extLst>
              </a:tr>
            </a:tbl>
          </a:graphicData>
        </a:graphic>
      </p:graphicFrame>
      <p:sp>
        <p:nvSpPr>
          <p:cNvPr id="2" name="Retângulo: Cantos Arredondados 1">
            <a:hlinkClick r:id="rId3" action="ppaction://hlinksldjump"/>
            <a:extLst>
              <a:ext uri="{FF2B5EF4-FFF2-40B4-BE49-F238E27FC236}">
                <a16:creationId xmlns:a16="http://schemas.microsoft.com/office/drawing/2014/main" id="{0A40B2E2-7735-506B-CF21-721BD9A1FC46}"/>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908268554"/>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Elipse 32">
            <a:extLst>
              <a:ext uri="{FF2B5EF4-FFF2-40B4-BE49-F238E27FC236}">
                <a16:creationId xmlns:a16="http://schemas.microsoft.com/office/drawing/2014/main" id="{2A5E699A-EC03-26E1-1AA7-A198757AF257}"/>
              </a:ext>
            </a:extLst>
          </p:cNvPr>
          <p:cNvSpPr/>
          <p:nvPr/>
        </p:nvSpPr>
        <p:spPr>
          <a:xfrm>
            <a:off x="1024012" y="368717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34" name="Conector reto 33">
            <a:extLst>
              <a:ext uri="{FF2B5EF4-FFF2-40B4-BE49-F238E27FC236}">
                <a16:creationId xmlns:a16="http://schemas.microsoft.com/office/drawing/2014/main" id="{369AB8F3-200C-91D8-6013-31C5BEBBA299}"/>
              </a:ext>
            </a:extLst>
          </p:cNvPr>
          <p:cNvCxnSpPr>
            <a:cxnSpLocks/>
          </p:cNvCxnSpPr>
          <p:nvPr/>
        </p:nvCxnSpPr>
        <p:spPr>
          <a:xfrm>
            <a:off x="1098234" y="-1026486"/>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aixaDeTexto 4">
            <a:extLst>
              <a:ext uri="{FF2B5EF4-FFF2-40B4-BE49-F238E27FC236}">
                <a16:creationId xmlns:a16="http://schemas.microsoft.com/office/drawing/2014/main" id="{B049E9F3-F3BE-831F-EDD5-BAB95ADD77EF}"/>
              </a:ext>
            </a:extLst>
          </p:cNvPr>
          <p:cNvSpPr txBox="1"/>
          <p:nvPr/>
        </p:nvSpPr>
        <p:spPr>
          <a:xfrm>
            <a:off x="1213090" y="357879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FFC00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FFC000"/>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FFC000"/>
              </a:solidFill>
              <a:effectLst/>
              <a:uLnTx/>
              <a:uFillTx/>
              <a:latin typeface="Montserrat" panose="00000500000000000000" pitchFamily="2" charset="0"/>
            </a:endParaRPr>
          </a:p>
        </p:txBody>
      </p:sp>
      <p:pic>
        <p:nvPicPr>
          <p:cNvPr id="4" name="Imagem 3" descr="Padrão do plano de fundo&#10;&#10;Descrição gerada automaticamente">
            <a:extLst>
              <a:ext uri="{FF2B5EF4-FFF2-40B4-BE49-F238E27FC236}">
                <a16:creationId xmlns:a16="http://schemas.microsoft.com/office/drawing/2014/main" id="{085922A9-3F96-DA5B-0425-702ED96123A9}"/>
              </a:ext>
            </a:extLst>
          </p:cNvPr>
          <p:cNvPicPr>
            <a:picLocks noChangeAspect="1"/>
          </p:cNvPicPr>
          <p:nvPr/>
        </p:nvPicPr>
        <p:blipFill rotWithShape="1">
          <a:blip r:embed="rId2">
            <a:extLst>
              <a:ext uri="{28A0092B-C50C-407E-A947-70E740481C1C}">
                <a14:useLocalDpi xmlns:a14="http://schemas.microsoft.com/office/drawing/2010/main" val="0"/>
              </a:ext>
            </a:extLst>
          </a:blip>
          <a:srcRect t="22434"/>
          <a:stretch/>
        </p:blipFill>
        <p:spPr>
          <a:xfrm rot="16200000">
            <a:off x="-3036674" y="3032743"/>
            <a:ext cx="6858000" cy="792513"/>
          </a:xfrm>
          <a:prstGeom prst="rect">
            <a:avLst/>
          </a:prstGeom>
        </p:spPr>
      </p:pic>
      <p:sp>
        <p:nvSpPr>
          <p:cNvPr id="3" name="Retângulo: Cantos Arredondados 2">
            <a:extLst>
              <a:ext uri="{FF2B5EF4-FFF2-40B4-BE49-F238E27FC236}">
                <a16:creationId xmlns:a16="http://schemas.microsoft.com/office/drawing/2014/main" id="{E38EA07D-79A6-BEB0-1110-B33C833FCFB9}"/>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115</a:t>
            </a:r>
          </a:p>
        </p:txBody>
      </p:sp>
      <p:graphicFrame>
        <p:nvGraphicFramePr>
          <p:cNvPr id="7" name="Tabela 6">
            <a:extLst>
              <a:ext uri="{FF2B5EF4-FFF2-40B4-BE49-F238E27FC236}">
                <a16:creationId xmlns:a16="http://schemas.microsoft.com/office/drawing/2014/main" id="{D9E309D4-B481-D56A-5193-989A36A4DF5B}"/>
              </a:ext>
            </a:extLst>
          </p:cNvPr>
          <p:cNvGraphicFramePr>
            <a:graphicFrameLocks noGrp="1"/>
          </p:cNvGraphicFramePr>
          <p:nvPr>
            <p:extLst>
              <p:ext uri="{D42A27DB-BD31-4B8C-83A1-F6EECF244321}">
                <p14:modId xmlns:p14="http://schemas.microsoft.com/office/powerpoint/2010/main" val="3044582589"/>
              </p:ext>
            </p:extLst>
          </p:nvPr>
        </p:nvGraphicFramePr>
        <p:xfrm>
          <a:off x="3725782" y="1"/>
          <a:ext cx="7812001" cy="6839997"/>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29938">
                <a:tc>
                  <a:txBody>
                    <a:bodyPr/>
                    <a:lstStyle/>
                    <a:p>
                      <a:pPr algn="ctr"/>
                      <a:r>
                        <a:rPr lang="pt-BR" sz="1100" dirty="0">
                          <a:latin typeface="Montserrat" panose="00000500000000000000" pitchFamily="2" charset="0"/>
                        </a:rPr>
                        <a:t>CENTRO COMERCIAL</a:t>
                      </a:r>
                    </a:p>
                  </a:txBody>
                  <a:tcPr anchor="ctr">
                    <a:solidFill>
                      <a:schemeClr val="accent4"/>
                    </a:solidFill>
                  </a:tcPr>
                </a:tc>
                <a:tc>
                  <a:txBody>
                    <a:bodyPr/>
                    <a:lstStyle/>
                    <a:p>
                      <a:pPr algn="ctr"/>
                      <a:r>
                        <a:rPr lang="pt-BR" sz="1100" dirty="0">
                          <a:latin typeface="Montserrat" panose="00000500000000000000" pitchFamily="2" charset="0"/>
                        </a:rPr>
                        <a:t>DESAROLLADOR</a:t>
                      </a:r>
                    </a:p>
                  </a:txBody>
                  <a:tcPr anchor="ctr">
                    <a:solidFill>
                      <a:schemeClr val="accent4"/>
                    </a:solidFill>
                  </a:tcPr>
                </a:tc>
                <a:tc>
                  <a:txBody>
                    <a:bodyPr/>
                    <a:lstStyle/>
                    <a:p>
                      <a:pPr algn="ctr"/>
                      <a:r>
                        <a:rPr lang="pt-BR" sz="1100" dirty="0">
                          <a:latin typeface="Montserrat" panose="00000500000000000000" pitchFamily="2" charset="0"/>
                        </a:rPr>
                        <a:t>CIUDAD</a:t>
                      </a:r>
                    </a:p>
                  </a:txBody>
                  <a:tcPr anchor="ctr">
                    <a:solidFill>
                      <a:schemeClr val="accent4"/>
                    </a:solidFill>
                  </a:tcPr>
                </a:tc>
                <a:tc>
                  <a:txBody>
                    <a:bodyPr/>
                    <a:lstStyle/>
                    <a:p>
                      <a:pPr algn="ctr"/>
                      <a:r>
                        <a:rPr lang="pt-BR" sz="1100" dirty="0">
                          <a:latin typeface="Montserrat" panose="00000500000000000000" pitchFamily="2" charset="0"/>
                        </a:rPr>
                        <a:t>ESTADO</a:t>
                      </a:r>
                    </a:p>
                  </a:txBody>
                  <a:tcPr anchor="ctr">
                    <a:solidFill>
                      <a:schemeClr val="accent4"/>
                    </a:solidFill>
                  </a:tcPr>
                </a:tc>
                <a:tc>
                  <a:txBody>
                    <a:bodyPr/>
                    <a:lstStyle/>
                    <a:p>
                      <a:pPr algn="ctr"/>
                      <a:r>
                        <a:rPr lang="pt-BR" sz="1100" dirty="0">
                          <a:latin typeface="Montserrat" panose="00000500000000000000" pitchFamily="2" charset="0"/>
                        </a:rPr>
                        <a:t>GLA</a:t>
                      </a:r>
                    </a:p>
                  </a:txBody>
                  <a:tcPr anchor="ctr">
                    <a:solidFill>
                      <a:schemeClr val="accent4"/>
                    </a:solidFill>
                  </a:tcPr>
                </a:tc>
                <a:extLst>
                  <a:ext uri="{0D108BD9-81ED-4DB2-BD59-A6C34878D82A}">
                    <a16:rowId xmlns:a16="http://schemas.microsoft.com/office/drawing/2014/main" val="890310278"/>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SanAndresito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Eje</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SanAndresito del Eje</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Pereira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Risaralda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5.934</a:t>
                      </a:r>
                    </a:p>
                  </a:txBody>
                  <a:tcPr marL="7620" marR="7620" marT="7620" marB="0" anchor="ctr">
                    <a:solidFill>
                      <a:srgbClr val="FFE8CB"/>
                    </a:solidFill>
                  </a:tcPr>
                </a:tc>
                <a:extLst>
                  <a:ext uri="{0D108BD9-81ED-4DB2-BD59-A6C34878D82A}">
                    <a16:rowId xmlns:a16="http://schemas.microsoft.com/office/drawing/2014/main" val="1188178967"/>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Sancancio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Sancancio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Manizales</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Caldas</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12.925</a:t>
                      </a:r>
                    </a:p>
                  </a:txBody>
                  <a:tcPr marL="7620" marR="7620" marT="7620" marB="0" anchor="ctr">
                    <a:solidFill>
                      <a:srgbClr val="FFF4E7"/>
                    </a:solidFill>
                  </a:tcPr>
                </a:tc>
                <a:extLst>
                  <a:ext uri="{0D108BD9-81ED-4DB2-BD59-A6C34878D82A}">
                    <a16:rowId xmlns:a16="http://schemas.microsoft.com/office/drawing/2014/main" val="1037831715"/>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Sandiego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Sandiego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Medellín</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Antioquia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34.200</a:t>
                      </a:r>
                    </a:p>
                  </a:txBody>
                  <a:tcPr marL="7620" marR="7620" marT="7620" marB="0" anchor="ctr">
                    <a:solidFill>
                      <a:srgbClr val="FFE8CB"/>
                    </a:solidFill>
                  </a:tcPr>
                </a:tc>
                <a:extLst>
                  <a:ext uri="{0D108BD9-81ED-4DB2-BD59-A6C34878D82A}">
                    <a16:rowId xmlns:a16="http://schemas.microsoft.com/office/drawing/2014/main" val="1624563643"/>
                  </a:ext>
                </a:extLst>
              </a:tr>
              <a:tr h="300479">
                <a:tc>
                  <a:txBody>
                    <a:bodyPr/>
                    <a:lstStyle/>
                    <a:p>
                      <a:pPr algn="ctr" fontAlgn="b"/>
                      <a:r>
                        <a:rPr lang="pt-BR" sz="900" b="0" i="0" u="none" strike="noStrike" dirty="0">
                          <a:solidFill>
                            <a:srgbClr val="000000"/>
                          </a:solidFill>
                          <a:effectLst/>
                          <a:latin typeface="Montserrat" panose="00000500000000000000" pitchFamily="2" charset="0"/>
                        </a:rPr>
                        <a:t>Santa Ana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Santa Ana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20.000</a:t>
                      </a:r>
                    </a:p>
                  </a:txBody>
                  <a:tcPr marL="7620" marR="7620" marT="7620" marB="0" anchor="ctr">
                    <a:solidFill>
                      <a:srgbClr val="FFF4E7"/>
                    </a:solidFill>
                  </a:tcPr>
                </a:tc>
                <a:extLst>
                  <a:ext uri="{0D108BD9-81ED-4DB2-BD59-A6C34878D82A}">
                    <a16:rowId xmlns:a16="http://schemas.microsoft.com/office/drawing/2014/main" val="159647448"/>
                  </a:ext>
                </a:extLst>
              </a:tr>
              <a:tr h="300479">
                <a:tc>
                  <a:txBody>
                    <a:bodyPr/>
                    <a:lstStyle/>
                    <a:p>
                      <a:pPr algn="ctr" fontAlgn="b"/>
                      <a:r>
                        <a:rPr lang="pt-BR" sz="900" b="0" i="0" u="none" strike="noStrike" dirty="0">
                          <a:solidFill>
                            <a:srgbClr val="000000"/>
                          </a:solidFill>
                          <a:effectLst/>
                          <a:latin typeface="Montserrat" panose="00000500000000000000" pitchFamily="2" charset="0"/>
                        </a:rPr>
                        <a:t>Santa Lucia Plaza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Santa Lucia Plaza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Neiva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Huila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33.308</a:t>
                      </a:r>
                    </a:p>
                  </a:txBody>
                  <a:tcPr marL="7620" marR="7620" marT="7620" marB="0" anchor="ctr">
                    <a:solidFill>
                      <a:srgbClr val="FFE8CB"/>
                    </a:solidFill>
                  </a:tcPr>
                </a:tc>
                <a:extLst>
                  <a:ext uri="{0D108BD9-81ED-4DB2-BD59-A6C34878D82A}">
                    <a16:rowId xmlns:a16="http://schemas.microsoft.com/office/drawing/2014/main" val="3882297485"/>
                  </a:ext>
                </a:extLst>
              </a:tr>
              <a:tr h="300479">
                <a:tc>
                  <a:txBody>
                    <a:bodyPr/>
                    <a:lstStyle/>
                    <a:p>
                      <a:pPr algn="ctr" fontAlgn="b"/>
                      <a:r>
                        <a:rPr lang="pt-BR" sz="900" b="0" i="0" u="none" strike="noStrike" dirty="0">
                          <a:solidFill>
                            <a:srgbClr val="000000"/>
                          </a:solidFill>
                          <a:effectLst/>
                          <a:latin typeface="Montserrat" panose="00000500000000000000" pitchFamily="2" charset="0"/>
                        </a:rPr>
                        <a:t>Santafé Bogotá</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Santafé Bogotá</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80.062</a:t>
                      </a:r>
                    </a:p>
                  </a:txBody>
                  <a:tcPr marL="7620" marR="7620" marT="7620" marB="0" anchor="ctr">
                    <a:solidFill>
                      <a:srgbClr val="FFF4E7"/>
                    </a:solidFill>
                  </a:tcPr>
                </a:tc>
                <a:extLst>
                  <a:ext uri="{0D108BD9-81ED-4DB2-BD59-A6C34878D82A}">
                    <a16:rowId xmlns:a16="http://schemas.microsoft.com/office/drawing/2014/main" val="1849445180"/>
                  </a:ext>
                </a:extLst>
              </a:tr>
              <a:tr h="300479">
                <a:tc>
                  <a:txBody>
                    <a:bodyPr/>
                    <a:lstStyle/>
                    <a:p>
                      <a:pPr algn="ctr" rtl="0" fontAlgn="b"/>
                      <a:r>
                        <a:rPr lang="pt-BR" sz="900" b="0" i="0" u="none" strike="noStrike" dirty="0" err="1">
                          <a:solidFill>
                            <a:srgbClr val="000000"/>
                          </a:solidFill>
                          <a:effectLst/>
                          <a:latin typeface="Montserrat" panose="00000500000000000000" pitchFamily="2" charset="0"/>
                        </a:rPr>
                        <a:t>Santafe</a:t>
                      </a:r>
                      <a:r>
                        <a:rPr lang="pt-BR" sz="900" b="0" i="0" u="none" strike="noStrike" dirty="0">
                          <a:solidFill>
                            <a:srgbClr val="000000"/>
                          </a:solidFill>
                          <a:effectLst/>
                          <a:latin typeface="Montserrat" panose="00000500000000000000" pitchFamily="2" charset="0"/>
                        </a:rPr>
                        <a:t> Medellín</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Santafe Medellín</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Medellín</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Antioquia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65.331</a:t>
                      </a:r>
                    </a:p>
                  </a:txBody>
                  <a:tcPr marL="7620" marR="7620" marT="7620" marB="0" anchor="ctr">
                    <a:solidFill>
                      <a:srgbClr val="FFE8CB"/>
                    </a:solidFill>
                  </a:tcPr>
                </a:tc>
                <a:extLst>
                  <a:ext uri="{0D108BD9-81ED-4DB2-BD59-A6C34878D82A}">
                    <a16:rowId xmlns:a16="http://schemas.microsoft.com/office/drawing/2014/main" val="1411550322"/>
                  </a:ext>
                </a:extLst>
              </a:tr>
              <a:tr h="300479">
                <a:tc>
                  <a:txBody>
                    <a:bodyPr/>
                    <a:lstStyle/>
                    <a:p>
                      <a:pPr algn="ctr" rtl="0" fontAlgn="b"/>
                      <a:r>
                        <a:rPr lang="pt-BR" sz="900" b="0" i="0" u="none" strike="noStrike">
                          <a:solidFill>
                            <a:srgbClr val="000000"/>
                          </a:solidFill>
                          <a:effectLst/>
                          <a:latin typeface="Montserrat" panose="00000500000000000000" pitchFamily="2" charset="0"/>
                        </a:rPr>
                        <a:t>Santiago Plaza</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rtl="0" fontAlgn="b"/>
                      <a:r>
                        <a:rPr lang="pt-BR" sz="900" b="0" i="0" u="none" strike="noStrike" dirty="0">
                          <a:solidFill>
                            <a:srgbClr val="000000"/>
                          </a:solidFill>
                          <a:effectLst/>
                          <a:latin typeface="Montserrat" panose="00000500000000000000" pitchFamily="2" charset="0"/>
                        </a:rPr>
                        <a:t>Cartago</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Valle del Cauca</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8.000</a:t>
                      </a:r>
                    </a:p>
                  </a:txBody>
                  <a:tcPr marL="7620" marR="7620" marT="7620" marB="0" anchor="ctr">
                    <a:solidFill>
                      <a:srgbClr val="FFF4E7"/>
                    </a:solidFill>
                  </a:tcPr>
                </a:tc>
                <a:extLst>
                  <a:ext uri="{0D108BD9-81ED-4DB2-BD59-A6C34878D82A}">
                    <a16:rowId xmlns:a16="http://schemas.microsoft.com/office/drawing/2014/main" val="3066878474"/>
                  </a:ext>
                </a:extLst>
              </a:tr>
              <a:tr h="300479">
                <a:tc>
                  <a:txBody>
                    <a:bodyPr/>
                    <a:lstStyle/>
                    <a:p>
                      <a:pPr algn="ctr" rtl="0" fontAlgn="b"/>
                      <a:r>
                        <a:rPr lang="pt-BR" sz="900" b="0" i="0" u="none" strike="noStrike">
                          <a:solidFill>
                            <a:srgbClr val="000000"/>
                          </a:solidFill>
                          <a:effectLst/>
                          <a:latin typeface="Montserrat" panose="00000500000000000000" pitchFamily="2" charset="0"/>
                        </a:rPr>
                        <a:t>Sebastián de Belalcázar</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Sebastián de Belalcázar</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Pasto</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Nariño</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10.000</a:t>
                      </a:r>
                    </a:p>
                  </a:txBody>
                  <a:tcPr marL="7620" marR="7620" marT="7620" marB="0" anchor="ctr">
                    <a:solidFill>
                      <a:srgbClr val="FFE8CB"/>
                    </a:solidFill>
                  </a:tcPr>
                </a:tc>
                <a:extLst>
                  <a:ext uri="{0D108BD9-81ED-4DB2-BD59-A6C34878D82A}">
                    <a16:rowId xmlns:a16="http://schemas.microsoft.com/office/drawing/2014/main" val="2150376807"/>
                  </a:ext>
                </a:extLst>
              </a:tr>
              <a:tr h="300479">
                <a:tc>
                  <a:txBody>
                    <a:bodyPr/>
                    <a:lstStyle/>
                    <a:p>
                      <a:pPr algn="ctr" rtl="0" fontAlgn="b"/>
                      <a:r>
                        <a:rPr lang="pt-BR" sz="900" b="0" i="0" u="none" strike="noStrike">
                          <a:solidFill>
                            <a:srgbClr val="000000"/>
                          </a:solidFill>
                          <a:effectLst/>
                          <a:latin typeface="Montserrat" panose="00000500000000000000" pitchFamily="2" charset="0"/>
                        </a:rPr>
                        <a:t>Subazar</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12.000</a:t>
                      </a:r>
                    </a:p>
                  </a:txBody>
                  <a:tcPr marL="7620" marR="7620" marT="7620" marB="0" anchor="ctr">
                    <a:solidFill>
                      <a:srgbClr val="FFF4E7"/>
                    </a:solidFill>
                  </a:tcPr>
                </a:tc>
                <a:extLst>
                  <a:ext uri="{0D108BD9-81ED-4DB2-BD59-A6C34878D82A}">
                    <a16:rowId xmlns:a16="http://schemas.microsoft.com/office/drawing/2014/main" val="2015994734"/>
                  </a:ext>
                </a:extLst>
              </a:tr>
              <a:tr h="300479">
                <a:tc>
                  <a:txBody>
                    <a:bodyPr/>
                    <a:lstStyle/>
                    <a:p>
                      <a:pPr algn="ctr" rtl="0" fontAlgn="b"/>
                      <a:r>
                        <a:rPr lang="pt-BR" sz="900" b="0" i="0" u="none" strike="noStrike">
                          <a:solidFill>
                            <a:srgbClr val="000000"/>
                          </a:solidFill>
                          <a:effectLst/>
                          <a:latin typeface="Montserrat" panose="00000500000000000000" pitchFamily="2" charset="0"/>
                        </a:rPr>
                        <a:t>Suchiima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rtl="0" fontAlgn="b"/>
                      <a:r>
                        <a:rPr lang="pt-BR" sz="900" b="0" i="0" u="none" strike="noStrike" dirty="0">
                          <a:solidFill>
                            <a:srgbClr val="000000"/>
                          </a:solidFill>
                          <a:effectLst/>
                          <a:latin typeface="Montserrat" panose="00000500000000000000" pitchFamily="2" charset="0"/>
                        </a:rPr>
                        <a:t>Riohacha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Guajira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10.000</a:t>
                      </a:r>
                    </a:p>
                  </a:txBody>
                  <a:tcPr marL="7620" marR="7620" marT="7620" marB="0" anchor="ctr">
                    <a:solidFill>
                      <a:srgbClr val="FFE8CB"/>
                    </a:solidFill>
                  </a:tcPr>
                </a:tc>
                <a:extLst>
                  <a:ext uri="{0D108BD9-81ED-4DB2-BD59-A6C34878D82A}">
                    <a16:rowId xmlns:a16="http://schemas.microsoft.com/office/drawing/2014/main" val="2104077100"/>
                  </a:ext>
                </a:extLst>
              </a:tr>
              <a:tr h="300479">
                <a:tc>
                  <a:txBody>
                    <a:bodyPr/>
                    <a:lstStyle/>
                    <a:p>
                      <a:pPr algn="ctr" rtl="0" fontAlgn="b"/>
                      <a:r>
                        <a:rPr lang="es-ES" sz="900" b="0" i="0" u="none" strike="noStrike">
                          <a:solidFill>
                            <a:srgbClr val="000000"/>
                          </a:solidFill>
                          <a:effectLst/>
                          <a:latin typeface="Montserrat" panose="00000500000000000000" pitchFamily="2" charset="0"/>
                        </a:rPr>
                        <a:t>Super Marden Centro Comercial El Bosque</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Supermarden</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Palmira</a:t>
                      </a:r>
                    </a:p>
                  </a:txBody>
                  <a:tcPr marL="7620" marR="7620" marT="7620" marB="0" anchor="ctr">
                    <a:solidFill>
                      <a:srgbClr val="FFF4E7"/>
                    </a:solidFill>
                  </a:tcPr>
                </a:tc>
                <a:tc>
                  <a:txBody>
                    <a:bodyPr/>
                    <a:lstStyle/>
                    <a:p>
                      <a:pPr algn="ctr" rtl="0" fontAlgn="b"/>
                      <a:r>
                        <a:rPr lang="pt-BR" sz="900" b="0" i="0" u="none" strike="noStrike" dirty="0">
                          <a:solidFill>
                            <a:srgbClr val="000000"/>
                          </a:solidFill>
                          <a:effectLst/>
                          <a:latin typeface="Montserrat" panose="00000500000000000000" pitchFamily="2" charset="0"/>
                        </a:rPr>
                        <a:t>Valle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Cauca</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6.500</a:t>
                      </a:r>
                    </a:p>
                  </a:txBody>
                  <a:tcPr marL="7620" marR="7620" marT="7620" marB="0" anchor="ctr">
                    <a:solidFill>
                      <a:srgbClr val="FFF4E7"/>
                    </a:solidFill>
                  </a:tcPr>
                </a:tc>
                <a:extLst>
                  <a:ext uri="{0D108BD9-81ED-4DB2-BD59-A6C34878D82A}">
                    <a16:rowId xmlns:a16="http://schemas.microsoft.com/office/drawing/2014/main" val="1068493753"/>
                  </a:ext>
                </a:extLst>
              </a:tr>
              <a:tr h="300479">
                <a:tc>
                  <a:txBody>
                    <a:bodyPr/>
                    <a:lstStyle/>
                    <a:p>
                      <a:pPr algn="ctr" rtl="0" fontAlgn="b"/>
                      <a:r>
                        <a:rPr lang="it-IT" sz="900" b="0" i="0" u="none" strike="noStrike">
                          <a:solidFill>
                            <a:srgbClr val="000000"/>
                          </a:solidFill>
                          <a:effectLst/>
                          <a:latin typeface="Montserrat" panose="00000500000000000000" pitchFamily="2" charset="0"/>
                        </a:rPr>
                        <a:t>Super Marden Centro Comercial la 47</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Supermarden</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Palmira</a:t>
                      </a:r>
                    </a:p>
                  </a:txBody>
                  <a:tcPr marL="7620" marR="7620" marT="7620" marB="0" anchor="ctr">
                    <a:solidFill>
                      <a:srgbClr val="FFE8CB"/>
                    </a:solidFill>
                  </a:tcPr>
                </a:tc>
                <a:tc>
                  <a:txBody>
                    <a:bodyPr/>
                    <a:lstStyle/>
                    <a:p>
                      <a:pPr algn="ctr" rtl="0" fontAlgn="b"/>
                      <a:r>
                        <a:rPr lang="pt-BR" sz="900" b="0" i="0" u="none" strike="noStrike" dirty="0">
                          <a:solidFill>
                            <a:srgbClr val="000000"/>
                          </a:solidFill>
                          <a:effectLst/>
                          <a:latin typeface="Montserrat" panose="00000500000000000000" pitchFamily="2" charset="0"/>
                        </a:rPr>
                        <a:t>Valle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Cauca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6.900</a:t>
                      </a:r>
                    </a:p>
                  </a:txBody>
                  <a:tcPr marL="7620" marR="7620" marT="7620" marB="0" anchor="ctr">
                    <a:solidFill>
                      <a:srgbClr val="FFE8CB"/>
                    </a:solidFill>
                  </a:tcPr>
                </a:tc>
                <a:extLst>
                  <a:ext uri="{0D108BD9-81ED-4DB2-BD59-A6C34878D82A}">
                    <a16:rowId xmlns:a16="http://schemas.microsoft.com/office/drawing/2014/main" val="919468357"/>
                  </a:ext>
                </a:extLst>
              </a:tr>
              <a:tr h="300479">
                <a:tc>
                  <a:txBody>
                    <a:bodyPr/>
                    <a:lstStyle/>
                    <a:p>
                      <a:pPr algn="ctr" rtl="0" fontAlgn="b"/>
                      <a:r>
                        <a:rPr lang="pt-BR" sz="900" b="0" i="0" u="none" strike="noStrike">
                          <a:solidFill>
                            <a:srgbClr val="000000"/>
                          </a:solidFill>
                          <a:effectLst/>
                          <a:latin typeface="Montserrat" panose="00000500000000000000" pitchFamily="2" charset="0"/>
                        </a:rPr>
                        <a:t>Supercentro Tuluá</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Supercentro Tuluá</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Tuluá</a:t>
                      </a:r>
                    </a:p>
                  </a:txBody>
                  <a:tcPr marL="7620" marR="7620" marT="7620" marB="0" anchor="ctr">
                    <a:solidFill>
                      <a:srgbClr val="FFF4E7"/>
                    </a:solidFill>
                  </a:tcPr>
                </a:tc>
                <a:tc>
                  <a:txBody>
                    <a:bodyPr/>
                    <a:lstStyle/>
                    <a:p>
                      <a:pPr algn="ctr" rtl="0" fontAlgn="b"/>
                      <a:r>
                        <a:rPr lang="pt-BR" sz="900" b="0" i="0" u="none" strike="noStrike" dirty="0">
                          <a:solidFill>
                            <a:srgbClr val="000000"/>
                          </a:solidFill>
                          <a:effectLst/>
                          <a:latin typeface="Montserrat" panose="00000500000000000000" pitchFamily="2" charset="0"/>
                        </a:rPr>
                        <a:t>Valle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Cauca</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17.473</a:t>
                      </a:r>
                    </a:p>
                  </a:txBody>
                  <a:tcPr marL="7620" marR="7620" marT="7620" marB="0" anchor="ctr">
                    <a:solidFill>
                      <a:srgbClr val="FFF4E7"/>
                    </a:solidFill>
                  </a:tcPr>
                </a:tc>
                <a:extLst>
                  <a:ext uri="{0D108BD9-81ED-4DB2-BD59-A6C34878D82A}">
                    <a16:rowId xmlns:a16="http://schemas.microsoft.com/office/drawing/2014/main" val="2499613958"/>
                  </a:ext>
                </a:extLst>
              </a:tr>
              <a:tr h="300479">
                <a:tc>
                  <a:txBody>
                    <a:bodyPr/>
                    <a:lstStyle/>
                    <a:p>
                      <a:pPr algn="ctr" rtl="0" fontAlgn="b"/>
                      <a:r>
                        <a:rPr lang="pt-BR" sz="900" b="0" i="0" u="none" strike="noStrike">
                          <a:solidFill>
                            <a:srgbClr val="000000"/>
                          </a:solidFill>
                          <a:effectLst/>
                          <a:latin typeface="Montserrat" panose="00000500000000000000" pitchFamily="2" charset="0"/>
                        </a:rPr>
                        <a:t>Terminal del Norte</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Terminal del Norte</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Medellín</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Antioquia</a:t>
                      </a:r>
                    </a:p>
                  </a:txBody>
                  <a:tcPr marL="7620" marR="7620" marT="7620" marB="0" anchor="ctr">
                    <a:solidFill>
                      <a:srgbClr val="FFE8CB"/>
                    </a:solidFill>
                  </a:tcPr>
                </a:tc>
                <a:tc>
                  <a:txBody>
                    <a:bodyPr/>
                    <a:lstStyle/>
                    <a:p>
                      <a:pPr algn="ctr" rtl="0" fontAlgn="b"/>
                      <a:r>
                        <a:rPr lang="pt-BR" sz="900" b="0" i="0" u="none" strike="noStrike" dirty="0">
                          <a:solidFill>
                            <a:srgbClr val="000000"/>
                          </a:solidFill>
                          <a:effectLst/>
                          <a:latin typeface="Montserrat" panose="00000500000000000000" pitchFamily="2" charset="0"/>
                        </a:rPr>
                        <a:t>11.000</a:t>
                      </a:r>
                    </a:p>
                  </a:txBody>
                  <a:tcPr marL="7620" marR="7620" marT="7620" marB="0" anchor="ctr">
                    <a:solidFill>
                      <a:srgbClr val="FFE8CB"/>
                    </a:solidFill>
                  </a:tcPr>
                </a:tc>
                <a:extLst>
                  <a:ext uri="{0D108BD9-81ED-4DB2-BD59-A6C34878D82A}">
                    <a16:rowId xmlns:a16="http://schemas.microsoft.com/office/drawing/2014/main" val="246155704"/>
                  </a:ext>
                </a:extLst>
              </a:tr>
              <a:tr h="300479">
                <a:tc>
                  <a:txBody>
                    <a:bodyPr/>
                    <a:lstStyle/>
                    <a:p>
                      <a:pPr algn="ctr" rtl="0" fontAlgn="b"/>
                      <a:r>
                        <a:rPr lang="pt-BR" sz="900" b="0" i="0" u="none" strike="noStrike">
                          <a:solidFill>
                            <a:srgbClr val="000000"/>
                          </a:solidFill>
                          <a:effectLst/>
                          <a:latin typeface="Montserrat" panose="00000500000000000000" pitchFamily="2" charset="0"/>
                        </a:rPr>
                        <a:t>Terminal del Sur</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Terminal del Sur</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Medellín</a:t>
                      </a:r>
                    </a:p>
                  </a:txBody>
                  <a:tcPr marL="7620" marR="7620" marT="7620" marB="0" anchor="ctr">
                    <a:solidFill>
                      <a:srgbClr val="FFF4E7"/>
                    </a:solidFill>
                  </a:tcPr>
                </a:tc>
                <a:tc>
                  <a:txBody>
                    <a:bodyPr/>
                    <a:lstStyle/>
                    <a:p>
                      <a:pPr algn="ctr" rtl="0" fontAlgn="b"/>
                      <a:r>
                        <a:rPr lang="pt-BR" sz="900" b="0" i="0" u="none" strike="noStrike" dirty="0" err="1">
                          <a:solidFill>
                            <a:srgbClr val="000000"/>
                          </a:solidFill>
                          <a:effectLst/>
                          <a:latin typeface="Montserrat" panose="00000500000000000000" pitchFamily="2" charset="0"/>
                        </a:rPr>
                        <a:t>Antioquia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8.230</a:t>
                      </a:r>
                    </a:p>
                  </a:txBody>
                  <a:tcPr marL="7620" marR="7620" marT="7620" marB="0" anchor="ctr">
                    <a:solidFill>
                      <a:srgbClr val="FFF4E7"/>
                    </a:solidFill>
                  </a:tcPr>
                </a:tc>
                <a:extLst>
                  <a:ext uri="{0D108BD9-81ED-4DB2-BD59-A6C34878D82A}">
                    <a16:rowId xmlns:a16="http://schemas.microsoft.com/office/drawing/2014/main" val="2669191146"/>
                  </a:ext>
                </a:extLst>
              </a:tr>
              <a:tr h="300479">
                <a:tc>
                  <a:txBody>
                    <a:bodyPr/>
                    <a:lstStyle/>
                    <a:p>
                      <a:pPr algn="ctr" rtl="0" fontAlgn="b"/>
                      <a:r>
                        <a:rPr lang="pt-BR" sz="900" b="0" i="0" u="none" strike="noStrike">
                          <a:solidFill>
                            <a:srgbClr val="000000"/>
                          </a:solidFill>
                          <a:effectLst/>
                          <a:latin typeface="Montserrat" panose="00000500000000000000" pitchFamily="2" charset="0"/>
                        </a:rPr>
                        <a:t>Terraplaza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Terraplaza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Popayán</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Cauca</a:t>
                      </a:r>
                    </a:p>
                  </a:txBody>
                  <a:tcPr marL="7620" marR="7620" marT="7620" marB="0" anchor="ctr">
                    <a:solidFill>
                      <a:srgbClr val="FFE8CB"/>
                    </a:solidFill>
                  </a:tcPr>
                </a:tc>
                <a:tc>
                  <a:txBody>
                    <a:bodyPr/>
                    <a:lstStyle/>
                    <a:p>
                      <a:pPr algn="ctr" rtl="0" fontAlgn="b"/>
                      <a:r>
                        <a:rPr lang="pt-BR" sz="900" b="0" i="0" u="none" strike="noStrike" dirty="0">
                          <a:solidFill>
                            <a:srgbClr val="000000"/>
                          </a:solidFill>
                          <a:effectLst/>
                          <a:latin typeface="Montserrat" panose="00000500000000000000" pitchFamily="2" charset="0"/>
                        </a:rPr>
                        <a:t>20.700</a:t>
                      </a:r>
                    </a:p>
                  </a:txBody>
                  <a:tcPr marL="7620" marR="7620" marT="7620" marB="0" anchor="ctr">
                    <a:solidFill>
                      <a:srgbClr val="FFE8CB"/>
                    </a:solidFill>
                  </a:tcPr>
                </a:tc>
                <a:extLst>
                  <a:ext uri="{0D108BD9-81ED-4DB2-BD59-A6C34878D82A}">
                    <a16:rowId xmlns:a16="http://schemas.microsoft.com/office/drawing/2014/main" val="3797744303"/>
                  </a:ext>
                </a:extLst>
              </a:tr>
              <a:tr h="300479">
                <a:tc>
                  <a:txBody>
                    <a:bodyPr/>
                    <a:lstStyle/>
                    <a:p>
                      <a:pPr algn="ctr" rtl="0" fontAlgn="b"/>
                      <a:r>
                        <a:rPr lang="pt-BR" sz="900" b="0" i="0" u="none" strike="noStrike">
                          <a:solidFill>
                            <a:srgbClr val="000000"/>
                          </a:solidFill>
                          <a:effectLst/>
                          <a:latin typeface="Montserrat" panose="00000500000000000000" pitchFamily="2" charset="0"/>
                        </a:rPr>
                        <a:t>Tintal Plaza Centro Comercial</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Tintal Plaza Centro Comercial</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rtl="0" fontAlgn="b"/>
                      <a:r>
                        <a:rPr lang="pt-BR" sz="900" b="0" i="0" u="none" strike="noStrike" dirty="0">
                          <a:solidFill>
                            <a:srgbClr val="000000"/>
                          </a:solidFill>
                          <a:effectLst/>
                          <a:latin typeface="Montserrat" panose="00000500000000000000" pitchFamily="2" charset="0"/>
                        </a:rPr>
                        <a:t>18.403</a:t>
                      </a:r>
                    </a:p>
                  </a:txBody>
                  <a:tcPr marL="7620" marR="7620" marT="7620" marB="0" anchor="ctr">
                    <a:solidFill>
                      <a:srgbClr val="FFF4E7"/>
                    </a:solidFill>
                  </a:tcPr>
                </a:tc>
                <a:extLst>
                  <a:ext uri="{0D108BD9-81ED-4DB2-BD59-A6C34878D82A}">
                    <a16:rowId xmlns:a16="http://schemas.microsoft.com/office/drawing/2014/main" val="841735651"/>
                  </a:ext>
                </a:extLst>
              </a:tr>
              <a:tr h="300479">
                <a:tc>
                  <a:txBody>
                    <a:bodyPr/>
                    <a:lstStyle/>
                    <a:p>
                      <a:pPr algn="ctr" rtl="0" fontAlgn="b"/>
                      <a:r>
                        <a:rPr lang="pt-BR" sz="900" b="0" i="0" u="none" strike="noStrike">
                          <a:solidFill>
                            <a:srgbClr val="000000"/>
                          </a:solidFill>
                          <a:effectLst/>
                          <a:latin typeface="Montserrat" panose="00000500000000000000" pitchFamily="2" charset="0"/>
                        </a:rPr>
                        <a:t>Titan Plaza Centro Comercial</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Titan Plaza Centro Comercial</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rtl="0" fontAlgn="b"/>
                      <a:r>
                        <a:rPr lang="pt-BR" sz="900" b="0" i="0" u="none" strike="noStrike" dirty="0">
                          <a:solidFill>
                            <a:srgbClr val="000000"/>
                          </a:solidFill>
                          <a:effectLst/>
                          <a:latin typeface="Montserrat" panose="00000500000000000000" pitchFamily="2" charset="0"/>
                        </a:rPr>
                        <a:t>57.204</a:t>
                      </a:r>
                    </a:p>
                  </a:txBody>
                  <a:tcPr marL="7620" marR="7620" marT="7620" marB="0" anchor="ctr">
                    <a:solidFill>
                      <a:srgbClr val="FFE8CB"/>
                    </a:solidFill>
                  </a:tcPr>
                </a:tc>
                <a:extLst>
                  <a:ext uri="{0D108BD9-81ED-4DB2-BD59-A6C34878D82A}">
                    <a16:rowId xmlns:a16="http://schemas.microsoft.com/office/drawing/2014/main" val="1644782327"/>
                  </a:ext>
                </a:extLst>
              </a:tr>
              <a:tr h="300479">
                <a:tc>
                  <a:txBody>
                    <a:bodyPr/>
                    <a:lstStyle/>
                    <a:p>
                      <a:pPr algn="ctr" rtl="0" fontAlgn="b"/>
                      <a:r>
                        <a:rPr lang="pt-BR" sz="900" b="0" i="0" u="none" strike="noStrike">
                          <a:solidFill>
                            <a:srgbClr val="000000"/>
                          </a:solidFill>
                          <a:effectLst/>
                          <a:latin typeface="Montserrat" panose="00000500000000000000" pitchFamily="2" charset="0"/>
                        </a:rPr>
                        <a:t>Unicentro Armenia</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Unicentro Armenia</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Armenia</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Quindío</a:t>
                      </a:r>
                    </a:p>
                  </a:txBody>
                  <a:tcPr marL="7620" marR="7620" marT="7620" marB="0" anchor="ctr">
                    <a:solidFill>
                      <a:srgbClr val="FFF4E7"/>
                    </a:solidFill>
                  </a:tcPr>
                </a:tc>
                <a:tc>
                  <a:txBody>
                    <a:bodyPr/>
                    <a:lstStyle/>
                    <a:p>
                      <a:pPr algn="ctr" rtl="0" fontAlgn="b"/>
                      <a:r>
                        <a:rPr lang="pt-BR" sz="900" b="0" i="0" u="none" strike="noStrike" dirty="0">
                          <a:solidFill>
                            <a:srgbClr val="000000"/>
                          </a:solidFill>
                          <a:effectLst/>
                          <a:latin typeface="Montserrat" panose="00000500000000000000" pitchFamily="2" charset="0"/>
                        </a:rPr>
                        <a:t>14.714</a:t>
                      </a:r>
                    </a:p>
                  </a:txBody>
                  <a:tcPr marL="7620" marR="7620" marT="7620" marB="0" anchor="ctr">
                    <a:solidFill>
                      <a:srgbClr val="FFF4E7"/>
                    </a:solidFill>
                  </a:tcPr>
                </a:tc>
                <a:extLst>
                  <a:ext uri="{0D108BD9-81ED-4DB2-BD59-A6C34878D82A}">
                    <a16:rowId xmlns:a16="http://schemas.microsoft.com/office/drawing/2014/main" val="2770442054"/>
                  </a:ext>
                </a:extLst>
              </a:tr>
              <a:tr h="300479">
                <a:tc>
                  <a:txBody>
                    <a:bodyPr/>
                    <a:lstStyle/>
                    <a:p>
                      <a:pPr algn="ctr" rtl="0" fontAlgn="b"/>
                      <a:r>
                        <a:rPr lang="pt-BR" sz="900" b="0" i="0" u="none" strike="noStrike">
                          <a:solidFill>
                            <a:srgbClr val="000000"/>
                          </a:solidFill>
                          <a:effectLst/>
                          <a:latin typeface="Montserrat" panose="00000500000000000000" pitchFamily="2" charset="0"/>
                        </a:rPr>
                        <a:t>Unicentro Bogotá</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Unicentro Bogotá</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rtl="0" fontAlgn="b"/>
                      <a:r>
                        <a:rPr lang="pt-BR" sz="900" b="0" i="0" u="none" strike="noStrike" dirty="0">
                          <a:solidFill>
                            <a:srgbClr val="000000"/>
                          </a:solidFill>
                          <a:effectLst/>
                          <a:latin typeface="Montserrat" panose="00000500000000000000" pitchFamily="2" charset="0"/>
                        </a:rPr>
                        <a:t>46.308</a:t>
                      </a:r>
                    </a:p>
                  </a:txBody>
                  <a:tcPr marL="7620" marR="7620" marT="7620" marB="0" anchor="ctr">
                    <a:solidFill>
                      <a:srgbClr val="FFE8CB"/>
                    </a:solidFill>
                  </a:tcPr>
                </a:tc>
                <a:extLst>
                  <a:ext uri="{0D108BD9-81ED-4DB2-BD59-A6C34878D82A}">
                    <a16:rowId xmlns:a16="http://schemas.microsoft.com/office/drawing/2014/main" val="4040037110"/>
                  </a:ext>
                </a:extLst>
              </a:tr>
            </a:tbl>
          </a:graphicData>
        </a:graphic>
      </p:graphicFrame>
      <p:sp>
        <p:nvSpPr>
          <p:cNvPr id="2" name="Retângulo: Cantos Arredondados 1">
            <a:hlinkClick r:id="rId3" action="ppaction://hlinksldjump"/>
            <a:extLst>
              <a:ext uri="{FF2B5EF4-FFF2-40B4-BE49-F238E27FC236}">
                <a16:creationId xmlns:a16="http://schemas.microsoft.com/office/drawing/2014/main" id="{5C46D814-5580-B821-1521-0523760A381E}"/>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510716958"/>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Elipse 32">
            <a:extLst>
              <a:ext uri="{FF2B5EF4-FFF2-40B4-BE49-F238E27FC236}">
                <a16:creationId xmlns:a16="http://schemas.microsoft.com/office/drawing/2014/main" id="{2A5E699A-EC03-26E1-1AA7-A198757AF257}"/>
              </a:ext>
            </a:extLst>
          </p:cNvPr>
          <p:cNvSpPr/>
          <p:nvPr/>
        </p:nvSpPr>
        <p:spPr>
          <a:xfrm>
            <a:off x="1024012" y="368717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34" name="Conector reto 33">
            <a:extLst>
              <a:ext uri="{FF2B5EF4-FFF2-40B4-BE49-F238E27FC236}">
                <a16:creationId xmlns:a16="http://schemas.microsoft.com/office/drawing/2014/main" id="{369AB8F3-200C-91D8-6013-31C5BEBBA299}"/>
              </a:ext>
            </a:extLst>
          </p:cNvPr>
          <p:cNvCxnSpPr>
            <a:cxnSpLocks/>
          </p:cNvCxnSpPr>
          <p:nvPr/>
        </p:nvCxnSpPr>
        <p:spPr>
          <a:xfrm>
            <a:off x="1098234" y="-1026486"/>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aixaDeTexto 4">
            <a:extLst>
              <a:ext uri="{FF2B5EF4-FFF2-40B4-BE49-F238E27FC236}">
                <a16:creationId xmlns:a16="http://schemas.microsoft.com/office/drawing/2014/main" id="{B049E9F3-F3BE-831F-EDD5-BAB95ADD77EF}"/>
              </a:ext>
            </a:extLst>
          </p:cNvPr>
          <p:cNvSpPr txBox="1"/>
          <p:nvPr/>
        </p:nvSpPr>
        <p:spPr>
          <a:xfrm>
            <a:off x="1213090" y="357879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FFC00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FFC000"/>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FFC000"/>
              </a:solidFill>
              <a:effectLst/>
              <a:uLnTx/>
              <a:uFillTx/>
              <a:latin typeface="Montserrat" panose="00000500000000000000" pitchFamily="2" charset="0"/>
            </a:endParaRPr>
          </a:p>
        </p:txBody>
      </p:sp>
      <p:pic>
        <p:nvPicPr>
          <p:cNvPr id="4" name="Imagem 3" descr="Padrão do plano de fundo&#10;&#10;Descrição gerada automaticamente">
            <a:extLst>
              <a:ext uri="{FF2B5EF4-FFF2-40B4-BE49-F238E27FC236}">
                <a16:creationId xmlns:a16="http://schemas.microsoft.com/office/drawing/2014/main" id="{085922A9-3F96-DA5B-0425-702ED96123A9}"/>
              </a:ext>
            </a:extLst>
          </p:cNvPr>
          <p:cNvPicPr>
            <a:picLocks noChangeAspect="1"/>
          </p:cNvPicPr>
          <p:nvPr/>
        </p:nvPicPr>
        <p:blipFill rotWithShape="1">
          <a:blip r:embed="rId2">
            <a:extLst>
              <a:ext uri="{28A0092B-C50C-407E-A947-70E740481C1C}">
                <a14:useLocalDpi xmlns:a14="http://schemas.microsoft.com/office/drawing/2010/main" val="0"/>
              </a:ext>
            </a:extLst>
          </a:blip>
          <a:srcRect t="22434"/>
          <a:stretch/>
        </p:blipFill>
        <p:spPr>
          <a:xfrm rot="16200000">
            <a:off x="-3036674" y="3032743"/>
            <a:ext cx="6858000" cy="792513"/>
          </a:xfrm>
          <a:prstGeom prst="rect">
            <a:avLst/>
          </a:prstGeom>
        </p:spPr>
      </p:pic>
      <p:sp>
        <p:nvSpPr>
          <p:cNvPr id="3" name="Retângulo: Cantos Arredondados 2">
            <a:extLst>
              <a:ext uri="{FF2B5EF4-FFF2-40B4-BE49-F238E27FC236}">
                <a16:creationId xmlns:a16="http://schemas.microsoft.com/office/drawing/2014/main" id="{E38EA07D-79A6-BEB0-1110-B33C833FCFB9}"/>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116</a:t>
            </a:r>
          </a:p>
        </p:txBody>
      </p:sp>
      <p:graphicFrame>
        <p:nvGraphicFramePr>
          <p:cNvPr id="6" name="Tabela 5">
            <a:extLst>
              <a:ext uri="{FF2B5EF4-FFF2-40B4-BE49-F238E27FC236}">
                <a16:creationId xmlns:a16="http://schemas.microsoft.com/office/drawing/2014/main" id="{1FC03617-4905-76ED-183E-DE1DC98F58D5}"/>
              </a:ext>
            </a:extLst>
          </p:cNvPr>
          <p:cNvGraphicFramePr>
            <a:graphicFrameLocks noGrp="1"/>
          </p:cNvGraphicFramePr>
          <p:nvPr>
            <p:extLst>
              <p:ext uri="{D42A27DB-BD31-4B8C-83A1-F6EECF244321}">
                <p14:modId xmlns:p14="http://schemas.microsoft.com/office/powerpoint/2010/main" val="207127456"/>
              </p:ext>
            </p:extLst>
          </p:nvPr>
        </p:nvGraphicFramePr>
        <p:xfrm>
          <a:off x="3725782" y="1"/>
          <a:ext cx="7812001" cy="6839997"/>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29938">
                <a:tc>
                  <a:txBody>
                    <a:bodyPr/>
                    <a:lstStyle/>
                    <a:p>
                      <a:pPr algn="ctr"/>
                      <a:r>
                        <a:rPr lang="pt-BR" sz="1100" dirty="0">
                          <a:latin typeface="Montserrat" panose="00000500000000000000" pitchFamily="2" charset="0"/>
                        </a:rPr>
                        <a:t>CENTRO COMERCIAL</a:t>
                      </a:r>
                    </a:p>
                  </a:txBody>
                  <a:tcPr anchor="ctr">
                    <a:solidFill>
                      <a:schemeClr val="accent4"/>
                    </a:solidFill>
                  </a:tcPr>
                </a:tc>
                <a:tc>
                  <a:txBody>
                    <a:bodyPr/>
                    <a:lstStyle/>
                    <a:p>
                      <a:pPr algn="ctr"/>
                      <a:r>
                        <a:rPr lang="pt-BR" sz="1100" dirty="0">
                          <a:latin typeface="Montserrat" panose="00000500000000000000" pitchFamily="2" charset="0"/>
                        </a:rPr>
                        <a:t>DESAROLLADOR</a:t>
                      </a:r>
                    </a:p>
                  </a:txBody>
                  <a:tcPr anchor="ctr">
                    <a:solidFill>
                      <a:schemeClr val="accent4"/>
                    </a:solidFill>
                  </a:tcPr>
                </a:tc>
                <a:tc>
                  <a:txBody>
                    <a:bodyPr/>
                    <a:lstStyle/>
                    <a:p>
                      <a:pPr algn="ctr"/>
                      <a:r>
                        <a:rPr lang="pt-BR" sz="1100" dirty="0">
                          <a:latin typeface="Montserrat" panose="00000500000000000000" pitchFamily="2" charset="0"/>
                        </a:rPr>
                        <a:t>CIUDAD</a:t>
                      </a:r>
                    </a:p>
                  </a:txBody>
                  <a:tcPr anchor="ctr">
                    <a:solidFill>
                      <a:schemeClr val="accent4"/>
                    </a:solidFill>
                  </a:tcPr>
                </a:tc>
                <a:tc>
                  <a:txBody>
                    <a:bodyPr/>
                    <a:lstStyle/>
                    <a:p>
                      <a:pPr algn="ctr"/>
                      <a:r>
                        <a:rPr lang="pt-BR" sz="1100" dirty="0">
                          <a:latin typeface="Montserrat" panose="00000500000000000000" pitchFamily="2" charset="0"/>
                        </a:rPr>
                        <a:t>ESTADO</a:t>
                      </a:r>
                    </a:p>
                  </a:txBody>
                  <a:tcPr anchor="ctr">
                    <a:solidFill>
                      <a:schemeClr val="accent4"/>
                    </a:solidFill>
                  </a:tcPr>
                </a:tc>
                <a:tc>
                  <a:txBody>
                    <a:bodyPr/>
                    <a:lstStyle/>
                    <a:p>
                      <a:pPr algn="ctr"/>
                      <a:r>
                        <a:rPr lang="pt-BR" sz="1100" dirty="0">
                          <a:latin typeface="Montserrat" panose="00000500000000000000" pitchFamily="2" charset="0"/>
                        </a:rPr>
                        <a:t>GLA</a:t>
                      </a:r>
                    </a:p>
                  </a:txBody>
                  <a:tcPr anchor="ctr">
                    <a:solidFill>
                      <a:schemeClr val="accent4"/>
                    </a:solidFill>
                  </a:tcPr>
                </a:tc>
                <a:extLst>
                  <a:ext uri="{0D108BD9-81ED-4DB2-BD59-A6C34878D82A}">
                    <a16:rowId xmlns:a16="http://schemas.microsoft.com/office/drawing/2014/main" val="890310278"/>
                  </a:ext>
                </a:extLst>
              </a:tr>
              <a:tr h="300479">
                <a:tc>
                  <a:txBody>
                    <a:bodyPr/>
                    <a:lstStyle/>
                    <a:p>
                      <a:pPr algn="ctr" fontAlgn="b"/>
                      <a:r>
                        <a:rPr lang="pt-BR" sz="900" b="0" i="0" u="none" strike="noStrike" dirty="0">
                          <a:solidFill>
                            <a:srgbClr val="000000"/>
                          </a:solidFill>
                          <a:effectLst/>
                          <a:latin typeface="Montserrat" panose="00000500000000000000" pitchFamily="2" charset="0"/>
                        </a:rPr>
                        <a:t>Unicentro Cali</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Unicentro Cali</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Cali</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Valle del Cauca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98.022</a:t>
                      </a:r>
                    </a:p>
                  </a:txBody>
                  <a:tcPr marL="7620" marR="7620" marT="7620" marB="0" anchor="ctr">
                    <a:solidFill>
                      <a:srgbClr val="FFE8CB"/>
                    </a:solidFill>
                  </a:tcPr>
                </a:tc>
                <a:extLst>
                  <a:ext uri="{0D108BD9-81ED-4DB2-BD59-A6C34878D82A}">
                    <a16:rowId xmlns:a16="http://schemas.microsoft.com/office/drawing/2014/main" val="1188178967"/>
                  </a:ext>
                </a:extLst>
              </a:tr>
              <a:tr h="300479">
                <a:tc>
                  <a:txBody>
                    <a:bodyPr/>
                    <a:lstStyle/>
                    <a:p>
                      <a:pPr algn="ctr" fontAlgn="b"/>
                      <a:r>
                        <a:rPr lang="pt-BR" sz="900" b="0" i="0" u="none" strike="noStrike" dirty="0">
                          <a:solidFill>
                            <a:srgbClr val="000000"/>
                          </a:solidFill>
                          <a:effectLst/>
                          <a:latin typeface="Montserrat" panose="00000500000000000000" pitchFamily="2" charset="0"/>
                        </a:rPr>
                        <a:t>Unicentro Cúcuta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Unicentro Cúcuta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Cúcuta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Norte de Santander</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20.406</a:t>
                      </a:r>
                    </a:p>
                  </a:txBody>
                  <a:tcPr marL="7620" marR="7620" marT="7620" marB="0" anchor="ctr">
                    <a:solidFill>
                      <a:srgbClr val="FFF4E7"/>
                    </a:solidFill>
                  </a:tcPr>
                </a:tc>
                <a:extLst>
                  <a:ext uri="{0D108BD9-81ED-4DB2-BD59-A6C34878D82A}">
                    <a16:rowId xmlns:a16="http://schemas.microsoft.com/office/drawing/2014/main" val="1037831715"/>
                  </a:ext>
                </a:extLst>
              </a:tr>
              <a:tr h="300479">
                <a:tc>
                  <a:txBody>
                    <a:bodyPr/>
                    <a:lstStyle/>
                    <a:p>
                      <a:pPr algn="ctr" fontAlgn="b"/>
                      <a:r>
                        <a:rPr lang="pt-BR" sz="900" b="0" i="0" u="none" strike="noStrike" dirty="0">
                          <a:solidFill>
                            <a:srgbClr val="000000"/>
                          </a:solidFill>
                          <a:effectLst/>
                          <a:latin typeface="Montserrat" panose="00000500000000000000" pitchFamily="2" charset="0"/>
                        </a:rPr>
                        <a:t>Unicentro de </a:t>
                      </a:r>
                      <a:r>
                        <a:rPr lang="pt-BR" sz="900" b="0" i="0" u="none" strike="noStrike" dirty="0" err="1">
                          <a:solidFill>
                            <a:srgbClr val="000000"/>
                          </a:solidFill>
                          <a:effectLst/>
                          <a:latin typeface="Montserrat" panose="00000500000000000000" pitchFamily="2" charset="0"/>
                        </a:rPr>
                        <a:t>Occidente</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Unicentro de Occidente</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23.089</a:t>
                      </a:r>
                    </a:p>
                  </a:txBody>
                  <a:tcPr marL="7620" marR="7620" marT="7620" marB="0" anchor="ctr">
                    <a:solidFill>
                      <a:srgbClr val="FFE8CB"/>
                    </a:solidFill>
                  </a:tcPr>
                </a:tc>
                <a:extLst>
                  <a:ext uri="{0D108BD9-81ED-4DB2-BD59-A6C34878D82A}">
                    <a16:rowId xmlns:a16="http://schemas.microsoft.com/office/drawing/2014/main" val="1624563643"/>
                  </a:ext>
                </a:extLst>
              </a:tr>
              <a:tr h="300479">
                <a:tc>
                  <a:txBody>
                    <a:bodyPr/>
                    <a:lstStyle/>
                    <a:p>
                      <a:pPr algn="ctr" fontAlgn="b"/>
                      <a:r>
                        <a:rPr lang="pt-BR" sz="900" b="0" i="0" u="none" strike="noStrike" dirty="0">
                          <a:solidFill>
                            <a:srgbClr val="000000"/>
                          </a:solidFill>
                          <a:effectLst/>
                          <a:latin typeface="Montserrat" panose="00000500000000000000" pitchFamily="2" charset="0"/>
                        </a:rPr>
                        <a:t>Unicentro Girardot</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Unicentro Girardot</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Girardot</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Cundinamarca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19.865</a:t>
                      </a:r>
                    </a:p>
                  </a:txBody>
                  <a:tcPr marL="7620" marR="7620" marT="7620" marB="0" anchor="ctr">
                    <a:solidFill>
                      <a:srgbClr val="FFF4E7"/>
                    </a:solidFill>
                  </a:tcPr>
                </a:tc>
                <a:extLst>
                  <a:ext uri="{0D108BD9-81ED-4DB2-BD59-A6C34878D82A}">
                    <a16:rowId xmlns:a16="http://schemas.microsoft.com/office/drawing/2014/main" val="159647448"/>
                  </a:ext>
                </a:extLst>
              </a:tr>
              <a:tr h="300479">
                <a:tc>
                  <a:txBody>
                    <a:bodyPr/>
                    <a:lstStyle/>
                    <a:p>
                      <a:pPr algn="ctr" fontAlgn="b"/>
                      <a:r>
                        <a:rPr lang="pt-BR" sz="900" b="0" i="0" u="none" strike="noStrike" dirty="0">
                          <a:solidFill>
                            <a:srgbClr val="000000"/>
                          </a:solidFill>
                          <a:effectLst/>
                          <a:latin typeface="Montserrat" panose="00000500000000000000" pitchFamily="2" charset="0"/>
                        </a:rPr>
                        <a:t>Unicentro Medellín PH</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Unicentro Medellín PH</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Medellín</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Antioquia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34.000</a:t>
                      </a:r>
                    </a:p>
                  </a:txBody>
                  <a:tcPr marL="7620" marR="7620" marT="7620" marB="0" anchor="ctr">
                    <a:solidFill>
                      <a:srgbClr val="FFE8CB"/>
                    </a:solidFill>
                  </a:tcPr>
                </a:tc>
                <a:extLst>
                  <a:ext uri="{0D108BD9-81ED-4DB2-BD59-A6C34878D82A}">
                    <a16:rowId xmlns:a16="http://schemas.microsoft.com/office/drawing/2014/main" val="3882297485"/>
                  </a:ext>
                </a:extLst>
              </a:tr>
              <a:tr h="300479">
                <a:tc>
                  <a:txBody>
                    <a:bodyPr/>
                    <a:lstStyle/>
                    <a:p>
                      <a:pPr algn="ctr" fontAlgn="b"/>
                      <a:r>
                        <a:rPr lang="pt-BR" sz="900" b="0" i="0" u="none" strike="noStrike" dirty="0">
                          <a:solidFill>
                            <a:srgbClr val="000000"/>
                          </a:solidFill>
                          <a:effectLst/>
                          <a:latin typeface="Montserrat" panose="00000500000000000000" pitchFamily="2" charset="0"/>
                        </a:rPr>
                        <a:t>Unicentro Neiva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Unicentro Neiva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Neiva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Huila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27.000</a:t>
                      </a:r>
                    </a:p>
                  </a:txBody>
                  <a:tcPr marL="7620" marR="7620" marT="7620" marB="0" anchor="ctr">
                    <a:solidFill>
                      <a:srgbClr val="FFF4E7"/>
                    </a:solidFill>
                  </a:tcPr>
                </a:tc>
                <a:extLst>
                  <a:ext uri="{0D108BD9-81ED-4DB2-BD59-A6C34878D82A}">
                    <a16:rowId xmlns:a16="http://schemas.microsoft.com/office/drawing/2014/main" val="1849445180"/>
                  </a:ext>
                </a:extLst>
              </a:tr>
              <a:tr h="300479">
                <a:tc>
                  <a:txBody>
                    <a:bodyPr/>
                    <a:lstStyle/>
                    <a:p>
                      <a:pPr algn="ctr" fontAlgn="b"/>
                      <a:r>
                        <a:rPr lang="pt-BR" sz="900" b="0" i="0" u="none" strike="noStrike" dirty="0">
                          <a:solidFill>
                            <a:srgbClr val="000000"/>
                          </a:solidFill>
                          <a:effectLst/>
                          <a:latin typeface="Montserrat" panose="00000500000000000000" pitchFamily="2" charset="0"/>
                        </a:rPr>
                        <a:t>Unicentro Palmira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Unicentro Palmira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Palmira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Valle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Cauca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21.591</a:t>
                      </a:r>
                    </a:p>
                  </a:txBody>
                  <a:tcPr marL="7620" marR="7620" marT="7620" marB="0" anchor="ctr">
                    <a:solidFill>
                      <a:srgbClr val="FFE8CB"/>
                    </a:solidFill>
                  </a:tcPr>
                </a:tc>
                <a:extLst>
                  <a:ext uri="{0D108BD9-81ED-4DB2-BD59-A6C34878D82A}">
                    <a16:rowId xmlns:a16="http://schemas.microsoft.com/office/drawing/2014/main" val="1411550322"/>
                  </a:ext>
                </a:extLst>
              </a:tr>
              <a:tr h="300479">
                <a:tc>
                  <a:txBody>
                    <a:bodyPr/>
                    <a:lstStyle/>
                    <a:p>
                      <a:pPr algn="ctr" rtl="0" fontAlgn="b"/>
                      <a:r>
                        <a:rPr lang="pt-BR" sz="900" b="0" i="0" u="none" strike="noStrike" dirty="0">
                          <a:solidFill>
                            <a:srgbClr val="000000"/>
                          </a:solidFill>
                          <a:effectLst/>
                          <a:latin typeface="Montserrat" panose="00000500000000000000" pitchFamily="2" charset="0"/>
                        </a:rPr>
                        <a:t>Unicentro Pasto</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Unicentro Pasto</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Pasto</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Nariño</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16.884</a:t>
                      </a:r>
                    </a:p>
                  </a:txBody>
                  <a:tcPr marL="7620" marR="7620" marT="7620" marB="0" anchor="ctr">
                    <a:solidFill>
                      <a:srgbClr val="FFF4E7"/>
                    </a:solidFill>
                  </a:tcPr>
                </a:tc>
                <a:extLst>
                  <a:ext uri="{0D108BD9-81ED-4DB2-BD59-A6C34878D82A}">
                    <a16:rowId xmlns:a16="http://schemas.microsoft.com/office/drawing/2014/main" val="3066878474"/>
                  </a:ext>
                </a:extLst>
              </a:tr>
              <a:tr h="300479">
                <a:tc>
                  <a:txBody>
                    <a:bodyPr/>
                    <a:lstStyle/>
                    <a:p>
                      <a:pPr algn="ctr" rtl="0" fontAlgn="b"/>
                      <a:r>
                        <a:rPr lang="pt-BR" sz="900" b="0" i="0" u="none" strike="noStrike">
                          <a:solidFill>
                            <a:srgbClr val="000000"/>
                          </a:solidFill>
                          <a:effectLst/>
                          <a:latin typeface="Montserrat" panose="00000500000000000000" pitchFamily="2" charset="0"/>
                        </a:rPr>
                        <a:t>Unicentro Pereira</a:t>
                      </a:r>
                    </a:p>
                  </a:txBody>
                  <a:tcPr marL="7620" marR="7620" marT="7620" marB="0" anchor="ctr">
                    <a:solidFill>
                      <a:srgbClr val="FFE8CB"/>
                    </a:solidFill>
                  </a:tcPr>
                </a:tc>
                <a:tc>
                  <a:txBody>
                    <a:bodyPr/>
                    <a:lstStyle/>
                    <a:p>
                      <a:pPr algn="ctr" rtl="0" fontAlgn="b"/>
                      <a:r>
                        <a:rPr lang="pt-BR" sz="900" b="0" i="0" u="none" strike="noStrike" dirty="0">
                          <a:solidFill>
                            <a:srgbClr val="000000"/>
                          </a:solidFill>
                          <a:effectLst/>
                          <a:latin typeface="Montserrat" panose="00000500000000000000" pitchFamily="2" charset="0"/>
                        </a:rPr>
                        <a:t>Unicentro Pereira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Pereira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Risaralda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20.673</a:t>
                      </a:r>
                    </a:p>
                  </a:txBody>
                  <a:tcPr marL="7620" marR="7620" marT="7620" marB="0" anchor="ctr">
                    <a:solidFill>
                      <a:srgbClr val="FFE8CB"/>
                    </a:solidFill>
                  </a:tcPr>
                </a:tc>
                <a:extLst>
                  <a:ext uri="{0D108BD9-81ED-4DB2-BD59-A6C34878D82A}">
                    <a16:rowId xmlns:a16="http://schemas.microsoft.com/office/drawing/2014/main" val="2150376807"/>
                  </a:ext>
                </a:extLst>
              </a:tr>
              <a:tr h="300479">
                <a:tc>
                  <a:txBody>
                    <a:bodyPr/>
                    <a:lstStyle/>
                    <a:p>
                      <a:pPr algn="ctr" rtl="0" fontAlgn="b"/>
                      <a:r>
                        <a:rPr lang="pt-BR" sz="900" b="0" i="0" u="none" strike="noStrike">
                          <a:solidFill>
                            <a:srgbClr val="000000"/>
                          </a:solidFill>
                          <a:effectLst/>
                          <a:latin typeface="Montserrat" panose="00000500000000000000" pitchFamily="2" charset="0"/>
                        </a:rPr>
                        <a:t>Unicentro Tunja</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Unicentro Tunja</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Tunja</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Boyacá</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16.000</a:t>
                      </a:r>
                    </a:p>
                  </a:txBody>
                  <a:tcPr marL="7620" marR="7620" marT="7620" marB="0" anchor="ctr">
                    <a:solidFill>
                      <a:srgbClr val="FFF4E7"/>
                    </a:solidFill>
                  </a:tcPr>
                </a:tc>
                <a:extLst>
                  <a:ext uri="{0D108BD9-81ED-4DB2-BD59-A6C34878D82A}">
                    <a16:rowId xmlns:a16="http://schemas.microsoft.com/office/drawing/2014/main" val="2015994734"/>
                  </a:ext>
                </a:extLst>
              </a:tr>
              <a:tr h="300479">
                <a:tc>
                  <a:txBody>
                    <a:bodyPr/>
                    <a:lstStyle/>
                    <a:p>
                      <a:pPr algn="ctr" rtl="0" fontAlgn="b"/>
                      <a:r>
                        <a:rPr lang="pt-BR" sz="900" b="0" i="0" u="none" strike="noStrike">
                          <a:solidFill>
                            <a:srgbClr val="000000"/>
                          </a:solidFill>
                          <a:effectLst/>
                          <a:latin typeface="Montserrat" panose="00000500000000000000" pitchFamily="2" charset="0"/>
                        </a:rPr>
                        <a:t>Unicentro Valledupar PH</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Unicentro Valledupar PH</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Valledupar</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Cesar</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15.020</a:t>
                      </a:r>
                    </a:p>
                  </a:txBody>
                  <a:tcPr marL="7620" marR="7620" marT="7620" marB="0" anchor="ctr">
                    <a:solidFill>
                      <a:srgbClr val="FFE8CB"/>
                    </a:solidFill>
                  </a:tcPr>
                </a:tc>
                <a:extLst>
                  <a:ext uri="{0D108BD9-81ED-4DB2-BD59-A6C34878D82A}">
                    <a16:rowId xmlns:a16="http://schemas.microsoft.com/office/drawing/2014/main" val="2104077100"/>
                  </a:ext>
                </a:extLst>
              </a:tr>
              <a:tr h="300479">
                <a:tc>
                  <a:txBody>
                    <a:bodyPr/>
                    <a:lstStyle/>
                    <a:p>
                      <a:pPr algn="ctr" rtl="0" fontAlgn="b"/>
                      <a:r>
                        <a:rPr lang="pt-BR" sz="900" b="0" i="0" u="none" strike="noStrike">
                          <a:solidFill>
                            <a:srgbClr val="000000"/>
                          </a:solidFill>
                          <a:effectLst/>
                          <a:latin typeface="Montserrat" panose="00000500000000000000" pitchFamily="2" charset="0"/>
                        </a:rPr>
                        <a:t>Unicentro Villavicencio</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Unicentro Villavicencio</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Villavicencio</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Meta</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28.646</a:t>
                      </a:r>
                    </a:p>
                  </a:txBody>
                  <a:tcPr marL="7620" marR="7620" marT="7620" marB="0" anchor="ctr">
                    <a:solidFill>
                      <a:srgbClr val="FFF4E7"/>
                    </a:solidFill>
                  </a:tcPr>
                </a:tc>
                <a:extLst>
                  <a:ext uri="{0D108BD9-81ED-4DB2-BD59-A6C34878D82A}">
                    <a16:rowId xmlns:a16="http://schemas.microsoft.com/office/drawing/2014/main" val="1068493753"/>
                  </a:ext>
                </a:extLst>
              </a:tr>
              <a:tr h="300479">
                <a:tc>
                  <a:txBody>
                    <a:bodyPr/>
                    <a:lstStyle/>
                    <a:p>
                      <a:pPr algn="ctr" rtl="0" fontAlgn="b"/>
                      <a:r>
                        <a:rPr lang="pt-BR" sz="900" b="0" i="0" u="none" strike="noStrike">
                          <a:solidFill>
                            <a:srgbClr val="000000"/>
                          </a:solidFill>
                          <a:effectLst/>
                          <a:latin typeface="Montserrat" panose="00000500000000000000" pitchFamily="2" charset="0"/>
                        </a:rPr>
                        <a:t>Unicentro Yopal</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Unicentro Yopal</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Yopal</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Casanare</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27.357</a:t>
                      </a:r>
                    </a:p>
                  </a:txBody>
                  <a:tcPr marL="7620" marR="7620" marT="7620" marB="0" anchor="ctr">
                    <a:solidFill>
                      <a:srgbClr val="FFE8CB"/>
                    </a:solidFill>
                  </a:tcPr>
                </a:tc>
                <a:extLst>
                  <a:ext uri="{0D108BD9-81ED-4DB2-BD59-A6C34878D82A}">
                    <a16:rowId xmlns:a16="http://schemas.microsoft.com/office/drawing/2014/main" val="919468357"/>
                  </a:ext>
                </a:extLst>
              </a:tr>
              <a:tr h="300479">
                <a:tc>
                  <a:txBody>
                    <a:bodyPr/>
                    <a:lstStyle/>
                    <a:p>
                      <a:pPr algn="ctr" rtl="0" fontAlgn="b"/>
                      <a:r>
                        <a:rPr lang="pt-BR" sz="900" b="0" i="0" u="none" strike="noStrike">
                          <a:solidFill>
                            <a:srgbClr val="000000"/>
                          </a:solidFill>
                          <a:effectLst/>
                          <a:latin typeface="Montserrat" panose="00000500000000000000" pitchFamily="2" charset="0"/>
                        </a:rPr>
                        <a:t>Unico Barranquilla</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Unico Outlet</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Barranquilla</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Atlántico</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13.128</a:t>
                      </a:r>
                    </a:p>
                  </a:txBody>
                  <a:tcPr marL="7620" marR="7620" marT="7620" marB="0" anchor="ctr">
                    <a:solidFill>
                      <a:srgbClr val="FFF4E7"/>
                    </a:solidFill>
                  </a:tcPr>
                </a:tc>
                <a:extLst>
                  <a:ext uri="{0D108BD9-81ED-4DB2-BD59-A6C34878D82A}">
                    <a16:rowId xmlns:a16="http://schemas.microsoft.com/office/drawing/2014/main" val="2499613958"/>
                  </a:ext>
                </a:extLst>
              </a:tr>
              <a:tr h="300479">
                <a:tc>
                  <a:txBody>
                    <a:bodyPr/>
                    <a:lstStyle/>
                    <a:p>
                      <a:pPr algn="ctr" rtl="0" fontAlgn="b"/>
                      <a:r>
                        <a:rPr lang="pt-BR" sz="900" b="0" i="0" u="none" strike="noStrike">
                          <a:solidFill>
                            <a:srgbClr val="000000"/>
                          </a:solidFill>
                          <a:effectLst/>
                          <a:latin typeface="Montserrat" panose="00000500000000000000" pitchFamily="2" charset="0"/>
                        </a:rPr>
                        <a:t>Único Cali</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Unico Outlet</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Cali</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Valle del Cauca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50.000</a:t>
                      </a:r>
                    </a:p>
                  </a:txBody>
                  <a:tcPr marL="7620" marR="7620" marT="7620" marB="0" anchor="ctr">
                    <a:solidFill>
                      <a:srgbClr val="FFE8CB"/>
                    </a:solidFill>
                  </a:tcPr>
                </a:tc>
                <a:extLst>
                  <a:ext uri="{0D108BD9-81ED-4DB2-BD59-A6C34878D82A}">
                    <a16:rowId xmlns:a16="http://schemas.microsoft.com/office/drawing/2014/main" val="246155704"/>
                  </a:ext>
                </a:extLst>
              </a:tr>
              <a:tr h="300479">
                <a:tc>
                  <a:txBody>
                    <a:bodyPr/>
                    <a:lstStyle/>
                    <a:p>
                      <a:pPr algn="ctr" rtl="0" fontAlgn="b"/>
                      <a:r>
                        <a:rPr lang="pt-BR" sz="900" b="0" i="0" u="none" strike="noStrike">
                          <a:solidFill>
                            <a:srgbClr val="000000"/>
                          </a:solidFill>
                          <a:effectLst/>
                          <a:latin typeface="Montserrat" panose="00000500000000000000" pitchFamily="2" charset="0"/>
                        </a:rPr>
                        <a:t>Único Dosquebradas</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Unico Outlet</a:t>
                      </a:r>
                    </a:p>
                  </a:txBody>
                  <a:tcPr marL="7620" marR="7620" marT="7620" marB="0" anchor="ctr">
                    <a:solidFill>
                      <a:srgbClr val="FFF4E7"/>
                    </a:solidFill>
                  </a:tcPr>
                </a:tc>
                <a:tc>
                  <a:txBody>
                    <a:bodyPr/>
                    <a:lstStyle/>
                    <a:p>
                      <a:pPr algn="ctr" rtl="0" fontAlgn="b"/>
                      <a:r>
                        <a:rPr lang="pt-BR" sz="900" b="0" i="0" u="none" strike="noStrike" dirty="0" err="1">
                          <a:solidFill>
                            <a:srgbClr val="000000"/>
                          </a:solidFill>
                          <a:effectLst/>
                          <a:latin typeface="Montserrat" panose="00000500000000000000" pitchFamily="2" charset="0"/>
                        </a:rPr>
                        <a:t>Dosquebradas</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Risaralda</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10.236</a:t>
                      </a:r>
                    </a:p>
                  </a:txBody>
                  <a:tcPr marL="7620" marR="7620" marT="7620" marB="0" anchor="ctr">
                    <a:solidFill>
                      <a:srgbClr val="FFF4E7"/>
                    </a:solidFill>
                  </a:tcPr>
                </a:tc>
                <a:extLst>
                  <a:ext uri="{0D108BD9-81ED-4DB2-BD59-A6C34878D82A}">
                    <a16:rowId xmlns:a16="http://schemas.microsoft.com/office/drawing/2014/main" val="2669191146"/>
                  </a:ext>
                </a:extLst>
              </a:tr>
              <a:tr h="300479">
                <a:tc>
                  <a:txBody>
                    <a:bodyPr/>
                    <a:lstStyle/>
                    <a:p>
                      <a:pPr algn="ctr" rtl="0" fontAlgn="b"/>
                      <a:r>
                        <a:rPr lang="pt-BR" sz="900" b="0" i="0" u="none" strike="noStrike">
                          <a:solidFill>
                            <a:srgbClr val="000000"/>
                          </a:solidFill>
                          <a:effectLst/>
                          <a:latin typeface="Montserrat" panose="00000500000000000000" pitchFamily="2" charset="0"/>
                        </a:rPr>
                        <a:t>Único Neiva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Unico Outlet</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Neiva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Huila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23.000</a:t>
                      </a:r>
                    </a:p>
                  </a:txBody>
                  <a:tcPr marL="7620" marR="7620" marT="7620" marB="0" anchor="ctr">
                    <a:solidFill>
                      <a:srgbClr val="FFE8CB"/>
                    </a:solidFill>
                  </a:tcPr>
                </a:tc>
                <a:extLst>
                  <a:ext uri="{0D108BD9-81ED-4DB2-BD59-A6C34878D82A}">
                    <a16:rowId xmlns:a16="http://schemas.microsoft.com/office/drawing/2014/main" val="3797744303"/>
                  </a:ext>
                </a:extLst>
              </a:tr>
              <a:tr h="300479">
                <a:tc>
                  <a:txBody>
                    <a:bodyPr/>
                    <a:lstStyle/>
                    <a:p>
                      <a:pPr algn="ctr" rtl="0" fontAlgn="b"/>
                      <a:r>
                        <a:rPr lang="pt-BR" sz="900" b="0" i="0" u="none" strike="noStrike">
                          <a:solidFill>
                            <a:srgbClr val="000000"/>
                          </a:solidFill>
                          <a:effectLst/>
                          <a:latin typeface="Montserrat" panose="00000500000000000000" pitchFamily="2" charset="0"/>
                        </a:rPr>
                        <a:t>Único Pasto</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Unico Outlet</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Pasto</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Nariño</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15.000</a:t>
                      </a:r>
                    </a:p>
                  </a:txBody>
                  <a:tcPr marL="7620" marR="7620" marT="7620" marB="0" anchor="ctr">
                    <a:solidFill>
                      <a:srgbClr val="FFF4E7"/>
                    </a:solidFill>
                  </a:tcPr>
                </a:tc>
                <a:extLst>
                  <a:ext uri="{0D108BD9-81ED-4DB2-BD59-A6C34878D82A}">
                    <a16:rowId xmlns:a16="http://schemas.microsoft.com/office/drawing/2014/main" val="841735651"/>
                  </a:ext>
                </a:extLst>
              </a:tr>
              <a:tr h="300479">
                <a:tc>
                  <a:txBody>
                    <a:bodyPr/>
                    <a:lstStyle/>
                    <a:p>
                      <a:pPr algn="ctr" rtl="0" fontAlgn="b"/>
                      <a:r>
                        <a:rPr lang="pt-BR" sz="900" b="0" i="0" u="none" strike="noStrike">
                          <a:solidFill>
                            <a:srgbClr val="000000"/>
                          </a:solidFill>
                          <a:effectLst/>
                          <a:latin typeface="Montserrat" panose="00000500000000000000" pitchFamily="2" charset="0"/>
                        </a:rPr>
                        <a:t>Único Villavicencio</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Unico Outlet</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Villavicencio</a:t>
                      </a:r>
                    </a:p>
                  </a:txBody>
                  <a:tcPr marL="7620" marR="7620" marT="7620" marB="0" anchor="ctr">
                    <a:solidFill>
                      <a:srgbClr val="FFE8CB"/>
                    </a:solidFill>
                  </a:tcPr>
                </a:tc>
                <a:tc>
                  <a:txBody>
                    <a:bodyPr/>
                    <a:lstStyle/>
                    <a:p>
                      <a:pPr algn="ctr" rtl="0" fontAlgn="b"/>
                      <a:r>
                        <a:rPr lang="pt-BR" sz="900" b="0" i="0" u="none" strike="noStrike" dirty="0">
                          <a:solidFill>
                            <a:srgbClr val="000000"/>
                          </a:solidFill>
                          <a:effectLst/>
                          <a:latin typeface="Montserrat" panose="00000500000000000000" pitchFamily="2" charset="0"/>
                        </a:rPr>
                        <a:t>Meta</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21.000</a:t>
                      </a:r>
                    </a:p>
                  </a:txBody>
                  <a:tcPr marL="7620" marR="7620" marT="7620" marB="0" anchor="ctr">
                    <a:solidFill>
                      <a:srgbClr val="FFE8CB"/>
                    </a:solidFill>
                  </a:tcPr>
                </a:tc>
                <a:extLst>
                  <a:ext uri="{0D108BD9-81ED-4DB2-BD59-A6C34878D82A}">
                    <a16:rowId xmlns:a16="http://schemas.microsoft.com/office/drawing/2014/main" val="1644782327"/>
                  </a:ext>
                </a:extLst>
              </a:tr>
              <a:tr h="300479">
                <a:tc>
                  <a:txBody>
                    <a:bodyPr/>
                    <a:lstStyle/>
                    <a:p>
                      <a:pPr algn="ctr" rtl="0" fontAlgn="b"/>
                      <a:r>
                        <a:rPr lang="pt-BR" sz="900" b="0" i="0" u="none" strike="noStrike">
                          <a:solidFill>
                            <a:srgbClr val="000000"/>
                          </a:solidFill>
                          <a:effectLst/>
                          <a:latin typeface="Montserrat" panose="00000500000000000000" pitchFamily="2" charset="0"/>
                        </a:rPr>
                        <a:t>Único Yumbo</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Unico Outlet</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Yumbo</a:t>
                      </a:r>
                    </a:p>
                  </a:txBody>
                  <a:tcPr marL="7620" marR="7620" marT="7620" marB="0" anchor="ctr">
                    <a:solidFill>
                      <a:srgbClr val="FFF4E7"/>
                    </a:solidFill>
                  </a:tcPr>
                </a:tc>
                <a:tc>
                  <a:txBody>
                    <a:bodyPr/>
                    <a:lstStyle/>
                    <a:p>
                      <a:pPr algn="ctr" rtl="0" fontAlgn="b"/>
                      <a:r>
                        <a:rPr lang="pt-BR" sz="900" b="0" i="0" u="none" strike="noStrike" dirty="0">
                          <a:solidFill>
                            <a:srgbClr val="000000"/>
                          </a:solidFill>
                          <a:effectLst/>
                          <a:latin typeface="Montserrat" panose="00000500000000000000" pitchFamily="2" charset="0"/>
                        </a:rPr>
                        <a:t>Valle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Cauca</a:t>
                      </a:r>
                    </a:p>
                  </a:txBody>
                  <a:tcPr marL="7620" marR="7620" marT="7620" marB="0" anchor="ctr">
                    <a:solidFill>
                      <a:srgbClr val="FFF4E7"/>
                    </a:solidFill>
                  </a:tcPr>
                </a:tc>
                <a:tc>
                  <a:txBody>
                    <a:bodyPr/>
                    <a:lstStyle/>
                    <a:p>
                      <a:pPr algn="ctr" rtl="0" fontAlgn="b"/>
                      <a:r>
                        <a:rPr lang="pt-BR" sz="900" b="0" i="0" u="none" strike="noStrike">
                          <a:solidFill>
                            <a:srgbClr val="000000"/>
                          </a:solidFill>
                          <a:effectLst/>
                          <a:latin typeface="Montserrat" panose="00000500000000000000" pitchFamily="2" charset="0"/>
                        </a:rPr>
                        <a:t>7.600</a:t>
                      </a:r>
                    </a:p>
                  </a:txBody>
                  <a:tcPr marL="7620" marR="7620" marT="7620" marB="0" anchor="ctr">
                    <a:solidFill>
                      <a:srgbClr val="FFF4E7"/>
                    </a:solidFill>
                  </a:tcPr>
                </a:tc>
                <a:extLst>
                  <a:ext uri="{0D108BD9-81ED-4DB2-BD59-A6C34878D82A}">
                    <a16:rowId xmlns:a16="http://schemas.microsoft.com/office/drawing/2014/main" val="2770442054"/>
                  </a:ext>
                </a:extLst>
              </a:tr>
              <a:tr h="300479">
                <a:tc>
                  <a:txBody>
                    <a:bodyPr/>
                    <a:lstStyle/>
                    <a:p>
                      <a:pPr algn="ctr" rtl="0" fontAlgn="b"/>
                      <a:r>
                        <a:rPr lang="pt-BR" sz="900" b="0" i="0" u="none" strike="noStrike">
                          <a:solidFill>
                            <a:srgbClr val="000000"/>
                          </a:solidFill>
                          <a:effectLst/>
                          <a:latin typeface="Montserrat" panose="00000500000000000000" pitchFamily="2" charset="0"/>
                        </a:rPr>
                        <a:t>Unilago</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Unilago</a:t>
                      </a:r>
                    </a:p>
                  </a:txBody>
                  <a:tcPr marL="7620" marR="7620" marT="7620" marB="0" anchor="ctr">
                    <a:solidFill>
                      <a:srgbClr val="FFE8CB"/>
                    </a:solidFill>
                  </a:tcPr>
                </a:tc>
                <a:tc>
                  <a:txBody>
                    <a:bodyPr/>
                    <a:lstStyle/>
                    <a:p>
                      <a:pPr algn="ctr" rtl="0"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E8CB"/>
                    </a:solidFill>
                  </a:tcPr>
                </a:tc>
                <a:tc>
                  <a:txBody>
                    <a:bodyPr/>
                    <a:lstStyle/>
                    <a:p>
                      <a:pPr algn="ctr" rtl="0" fontAlgn="b"/>
                      <a:r>
                        <a:rPr lang="pt-BR" sz="900" b="0" i="0" u="none" strike="noStrike" dirty="0">
                          <a:solidFill>
                            <a:srgbClr val="000000"/>
                          </a:solidFill>
                          <a:effectLst/>
                          <a:latin typeface="Montserrat" panose="00000500000000000000" pitchFamily="2" charset="0"/>
                        </a:rPr>
                        <a:t>Bogotá D.C.</a:t>
                      </a:r>
                    </a:p>
                  </a:txBody>
                  <a:tcPr marL="7620" marR="7620" marT="7620" marB="0" anchor="ctr">
                    <a:solidFill>
                      <a:srgbClr val="FFE8CB"/>
                    </a:solidFill>
                  </a:tcPr>
                </a:tc>
                <a:tc>
                  <a:txBody>
                    <a:bodyPr/>
                    <a:lstStyle/>
                    <a:p>
                      <a:pPr algn="ctr" rtl="0" fontAlgn="b"/>
                      <a:r>
                        <a:rPr lang="pt-BR" sz="900" b="0" i="0" u="none" strike="noStrike" dirty="0">
                          <a:solidFill>
                            <a:srgbClr val="000000"/>
                          </a:solidFill>
                          <a:effectLst/>
                          <a:latin typeface="Montserrat" panose="00000500000000000000" pitchFamily="2" charset="0"/>
                        </a:rPr>
                        <a:t>16.000</a:t>
                      </a:r>
                    </a:p>
                  </a:txBody>
                  <a:tcPr marL="7620" marR="7620" marT="7620" marB="0" anchor="ctr">
                    <a:solidFill>
                      <a:srgbClr val="FFE8CB"/>
                    </a:solidFill>
                  </a:tcPr>
                </a:tc>
                <a:extLst>
                  <a:ext uri="{0D108BD9-81ED-4DB2-BD59-A6C34878D82A}">
                    <a16:rowId xmlns:a16="http://schemas.microsoft.com/office/drawing/2014/main" val="4040037110"/>
                  </a:ext>
                </a:extLst>
              </a:tr>
            </a:tbl>
          </a:graphicData>
        </a:graphic>
      </p:graphicFrame>
      <p:sp>
        <p:nvSpPr>
          <p:cNvPr id="2" name="Retângulo: Cantos Arredondados 1">
            <a:hlinkClick r:id="rId3" action="ppaction://hlinksldjump"/>
            <a:extLst>
              <a:ext uri="{FF2B5EF4-FFF2-40B4-BE49-F238E27FC236}">
                <a16:creationId xmlns:a16="http://schemas.microsoft.com/office/drawing/2014/main" id="{B305B50A-30D4-DDFD-9161-AC0E69498030}"/>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809464377"/>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Elipse 32">
            <a:extLst>
              <a:ext uri="{FF2B5EF4-FFF2-40B4-BE49-F238E27FC236}">
                <a16:creationId xmlns:a16="http://schemas.microsoft.com/office/drawing/2014/main" id="{2A5E699A-EC03-26E1-1AA7-A198757AF257}"/>
              </a:ext>
            </a:extLst>
          </p:cNvPr>
          <p:cNvSpPr/>
          <p:nvPr/>
        </p:nvSpPr>
        <p:spPr>
          <a:xfrm>
            <a:off x="1024012" y="368717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34" name="Conector reto 33">
            <a:extLst>
              <a:ext uri="{FF2B5EF4-FFF2-40B4-BE49-F238E27FC236}">
                <a16:creationId xmlns:a16="http://schemas.microsoft.com/office/drawing/2014/main" id="{369AB8F3-200C-91D8-6013-31C5BEBBA299}"/>
              </a:ext>
            </a:extLst>
          </p:cNvPr>
          <p:cNvCxnSpPr>
            <a:cxnSpLocks/>
          </p:cNvCxnSpPr>
          <p:nvPr/>
        </p:nvCxnSpPr>
        <p:spPr>
          <a:xfrm>
            <a:off x="1098234" y="-1026486"/>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aixaDeTexto 4">
            <a:extLst>
              <a:ext uri="{FF2B5EF4-FFF2-40B4-BE49-F238E27FC236}">
                <a16:creationId xmlns:a16="http://schemas.microsoft.com/office/drawing/2014/main" id="{B049E9F3-F3BE-831F-EDD5-BAB95ADD77EF}"/>
              </a:ext>
            </a:extLst>
          </p:cNvPr>
          <p:cNvSpPr txBox="1"/>
          <p:nvPr/>
        </p:nvSpPr>
        <p:spPr>
          <a:xfrm>
            <a:off x="1213090" y="357879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FFC00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FFC000"/>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FFC000"/>
              </a:solidFill>
              <a:effectLst/>
              <a:uLnTx/>
              <a:uFillTx/>
              <a:latin typeface="Montserrat" panose="00000500000000000000" pitchFamily="2" charset="0"/>
            </a:endParaRPr>
          </a:p>
        </p:txBody>
      </p:sp>
      <p:pic>
        <p:nvPicPr>
          <p:cNvPr id="4" name="Imagem 3" descr="Padrão do plano de fundo&#10;&#10;Descrição gerada automaticamente">
            <a:extLst>
              <a:ext uri="{FF2B5EF4-FFF2-40B4-BE49-F238E27FC236}">
                <a16:creationId xmlns:a16="http://schemas.microsoft.com/office/drawing/2014/main" id="{085922A9-3F96-DA5B-0425-702ED96123A9}"/>
              </a:ext>
            </a:extLst>
          </p:cNvPr>
          <p:cNvPicPr>
            <a:picLocks noChangeAspect="1"/>
          </p:cNvPicPr>
          <p:nvPr/>
        </p:nvPicPr>
        <p:blipFill rotWithShape="1">
          <a:blip r:embed="rId2">
            <a:extLst>
              <a:ext uri="{28A0092B-C50C-407E-A947-70E740481C1C}">
                <a14:useLocalDpi xmlns:a14="http://schemas.microsoft.com/office/drawing/2010/main" val="0"/>
              </a:ext>
            </a:extLst>
          </a:blip>
          <a:srcRect t="22434"/>
          <a:stretch/>
        </p:blipFill>
        <p:spPr>
          <a:xfrm rot="16200000">
            <a:off x="-3036674" y="3032743"/>
            <a:ext cx="6858000" cy="792513"/>
          </a:xfrm>
          <a:prstGeom prst="rect">
            <a:avLst/>
          </a:prstGeom>
        </p:spPr>
      </p:pic>
      <p:sp>
        <p:nvSpPr>
          <p:cNvPr id="3" name="Retângulo: Cantos Arredondados 2">
            <a:extLst>
              <a:ext uri="{FF2B5EF4-FFF2-40B4-BE49-F238E27FC236}">
                <a16:creationId xmlns:a16="http://schemas.microsoft.com/office/drawing/2014/main" id="{E38EA07D-79A6-BEB0-1110-B33C833FCFB9}"/>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117</a:t>
            </a:r>
          </a:p>
        </p:txBody>
      </p:sp>
      <p:graphicFrame>
        <p:nvGraphicFramePr>
          <p:cNvPr id="8" name="Tabela 7">
            <a:extLst>
              <a:ext uri="{FF2B5EF4-FFF2-40B4-BE49-F238E27FC236}">
                <a16:creationId xmlns:a16="http://schemas.microsoft.com/office/drawing/2014/main" id="{4D846B76-2C7D-0FBD-8575-AE12FBEB61A7}"/>
              </a:ext>
            </a:extLst>
          </p:cNvPr>
          <p:cNvGraphicFramePr>
            <a:graphicFrameLocks noGrp="1"/>
          </p:cNvGraphicFramePr>
          <p:nvPr>
            <p:extLst>
              <p:ext uri="{D42A27DB-BD31-4B8C-83A1-F6EECF244321}">
                <p14:modId xmlns:p14="http://schemas.microsoft.com/office/powerpoint/2010/main" val="2319581667"/>
              </p:ext>
            </p:extLst>
          </p:nvPr>
        </p:nvGraphicFramePr>
        <p:xfrm>
          <a:off x="3725782" y="1"/>
          <a:ext cx="7812001" cy="6839995"/>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29936">
                <a:tc>
                  <a:txBody>
                    <a:bodyPr/>
                    <a:lstStyle/>
                    <a:p>
                      <a:pPr algn="ctr"/>
                      <a:r>
                        <a:rPr lang="pt-BR" sz="1100" dirty="0">
                          <a:latin typeface="Montserrat" panose="00000500000000000000" pitchFamily="2" charset="0"/>
                        </a:rPr>
                        <a:t>CENTRO COMERCIAL</a:t>
                      </a:r>
                    </a:p>
                  </a:txBody>
                  <a:tcPr anchor="ctr">
                    <a:solidFill>
                      <a:schemeClr val="accent4"/>
                    </a:solidFill>
                  </a:tcPr>
                </a:tc>
                <a:tc>
                  <a:txBody>
                    <a:bodyPr/>
                    <a:lstStyle/>
                    <a:p>
                      <a:pPr algn="ctr"/>
                      <a:r>
                        <a:rPr lang="pt-BR" sz="1100" dirty="0">
                          <a:latin typeface="Montserrat" panose="00000500000000000000" pitchFamily="2" charset="0"/>
                        </a:rPr>
                        <a:t>DESAROLLADOR</a:t>
                      </a:r>
                    </a:p>
                  </a:txBody>
                  <a:tcPr anchor="ctr">
                    <a:solidFill>
                      <a:schemeClr val="accent4"/>
                    </a:solidFill>
                  </a:tcPr>
                </a:tc>
                <a:tc>
                  <a:txBody>
                    <a:bodyPr/>
                    <a:lstStyle/>
                    <a:p>
                      <a:pPr algn="ctr"/>
                      <a:r>
                        <a:rPr lang="pt-BR" sz="1100" dirty="0">
                          <a:latin typeface="Montserrat" panose="00000500000000000000" pitchFamily="2" charset="0"/>
                        </a:rPr>
                        <a:t>CIUDAD</a:t>
                      </a:r>
                    </a:p>
                  </a:txBody>
                  <a:tcPr anchor="ctr">
                    <a:solidFill>
                      <a:schemeClr val="accent4"/>
                    </a:solidFill>
                  </a:tcPr>
                </a:tc>
                <a:tc>
                  <a:txBody>
                    <a:bodyPr/>
                    <a:lstStyle/>
                    <a:p>
                      <a:pPr algn="ctr"/>
                      <a:r>
                        <a:rPr lang="pt-BR" sz="1100" dirty="0">
                          <a:latin typeface="Montserrat" panose="00000500000000000000" pitchFamily="2" charset="0"/>
                        </a:rPr>
                        <a:t>ESTADO</a:t>
                      </a:r>
                    </a:p>
                  </a:txBody>
                  <a:tcPr anchor="ctr">
                    <a:solidFill>
                      <a:schemeClr val="accent4"/>
                    </a:solidFill>
                  </a:tcPr>
                </a:tc>
                <a:tc>
                  <a:txBody>
                    <a:bodyPr/>
                    <a:lstStyle/>
                    <a:p>
                      <a:pPr algn="ctr"/>
                      <a:r>
                        <a:rPr lang="pt-BR" sz="1100" dirty="0">
                          <a:latin typeface="Montserrat" panose="00000500000000000000" pitchFamily="2" charset="0"/>
                        </a:rPr>
                        <a:t>GLA</a:t>
                      </a:r>
                    </a:p>
                  </a:txBody>
                  <a:tcPr anchor="ctr">
                    <a:solidFill>
                      <a:schemeClr val="accent4"/>
                    </a:solidFill>
                  </a:tcPr>
                </a:tc>
                <a:extLst>
                  <a:ext uri="{0D108BD9-81ED-4DB2-BD59-A6C34878D82A}">
                    <a16:rowId xmlns:a16="http://schemas.microsoft.com/office/drawing/2014/main" val="890310278"/>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Unisur</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Unisur</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Soacha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Cundinamarca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9.131</a:t>
                      </a:r>
                    </a:p>
                  </a:txBody>
                  <a:tcPr marL="7620" marR="7620" marT="7620" marB="0" anchor="ctr">
                    <a:solidFill>
                      <a:srgbClr val="FFE8CB"/>
                    </a:solidFill>
                  </a:tcPr>
                </a:tc>
                <a:extLst>
                  <a:ext uri="{0D108BD9-81ED-4DB2-BD59-A6C34878D82A}">
                    <a16:rowId xmlns:a16="http://schemas.microsoft.com/office/drawing/2014/main" val="1188178967"/>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Usaquen</a:t>
                      </a:r>
                      <a:r>
                        <a:rPr lang="pt-BR" sz="900" b="0" i="0" u="none" strike="noStrike" dirty="0">
                          <a:solidFill>
                            <a:srgbClr val="000000"/>
                          </a:solidFill>
                          <a:effectLst/>
                          <a:latin typeface="Montserrat" panose="00000500000000000000" pitchFamily="2" charset="0"/>
                        </a:rPr>
                        <a:t> Plaza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Bogotá D.C.</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5.000</a:t>
                      </a:r>
                    </a:p>
                  </a:txBody>
                  <a:tcPr marL="7620" marR="7620" marT="7620" marB="0" anchor="ctr">
                    <a:solidFill>
                      <a:srgbClr val="FFF4E7"/>
                    </a:solidFill>
                  </a:tcPr>
                </a:tc>
                <a:extLst>
                  <a:ext uri="{0D108BD9-81ED-4DB2-BD59-A6C34878D82A}">
                    <a16:rowId xmlns:a16="http://schemas.microsoft.com/office/drawing/2014/main" val="1037831715"/>
                  </a:ext>
                </a:extLst>
              </a:tr>
              <a:tr h="300479">
                <a:tc>
                  <a:txBody>
                    <a:bodyPr/>
                    <a:lstStyle/>
                    <a:p>
                      <a:pPr algn="ctr" fontAlgn="b"/>
                      <a:r>
                        <a:rPr lang="pt-BR" sz="900" b="0" i="0" u="none" strike="noStrike" dirty="0">
                          <a:solidFill>
                            <a:srgbClr val="000000"/>
                          </a:solidFill>
                          <a:effectLst/>
                          <a:latin typeface="Montserrat" panose="00000500000000000000" pitchFamily="2" charset="0"/>
                        </a:rPr>
                        <a:t>Valle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Lili</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Cali</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Valle del Cauca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18.000</a:t>
                      </a:r>
                    </a:p>
                  </a:txBody>
                  <a:tcPr marL="7620" marR="7620" marT="7620" marB="0" anchor="ctr">
                    <a:solidFill>
                      <a:srgbClr val="FFE8CB"/>
                    </a:solidFill>
                  </a:tcPr>
                </a:tc>
                <a:extLst>
                  <a:ext uri="{0D108BD9-81ED-4DB2-BD59-A6C34878D82A}">
                    <a16:rowId xmlns:a16="http://schemas.microsoft.com/office/drawing/2014/main" val="1624563643"/>
                  </a:ext>
                </a:extLst>
              </a:tr>
              <a:tr h="300479">
                <a:tc>
                  <a:txBody>
                    <a:bodyPr/>
                    <a:lstStyle/>
                    <a:p>
                      <a:pPr algn="ctr" fontAlgn="b"/>
                      <a:r>
                        <a:rPr lang="pt-BR" sz="900" b="0" i="0" u="none" strike="noStrike" dirty="0">
                          <a:solidFill>
                            <a:srgbClr val="000000"/>
                          </a:solidFill>
                          <a:effectLst/>
                          <a:latin typeface="Montserrat" panose="00000500000000000000" pitchFamily="2" charset="0"/>
                        </a:rPr>
                        <a:t>Ventura Plaza</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Ventura Plaza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Cucutá</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Norte de Santander</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27.500</a:t>
                      </a:r>
                    </a:p>
                  </a:txBody>
                  <a:tcPr marL="7620" marR="7620" marT="7620" marB="0" anchor="ctr">
                    <a:solidFill>
                      <a:srgbClr val="FFF4E7"/>
                    </a:solidFill>
                  </a:tcPr>
                </a:tc>
                <a:extLst>
                  <a:ext uri="{0D108BD9-81ED-4DB2-BD59-A6C34878D82A}">
                    <a16:rowId xmlns:a16="http://schemas.microsoft.com/office/drawing/2014/main" val="159647448"/>
                  </a:ext>
                </a:extLst>
              </a:tr>
              <a:tr h="300479">
                <a:tc>
                  <a:txBody>
                    <a:bodyPr/>
                    <a:lstStyle/>
                    <a:p>
                      <a:pPr algn="ctr" fontAlgn="b"/>
                      <a:r>
                        <a:rPr lang="pt-BR" sz="900" b="0" i="0" u="none" strike="noStrike" dirty="0">
                          <a:solidFill>
                            <a:srgbClr val="000000"/>
                          </a:solidFill>
                          <a:effectLst/>
                          <a:latin typeface="Montserrat" panose="00000500000000000000" pitchFamily="2" charset="0"/>
                        </a:rPr>
                        <a:t>Ventura </a:t>
                      </a:r>
                      <a:r>
                        <a:rPr lang="pt-BR" sz="900" b="0" i="0" u="none" strike="noStrike" dirty="0" err="1">
                          <a:solidFill>
                            <a:srgbClr val="000000"/>
                          </a:solidFill>
                          <a:effectLst/>
                          <a:latin typeface="Montserrat" panose="00000500000000000000" pitchFamily="2" charset="0"/>
                        </a:rPr>
                        <a:t>Terreros</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Soacha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Cundinamarca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49.000</a:t>
                      </a:r>
                    </a:p>
                  </a:txBody>
                  <a:tcPr marL="7620" marR="7620" marT="7620" marB="0" anchor="ctr">
                    <a:solidFill>
                      <a:srgbClr val="FFE8CB"/>
                    </a:solidFill>
                  </a:tcPr>
                </a:tc>
                <a:extLst>
                  <a:ext uri="{0D108BD9-81ED-4DB2-BD59-A6C34878D82A}">
                    <a16:rowId xmlns:a16="http://schemas.microsoft.com/office/drawing/2014/main" val="3882297485"/>
                  </a:ext>
                </a:extLst>
              </a:tr>
              <a:tr h="300479">
                <a:tc>
                  <a:txBody>
                    <a:bodyPr/>
                    <a:lstStyle/>
                    <a:p>
                      <a:pPr algn="ctr" fontAlgn="b"/>
                      <a:r>
                        <a:rPr lang="pt-BR" sz="900" b="0" i="0" u="none" strike="noStrike" dirty="0">
                          <a:solidFill>
                            <a:srgbClr val="000000"/>
                          </a:solidFill>
                          <a:effectLst/>
                          <a:latin typeface="Montserrat" panose="00000500000000000000" pitchFamily="2" charset="0"/>
                        </a:rPr>
                        <a:t>Victoria Centro Comercial</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Victoria Centro Comercial</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Pereira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Risaralda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12.596</a:t>
                      </a:r>
                    </a:p>
                  </a:txBody>
                  <a:tcPr marL="7620" marR="7620" marT="7620" marB="0" anchor="ctr">
                    <a:solidFill>
                      <a:srgbClr val="FFF4E7"/>
                    </a:solidFill>
                  </a:tcPr>
                </a:tc>
                <a:extLst>
                  <a:ext uri="{0D108BD9-81ED-4DB2-BD59-A6C34878D82A}">
                    <a16:rowId xmlns:a16="http://schemas.microsoft.com/office/drawing/2014/main" val="1849445180"/>
                  </a:ext>
                </a:extLst>
              </a:tr>
              <a:tr h="300479">
                <a:tc>
                  <a:txBody>
                    <a:bodyPr/>
                    <a:lstStyle/>
                    <a:p>
                      <a:pPr algn="ctr" fontAlgn="b"/>
                      <a:r>
                        <a:rPr lang="pt-BR" sz="900" b="0" i="0" u="none" strike="noStrike" dirty="0">
                          <a:solidFill>
                            <a:srgbClr val="000000"/>
                          </a:solidFill>
                          <a:effectLst/>
                          <a:latin typeface="Montserrat" panose="00000500000000000000" pitchFamily="2" charset="0"/>
                        </a:rPr>
                        <a:t>Villa Country</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Villa Country</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Barranquilla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Atlántico</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18.876</a:t>
                      </a:r>
                    </a:p>
                  </a:txBody>
                  <a:tcPr marL="7620" marR="7620" marT="7620" marB="0" anchor="ctr">
                    <a:solidFill>
                      <a:srgbClr val="FFE8CB"/>
                    </a:solidFill>
                  </a:tcPr>
                </a:tc>
                <a:extLst>
                  <a:ext uri="{0D108BD9-81ED-4DB2-BD59-A6C34878D82A}">
                    <a16:rowId xmlns:a16="http://schemas.microsoft.com/office/drawing/2014/main" val="1411550322"/>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Villacentro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Villacentro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Villavicencio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Meta</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7.274</a:t>
                      </a:r>
                    </a:p>
                  </a:txBody>
                  <a:tcPr marL="7620" marR="7620" marT="7620" marB="0" anchor="ctr">
                    <a:solidFill>
                      <a:srgbClr val="FFF4E7"/>
                    </a:solidFill>
                  </a:tcPr>
                </a:tc>
                <a:extLst>
                  <a:ext uri="{0D108BD9-81ED-4DB2-BD59-A6C34878D82A}">
                    <a16:rowId xmlns:a16="http://schemas.microsoft.com/office/drawing/2014/main" val="3066878474"/>
                  </a:ext>
                </a:extLst>
              </a:tr>
              <a:tr h="300479">
                <a:tc>
                  <a:txBody>
                    <a:bodyPr/>
                    <a:lstStyle/>
                    <a:p>
                      <a:pPr algn="ctr" fontAlgn="b"/>
                      <a:r>
                        <a:rPr lang="pt-BR" sz="900" b="0" i="0" u="none" strike="noStrike" dirty="0">
                          <a:solidFill>
                            <a:srgbClr val="000000"/>
                          </a:solidFill>
                          <a:effectLst/>
                          <a:latin typeface="Montserrat" panose="00000500000000000000" pitchFamily="2" charset="0"/>
                        </a:rPr>
                        <a:t>Viva </a:t>
                      </a:r>
                      <a:r>
                        <a:rPr lang="pt-BR" sz="900" b="0" i="0" u="none" strike="noStrike" dirty="0" err="1">
                          <a:solidFill>
                            <a:srgbClr val="000000"/>
                          </a:solidFill>
                          <a:effectLst/>
                          <a:latin typeface="Montserrat" panose="00000500000000000000" pitchFamily="2" charset="0"/>
                        </a:rPr>
                        <a:t>Barrancabermeja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Barrancabermeja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Santander</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9.820</a:t>
                      </a:r>
                    </a:p>
                  </a:txBody>
                  <a:tcPr marL="7620" marR="7620" marT="7620" marB="0" anchor="ctr">
                    <a:solidFill>
                      <a:srgbClr val="FFE8CB"/>
                    </a:solidFill>
                  </a:tcPr>
                </a:tc>
                <a:extLst>
                  <a:ext uri="{0D108BD9-81ED-4DB2-BD59-A6C34878D82A}">
                    <a16:rowId xmlns:a16="http://schemas.microsoft.com/office/drawing/2014/main" val="2150376807"/>
                  </a:ext>
                </a:extLst>
              </a:tr>
              <a:tr h="300479">
                <a:tc>
                  <a:txBody>
                    <a:bodyPr/>
                    <a:lstStyle/>
                    <a:p>
                      <a:pPr algn="ctr" fontAlgn="b"/>
                      <a:r>
                        <a:rPr lang="pt-BR" sz="900" b="0" i="0" u="none" strike="noStrike" dirty="0">
                          <a:solidFill>
                            <a:srgbClr val="000000"/>
                          </a:solidFill>
                          <a:effectLst/>
                          <a:latin typeface="Montserrat" panose="00000500000000000000" pitchFamily="2" charset="0"/>
                        </a:rPr>
                        <a:t>Viva Barranquilla</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Viva </a:t>
                      </a:r>
                      <a:r>
                        <a:rPr lang="pt-BR" sz="900" b="0" i="0" u="none" strike="noStrike" dirty="0" err="1">
                          <a:solidFill>
                            <a:srgbClr val="000000"/>
                          </a:solidFill>
                          <a:effectLst/>
                          <a:latin typeface="Montserrat" panose="00000500000000000000" pitchFamily="2" charset="0"/>
                        </a:rPr>
                        <a:t>Malls</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Barranquilla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Atlántico</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64.925</a:t>
                      </a:r>
                    </a:p>
                  </a:txBody>
                  <a:tcPr marL="7620" marR="7620" marT="7620" marB="0" anchor="ctr">
                    <a:solidFill>
                      <a:srgbClr val="FFF4E7"/>
                    </a:solidFill>
                  </a:tcPr>
                </a:tc>
                <a:extLst>
                  <a:ext uri="{0D108BD9-81ED-4DB2-BD59-A6C34878D82A}">
                    <a16:rowId xmlns:a16="http://schemas.microsoft.com/office/drawing/2014/main" val="2015994734"/>
                  </a:ext>
                </a:extLst>
              </a:tr>
              <a:tr h="300479">
                <a:tc>
                  <a:txBody>
                    <a:bodyPr/>
                    <a:lstStyle/>
                    <a:p>
                      <a:pPr algn="ctr" fontAlgn="b"/>
                      <a:r>
                        <a:rPr lang="pt-BR" sz="900" b="0" i="0" u="none" strike="noStrike" dirty="0">
                          <a:solidFill>
                            <a:srgbClr val="000000"/>
                          </a:solidFill>
                          <a:effectLst/>
                          <a:latin typeface="Montserrat" panose="00000500000000000000" pitchFamily="2" charset="0"/>
                        </a:rPr>
                        <a:t>Viva Buenaventura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Viva Buenaventura</a:t>
                      </a: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Buenaventura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Valle del Cauca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4.480</a:t>
                      </a:r>
                    </a:p>
                  </a:txBody>
                  <a:tcPr marL="7620" marR="7620" marT="7620" marB="0" anchor="ctr">
                    <a:solidFill>
                      <a:srgbClr val="FFE8CB"/>
                    </a:solidFill>
                  </a:tcPr>
                </a:tc>
                <a:extLst>
                  <a:ext uri="{0D108BD9-81ED-4DB2-BD59-A6C34878D82A}">
                    <a16:rowId xmlns:a16="http://schemas.microsoft.com/office/drawing/2014/main" val="2104077100"/>
                  </a:ext>
                </a:extLst>
              </a:tr>
              <a:tr h="300479">
                <a:tc>
                  <a:txBody>
                    <a:bodyPr/>
                    <a:lstStyle/>
                    <a:p>
                      <a:pPr algn="ctr" fontAlgn="b"/>
                      <a:r>
                        <a:rPr lang="pt-BR" sz="900" b="0" i="0" u="none" strike="noStrike" dirty="0">
                          <a:solidFill>
                            <a:srgbClr val="000000"/>
                          </a:solidFill>
                          <a:effectLst/>
                          <a:latin typeface="Montserrat" panose="00000500000000000000" pitchFamily="2" charset="0"/>
                        </a:rPr>
                        <a:t>Viva </a:t>
                      </a:r>
                      <a:r>
                        <a:rPr lang="pt-BR" sz="900" b="0" i="0" u="none" strike="noStrike" dirty="0" err="1">
                          <a:solidFill>
                            <a:srgbClr val="000000"/>
                          </a:solidFill>
                          <a:effectLst/>
                          <a:latin typeface="Montserrat" panose="00000500000000000000" pitchFamily="2" charset="0"/>
                        </a:rPr>
                        <a:t>Caucasia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Almacenes Exito S.A.</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Caucasia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Antioquia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9.196</a:t>
                      </a:r>
                    </a:p>
                  </a:txBody>
                  <a:tcPr marL="7620" marR="7620" marT="7620" marB="0" anchor="ctr">
                    <a:solidFill>
                      <a:srgbClr val="FFF4E7"/>
                    </a:solidFill>
                  </a:tcPr>
                </a:tc>
                <a:extLst>
                  <a:ext uri="{0D108BD9-81ED-4DB2-BD59-A6C34878D82A}">
                    <a16:rowId xmlns:a16="http://schemas.microsoft.com/office/drawing/2014/main" val="1068493753"/>
                  </a:ext>
                </a:extLst>
              </a:tr>
              <a:tr h="300479">
                <a:tc>
                  <a:txBody>
                    <a:bodyPr/>
                    <a:lstStyle/>
                    <a:p>
                      <a:pPr algn="ctr" fontAlgn="b"/>
                      <a:r>
                        <a:rPr lang="pt-BR" sz="900" b="0" i="0" u="none" strike="noStrike" dirty="0">
                          <a:solidFill>
                            <a:srgbClr val="000000"/>
                          </a:solidFill>
                          <a:effectLst/>
                          <a:latin typeface="Montserrat" panose="00000500000000000000" pitchFamily="2" charset="0"/>
                        </a:rPr>
                        <a:t>Viva </a:t>
                      </a:r>
                      <a:r>
                        <a:rPr lang="pt-BR" sz="900" b="0" i="0" u="none" strike="noStrike" dirty="0" err="1">
                          <a:solidFill>
                            <a:srgbClr val="000000"/>
                          </a:solidFill>
                          <a:effectLst/>
                          <a:latin typeface="Montserrat" panose="00000500000000000000" pitchFamily="2" charset="0"/>
                        </a:rPr>
                        <a:t>Envigado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Viva Malls</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Envigado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Antioquia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139.050</a:t>
                      </a:r>
                    </a:p>
                  </a:txBody>
                  <a:tcPr marL="7620" marR="7620" marT="7620" marB="0" anchor="ctr">
                    <a:solidFill>
                      <a:srgbClr val="FFE8CB"/>
                    </a:solidFill>
                  </a:tcPr>
                </a:tc>
                <a:extLst>
                  <a:ext uri="{0D108BD9-81ED-4DB2-BD59-A6C34878D82A}">
                    <a16:rowId xmlns:a16="http://schemas.microsoft.com/office/drawing/2014/main" val="919468357"/>
                  </a:ext>
                </a:extLst>
              </a:tr>
              <a:tr h="300479">
                <a:tc>
                  <a:txBody>
                    <a:bodyPr/>
                    <a:lstStyle/>
                    <a:p>
                      <a:pPr algn="ctr" fontAlgn="b"/>
                      <a:r>
                        <a:rPr lang="pt-BR" sz="900" b="0" i="0" u="none" strike="noStrike" dirty="0">
                          <a:solidFill>
                            <a:srgbClr val="000000"/>
                          </a:solidFill>
                          <a:effectLst/>
                          <a:latin typeface="Montserrat" panose="00000500000000000000" pitchFamily="2" charset="0"/>
                        </a:rPr>
                        <a:t>Viva La </a:t>
                      </a:r>
                      <a:r>
                        <a:rPr lang="pt-BR" sz="900" b="0" i="0" u="none" strike="noStrike" dirty="0" err="1">
                          <a:solidFill>
                            <a:srgbClr val="000000"/>
                          </a:solidFill>
                          <a:effectLst/>
                          <a:latin typeface="Montserrat" panose="00000500000000000000" pitchFamily="2" charset="0"/>
                        </a:rPr>
                        <a:t>Ceja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Viva Malls</a:t>
                      </a: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Ceja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Antioquia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11.061</a:t>
                      </a:r>
                    </a:p>
                  </a:txBody>
                  <a:tcPr marL="7620" marR="7620" marT="7620" marB="0" anchor="ctr">
                    <a:solidFill>
                      <a:srgbClr val="FFF4E7"/>
                    </a:solidFill>
                  </a:tcPr>
                </a:tc>
                <a:extLst>
                  <a:ext uri="{0D108BD9-81ED-4DB2-BD59-A6C34878D82A}">
                    <a16:rowId xmlns:a16="http://schemas.microsoft.com/office/drawing/2014/main" val="2499613958"/>
                  </a:ext>
                </a:extLst>
              </a:tr>
              <a:tr h="300479">
                <a:tc>
                  <a:txBody>
                    <a:bodyPr/>
                    <a:lstStyle/>
                    <a:p>
                      <a:pPr algn="ctr" fontAlgn="b"/>
                      <a:r>
                        <a:rPr lang="pt-BR" sz="900" b="0" i="0" u="none" strike="noStrike" dirty="0">
                          <a:solidFill>
                            <a:srgbClr val="000000"/>
                          </a:solidFill>
                          <a:effectLst/>
                          <a:latin typeface="Montserrat" panose="00000500000000000000" pitchFamily="2" charset="0"/>
                        </a:rPr>
                        <a:t>Viva Laureles</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Viva Malls</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Medellín</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Antioquia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20.617</a:t>
                      </a:r>
                    </a:p>
                  </a:txBody>
                  <a:tcPr marL="7620" marR="7620" marT="7620" marB="0" anchor="ctr">
                    <a:solidFill>
                      <a:srgbClr val="FFE8CB"/>
                    </a:solidFill>
                  </a:tcPr>
                </a:tc>
                <a:extLst>
                  <a:ext uri="{0D108BD9-81ED-4DB2-BD59-A6C34878D82A}">
                    <a16:rowId xmlns:a16="http://schemas.microsoft.com/office/drawing/2014/main" val="246155704"/>
                  </a:ext>
                </a:extLst>
              </a:tr>
              <a:tr h="300479">
                <a:tc>
                  <a:txBody>
                    <a:bodyPr/>
                    <a:lstStyle/>
                    <a:p>
                      <a:pPr algn="ctr" fontAlgn="b"/>
                      <a:r>
                        <a:rPr lang="pt-BR" sz="900" b="0" i="0" u="none" strike="noStrike" dirty="0">
                          <a:solidFill>
                            <a:srgbClr val="000000"/>
                          </a:solidFill>
                          <a:effectLst/>
                          <a:latin typeface="Montserrat" panose="00000500000000000000" pitchFamily="2" charset="0"/>
                        </a:rPr>
                        <a:t>Viva </a:t>
                      </a:r>
                      <a:r>
                        <a:rPr lang="pt-BR" sz="900" b="0" i="0" u="none" strike="noStrike" dirty="0" err="1">
                          <a:solidFill>
                            <a:srgbClr val="000000"/>
                          </a:solidFill>
                          <a:effectLst/>
                          <a:latin typeface="Montserrat" panose="00000500000000000000" pitchFamily="2" charset="0"/>
                        </a:rPr>
                        <a:t>Sincelejo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Viva Malls</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Sincelejo</a:t>
                      </a: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Sucre</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20.425</a:t>
                      </a:r>
                    </a:p>
                  </a:txBody>
                  <a:tcPr marL="7620" marR="7620" marT="7620" marB="0" anchor="ctr">
                    <a:solidFill>
                      <a:srgbClr val="FFF4E7"/>
                    </a:solidFill>
                  </a:tcPr>
                </a:tc>
                <a:extLst>
                  <a:ext uri="{0D108BD9-81ED-4DB2-BD59-A6C34878D82A}">
                    <a16:rowId xmlns:a16="http://schemas.microsoft.com/office/drawing/2014/main" val="2669191146"/>
                  </a:ext>
                </a:extLst>
              </a:tr>
              <a:tr h="300479">
                <a:tc>
                  <a:txBody>
                    <a:bodyPr/>
                    <a:lstStyle/>
                    <a:p>
                      <a:pPr algn="ctr" fontAlgn="b"/>
                      <a:r>
                        <a:rPr lang="pt-BR" sz="900" b="0" i="0" u="none" strike="noStrike" dirty="0">
                          <a:solidFill>
                            <a:srgbClr val="000000"/>
                          </a:solidFill>
                          <a:effectLst/>
                          <a:latin typeface="Montserrat" panose="00000500000000000000" pitchFamily="2" charset="0"/>
                        </a:rPr>
                        <a:t>Viva </a:t>
                      </a:r>
                      <a:r>
                        <a:rPr lang="pt-BR" sz="900" b="0" i="0" u="none" strike="noStrike" dirty="0" err="1">
                          <a:solidFill>
                            <a:srgbClr val="000000"/>
                          </a:solidFill>
                          <a:effectLst/>
                          <a:latin typeface="Montserrat" panose="00000500000000000000" pitchFamily="2" charset="0"/>
                        </a:rPr>
                        <a:t>Tunja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Viva Malls</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Tunja</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Boyacá</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35.317</a:t>
                      </a:r>
                    </a:p>
                  </a:txBody>
                  <a:tcPr marL="7620" marR="7620" marT="7620" marB="0" anchor="ctr">
                    <a:solidFill>
                      <a:srgbClr val="FFE8CB"/>
                    </a:solidFill>
                  </a:tcPr>
                </a:tc>
                <a:extLst>
                  <a:ext uri="{0D108BD9-81ED-4DB2-BD59-A6C34878D82A}">
                    <a16:rowId xmlns:a16="http://schemas.microsoft.com/office/drawing/2014/main" val="3797744303"/>
                  </a:ext>
                </a:extLst>
              </a:tr>
              <a:tr h="300479">
                <a:tc>
                  <a:txBody>
                    <a:bodyPr/>
                    <a:lstStyle/>
                    <a:p>
                      <a:pPr algn="ctr" fontAlgn="b"/>
                      <a:r>
                        <a:rPr lang="pt-BR" sz="900" b="0" i="0" u="none" strike="noStrike" dirty="0">
                          <a:solidFill>
                            <a:srgbClr val="000000"/>
                          </a:solidFill>
                          <a:effectLst/>
                          <a:latin typeface="Montserrat" panose="00000500000000000000" pitchFamily="2" charset="0"/>
                        </a:rPr>
                        <a:t>Viva </a:t>
                      </a:r>
                      <a:r>
                        <a:rPr lang="pt-BR" sz="900" b="0" i="0" u="none" strike="noStrike" dirty="0" err="1">
                          <a:solidFill>
                            <a:srgbClr val="000000"/>
                          </a:solidFill>
                          <a:effectLst/>
                          <a:latin typeface="Montserrat" panose="00000500000000000000" pitchFamily="2" charset="0"/>
                        </a:rPr>
                        <a:t>Villavicencio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Viva Malls</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Villavicencio</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Meta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54.173</a:t>
                      </a:r>
                    </a:p>
                  </a:txBody>
                  <a:tcPr marL="7620" marR="7620" marT="7620" marB="0" anchor="ctr">
                    <a:solidFill>
                      <a:srgbClr val="FFF4E7"/>
                    </a:solidFill>
                  </a:tcPr>
                </a:tc>
                <a:extLst>
                  <a:ext uri="{0D108BD9-81ED-4DB2-BD59-A6C34878D82A}">
                    <a16:rowId xmlns:a16="http://schemas.microsoft.com/office/drawing/2014/main" val="841735651"/>
                  </a:ext>
                </a:extLst>
              </a:tr>
              <a:tr h="300479">
                <a:tc>
                  <a:txBody>
                    <a:bodyPr/>
                    <a:lstStyle/>
                    <a:p>
                      <a:pPr algn="ctr" fontAlgn="b"/>
                      <a:r>
                        <a:rPr lang="pt-BR" sz="900" b="0" i="0" u="none" strike="noStrike" dirty="0">
                          <a:solidFill>
                            <a:srgbClr val="000000"/>
                          </a:solidFill>
                          <a:effectLst/>
                          <a:latin typeface="Montserrat" panose="00000500000000000000" pitchFamily="2" charset="0"/>
                        </a:rPr>
                        <a:t>Viva </a:t>
                      </a:r>
                      <a:r>
                        <a:rPr lang="pt-BR" sz="900" b="0" i="0" u="none" strike="noStrike" dirty="0" err="1">
                          <a:solidFill>
                            <a:srgbClr val="000000"/>
                          </a:solidFill>
                          <a:effectLst/>
                          <a:latin typeface="Montserrat" panose="00000500000000000000" pitchFamily="2" charset="0"/>
                        </a:rPr>
                        <a:t>Wajira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Viva Malls</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Riohacha</a:t>
                      </a:r>
                    </a:p>
                  </a:txBody>
                  <a:tcPr marL="7620" marR="7620" marT="7620"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Guajira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21.436</a:t>
                      </a:r>
                    </a:p>
                  </a:txBody>
                  <a:tcPr marL="7620" marR="7620" marT="7620" marB="0" anchor="ctr">
                    <a:solidFill>
                      <a:srgbClr val="FFE8CB"/>
                    </a:solidFill>
                  </a:tcPr>
                </a:tc>
                <a:extLst>
                  <a:ext uri="{0D108BD9-81ED-4DB2-BD59-A6C34878D82A}">
                    <a16:rowId xmlns:a16="http://schemas.microsoft.com/office/drawing/2014/main" val="1644782327"/>
                  </a:ext>
                </a:extLst>
              </a:tr>
              <a:tr h="300479">
                <a:tc>
                  <a:txBody>
                    <a:bodyPr/>
                    <a:lstStyle/>
                    <a:p>
                      <a:pPr algn="ctr" fontAlgn="b"/>
                      <a:r>
                        <a:rPr lang="pt-BR" sz="900" b="0" i="0" u="none" strike="noStrike" dirty="0">
                          <a:solidFill>
                            <a:srgbClr val="000000"/>
                          </a:solidFill>
                          <a:effectLst/>
                          <a:latin typeface="Montserrat" panose="00000500000000000000" pitchFamily="2" charset="0"/>
                        </a:rPr>
                        <a:t>Vizcaya</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#N/D</a:t>
                      </a:r>
                    </a:p>
                  </a:txBody>
                  <a:tcPr marL="7620" marR="7620" marT="7620" marB="0" anchor="ctr">
                    <a:solidFill>
                      <a:srgbClr val="FFF4E7"/>
                    </a:solidFill>
                  </a:tcPr>
                </a:tc>
                <a:tc>
                  <a:txBody>
                    <a:bodyPr/>
                    <a:lstStyle/>
                    <a:p>
                      <a:pPr algn="ctr" fontAlgn="b"/>
                      <a:r>
                        <a:rPr lang="pt-BR" sz="900" b="0" i="0" u="none" strike="noStrike">
                          <a:solidFill>
                            <a:srgbClr val="000000"/>
                          </a:solidFill>
                          <a:effectLst/>
                          <a:latin typeface="Montserrat" panose="00000500000000000000" pitchFamily="2" charset="0"/>
                        </a:rPr>
                        <a:t>Medellín</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Antioquia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15.559</a:t>
                      </a:r>
                    </a:p>
                  </a:txBody>
                  <a:tcPr marL="7620" marR="7620" marT="7620" marB="0" anchor="ctr">
                    <a:solidFill>
                      <a:srgbClr val="FFF4E7"/>
                    </a:solidFill>
                  </a:tcPr>
                </a:tc>
                <a:extLst>
                  <a:ext uri="{0D108BD9-81ED-4DB2-BD59-A6C34878D82A}">
                    <a16:rowId xmlns:a16="http://schemas.microsoft.com/office/drawing/2014/main" val="2770442054"/>
                  </a:ext>
                </a:extLst>
              </a:tr>
              <a:tr h="300479">
                <a:tc>
                  <a:txBody>
                    <a:bodyPr/>
                    <a:lstStyle/>
                    <a:p>
                      <a:pPr algn="ctr" fontAlgn="b"/>
                      <a:r>
                        <a:rPr lang="pt-BR" sz="900" b="0" i="0" u="none" strike="noStrike" dirty="0" err="1">
                          <a:solidFill>
                            <a:srgbClr val="000000"/>
                          </a:solidFill>
                          <a:effectLst/>
                          <a:latin typeface="Montserrat" panose="00000500000000000000" pitchFamily="2" charset="0"/>
                        </a:rPr>
                        <a:t>Zazue</a:t>
                      </a:r>
                      <a:r>
                        <a:rPr lang="pt-BR" sz="900" b="0" i="0" u="none" strike="noStrike" dirty="0">
                          <a:solidFill>
                            <a:srgbClr val="000000"/>
                          </a:solidFill>
                          <a:effectLst/>
                          <a:latin typeface="Montserrat" panose="00000500000000000000" pitchFamily="2" charset="0"/>
                        </a:rPr>
                        <a:t> Plaza Centro Comercial</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Zazue Plaza Centro Comercial</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Santa Marta</a:t>
                      </a:r>
                    </a:p>
                  </a:txBody>
                  <a:tcPr marL="7620" marR="7620" marT="7620" marB="0" anchor="ctr">
                    <a:solidFill>
                      <a:srgbClr val="FFE8CB"/>
                    </a:solidFill>
                  </a:tcPr>
                </a:tc>
                <a:tc>
                  <a:txBody>
                    <a:bodyPr/>
                    <a:lstStyle/>
                    <a:p>
                      <a:pPr algn="ctr" fontAlgn="b"/>
                      <a:r>
                        <a:rPr lang="pt-BR" sz="900" b="0" i="0" u="none" strike="noStrike">
                          <a:solidFill>
                            <a:srgbClr val="000000"/>
                          </a:solidFill>
                          <a:effectLst/>
                          <a:latin typeface="Montserrat" panose="00000500000000000000" pitchFamily="2" charset="0"/>
                        </a:rPr>
                        <a:t>Magdalena</a:t>
                      </a:r>
                      <a:endParaRPr lang="pt-BR" sz="900" b="0" i="0" u="none" strike="noStrike" dirty="0">
                        <a:solidFill>
                          <a:srgbClr val="000000"/>
                        </a:solidFill>
                        <a:effectLst/>
                        <a:latin typeface="Montserrat" panose="00000500000000000000" pitchFamily="2" charset="0"/>
                      </a:endParaRPr>
                    </a:p>
                  </a:txBody>
                  <a:tcPr marL="7620" marR="7620" marT="7620"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5.141</a:t>
                      </a:r>
                    </a:p>
                  </a:txBody>
                  <a:tcPr marL="7620" marR="7620" marT="7620" marB="0" anchor="ctr">
                    <a:solidFill>
                      <a:srgbClr val="FFE8CB"/>
                    </a:solidFill>
                  </a:tcPr>
                </a:tc>
                <a:extLst>
                  <a:ext uri="{0D108BD9-81ED-4DB2-BD59-A6C34878D82A}">
                    <a16:rowId xmlns:a16="http://schemas.microsoft.com/office/drawing/2014/main" val="4040037110"/>
                  </a:ext>
                </a:extLst>
              </a:tr>
            </a:tbl>
          </a:graphicData>
        </a:graphic>
      </p:graphicFrame>
      <p:sp>
        <p:nvSpPr>
          <p:cNvPr id="2" name="Retângulo: Cantos Arredondados 1">
            <a:hlinkClick r:id="rId3" action="ppaction://hlinksldjump"/>
            <a:extLst>
              <a:ext uri="{FF2B5EF4-FFF2-40B4-BE49-F238E27FC236}">
                <a16:creationId xmlns:a16="http://schemas.microsoft.com/office/drawing/2014/main" id="{7A7745B4-4EA5-64CC-E8DB-18E7F802B4F7}"/>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700917428"/>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ixaDeTexto 3">
            <a:extLst>
              <a:ext uri="{FF2B5EF4-FFF2-40B4-BE49-F238E27FC236}">
                <a16:creationId xmlns:a16="http://schemas.microsoft.com/office/drawing/2014/main" id="{B6B93228-D4F8-0083-151D-B9654AA0F60F}"/>
              </a:ext>
            </a:extLst>
          </p:cNvPr>
          <p:cNvSpPr txBox="1"/>
          <p:nvPr/>
        </p:nvSpPr>
        <p:spPr>
          <a:xfrm>
            <a:off x="3063681" y="2966736"/>
            <a:ext cx="5379427" cy="1015663"/>
          </a:xfrm>
          <a:prstGeom prst="rect">
            <a:avLst/>
          </a:prstGeom>
          <a:noFill/>
        </p:spPr>
        <p:txBody>
          <a:bodyPr wrap="square" rtlCol="0">
            <a:spAutoFit/>
          </a:bodyPr>
          <a:lstStyle/>
          <a:p>
            <a:r>
              <a:rPr lang="pt-BR" sz="6000" b="1" dirty="0">
                <a:solidFill>
                  <a:srgbClr val="E9343D"/>
                </a:solidFill>
                <a:latin typeface="Montserrat" panose="00000500000000000000" pitchFamily="2" charset="0"/>
              </a:rPr>
              <a:t>Ecuador</a:t>
            </a:r>
          </a:p>
        </p:txBody>
      </p:sp>
      <p:cxnSp>
        <p:nvCxnSpPr>
          <p:cNvPr id="9" name="Conector reto 8">
            <a:extLst>
              <a:ext uri="{FF2B5EF4-FFF2-40B4-BE49-F238E27FC236}">
                <a16:creationId xmlns:a16="http://schemas.microsoft.com/office/drawing/2014/main" id="{4EB27928-E7A6-969A-2BE1-9F5349F9AACA}"/>
              </a:ext>
            </a:extLst>
          </p:cNvPr>
          <p:cNvCxnSpPr/>
          <p:nvPr/>
        </p:nvCxnSpPr>
        <p:spPr>
          <a:xfrm>
            <a:off x="2866237" y="-126597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2790564" y="342900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17" name="CaixaDeTexto 16">
            <a:extLst>
              <a:ext uri="{FF2B5EF4-FFF2-40B4-BE49-F238E27FC236}">
                <a16:creationId xmlns:a16="http://schemas.microsoft.com/office/drawing/2014/main" id="{28C5E4DD-C396-3222-E107-AE7D5D48795D}"/>
              </a:ext>
            </a:extLst>
          </p:cNvPr>
          <p:cNvSpPr txBox="1"/>
          <p:nvPr/>
        </p:nvSpPr>
        <p:spPr>
          <a:xfrm>
            <a:off x="7562394" y="4829922"/>
            <a:ext cx="420308" cy="510909"/>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3200" b="1" i="0" u="none" strike="noStrike" kern="1200" cap="none" spc="0" normalizeH="0" baseline="0">
                <a:ln>
                  <a:noFill/>
                </a:ln>
                <a:solidFill>
                  <a:prstClr val="white"/>
                </a:solidFill>
                <a:effectLst/>
                <a:uLnTx/>
                <a:uFillTx/>
                <a:latin typeface="Segoe UI" panose="020B0502040204020203" pitchFamily="34" charset="0"/>
                <a:ea typeface="Segoe UI Black" panose="020B0A02040204020203" pitchFamily="34" charset="0"/>
                <a:cs typeface="Segoe UI" panose="020B0502040204020203" pitchFamily="34" charset="0"/>
              </a:rPr>
              <a:t>5</a:t>
            </a:r>
            <a:endParaRPr kumimoji="0" lang="es-419" sz="3200" b="0" i="0" u="none" strike="noStrike" kern="1200" cap="none" spc="0" normalizeH="0" baseline="0">
              <a:ln>
                <a:noFill/>
              </a:ln>
              <a:solidFill>
                <a:prstClr val="white"/>
              </a:solidFill>
              <a:effectLst/>
              <a:uLnTx/>
              <a:uFillTx/>
              <a:latin typeface="Segoe UI Light" panose="020B0502040204020203" pitchFamily="34" charset="0"/>
              <a:ea typeface="Segoe UI Black" panose="020B0A02040204020203" pitchFamily="34" charset="0"/>
              <a:cs typeface="Segoe UI Light" panose="020B0502040204020203" pitchFamily="34" charset="0"/>
            </a:endParaRPr>
          </a:p>
        </p:txBody>
      </p:sp>
      <p:grpSp>
        <p:nvGrpSpPr>
          <p:cNvPr id="18" name="Agrupar 17">
            <a:extLst>
              <a:ext uri="{FF2B5EF4-FFF2-40B4-BE49-F238E27FC236}">
                <a16:creationId xmlns:a16="http://schemas.microsoft.com/office/drawing/2014/main" id="{72EEB066-0DB7-BE03-BA61-1B1E106BCB53}"/>
              </a:ext>
            </a:extLst>
          </p:cNvPr>
          <p:cNvGrpSpPr/>
          <p:nvPr/>
        </p:nvGrpSpPr>
        <p:grpSpPr>
          <a:xfrm>
            <a:off x="7568879" y="-1132116"/>
            <a:ext cx="136272" cy="8183880"/>
            <a:chOff x="8805915" y="403820"/>
            <a:chExt cx="136272" cy="8183880"/>
          </a:xfrm>
        </p:grpSpPr>
        <p:cxnSp>
          <p:nvCxnSpPr>
            <p:cNvPr id="19" name="Conector reto 18">
              <a:extLst>
                <a:ext uri="{FF2B5EF4-FFF2-40B4-BE49-F238E27FC236}">
                  <a16:creationId xmlns:a16="http://schemas.microsoft.com/office/drawing/2014/main" id="{67B34D11-8F3A-D309-1167-C006EED51938}"/>
                </a:ext>
              </a:extLst>
            </p:cNvPr>
            <p:cNvCxnSpPr>
              <a:cxnSpLocks/>
            </p:cNvCxnSpPr>
            <p:nvPr/>
          </p:nvCxnSpPr>
          <p:spPr>
            <a:xfrm>
              <a:off x="8873837" y="403820"/>
              <a:ext cx="0" cy="8183880"/>
            </a:xfrm>
            <a:prstGeom prst="line">
              <a:avLst/>
            </a:prstGeom>
            <a:ln w="952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nvGrpSpPr>
            <p:cNvPr id="20" name="Agrupar 19">
              <a:extLst>
                <a:ext uri="{FF2B5EF4-FFF2-40B4-BE49-F238E27FC236}">
                  <a16:creationId xmlns:a16="http://schemas.microsoft.com/office/drawing/2014/main" id="{FD87A7E9-ED11-76EC-02EE-0EA7C518665C}"/>
                </a:ext>
              </a:extLst>
            </p:cNvPr>
            <p:cNvGrpSpPr/>
            <p:nvPr/>
          </p:nvGrpSpPr>
          <p:grpSpPr>
            <a:xfrm>
              <a:off x="8805915" y="2339882"/>
              <a:ext cx="136272" cy="3712393"/>
              <a:chOff x="4304804" y="2919385"/>
              <a:chExt cx="136272" cy="3712393"/>
            </a:xfrm>
          </p:grpSpPr>
          <p:sp>
            <p:nvSpPr>
              <p:cNvPr id="21" name="Elipse 20">
                <a:extLst>
                  <a:ext uri="{FF2B5EF4-FFF2-40B4-BE49-F238E27FC236}">
                    <a16:creationId xmlns:a16="http://schemas.microsoft.com/office/drawing/2014/main" id="{0D76614E-B847-B630-470B-E8DEC0E32DD7}"/>
                  </a:ext>
                </a:extLst>
              </p:cNvPr>
              <p:cNvSpPr/>
              <p:nvPr/>
            </p:nvSpPr>
            <p:spPr>
              <a:xfrm>
                <a:off x="4304804" y="2919385"/>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3" name="Elipse 22">
                <a:extLst>
                  <a:ext uri="{FF2B5EF4-FFF2-40B4-BE49-F238E27FC236}">
                    <a16:creationId xmlns:a16="http://schemas.microsoft.com/office/drawing/2014/main" id="{50308E62-7855-86BD-D1FE-44867424D660}"/>
                  </a:ext>
                </a:extLst>
              </p:cNvPr>
              <p:cNvSpPr/>
              <p:nvPr/>
            </p:nvSpPr>
            <p:spPr>
              <a:xfrm>
                <a:off x="4305232" y="4111568"/>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Elipse 23">
                <a:extLst>
                  <a:ext uri="{FF2B5EF4-FFF2-40B4-BE49-F238E27FC236}">
                    <a16:creationId xmlns:a16="http://schemas.microsoft.com/office/drawing/2014/main" id="{69E7EC7E-CE51-7A88-FC25-D09BA7E0A348}"/>
                  </a:ext>
                </a:extLst>
              </p:cNvPr>
              <p:cNvSpPr/>
              <p:nvPr/>
            </p:nvSpPr>
            <p:spPr>
              <a:xfrm>
                <a:off x="4304804" y="5303751"/>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Elipse 24">
                <a:extLst>
                  <a:ext uri="{FF2B5EF4-FFF2-40B4-BE49-F238E27FC236}">
                    <a16:creationId xmlns:a16="http://schemas.microsoft.com/office/drawing/2014/main" id="{D1C2F61E-A986-40AF-74F7-F1B311149F86}"/>
                  </a:ext>
                </a:extLst>
              </p:cNvPr>
              <p:cNvSpPr/>
              <p:nvPr/>
            </p:nvSpPr>
            <p:spPr>
              <a:xfrm>
                <a:off x="4304804" y="6495934"/>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pic>
        <p:nvPicPr>
          <p:cNvPr id="3" name="Imagem 2" descr="Diagrama&#10;&#10;Descrição gerada automaticamente">
            <a:extLst>
              <a:ext uri="{FF2B5EF4-FFF2-40B4-BE49-F238E27FC236}">
                <a16:creationId xmlns:a16="http://schemas.microsoft.com/office/drawing/2014/main" id="{A31BFA09-FAD8-DE86-B7AC-F47D20F1C21B}"/>
              </a:ext>
            </a:extLst>
          </p:cNvPr>
          <p:cNvPicPr>
            <a:picLocks noChangeAspect="1"/>
          </p:cNvPicPr>
          <p:nvPr/>
        </p:nvPicPr>
        <p:blipFill rotWithShape="1">
          <a:blip r:embed="rId2">
            <a:extLst>
              <a:ext uri="{28A0092B-C50C-407E-A947-70E740481C1C}">
                <a14:useLocalDpi xmlns:a14="http://schemas.microsoft.com/office/drawing/2010/main" val="0"/>
              </a:ext>
            </a:extLst>
          </a:blip>
          <a:srcRect t="21866" b="4478"/>
          <a:stretch/>
        </p:blipFill>
        <p:spPr>
          <a:xfrm rot="16200000">
            <a:off x="-2224715" y="2224715"/>
            <a:ext cx="6858000" cy="2408569"/>
          </a:xfrm>
          <a:prstGeom prst="rect">
            <a:avLst/>
          </a:prstGeom>
        </p:spPr>
      </p:pic>
      <p:sp>
        <p:nvSpPr>
          <p:cNvPr id="2" name="CaixaDeTexto 1">
            <a:extLst>
              <a:ext uri="{FF2B5EF4-FFF2-40B4-BE49-F238E27FC236}">
                <a16:creationId xmlns:a16="http://schemas.microsoft.com/office/drawing/2014/main" id="{81241E91-4FFD-9997-E753-ACA40CDFC52A}"/>
              </a:ext>
            </a:extLst>
          </p:cNvPr>
          <p:cNvSpPr txBox="1"/>
          <p:nvPr/>
        </p:nvSpPr>
        <p:spPr>
          <a:xfrm>
            <a:off x="7893802" y="632013"/>
            <a:ext cx="3058851"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E9343D"/>
                </a:solidFill>
                <a:effectLst/>
                <a:uLnTx/>
                <a:uFillTx/>
                <a:latin typeface="Bebas Neue" panose="00000500000000000000" pitchFamily="2" charset="0"/>
                <a:ea typeface="Segoe UI Black" panose="020B0A02040204020203" pitchFamily="34" charset="0"/>
                <a:cs typeface="Segoe UI" panose="020B0502040204020203" pitchFamily="34" charset="0"/>
              </a:rPr>
              <a:t>29</a:t>
            </a:r>
            <a:br>
              <a:rPr kumimoji="0" lang="es-419" sz="1600" b="1" i="0" u="none" strike="noStrike" kern="1200" cap="none" spc="0" normalizeH="0" baseline="0" dirty="0">
                <a:ln>
                  <a:noFill/>
                </a:ln>
                <a:solidFill>
                  <a:srgbClr val="653040"/>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Centros comerciales filiados</a:t>
            </a:r>
          </a:p>
        </p:txBody>
      </p:sp>
      <p:sp>
        <p:nvSpPr>
          <p:cNvPr id="5" name="CaixaDeTexto 4">
            <a:extLst>
              <a:ext uri="{FF2B5EF4-FFF2-40B4-BE49-F238E27FC236}">
                <a16:creationId xmlns:a16="http://schemas.microsoft.com/office/drawing/2014/main" id="{B4077F07-D2B2-9686-7F02-0FBCE106ED4D}"/>
              </a:ext>
            </a:extLst>
          </p:cNvPr>
          <p:cNvSpPr txBox="1"/>
          <p:nvPr/>
        </p:nvSpPr>
        <p:spPr>
          <a:xfrm>
            <a:off x="7893802" y="1619684"/>
            <a:ext cx="3240768" cy="94128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Tamaño promedio de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los centros comerciales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400" b="1" dirty="0">
                <a:solidFill>
                  <a:srgbClr val="E9343D"/>
                </a:solidFill>
                <a:latin typeface="Bebas Neue" panose="00000500000000000000" pitchFamily="2" charset="0"/>
                <a:ea typeface="Segoe UI Black" panose="020B0A02040204020203" pitchFamily="34" charset="0"/>
                <a:cs typeface="Segoe UI" panose="020B0502040204020203" pitchFamily="34" charset="0"/>
              </a:rPr>
              <a:t>23.470 M²</a:t>
            </a:r>
            <a:endParaRPr kumimoji="0" lang="es-419" sz="2400" b="1" i="0" u="none" strike="noStrike" kern="1200" cap="none" spc="0" normalizeH="0" baseline="0" dirty="0">
              <a:ln>
                <a:noFill/>
              </a:ln>
              <a:solidFill>
                <a:srgbClr val="E9343D"/>
              </a:solidFill>
              <a:effectLst/>
              <a:uLnTx/>
              <a:uFillTx/>
              <a:latin typeface="Bebas Neue" panose="00000500000000000000" pitchFamily="2" charset="0"/>
              <a:ea typeface="Segoe UI Black" panose="020B0A02040204020203" pitchFamily="34" charset="0"/>
              <a:cs typeface="Segoe UI" panose="020B0502040204020203" pitchFamily="34" charset="0"/>
            </a:endParaRPr>
          </a:p>
        </p:txBody>
      </p:sp>
      <p:sp>
        <p:nvSpPr>
          <p:cNvPr id="6" name="CaixaDeTexto 5">
            <a:extLst>
              <a:ext uri="{FF2B5EF4-FFF2-40B4-BE49-F238E27FC236}">
                <a16:creationId xmlns:a16="http://schemas.microsoft.com/office/drawing/2014/main" id="{BCDC6CC0-6662-962F-48E3-EB33DF5B9D50}"/>
              </a:ext>
            </a:extLst>
          </p:cNvPr>
          <p:cNvSpPr txBox="1"/>
          <p:nvPr/>
        </p:nvSpPr>
        <p:spPr>
          <a:xfrm>
            <a:off x="7893802" y="2979024"/>
            <a:ext cx="2686954"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E9343D"/>
                </a:solidFill>
                <a:effectLst/>
                <a:uLnTx/>
                <a:uFillTx/>
                <a:latin typeface="Bebas Neue" panose="00000500000000000000" pitchFamily="2" charset="0"/>
                <a:ea typeface="Segoe UI Black" panose="020B0A02040204020203" pitchFamily="34" charset="0"/>
                <a:cs typeface="Segoe UI" panose="020B0502040204020203" pitchFamily="34" charset="0"/>
              </a:rPr>
              <a:t>14 ciudades</a:t>
            </a:r>
            <a:br>
              <a:rPr kumimoji="0" lang="es-419" sz="1600" b="1" i="0" u="none" strike="noStrike" kern="1200" cap="none" spc="0" normalizeH="0" baseline="0" dirty="0">
                <a:ln>
                  <a:noFill/>
                </a:ln>
                <a:solidFill>
                  <a:srgbClr val="E04C34"/>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con centros comerciales</a:t>
            </a:r>
          </a:p>
        </p:txBody>
      </p:sp>
      <p:sp>
        <p:nvSpPr>
          <p:cNvPr id="7" name="CaixaDeTexto 6">
            <a:extLst>
              <a:ext uri="{FF2B5EF4-FFF2-40B4-BE49-F238E27FC236}">
                <a16:creationId xmlns:a16="http://schemas.microsoft.com/office/drawing/2014/main" id="{BC4B598E-B04E-E9DA-D1C2-B53AC753CFC7}"/>
              </a:ext>
            </a:extLst>
          </p:cNvPr>
          <p:cNvSpPr txBox="1"/>
          <p:nvPr/>
        </p:nvSpPr>
        <p:spPr>
          <a:xfrm>
            <a:off x="7910800" y="4207823"/>
            <a:ext cx="1872629" cy="62940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1600" dirty="0">
                <a:solidFill>
                  <a:srgbClr val="404040"/>
                </a:solidFill>
                <a:latin typeface="Montserrat" panose="00000500000000000000" pitchFamily="2" charset="0"/>
                <a:ea typeface="Segoe UI Black" panose="020B0A02040204020203" pitchFamily="34" charset="0"/>
                <a:cs typeface="Segoe UI Light" panose="020B0502040204020203" pitchFamily="34" charset="0"/>
              </a:rPr>
              <a:t>G</a:t>
            </a: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LA</a:t>
            </a:r>
            <a:b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br>
            <a:r>
              <a:rPr kumimoji="0" lang="es-419" sz="2400" b="1" i="0" u="none" strike="noStrike" kern="1200" cap="none" spc="0" normalizeH="0" baseline="0" dirty="0">
                <a:ln>
                  <a:noFill/>
                </a:ln>
                <a:solidFill>
                  <a:srgbClr val="E9343D"/>
                </a:solidFill>
                <a:effectLst/>
                <a:uLnTx/>
                <a:uFillTx/>
                <a:latin typeface="Bebas Neue" panose="00000500000000000000" pitchFamily="2" charset="0"/>
                <a:ea typeface="Segoe UI Black" panose="020B0A02040204020203" pitchFamily="34" charset="0"/>
                <a:cs typeface="Segoe UI" panose="020B0502040204020203" pitchFamily="34" charset="0"/>
              </a:rPr>
              <a:t>680 </a:t>
            </a:r>
            <a:r>
              <a:rPr kumimoji="0" lang="es-419" sz="2400" b="1" i="0" u="none" strike="noStrike" kern="1200" cap="none" spc="0" normalizeH="0" baseline="0" dirty="0" err="1">
                <a:ln>
                  <a:noFill/>
                </a:ln>
                <a:solidFill>
                  <a:srgbClr val="E9343D"/>
                </a:solidFill>
                <a:effectLst/>
                <a:uLnTx/>
                <a:uFillTx/>
                <a:latin typeface="Bebas Neue" panose="00000500000000000000" pitchFamily="2" charset="0"/>
                <a:ea typeface="Segoe UI Black" panose="020B0A02040204020203" pitchFamily="34" charset="0"/>
                <a:cs typeface="Segoe UI" panose="020B0502040204020203" pitchFamily="34" charset="0"/>
              </a:rPr>
              <a:t>milliones</a:t>
            </a:r>
            <a:r>
              <a:rPr kumimoji="0" lang="es-419" sz="2400" b="1" i="0" u="none" strike="noStrike" kern="1200" cap="none" spc="0" normalizeH="0" baseline="0" dirty="0">
                <a:ln>
                  <a:noFill/>
                </a:ln>
                <a:solidFill>
                  <a:srgbClr val="E9343D"/>
                </a:solidFill>
                <a:effectLst/>
                <a:uLnTx/>
                <a:uFillTx/>
                <a:latin typeface="Bebas Neue" panose="00000500000000000000" pitchFamily="2" charset="0"/>
                <a:ea typeface="Segoe UI Black" panose="020B0A02040204020203" pitchFamily="34" charset="0"/>
                <a:cs typeface="Segoe UI" panose="020B0502040204020203" pitchFamily="34" charset="0"/>
              </a:rPr>
              <a:t> m²</a:t>
            </a:r>
          </a:p>
        </p:txBody>
      </p:sp>
      <p:sp>
        <p:nvSpPr>
          <p:cNvPr id="8" name="CaixaDeTexto 7">
            <a:extLst>
              <a:ext uri="{FF2B5EF4-FFF2-40B4-BE49-F238E27FC236}">
                <a16:creationId xmlns:a16="http://schemas.microsoft.com/office/drawing/2014/main" id="{BD2E3754-02FB-B097-091B-13F7C8683CC3}"/>
              </a:ext>
            </a:extLst>
          </p:cNvPr>
          <p:cNvSpPr txBox="1"/>
          <p:nvPr/>
        </p:nvSpPr>
        <p:spPr>
          <a:xfrm>
            <a:off x="7910801" y="4724129"/>
            <a:ext cx="3240768" cy="369332"/>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GLA total considera una muestra de 26 de los 29 centros comerciales del país.</a:t>
            </a:r>
            <a:endParaRPr lang="es-419" sz="900" dirty="0">
              <a:latin typeface="Montserrat" panose="00000500000000000000" pitchFamily="2" charset="0"/>
              <a:cs typeface="Calibri" panose="020F0502020204030204" pitchFamily="34" charset="0"/>
            </a:endParaRPr>
          </a:p>
        </p:txBody>
      </p:sp>
      <p:sp>
        <p:nvSpPr>
          <p:cNvPr id="11" name="CaixaDeTexto 10">
            <a:extLst>
              <a:ext uri="{FF2B5EF4-FFF2-40B4-BE49-F238E27FC236}">
                <a16:creationId xmlns:a16="http://schemas.microsoft.com/office/drawing/2014/main" id="{F798C25F-33C2-7508-2FCF-1A718977D2F0}"/>
              </a:ext>
            </a:extLst>
          </p:cNvPr>
          <p:cNvSpPr txBox="1"/>
          <p:nvPr/>
        </p:nvSpPr>
        <p:spPr>
          <a:xfrm>
            <a:off x="7910800" y="2435201"/>
            <a:ext cx="3240768" cy="369332"/>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Cálculo de GLA promedio considera una muestra de 26 de los 29 centros comerciales del país.</a:t>
            </a:r>
            <a:endParaRPr lang="es-419" sz="900" dirty="0">
              <a:latin typeface="Montserrat" panose="00000500000000000000" pitchFamily="2" charset="0"/>
              <a:cs typeface="Calibri" panose="020F0502020204030204" pitchFamily="34" charset="0"/>
            </a:endParaRPr>
          </a:p>
        </p:txBody>
      </p:sp>
      <p:sp>
        <p:nvSpPr>
          <p:cNvPr id="12" name="Retângulo: Cantos Arredondados 11">
            <a:extLst>
              <a:ext uri="{FF2B5EF4-FFF2-40B4-BE49-F238E27FC236}">
                <a16:creationId xmlns:a16="http://schemas.microsoft.com/office/drawing/2014/main" id="{757A93CC-0485-5103-B8AC-9803C1EA9A66}"/>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118</a:t>
            </a:r>
          </a:p>
        </p:txBody>
      </p:sp>
      <p:sp>
        <p:nvSpPr>
          <p:cNvPr id="13" name="Elipse 12">
            <a:extLst>
              <a:ext uri="{FF2B5EF4-FFF2-40B4-BE49-F238E27FC236}">
                <a16:creationId xmlns:a16="http://schemas.microsoft.com/office/drawing/2014/main" id="{330F501B-2321-2FE8-B0A4-AEC94E4FB80E}"/>
              </a:ext>
            </a:extLst>
          </p:cNvPr>
          <p:cNvSpPr/>
          <p:nvPr/>
        </p:nvSpPr>
        <p:spPr>
          <a:xfrm>
            <a:off x="7582253" y="5476972"/>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 name="CaixaDeTexto 13">
            <a:extLst>
              <a:ext uri="{FF2B5EF4-FFF2-40B4-BE49-F238E27FC236}">
                <a16:creationId xmlns:a16="http://schemas.microsoft.com/office/drawing/2014/main" id="{D285B93D-C238-D5E2-5ACC-0BA9DCF204CC}"/>
              </a:ext>
            </a:extLst>
          </p:cNvPr>
          <p:cNvSpPr txBox="1"/>
          <p:nvPr/>
        </p:nvSpPr>
        <p:spPr>
          <a:xfrm>
            <a:off x="7890974" y="5378744"/>
            <a:ext cx="3240768" cy="889987"/>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ES"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Promedio de centros comerciales por ciudad</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E9343D"/>
                </a:solidFill>
                <a:effectLst/>
                <a:uLnTx/>
                <a:uFillTx/>
                <a:latin typeface="Bebas Neue" panose="00000500000000000000" pitchFamily="2" charset="0"/>
                <a:ea typeface="Segoe UI Black" panose="020B0A02040204020203" pitchFamily="34" charset="0"/>
                <a:cs typeface="Segoe UI" panose="020B0502040204020203" pitchFamily="34" charset="0"/>
              </a:rPr>
              <a:t>2,1</a:t>
            </a:r>
          </a:p>
        </p:txBody>
      </p:sp>
      <p:sp>
        <p:nvSpPr>
          <p:cNvPr id="15" name="Retângulo: Cantos Arredondados 14">
            <a:hlinkClick r:id="rId3" action="ppaction://hlinksldjump"/>
            <a:extLst>
              <a:ext uri="{FF2B5EF4-FFF2-40B4-BE49-F238E27FC236}">
                <a16:creationId xmlns:a16="http://schemas.microsoft.com/office/drawing/2014/main" id="{FAD667DE-436E-FE0D-AF6B-7133A41FAE6F}"/>
              </a:ext>
            </a:extLst>
          </p:cNvPr>
          <p:cNvSpPr/>
          <p:nvPr/>
        </p:nvSpPr>
        <p:spPr>
          <a:xfrm>
            <a:off x="2540313" y="6379019"/>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11623470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290733" y="2824909"/>
            <a:ext cx="3034805" cy="1085425"/>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Población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y PIB</a:t>
            </a:r>
          </a:p>
        </p:txBody>
      </p:sp>
      <p:sp>
        <p:nvSpPr>
          <p:cNvPr id="3" name="Elipse 2">
            <a:extLst>
              <a:ext uri="{FF2B5EF4-FFF2-40B4-BE49-F238E27FC236}">
                <a16:creationId xmlns:a16="http://schemas.microsoft.com/office/drawing/2014/main" id="{7D640E71-6146-68E9-FBE2-20B6F6C18756}"/>
              </a:ext>
            </a:extLst>
          </p:cNvPr>
          <p:cNvSpPr/>
          <p:nvPr/>
        </p:nvSpPr>
        <p:spPr>
          <a:xfrm>
            <a:off x="1144042" y="296368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09555" y="-174997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tângulo 5">
            <a:extLst>
              <a:ext uri="{FF2B5EF4-FFF2-40B4-BE49-F238E27FC236}">
                <a16:creationId xmlns:a16="http://schemas.microsoft.com/office/drawing/2014/main" id="{03B4CBA6-B982-A1CA-F9D3-3D1F15B42CDF}"/>
              </a:ext>
            </a:extLst>
          </p:cNvPr>
          <p:cNvSpPr/>
          <p:nvPr/>
        </p:nvSpPr>
        <p:spPr>
          <a:xfrm>
            <a:off x="5328268" y="0"/>
            <a:ext cx="3513396" cy="1458410"/>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Retângulo 8">
            <a:extLst>
              <a:ext uri="{FF2B5EF4-FFF2-40B4-BE49-F238E27FC236}">
                <a16:creationId xmlns:a16="http://schemas.microsoft.com/office/drawing/2014/main" id="{316A612B-1021-57CC-EAAA-FCFD26AA9F5D}"/>
              </a:ext>
            </a:extLst>
          </p:cNvPr>
          <p:cNvSpPr/>
          <p:nvPr/>
        </p:nvSpPr>
        <p:spPr>
          <a:xfrm>
            <a:off x="5328268" y="2898702"/>
            <a:ext cx="3513396" cy="1458410"/>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Retângulo 14">
            <a:extLst>
              <a:ext uri="{FF2B5EF4-FFF2-40B4-BE49-F238E27FC236}">
                <a16:creationId xmlns:a16="http://schemas.microsoft.com/office/drawing/2014/main" id="{9FA756A5-B9EE-1DD7-5C40-E8119EEDB4BE}"/>
              </a:ext>
            </a:extLst>
          </p:cNvPr>
          <p:cNvSpPr/>
          <p:nvPr/>
        </p:nvSpPr>
        <p:spPr>
          <a:xfrm>
            <a:off x="5328268" y="5808132"/>
            <a:ext cx="6863732" cy="1049867"/>
          </a:xfrm>
          <a:prstGeom prst="rect">
            <a:avLst/>
          </a:prstGeom>
          <a:solidFill>
            <a:srgbClr val="FED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7" name="Conector reto 16">
            <a:extLst>
              <a:ext uri="{FF2B5EF4-FFF2-40B4-BE49-F238E27FC236}">
                <a16:creationId xmlns:a16="http://schemas.microsoft.com/office/drawing/2014/main" id="{E312AF2E-3246-6ABC-D0AC-269F08A61ABB}"/>
              </a:ext>
            </a:extLst>
          </p:cNvPr>
          <p:cNvCxnSpPr>
            <a:cxnSpLocks/>
          </p:cNvCxnSpPr>
          <p:nvPr/>
        </p:nvCxnSpPr>
        <p:spPr>
          <a:xfrm>
            <a:off x="8841664" y="0"/>
            <a:ext cx="0" cy="5808132"/>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8" name="CaixaDeTexto 17">
            <a:extLst>
              <a:ext uri="{FF2B5EF4-FFF2-40B4-BE49-F238E27FC236}">
                <a16:creationId xmlns:a16="http://schemas.microsoft.com/office/drawing/2014/main" id="{3319470B-B298-8533-5174-A727CE7E5D3B}"/>
              </a:ext>
            </a:extLst>
          </p:cNvPr>
          <p:cNvSpPr txBox="1"/>
          <p:nvPr/>
        </p:nvSpPr>
        <p:spPr>
          <a:xfrm>
            <a:off x="9168381" y="593956"/>
            <a:ext cx="2696900" cy="338554"/>
          </a:xfrm>
          <a:prstGeom prst="rect">
            <a:avLst/>
          </a:prstGeom>
          <a:noFill/>
        </p:spPr>
        <p:txBody>
          <a:bodyPr wrap="square" rtlCol="0">
            <a:spAutoFit/>
          </a:bodyPr>
          <a:lstStyle/>
          <a:p>
            <a:r>
              <a:rPr lang="pt-BR" sz="1600" dirty="0">
                <a:ln>
                  <a:solidFill>
                    <a:schemeClr val="accent5">
                      <a:lumMod val="75000"/>
                    </a:schemeClr>
                  </a:solidFill>
                </a:ln>
                <a:solidFill>
                  <a:srgbClr val="00328C"/>
                </a:solidFill>
                <a:latin typeface="Montserrat" panose="00000500000000000000" pitchFamily="2" charset="0"/>
              </a:rPr>
              <a:t>18,0  </a:t>
            </a:r>
            <a:r>
              <a:rPr lang="pt-BR" sz="1600" dirty="0" err="1">
                <a:ln>
                  <a:solidFill>
                    <a:schemeClr val="accent5">
                      <a:lumMod val="75000"/>
                    </a:schemeClr>
                  </a:solidFill>
                </a:ln>
                <a:solidFill>
                  <a:srgbClr val="00328C"/>
                </a:solidFill>
                <a:latin typeface="Montserrat" panose="00000500000000000000" pitchFamily="2" charset="0"/>
              </a:rPr>
              <a:t>millones</a:t>
            </a:r>
            <a:endParaRPr lang="pt-BR" sz="1600" dirty="0">
              <a:ln>
                <a:solidFill>
                  <a:schemeClr val="accent5">
                    <a:lumMod val="75000"/>
                  </a:schemeClr>
                </a:solidFill>
              </a:ln>
              <a:solidFill>
                <a:srgbClr val="00328C"/>
              </a:solidFill>
              <a:latin typeface="Montserrat" panose="00000500000000000000" pitchFamily="2" charset="0"/>
            </a:endParaRPr>
          </a:p>
        </p:txBody>
      </p:sp>
      <p:sp>
        <p:nvSpPr>
          <p:cNvPr id="19" name="CaixaDeTexto 18">
            <a:extLst>
              <a:ext uri="{FF2B5EF4-FFF2-40B4-BE49-F238E27FC236}">
                <a16:creationId xmlns:a16="http://schemas.microsoft.com/office/drawing/2014/main" id="{3779E38B-D4F1-8BD1-E57F-888F06A44306}"/>
              </a:ext>
            </a:extLst>
          </p:cNvPr>
          <p:cNvSpPr txBox="1"/>
          <p:nvPr/>
        </p:nvSpPr>
        <p:spPr>
          <a:xfrm>
            <a:off x="5659557" y="467595"/>
            <a:ext cx="3359481" cy="461665"/>
          </a:xfrm>
          <a:prstGeom prst="rect">
            <a:avLst/>
          </a:prstGeom>
          <a:noFill/>
        </p:spPr>
        <p:txBody>
          <a:bodyPr wrap="square" rtlCol="0">
            <a:spAutoFit/>
          </a:bodyPr>
          <a:lstStyle/>
          <a:p>
            <a:r>
              <a:rPr lang="pt-BR" sz="2400" b="1" dirty="0" err="1">
                <a:solidFill>
                  <a:schemeClr val="bg1"/>
                </a:solidFill>
                <a:latin typeface="Montserrat" panose="00000500000000000000" pitchFamily="2" charset="0"/>
              </a:rPr>
              <a:t>Población</a:t>
            </a:r>
            <a:r>
              <a:rPr lang="pt-BR" sz="2400" b="1" dirty="0">
                <a:solidFill>
                  <a:schemeClr val="bg1"/>
                </a:solidFill>
                <a:latin typeface="Montserrat" panose="00000500000000000000" pitchFamily="2" charset="0"/>
              </a:rPr>
              <a:t> 2022</a:t>
            </a:r>
          </a:p>
        </p:txBody>
      </p:sp>
      <p:sp>
        <p:nvSpPr>
          <p:cNvPr id="20" name="CaixaDeTexto 19">
            <a:extLst>
              <a:ext uri="{FF2B5EF4-FFF2-40B4-BE49-F238E27FC236}">
                <a16:creationId xmlns:a16="http://schemas.microsoft.com/office/drawing/2014/main" id="{65088231-A54C-5598-B9EB-6EF62C80C001}"/>
              </a:ext>
            </a:extLst>
          </p:cNvPr>
          <p:cNvSpPr txBox="1"/>
          <p:nvPr/>
        </p:nvSpPr>
        <p:spPr>
          <a:xfrm>
            <a:off x="5491329" y="1793002"/>
            <a:ext cx="3028191" cy="861774"/>
          </a:xfrm>
          <a:prstGeom prst="rect">
            <a:avLst/>
          </a:prstGeom>
          <a:noFill/>
        </p:spPr>
        <p:txBody>
          <a:bodyPr wrap="square" rtlCol="0">
            <a:spAutoFit/>
          </a:bodyPr>
          <a:lstStyle/>
          <a:p>
            <a:r>
              <a:rPr lang="es-419" b="1" dirty="0">
                <a:solidFill>
                  <a:srgbClr val="E9343D"/>
                </a:solidFill>
                <a:latin typeface="Montserrat" panose="00000500000000000000" pitchFamily="2" charset="0"/>
                <a:cs typeface="Calibri" panose="020F0502020204030204" pitchFamily="34" charset="0"/>
              </a:rPr>
              <a:t>Tasa de crecimiento de la población </a:t>
            </a:r>
          </a:p>
          <a:p>
            <a:r>
              <a:rPr lang="es-419" sz="1400" dirty="0">
                <a:solidFill>
                  <a:srgbClr val="E9343D"/>
                </a:solidFill>
                <a:latin typeface="Montserrat" panose="00000500000000000000" pitchFamily="2" charset="0"/>
                <a:cs typeface="Calibri" panose="020F0502020204030204" pitchFamily="34" charset="0"/>
              </a:rPr>
              <a:t>(% anual) 2020/2021</a:t>
            </a:r>
            <a:endParaRPr lang="pt-BR" sz="1400" dirty="0">
              <a:solidFill>
                <a:srgbClr val="E9343D"/>
              </a:solidFill>
              <a:latin typeface="Montserrat" panose="00000500000000000000" pitchFamily="2" charset="0"/>
            </a:endParaRPr>
          </a:p>
        </p:txBody>
      </p:sp>
      <p:sp>
        <p:nvSpPr>
          <p:cNvPr id="21" name="CaixaDeTexto 20">
            <a:extLst>
              <a:ext uri="{FF2B5EF4-FFF2-40B4-BE49-F238E27FC236}">
                <a16:creationId xmlns:a16="http://schemas.microsoft.com/office/drawing/2014/main" id="{86AC4C98-84FB-519F-418B-8CF3A9FAA56C}"/>
              </a:ext>
            </a:extLst>
          </p:cNvPr>
          <p:cNvSpPr txBox="1"/>
          <p:nvPr/>
        </p:nvSpPr>
        <p:spPr>
          <a:xfrm>
            <a:off x="5752933" y="3291366"/>
            <a:ext cx="2696900" cy="707886"/>
          </a:xfrm>
          <a:prstGeom prst="rect">
            <a:avLst/>
          </a:prstGeom>
          <a:noFill/>
        </p:spPr>
        <p:txBody>
          <a:bodyPr wrap="square" rtlCol="0">
            <a:spAutoFit/>
          </a:bodyPr>
          <a:lstStyle/>
          <a:p>
            <a:r>
              <a:rPr lang="pt-BR" sz="2000" b="1" dirty="0">
                <a:solidFill>
                  <a:schemeClr val="bg1"/>
                </a:solidFill>
                <a:latin typeface="Montserrat" panose="00000500000000000000" pitchFamily="2" charset="0"/>
              </a:rPr>
              <a:t>PIB (</a:t>
            </a:r>
            <a:r>
              <a:rPr lang="pt-BR" sz="2000" b="1" dirty="0" err="1">
                <a:solidFill>
                  <a:schemeClr val="bg1"/>
                </a:solidFill>
                <a:latin typeface="Montserrat" panose="00000500000000000000" pitchFamily="2" charset="0"/>
              </a:rPr>
              <a:t>actual</a:t>
            </a:r>
            <a:r>
              <a:rPr lang="pt-BR" sz="2000" b="1" dirty="0">
                <a:solidFill>
                  <a:schemeClr val="bg1"/>
                </a:solidFill>
                <a:latin typeface="Montserrat" panose="00000500000000000000" pitchFamily="2" charset="0"/>
              </a:rPr>
              <a:t> US$) 2021</a:t>
            </a:r>
          </a:p>
        </p:txBody>
      </p:sp>
      <p:sp>
        <p:nvSpPr>
          <p:cNvPr id="22" name="CaixaDeTexto 21">
            <a:extLst>
              <a:ext uri="{FF2B5EF4-FFF2-40B4-BE49-F238E27FC236}">
                <a16:creationId xmlns:a16="http://schemas.microsoft.com/office/drawing/2014/main" id="{80D1D173-5C57-5CED-6BB3-A156293380B3}"/>
              </a:ext>
            </a:extLst>
          </p:cNvPr>
          <p:cNvSpPr txBox="1"/>
          <p:nvPr/>
        </p:nvSpPr>
        <p:spPr>
          <a:xfrm>
            <a:off x="5659557" y="4691704"/>
            <a:ext cx="2696900" cy="1015663"/>
          </a:xfrm>
          <a:prstGeom prst="rect">
            <a:avLst/>
          </a:prstGeom>
          <a:noFill/>
        </p:spPr>
        <p:txBody>
          <a:bodyPr wrap="square" rtlCol="0">
            <a:spAutoFit/>
          </a:bodyPr>
          <a:lstStyle/>
          <a:p>
            <a:r>
              <a:rPr lang="pt-BR" sz="2000" b="1" dirty="0">
                <a:solidFill>
                  <a:srgbClr val="E9343D"/>
                </a:solidFill>
                <a:latin typeface="Montserrat" panose="00000500000000000000" pitchFamily="2" charset="0"/>
                <a:cs typeface="Calibri" panose="020F0502020204030204" pitchFamily="34" charset="0"/>
              </a:rPr>
              <a:t>PIB </a:t>
            </a:r>
            <a:r>
              <a:rPr lang="pt-BR" sz="2000" b="1" dirty="0" err="1">
                <a:solidFill>
                  <a:srgbClr val="E9343D"/>
                </a:solidFill>
                <a:latin typeface="Montserrat" panose="00000500000000000000" pitchFamily="2" charset="0"/>
                <a:cs typeface="Calibri" panose="020F0502020204030204" pitchFamily="34" charset="0"/>
              </a:rPr>
              <a:t>crecimiento</a:t>
            </a:r>
            <a:r>
              <a:rPr lang="pt-BR" sz="2000" b="1" dirty="0">
                <a:solidFill>
                  <a:srgbClr val="E9343D"/>
                </a:solidFill>
                <a:latin typeface="Montserrat" panose="00000500000000000000" pitchFamily="2" charset="0"/>
                <a:cs typeface="Calibri" panose="020F0502020204030204" pitchFamily="34" charset="0"/>
              </a:rPr>
              <a:t> (anual %) - 2020/2021**</a:t>
            </a:r>
          </a:p>
        </p:txBody>
      </p:sp>
      <p:sp>
        <p:nvSpPr>
          <p:cNvPr id="24" name="CaixaDeTexto 23">
            <a:extLst>
              <a:ext uri="{FF2B5EF4-FFF2-40B4-BE49-F238E27FC236}">
                <a16:creationId xmlns:a16="http://schemas.microsoft.com/office/drawing/2014/main" id="{2CFF9016-8104-B2BE-39BF-DA316542EF28}"/>
              </a:ext>
            </a:extLst>
          </p:cNvPr>
          <p:cNvSpPr txBox="1"/>
          <p:nvPr/>
        </p:nvSpPr>
        <p:spPr>
          <a:xfrm>
            <a:off x="9171638" y="2112621"/>
            <a:ext cx="2696900" cy="338554"/>
          </a:xfrm>
          <a:prstGeom prst="rect">
            <a:avLst/>
          </a:prstGeom>
          <a:noFill/>
        </p:spPr>
        <p:txBody>
          <a:bodyPr wrap="square" rtlCol="0">
            <a:spAutoFit/>
          </a:bodyPr>
          <a:lstStyle/>
          <a:p>
            <a:r>
              <a:rPr lang="pt-BR" sz="1600" dirty="0">
                <a:ln>
                  <a:solidFill>
                    <a:schemeClr val="accent5">
                      <a:lumMod val="75000"/>
                    </a:schemeClr>
                  </a:solidFill>
                </a:ln>
                <a:solidFill>
                  <a:srgbClr val="00328C"/>
                </a:solidFill>
                <a:latin typeface="Montserrat" panose="00000500000000000000" pitchFamily="2" charset="0"/>
              </a:rPr>
              <a:t>1,18 %</a:t>
            </a:r>
          </a:p>
        </p:txBody>
      </p:sp>
      <p:sp>
        <p:nvSpPr>
          <p:cNvPr id="26" name="CaixaDeTexto 25">
            <a:extLst>
              <a:ext uri="{FF2B5EF4-FFF2-40B4-BE49-F238E27FC236}">
                <a16:creationId xmlns:a16="http://schemas.microsoft.com/office/drawing/2014/main" id="{A109AEB9-B84B-D38F-3FD8-FB83FA335533}"/>
              </a:ext>
            </a:extLst>
          </p:cNvPr>
          <p:cNvSpPr txBox="1"/>
          <p:nvPr/>
        </p:nvSpPr>
        <p:spPr>
          <a:xfrm>
            <a:off x="9168381" y="3458630"/>
            <a:ext cx="2696900" cy="338554"/>
          </a:xfrm>
          <a:prstGeom prst="rect">
            <a:avLst/>
          </a:prstGeom>
          <a:noFill/>
        </p:spPr>
        <p:txBody>
          <a:bodyPr wrap="square" rtlCol="0">
            <a:spAutoFit/>
          </a:bodyPr>
          <a:lstStyle/>
          <a:p>
            <a:r>
              <a:rPr lang="pt-BR" sz="1600" dirty="0">
                <a:ln>
                  <a:solidFill>
                    <a:schemeClr val="accent5">
                      <a:lumMod val="75000"/>
                    </a:schemeClr>
                  </a:solidFill>
                </a:ln>
                <a:solidFill>
                  <a:srgbClr val="00328C"/>
                </a:solidFill>
                <a:latin typeface="Montserrat" panose="00000500000000000000" pitchFamily="2" charset="0"/>
              </a:rPr>
              <a:t>106.165.866.000</a:t>
            </a:r>
          </a:p>
        </p:txBody>
      </p:sp>
      <p:sp>
        <p:nvSpPr>
          <p:cNvPr id="28" name="CaixaDeTexto 27">
            <a:extLst>
              <a:ext uri="{FF2B5EF4-FFF2-40B4-BE49-F238E27FC236}">
                <a16:creationId xmlns:a16="http://schemas.microsoft.com/office/drawing/2014/main" id="{1C9C1374-D4DA-38A5-52E1-A3D985AF55CF}"/>
              </a:ext>
            </a:extLst>
          </p:cNvPr>
          <p:cNvSpPr txBox="1"/>
          <p:nvPr/>
        </p:nvSpPr>
        <p:spPr>
          <a:xfrm>
            <a:off x="9233496" y="4876370"/>
            <a:ext cx="2696900" cy="338554"/>
          </a:xfrm>
          <a:prstGeom prst="rect">
            <a:avLst/>
          </a:prstGeom>
          <a:noFill/>
        </p:spPr>
        <p:txBody>
          <a:bodyPr wrap="square" rtlCol="0">
            <a:spAutoFit/>
          </a:bodyPr>
          <a:lstStyle/>
          <a:p>
            <a:r>
              <a:rPr lang="pt-BR" sz="1600" dirty="0">
                <a:ln>
                  <a:solidFill>
                    <a:schemeClr val="accent5">
                      <a:lumMod val="75000"/>
                    </a:schemeClr>
                  </a:solidFill>
                </a:ln>
                <a:solidFill>
                  <a:srgbClr val="00328C"/>
                </a:solidFill>
                <a:latin typeface="Montserrat" panose="00000500000000000000" pitchFamily="2" charset="0"/>
              </a:rPr>
              <a:t>4,24 %</a:t>
            </a:r>
          </a:p>
        </p:txBody>
      </p:sp>
      <p:sp>
        <p:nvSpPr>
          <p:cNvPr id="11" name="CaixaDeTexto 10">
            <a:extLst>
              <a:ext uri="{FF2B5EF4-FFF2-40B4-BE49-F238E27FC236}">
                <a16:creationId xmlns:a16="http://schemas.microsoft.com/office/drawing/2014/main" id="{7C07F2E8-8C16-9ECA-AD08-54C5F0354F83}"/>
              </a:ext>
            </a:extLst>
          </p:cNvPr>
          <p:cNvSpPr txBox="1"/>
          <p:nvPr/>
        </p:nvSpPr>
        <p:spPr>
          <a:xfrm>
            <a:off x="5594327" y="6113614"/>
            <a:ext cx="6186841" cy="738664"/>
          </a:xfrm>
          <a:prstGeom prst="rect">
            <a:avLst/>
          </a:prstGeom>
          <a:noFill/>
        </p:spPr>
        <p:txBody>
          <a:bodyPr wrap="square" rtlCol="0">
            <a:spAutoFit/>
          </a:bodyPr>
          <a:lstStyle/>
          <a:p>
            <a:pPr marL="0" marR="0" lvl="0" indent="0" rtl="0">
              <a:lnSpc>
                <a:spcPct val="100000"/>
              </a:lnSpc>
              <a:spcBef>
                <a:spcPts val="0"/>
              </a:spcBef>
              <a:spcAft>
                <a:spcPts val="0"/>
              </a:spcAft>
              <a:buNone/>
            </a:pPr>
            <a:r>
              <a:rPr lang="es-419" sz="1200" i="1" dirty="0">
                <a:solidFill>
                  <a:schemeClr val="bg1"/>
                </a:solidFill>
                <a:latin typeface="Montserrat" panose="00000500000000000000" pitchFamily="2" charset="0"/>
                <a:cs typeface="Calibri" panose="020F0502020204030204" pitchFamily="34" charset="0"/>
              </a:rPr>
              <a:t>Fuente: https://data.worldbank.org/ * proyección – tasas 2020/21 ** última información disponible</a:t>
            </a:r>
          </a:p>
          <a:p>
            <a:endParaRPr lang="pt-BR" dirty="0"/>
          </a:p>
        </p:txBody>
      </p:sp>
      <p:pic>
        <p:nvPicPr>
          <p:cNvPr id="5" name="Imagem 4" descr="Diagrama&#10;&#10;Descrição gerada automaticamente">
            <a:extLst>
              <a:ext uri="{FF2B5EF4-FFF2-40B4-BE49-F238E27FC236}">
                <a16:creationId xmlns:a16="http://schemas.microsoft.com/office/drawing/2014/main" id="{B13E230C-190D-A2BD-D2BD-598393180D56}"/>
              </a:ext>
            </a:extLst>
          </p:cNvPr>
          <p:cNvPicPr>
            <a:picLocks noChangeAspect="1"/>
          </p:cNvPicPr>
          <p:nvPr/>
        </p:nvPicPr>
        <p:blipFill rotWithShape="1">
          <a:blip r:embed="rId2">
            <a:extLst>
              <a:ext uri="{28A0092B-C50C-407E-A947-70E740481C1C}">
                <a14:useLocalDpi xmlns:a14="http://schemas.microsoft.com/office/drawing/2010/main" val="0"/>
              </a:ext>
            </a:extLst>
          </a:blip>
          <a:srcRect t="21866" b="4478"/>
          <a:stretch/>
        </p:blipFill>
        <p:spPr>
          <a:xfrm rot="16200000">
            <a:off x="-3050872" y="3050874"/>
            <a:ext cx="6858000" cy="756251"/>
          </a:xfrm>
          <a:prstGeom prst="rect">
            <a:avLst/>
          </a:prstGeom>
        </p:spPr>
      </p:pic>
      <p:grpSp>
        <p:nvGrpSpPr>
          <p:cNvPr id="14" name="Agrupar 13">
            <a:extLst>
              <a:ext uri="{FF2B5EF4-FFF2-40B4-BE49-F238E27FC236}">
                <a16:creationId xmlns:a16="http://schemas.microsoft.com/office/drawing/2014/main" id="{0CA2E9BE-CD0F-CFC7-B2A9-36BCD458EC98}"/>
              </a:ext>
            </a:extLst>
          </p:cNvPr>
          <p:cNvGrpSpPr/>
          <p:nvPr/>
        </p:nvGrpSpPr>
        <p:grpSpPr>
          <a:xfrm>
            <a:off x="-7620" y="-406400"/>
            <a:ext cx="763874" cy="7492999"/>
            <a:chOff x="-7620" y="-406399"/>
            <a:chExt cx="763874" cy="406398"/>
          </a:xfrm>
        </p:grpSpPr>
        <p:sp>
          <p:nvSpPr>
            <p:cNvPr id="10" name="Retângulo 9">
              <a:extLst>
                <a:ext uri="{FF2B5EF4-FFF2-40B4-BE49-F238E27FC236}">
                  <a16:creationId xmlns:a16="http://schemas.microsoft.com/office/drawing/2014/main" id="{2C015BC9-C6DD-FD2E-C5C6-251B75670337}"/>
                </a:ext>
              </a:extLst>
            </p:cNvPr>
            <p:cNvSpPr/>
            <p:nvPr/>
          </p:nvSpPr>
          <p:spPr>
            <a:xfrm>
              <a:off x="263962" y="-406399"/>
              <a:ext cx="295046" cy="406398"/>
            </a:xfrm>
            <a:prstGeom prst="rect">
              <a:avLst/>
            </a:prstGeom>
            <a:solidFill>
              <a:srgbClr val="1C5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Retângulo 11">
              <a:extLst>
                <a:ext uri="{FF2B5EF4-FFF2-40B4-BE49-F238E27FC236}">
                  <a16:creationId xmlns:a16="http://schemas.microsoft.com/office/drawing/2014/main" id="{9C7FD592-50DA-49A7-CDEA-AFF7D257078B}"/>
                </a:ext>
              </a:extLst>
            </p:cNvPr>
            <p:cNvSpPr/>
            <p:nvPr/>
          </p:nvSpPr>
          <p:spPr>
            <a:xfrm>
              <a:off x="-7620" y="-406399"/>
              <a:ext cx="301602" cy="406398"/>
            </a:xfrm>
            <a:prstGeom prst="rect">
              <a:avLst/>
            </a:prstGeom>
            <a:solidFill>
              <a:srgbClr val="FED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Retângulo 7">
              <a:extLst>
                <a:ext uri="{FF2B5EF4-FFF2-40B4-BE49-F238E27FC236}">
                  <a16:creationId xmlns:a16="http://schemas.microsoft.com/office/drawing/2014/main" id="{A940D7E4-76F8-FAEA-18CC-74E1B2095513}"/>
                </a:ext>
              </a:extLst>
            </p:cNvPr>
            <p:cNvSpPr/>
            <p:nvPr/>
          </p:nvSpPr>
          <p:spPr>
            <a:xfrm>
              <a:off x="54623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7" name="Retângulo: Cantos Arredondados 6">
            <a:extLst>
              <a:ext uri="{FF2B5EF4-FFF2-40B4-BE49-F238E27FC236}">
                <a16:creationId xmlns:a16="http://schemas.microsoft.com/office/drawing/2014/main" id="{EA0EDA60-E4BC-8D68-DAB7-98924FBCC92A}"/>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119</a:t>
            </a:r>
          </a:p>
        </p:txBody>
      </p:sp>
      <p:sp>
        <p:nvSpPr>
          <p:cNvPr id="13" name="Retângulo: Cantos Arredondados 12">
            <a:hlinkClick r:id="rId3" action="ppaction://hlinksldjump"/>
            <a:extLst>
              <a:ext uri="{FF2B5EF4-FFF2-40B4-BE49-F238E27FC236}">
                <a16:creationId xmlns:a16="http://schemas.microsoft.com/office/drawing/2014/main" id="{64D3DBE6-0930-8AE0-A042-5E867612EFF3}"/>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406942004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290733" y="2824909"/>
            <a:ext cx="3034805" cy="1085425"/>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Población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y PIB</a:t>
            </a:r>
          </a:p>
        </p:txBody>
      </p:sp>
      <p:sp>
        <p:nvSpPr>
          <p:cNvPr id="3" name="Elipse 2">
            <a:extLst>
              <a:ext uri="{FF2B5EF4-FFF2-40B4-BE49-F238E27FC236}">
                <a16:creationId xmlns:a16="http://schemas.microsoft.com/office/drawing/2014/main" id="{7D640E71-6146-68E9-FBE2-20B6F6C18756}"/>
              </a:ext>
            </a:extLst>
          </p:cNvPr>
          <p:cNvSpPr/>
          <p:nvPr/>
        </p:nvSpPr>
        <p:spPr>
          <a:xfrm>
            <a:off x="1128000" y="296368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09555" y="-174997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tângulo 5">
            <a:extLst>
              <a:ext uri="{FF2B5EF4-FFF2-40B4-BE49-F238E27FC236}">
                <a16:creationId xmlns:a16="http://schemas.microsoft.com/office/drawing/2014/main" id="{03B4CBA6-B982-A1CA-F9D3-3D1F15B42CDF}"/>
              </a:ext>
            </a:extLst>
          </p:cNvPr>
          <p:cNvSpPr/>
          <p:nvPr/>
        </p:nvSpPr>
        <p:spPr>
          <a:xfrm>
            <a:off x="5328268" y="0"/>
            <a:ext cx="3513396" cy="1458410"/>
          </a:xfrm>
          <a:prstGeom prst="rect">
            <a:avLst/>
          </a:prstGeom>
          <a:solidFill>
            <a:srgbClr val="74A9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Retângulo 8">
            <a:extLst>
              <a:ext uri="{FF2B5EF4-FFF2-40B4-BE49-F238E27FC236}">
                <a16:creationId xmlns:a16="http://schemas.microsoft.com/office/drawing/2014/main" id="{316A612B-1021-57CC-EAAA-FCFD26AA9F5D}"/>
              </a:ext>
            </a:extLst>
          </p:cNvPr>
          <p:cNvSpPr/>
          <p:nvPr/>
        </p:nvSpPr>
        <p:spPr>
          <a:xfrm>
            <a:off x="5328268" y="2898702"/>
            <a:ext cx="3513396" cy="1458410"/>
          </a:xfrm>
          <a:prstGeom prst="rect">
            <a:avLst/>
          </a:prstGeom>
          <a:solidFill>
            <a:srgbClr val="74A9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Retângulo 14">
            <a:extLst>
              <a:ext uri="{FF2B5EF4-FFF2-40B4-BE49-F238E27FC236}">
                <a16:creationId xmlns:a16="http://schemas.microsoft.com/office/drawing/2014/main" id="{9FA756A5-B9EE-1DD7-5C40-E8119EEDB4BE}"/>
              </a:ext>
            </a:extLst>
          </p:cNvPr>
          <p:cNvSpPr/>
          <p:nvPr/>
        </p:nvSpPr>
        <p:spPr>
          <a:xfrm>
            <a:off x="5328268" y="5808132"/>
            <a:ext cx="6863732" cy="1049867"/>
          </a:xfrm>
          <a:prstGeom prst="rect">
            <a:avLst/>
          </a:prstGeom>
          <a:solidFill>
            <a:srgbClr val="74A9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cxnSp>
        <p:nvCxnSpPr>
          <p:cNvPr id="17" name="Conector reto 16">
            <a:extLst>
              <a:ext uri="{FF2B5EF4-FFF2-40B4-BE49-F238E27FC236}">
                <a16:creationId xmlns:a16="http://schemas.microsoft.com/office/drawing/2014/main" id="{E312AF2E-3246-6ABC-D0AC-269F08A61ABB}"/>
              </a:ext>
            </a:extLst>
          </p:cNvPr>
          <p:cNvCxnSpPr>
            <a:cxnSpLocks/>
          </p:cNvCxnSpPr>
          <p:nvPr/>
        </p:nvCxnSpPr>
        <p:spPr>
          <a:xfrm>
            <a:off x="8841664" y="0"/>
            <a:ext cx="0" cy="5808132"/>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8" name="CaixaDeTexto 17">
            <a:extLst>
              <a:ext uri="{FF2B5EF4-FFF2-40B4-BE49-F238E27FC236}">
                <a16:creationId xmlns:a16="http://schemas.microsoft.com/office/drawing/2014/main" id="{3319470B-B298-8533-5174-A727CE7E5D3B}"/>
              </a:ext>
            </a:extLst>
          </p:cNvPr>
          <p:cNvSpPr txBox="1"/>
          <p:nvPr/>
        </p:nvSpPr>
        <p:spPr>
          <a:xfrm>
            <a:off x="9168381" y="593956"/>
            <a:ext cx="2696900" cy="338554"/>
          </a:xfrm>
          <a:prstGeom prst="rect">
            <a:avLst/>
          </a:prstGeom>
          <a:noFill/>
        </p:spPr>
        <p:txBody>
          <a:bodyPr wrap="square" rtlCol="0">
            <a:spAutoFit/>
          </a:bodyPr>
          <a:lstStyle/>
          <a:p>
            <a:r>
              <a:rPr lang="pt-BR" sz="1600" dirty="0">
                <a:ln>
                  <a:solidFill>
                    <a:schemeClr val="accent5">
                      <a:lumMod val="75000"/>
                    </a:schemeClr>
                  </a:solidFill>
                </a:ln>
                <a:latin typeface="Montserrat" panose="00000500000000000000" pitchFamily="2" charset="0"/>
              </a:rPr>
              <a:t>46,3 </a:t>
            </a:r>
            <a:r>
              <a:rPr lang="pt-BR" sz="1600" dirty="0" err="1">
                <a:ln>
                  <a:solidFill>
                    <a:schemeClr val="accent5">
                      <a:lumMod val="75000"/>
                    </a:schemeClr>
                  </a:solidFill>
                </a:ln>
                <a:latin typeface="Montserrat" panose="00000500000000000000" pitchFamily="2" charset="0"/>
              </a:rPr>
              <a:t>millones</a:t>
            </a:r>
            <a:endParaRPr lang="pt-BR" sz="1600" dirty="0">
              <a:ln>
                <a:solidFill>
                  <a:schemeClr val="accent5">
                    <a:lumMod val="75000"/>
                  </a:schemeClr>
                </a:solidFill>
              </a:ln>
              <a:latin typeface="Montserrat" panose="00000500000000000000" pitchFamily="2" charset="0"/>
            </a:endParaRPr>
          </a:p>
        </p:txBody>
      </p:sp>
      <p:sp>
        <p:nvSpPr>
          <p:cNvPr id="19" name="CaixaDeTexto 18">
            <a:extLst>
              <a:ext uri="{FF2B5EF4-FFF2-40B4-BE49-F238E27FC236}">
                <a16:creationId xmlns:a16="http://schemas.microsoft.com/office/drawing/2014/main" id="{3779E38B-D4F1-8BD1-E57F-888F06A44306}"/>
              </a:ext>
            </a:extLst>
          </p:cNvPr>
          <p:cNvSpPr txBox="1"/>
          <p:nvPr/>
        </p:nvSpPr>
        <p:spPr>
          <a:xfrm>
            <a:off x="5659557" y="467595"/>
            <a:ext cx="3359481" cy="461665"/>
          </a:xfrm>
          <a:prstGeom prst="rect">
            <a:avLst/>
          </a:prstGeom>
          <a:noFill/>
        </p:spPr>
        <p:txBody>
          <a:bodyPr wrap="square" rtlCol="0">
            <a:spAutoFit/>
          </a:bodyPr>
          <a:lstStyle/>
          <a:p>
            <a:r>
              <a:rPr lang="pt-BR" sz="2400" b="1" dirty="0" err="1">
                <a:solidFill>
                  <a:schemeClr val="bg1"/>
                </a:solidFill>
                <a:latin typeface="Montserrat" panose="00000500000000000000" pitchFamily="2" charset="0"/>
              </a:rPr>
              <a:t>Población</a:t>
            </a:r>
            <a:r>
              <a:rPr lang="pt-BR" sz="2400" b="1" dirty="0">
                <a:solidFill>
                  <a:schemeClr val="bg1"/>
                </a:solidFill>
                <a:latin typeface="Montserrat" panose="00000500000000000000" pitchFamily="2" charset="0"/>
              </a:rPr>
              <a:t> 2022</a:t>
            </a:r>
          </a:p>
        </p:txBody>
      </p:sp>
      <p:sp>
        <p:nvSpPr>
          <p:cNvPr id="20" name="CaixaDeTexto 19">
            <a:extLst>
              <a:ext uri="{FF2B5EF4-FFF2-40B4-BE49-F238E27FC236}">
                <a16:creationId xmlns:a16="http://schemas.microsoft.com/office/drawing/2014/main" id="{65088231-A54C-5598-B9EB-6EF62C80C001}"/>
              </a:ext>
            </a:extLst>
          </p:cNvPr>
          <p:cNvSpPr txBox="1"/>
          <p:nvPr/>
        </p:nvSpPr>
        <p:spPr>
          <a:xfrm>
            <a:off x="5491329" y="1793002"/>
            <a:ext cx="3028191" cy="861774"/>
          </a:xfrm>
          <a:prstGeom prst="rect">
            <a:avLst/>
          </a:prstGeom>
          <a:noFill/>
        </p:spPr>
        <p:txBody>
          <a:bodyPr wrap="square" rtlCol="0">
            <a:spAutoFit/>
          </a:bodyPr>
          <a:lstStyle/>
          <a:p>
            <a:r>
              <a:rPr lang="es-419" b="1" dirty="0">
                <a:solidFill>
                  <a:srgbClr val="74A9DB"/>
                </a:solidFill>
                <a:latin typeface="Montserrat" panose="00000500000000000000" pitchFamily="2" charset="0"/>
                <a:cs typeface="Calibri" panose="020F0502020204030204" pitchFamily="34" charset="0"/>
              </a:rPr>
              <a:t>Tasa de crecimiento de la población </a:t>
            </a:r>
          </a:p>
          <a:p>
            <a:r>
              <a:rPr lang="es-419" sz="1400" dirty="0">
                <a:solidFill>
                  <a:srgbClr val="74A9DB"/>
                </a:solidFill>
                <a:latin typeface="Montserrat" panose="00000500000000000000" pitchFamily="2" charset="0"/>
                <a:cs typeface="Calibri" panose="020F0502020204030204" pitchFamily="34" charset="0"/>
              </a:rPr>
              <a:t>(% anual) 2020/2021</a:t>
            </a:r>
            <a:endParaRPr lang="pt-BR" sz="1400" dirty="0">
              <a:solidFill>
                <a:srgbClr val="74A9DB"/>
              </a:solidFill>
              <a:latin typeface="Montserrat" panose="00000500000000000000" pitchFamily="2" charset="0"/>
            </a:endParaRPr>
          </a:p>
        </p:txBody>
      </p:sp>
      <p:sp>
        <p:nvSpPr>
          <p:cNvPr id="21" name="CaixaDeTexto 20">
            <a:extLst>
              <a:ext uri="{FF2B5EF4-FFF2-40B4-BE49-F238E27FC236}">
                <a16:creationId xmlns:a16="http://schemas.microsoft.com/office/drawing/2014/main" id="{86AC4C98-84FB-519F-418B-8CF3A9FAA56C}"/>
              </a:ext>
            </a:extLst>
          </p:cNvPr>
          <p:cNvSpPr txBox="1"/>
          <p:nvPr/>
        </p:nvSpPr>
        <p:spPr>
          <a:xfrm>
            <a:off x="5752933" y="3291366"/>
            <a:ext cx="2696900" cy="707886"/>
          </a:xfrm>
          <a:prstGeom prst="rect">
            <a:avLst/>
          </a:prstGeom>
          <a:noFill/>
        </p:spPr>
        <p:txBody>
          <a:bodyPr wrap="square" rtlCol="0">
            <a:spAutoFit/>
          </a:bodyPr>
          <a:lstStyle/>
          <a:p>
            <a:r>
              <a:rPr lang="pt-BR" sz="2000" b="1" dirty="0">
                <a:solidFill>
                  <a:schemeClr val="bg1"/>
                </a:solidFill>
                <a:latin typeface="Montserrat" panose="00000500000000000000" pitchFamily="2" charset="0"/>
              </a:rPr>
              <a:t>PIB (</a:t>
            </a:r>
            <a:r>
              <a:rPr lang="pt-BR" sz="2000" b="1" dirty="0" err="1">
                <a:solidFill>
                  <a:schemeClr val="bg1"/>
                </a:solidFill>
                <a:latin typeface="Montserrat" panose="00000500000000000000" pitchFamily="2" charset="0"/>
              </a:rPr>
              <a:t>actual</a:t>
            </a:r>
            <a:r>
              <a:rPr lang="pt-BR" sz="2000" b="1" dirty="0">
                <a:solidFill>
                  <a:schemeClr val="bg1"/>
                </a:solidFill>
                <a:latin typeface="Montserrat" panose="00000500000000000000" pitchFamily="2" charset="0"/>
              </a:rPr>
              <a:t> US$) 2021</a:t>
            </a:r>
          </a:p>
        </p:txBody>
      </p:sp>
      <p:sp>
        <p:nvSpPr>
          <p:cNvPr id="22" name="CaixaDeTexto 21">
            <a:extLst>
              <a:ext uri="{FF2B5EF4-FFF2-40B4-BE49-F238E27FC236}">
                <a16:creationId xmlns:a16="http://schemas.microsoft.com/office/drawing/2014/main" id="{80D1D173-5C57-5CED-6BB3-A156293380B3}"/>
              </a:ext>
            </a:extLst>
          </p:cNvPr>
          <p:cNvSpPr txBox="1"/>
          <p:nvPr/>
        </p:nvSpPr>
        <p:spPr>
          <a:xfrm>
            <a:off x="5659556" y="4691704"/>
            <a:ext cx="3182107" cy="707886"/>
          </a:xfrm>
          <a:prstGeom prst="rect">
            <a:avLst/>
          </a:prstGeom>
          <a:noFill/>
        </p:spPr>
        <p:txBody>
          <a:bodyPr wrap="square" rtlCol="0">
            <a:spAutoFit/>
          </a:bodyPr>
          <a:lstStyle/>
          <a:p>
            <a:r>
              <a:rPr lang="pt-BR" sz="2000" b="1" dirty="0">
                <a:solidFill>
                  <a:srgbClr val="74A9DB"/>
                </a:solidFill>
                <a:latin typeface="Montserrat" panose="00000500000000000000" pitchFamily="2" charset="0"/>
                <a:cs typeface="Calibri" panose="020F0502020204030204" pitchFamily="34" charset="0"/>
              </a:rPr>
              <a:t>PIB </a:t>
            </a:r>
            <a:r>
              <a:rPr lang="pt-BR" sz="2000" b="1" dirty="0" err="1">
                <a:solidFill>
                  <a:srgbClr val="74A9DB"/>
                </a:solidFill>
                <a:latin typeface="Montserrat" panose="00000500000000000000" pitchFamily="2" charset="0"/>
                <a:cs typeface="Calibri" panose="020F0502020204030204" pitchFamily="34" charset="0"/>
              </a:rPr>
              <a:t>crecimiento</a:t>
            </a:r>
            <a:r>
              <a:rPr lang="pt-BR" sz="2000" b="1" dirty="0">
                <a:solidFill>
                  <a:srgbClr val="74A9DB"/>
                </a:solidFill>
                <a:latin typeface="Montserrat" panose="00000500000000000000" pitchFamily="2" charset="0"/>
                <a:cs typeface="Calibri" panose="020F0502020204030204" pitchFamily="34" charset="0"/>
              </a:rPr>
              <a:t> (anual %) - 2020/2021**</a:t>
            </a:r>
          </a:p>
        </p:txBody>
      </p:sp>
      <p:sp>
        <p:nvSpPr>
          <p:cNvPr id="24" name="CaixaDeTexto 23">
            <a:extLst>
              <a:ext uri="{FF2B5EF4-FFF2-40B4-BE49-F238E27FC236}">
                <a16:creationId xmlns:a16="http://schemas.microsoft.com/office/drawing/2014/main" id="{2CFF9016-8104-B2BE-39BF-DA316542EF28}"/>
              </a:ext>
            </a:extLst>
          </p:cNvPr>
          <p:cNvSpPr txBox="1"/>
          <p:nvPr/>
        </p:nvSpPr>
        <p:spPr>
          <a:xfrm>
            <a:off x="9171638" y="2112621"/>
            <a:ext cx="2696900" cy="338554"/>
          </a:xfrm>
          <a:prstGeom prst="rect">
            <a:avLst/>
          </a:prstGeom>
          <a:noFill/>
        </p:spPr>
        <p:txBody>
          <a:bodyPr wrap="square" rtlCol="0">
            <a:spAutoFit/>
          </a:bodyPr>
          <a:lstStyle/>
          <a:p>
            <a:r>
              <a:rPr lang="pt-BR" sz="1600" dirty="0">
                <a:ln>
                  <a:solidFill>
                    <a:schemeClr val="accent5">
                      <a:lumMod val="75000"/>
                    </a:schemeClr>
                  </a:solidFill>
                </a:ln>
                <a:latin typeface="Montserrat" panose="00000500000000000000" pitchFamily="2" charset="0"/>
              </a:rPr>
              <a:t>0,95%</a:t>
            </a:r>
          </a:p>
        </p:txBody>
      </p:sp>
      <p:sp>
        <p:nvSpPr>
          <p:cNvPr id="26" name="CaixaDeTexto 25">
            <a:extLst>
              <a:ext uri="{FF2B5EF4-FFF2-40B4-BE49-F238E27FC236}">
                <a16:creationId xmlns:a16="http://schemas.microsoft.com/office/drawing/2014/main" id="{A109AEB9-B84B-D38F-3FD8-FB83FA335533}"/>
              </a:ext>
            </a:extLst>
          </p:cNvPr>
          <p:cNvSpPr txBox="1"/>
          <p:nvPr/>
        </p:nvSpPr>
        <p:spPr>
          <a:xfrm>
            <a:off x="9168381" y="3458630"/>
            <a:ext cx="2696900" cy="338554"/>
          </a:xfrm>
          <a:prstGeom prst="rect">
            <a:avLst/>
          </a:prstGeom>
          <a:noFill/>
        </p:spPr>
        <p:txBody>
          <a:bodyPr wrap="square" rtlCol="0">
            <a:spAutoFit/>
          </a:bodyPr>
          <a:lstStyle/>
          <a:p>
            <a:r>
              <a:rPr lang="pt-BR" sz="1600" dirty="0">
                <a:ln>
                  <a:solidFill>
                    <a:schemeClr val="accent5">
                      <a:lumMod val="75000"/>
                    </a:schemeClr>
                  </a:solidFill>
                </a:ln>
                <a:latin typeface="Montserrat" panose="00000500000000000000" pitchFamily="2" charset="0"/>
              </a:rPr>
              <a:t>487.227.339.103</a:t>
            </a:r>
          </a:p>
        </p:txBody>
      </p:sp>
      <p:sp>
        <p:nvSpPr>
          <p:cNvPr id="28" name="CaixaDeTexto 27">
            <a:extLst>
              <a:ext uri="{FF2B5EF4-FFF2-40B4-BE49-F238E27FC236}">
                <a16:creationId xmlns:a16="http://schemas.microsoft.com/office/drawing/2014/main" id="{1C9C1374-D4DA-38A5-52E1-A3D985AF55CF}"/>
              </a:ext>
            </a:extLst>
          </p:cNvPr>
          <p:cNvSpPr txBox="1"/>
          <p:nvPr/>
        </p:nvSpPr>
        <p:spPr>
          <a:xfrm>
            <a:off x="9233496" y="4876370"/>
            <a:ext cx="2696900" cy="338554"/>
          </a:xfrm>
          <a:prstGeom prst="rect">
            <a:avLst/>
          </a:prstGeom>
          <a:noFill/>
        </p:spPr>
        <p:txBody>
          <a:bodyPr wrap="square" rtlCol="0">
            <a:spAutoFit/>
          </a:bodyPr>
          <a:lstStyle/>
          <a:p>
            <a:r>
              <a:rPr lang="pt-BR" sz="1600" dirty="0">
                <a:ln>
                  <a:solidFill>
                    <a:schemeClr val="accent5">
                      <a:lumMod val="75000"/>
                    </a:schemeClr>
                  </a:solidFill>
                </a:ln>
                <a:latin typeface="Montserrat" panose="00000500000000000000" pitchFamily="2" charset="0"/>
              </a:rPr>
              <a:t>10,40%</a:t>
            </a:r>
          </a:p>
        </p:txBody>
      </p:sp>
      <p:sp>
        <p:nvSpPr>
          <p:cNvPr id="11" name="CaixaDeTexto 10">
            <a:extLst>
              <a:ext uri="{FF2B5EF4-FFF2-40B4-BE49-F238E27FC236}">
                <a16:creationId xmlns:a16="http://schemas.microsoft.com/office/drawing/2014/main" id="{7C07F2E8-8C16-9ECA-AD08-54C5F0354F83}"/>
              </a:ext>
            </a:extLst>
          </p:cNvPr>
          <p:cNvSpPr txBox="1"/>
          <p:nvPr/>
        </p:nvSpPr>
        <p:spPr>
          <a:xfrm>
            <a:off x="5594327" y="6113614"/>
            <a:ext cx="6186841" cy="800219"/>
          </a:xfrm>
          <a:prstGeom prst="rect">
            <a:avLst/>
          </a:prstGeom>
          <a:noFill/>
        </p:spPr>
        <p:txBody>
          <a:bodyPr wrap="square" rtlCol="0">
            <a:spAutoFit/>
          </a:bodyPr>
          <a:lstStyle/>
          <a:p>
            <a:pPr marL="0" marR="0" lvl="0" indent="0" rtl="0">
              <a:lnSpc>
                <a:spcPct val="100000"/>
              </a:lnSpc>
              <a:spcBef>
                <a:spcPts val="0"/>
              </a:spcBef>
              <a:spcAft>
                <a:spcPts val="0"/>
              </a:spcAft>
              <a:buNone/>
            </a:pPr>
            <a:r>
              <a:rPr lang="es-419" sz="1400" i="1" dirty="0">
                <a:solidFill>
                  <a:schemeClr val="bg1">
                    <a:lumMod val="95000"/>
                  </a:schemeClr>
                </a:solidFill>
                <a:latin typeface="Montserrat" panose="00000500000000000000" pitchFamily="2" charset="0"/>
                <a:cs typeface="Calibri" panose="020F0502020204030204" pitchFamily="34" charset="0"/>
              </a:rPr>
              <a:t>Fuente: https://data.worldbank.org/ * proyección – tasas 2020/21 ** última información disponible</a:t>
            </a:r>
          </a:p>
          <a:p>
            <a:endParaRPr lang="pt-BR" dirty="0"/>
          </a:p>
        </p:txBody>
      </p:sp>
      <p:grpSp>
        <p:nvGrpSpPr>
          <p:cNvPr id="8" name="Agrupar 7">
            <a:extLst>
              <a:ext uri="{FF2B5EF4-FFF2-40B4-BE49-F238E27FC236}">
                <a16:creationId xmlns:a16="http://schemas.microsoft.com/office/drawing/2014/main" id="{562782C9-805C-62BF-1E36-7BF26B238EA4}"/>
              </a:ext>
            </a:extLst>
          </p:cNvPr>
          <p:cNvGrpSpPr/>
          <p:nvPr/>
        </p:nvGrpSpPr>
        <p:grpSpPr>
          <a:xfrm>
            <a:off x="0" y="-203200"/>
            <a:ext cx="596496" cy="7096541"/>
            <a:chOff x="0" y="9939"/>
            <a:chExt cx="596496" cy="6858002"/>
          </a:xfrm>
        </p:grpSpPr>
        <p:pic>
          <p:nvPicPr>
            <p:cNvPr id="5" name="Imagem 4" descr="Uma imagem contendo Diagrama&#10;&#10;Descrição gerada automaticamente">
              <a:extLst>
                <a:ext uri="{FF2B5EF4-FFF2-40B4-BE49-F238E27FC236}">
                  <a16:creationId xmlns:a16="http://schemas.microsoft.com/office/drawing/2014/main" id="{084F8385-199E-5F1A-AC76-264AED96235C}"/>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6084" t="50387" r="6601" b="10444"/>
            <a:stretch/>
          </p:blipFill>
          <p:spPr>
            <a:xfrm rot="16200000">
              <a:off x="-3130752" y="3140693"/>
              <a:ext cx="6858002" cy="596494"/>
            </a:xfrm>
            <a:prstGeom prst="rect">
              <a:avLst/>
            </a:prstGeom>
          </p:spPr>
        </p:pic>
        <p:sp>
          <p:nvSpPr>
            <p:cNvPr id="7" name="Retângulo 6">
              <a:extLst>
                <a:ext uri="{FF2B5EF4-FFF2-40B4-BE49-F238E27FC236}">
                  <a16:creationId xmlns:a16="http://schemas.microsoft.com/office/drawing/2014/main" id="{11FDA834-5FC9-8B81-12C5-45220ED1006B}"/>
                </a:ext>
              </a:extLst>
            </p:cNvPr>
            <p:cNvSpPr/>
            <p:nvPr/>
          </p:nvSpPr>
          <p:spPr>
            <a:xfrm>
              <a:off x="0" y="2112621"/>
              <a:ext cx="275303" cy="276374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2" name="Retângulo: Cantos Arredondados 11">
            <a:extLst>
              <a:ext uri="{FF2B5EF4-FFF2-40B4-BE49-F238E27FC236}">
                <a16:creationId xmlns:a16="http://schemas.microsoft.com/office/drawing/2014/main" id="{FAF15062-E38D-4FDB-AD1A-5BD68A4176E2}"/>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12</a:t>
            </a:r>
          </a:p>
        </p:txBody>
      </p:sp>
      <p:sp>
        <p:nvSpPr>
          <p:cNvPr id="10" name="Retângulo: Cantos Arredondados 9">
            <a:hlinkClick r:id="rId3" action="ppaction://hlinksldjump"/>
            <a:extLst>
              <a:ext uri="{FF2B5EF4-FFF2-40B4-BE49-F238E27FC236}">
                <a16:creationId xmlns:a16="http://schemas.microsoft.com/office/drawing/2014/main" id="{E7566099-A78F-5E68-DF41-21B62C150563}"/>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510386359"/>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tângulo 35">
            <a:extLst>
              <a:ext uri="{FF2B5EF4-FFF2-40B4-BE49-F238E27FC236}">
                <a16:creationId xmlns:a16="http://schemas.microsoft.com/office/drawing/2014/main" id="{58C95D0F-95FD-620D-AF0C-0F704AB56E53}"/>
              </a:ext>
            </a:extLst>
          </p:cNvPr>
          <p:cNvSpPr/>
          <p:nvPr/>
        </p:nvSpPr>
        <p:spPr>
          <a:xfrm>
            <a:off x="5372100" y="-266700"/>
            <a:ext cx="2797100" cy="7391400"/>
          </a:xfrm>
          <a:prstGeom prst="rect">
            <a:avLst/>
          </a:prstGeom>
          <a:solidFill>
            <a:srgbClr val="FED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30" name="Retângulo 29">
            <a:extLst>
              <a:ext uri="{FF2B5EF4-FFF2-40B4-BE49-F238E27FC236}">
                <a16:creationId xmlns:a16="http://schemas.microsoft.com/office/drawing/2014/main" id="{92FDF75F-FC0D-2CD5-E4D2-33FCE5373033}"/>
              </a:ext>
            </a:extLst>
          </p:cNvPr>
          <p:cNvSpPr/>
          <p:nvPr/>
        </p:nvSpPr>
        <p:spPr>
          <a:xfrm>
            <a:off x="8175170" y="3548269"/>
            <a:ext cx="4016830" cy="3309731"/>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9" name="Retângulo 28">
            <a:extLst>
              <a:ext uri="{FF2B5EF4-FFF2-40B4-BE49-F238E27FC236}">
                <a16:creationId xmlns:a16="http://schemas.microsoft.com/office/drawing/2014/main" id="{B0E14FCB-C8D3-9F33-8AD9-E892E02481FE}"/>
              </a:ext>
            </a:extLst>
          </p:cNvPr>
          <p:cNvSpPr/>
          <p:nvPr/>
        </p:nvSpPr>
        <p:spPr>
          <a:xfrm>
            <a:off x="8175170" y="0"/>
            <a:ext cx="4016825" cy="3548269"/>
          </a:xfrm>
          <a:prstGeom prst="rect">
            <a:avLst/>
          </a:prstGeom>
          <a:solidFill>
            <a:srgbClr val="1C5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 name="CaixaDeTexto 1">
            <a:extLst>
              <a:ext uri="{FF2B5EF4-FFF2-40B4-BE49-F238E27FC236}">
                <a16:creationId xmlns:a16="http://schemas.microsoft.com/office/drawing/2014/main" id="{4F70FA0D-05FA-1B6A-D3A6-61D3E37E2374}"/>
              </a:ext>
            </a:extLst>
          </p:cNvPr>
          <p:cNvSpPr txBox="1"/>
          <p:nvPr/>
        </p:nvSpPr>
        <p:spPr>
          <a:xfrm>
            <a:off x="1360901" y="2891537"/>
            <a:ext cx="3618298"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GLA,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Indicadores</a:t>
            </a:r>
          </a:p>
        </p:txBody>
      </p:sp>
      <p:sp>
        <p:nvSpPr>
          <p:cNvPr id="3" name="Elipse 2">
            <a:extLst>
              <a:ext uri="{FF2B5EF4-FFF2-40B4-BE49-F238E27FC236}">
                <a16:creationId xmlns:a16="http://schemas.microsoft.com/office/drawing/2014/main" id="{7D640E71-6146-68E9-FBE2-20B6F6C18756}"/>
              </a:ext>
            </a:extLst>
          </p:cNvPr>
          <p:cNvSpPr/>
          <p:nvPr/>
        </p:nvSpPr>
        <p:spPr>
          <a:xfrm>
            <a:off x="1144042" y="296368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09555" y="-174997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Google Shape;96;p7">
            <a:extLst>
              <a:ext uri="{FF2B5EF4-FFF2-40B4-BE49-F238E27FC236}">
                <a16:creationId xmlns:a16="http://schemas.microsoft.com/office/drawing/2014/main" id="{C3CEF6C2-77D7-2269-6F08-09B60D4DA5E9}"/>
              </a:ext>
            </a:extLst>
          </p:cNvPr>
          <p:cNvSpPr txBox="1"/>
          <p:nvPr/>
        </p:nvSpPr>
        <p:spPr>
          <a:xfrm>
            <a:off x="1313793" y="6377612"/>
            <a:ext cx="2880892" cy="246181"/>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rPr>
              <a:t>Fuente: </a:t>
            </a: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hlinkClick r:id="rId2"/>
              </a:rPr>
              <a:t>https://data.worldbank.org/</a:t>
            </a: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rPr>
              <a:t>   CENSO CLICC</a:t>
            </a:r>
            <a:endParaRPr i="1" dirty="0">
              <a:latin typeface="Calibri" panose="020F0502020204030204" pitchFamily="34" charset="0"/>
              <a:cs typeface="Calibri" panose="020F0502020204030204" pitchFamily="34" charset="0"/>
            </a:endParaRPr>
          </a:p>
        </p:txBody>
      </p:sp>
      <p:sp>
        <p:nvSpPr>
          <p:cNvPr id="12" name="Retângulo: Cantos Arredondados 11">
            <a:extLst>
              <a:ext uri="{FF2B5EF4-FFF2-40B4-BE49-F238E27FC236}">
                <a16:creationId xmlns:a16="http://schemas.microsoft.com/office/drawing/2014/main" id="{D6B92C88-16E2-BE03-F724-3A9D43E64BDE}"/>
              </a:ext>
            </a:extLst>
          </p:cNvPr>
          <p:cNvSpPr/>
          <p:nvPr/>
        </p:nvSpPr>
        <p:spPr>
          <a:xfrm>
            <a:off x="5678935" y="1226287"/>
            <a:ext cx="31737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chemeClr val="bg1"/>
                </a:solidFill>
                <a:latin typeface="Montserrat" panose="00000500000000000000" pitchFamily="2" charset="0"/>
                <a:cs typeface="Calibri" panose="020F0502020204030204" pitchFamily="34" charset="0"/>
              </a:rPr>
              <a:t>Centros </a:t>
            </a:r>
          </a:p>
          <a:p>
            <a:r>
              <a:rPr lang="pt-BR" b="1" dirty="0" err="1">
                <a:solidFill>
                  <a:schemeClr val="bg1"/>
                </a:solidFill>
                <a:latin typeface="Montserrat" panose="00000500000000000000" pitchFamily="2" charset="0"/>
                <a:cs typeface="Calibri" panose="020F0502020204030204" pitchFamily="34" charset="0"/>
              </a:rPr>
              <a:t>Comerciales</a:t>
            </a:r>
            <a:endParaRPr lang="pt-BR" b="1" dirty="0">
              <a:solidFill>
                <a:schemeClr val="bg1"/>
              </a:solidFill>
              <a:latin typeface="Montserrat" panose="00000500000000000000" pitchFamily="2" charset="0"/>
              <a:cs typeface="Calibri" panose="020F0502020204030204" pitchFamily="34" charset="0"/>
            </a:endParaRPr>
          </a:p>
          <a:p>
            <a:r>
              <a:rPr lang="pt-BR" sz="4000" b="1" dirty="0">
                <a:solidFill>
                  <a:schemeClr val="bg1"/>
                </a:solidFill>
                <a:latin typeface="Montserrat" panose="00000500000000000000" pitchFamily="2" charset="0"/>
                <a:cs typeface="Calibri" panose="020F0502020204030204" pitchFamily="34" charset="0"/>
              </a:rPr>
              <a:t>29</a:t>
            </a:r>
            <a:endParaRPr lang="pt-BR" b="1" dirty="0">
              <a:solidFill>
                <a:schemeClr val="bg1"/>
              </a:solidFill>
              <a:latin typeface="Montserrat" panose="00000500000000000000" pitchFamily="2" charset="0"/>
              <a:cs typeface="Calibri" panose="020F0502020204030204" pitchFamily="34" charset="0"/>
            </a:endParaRPr>
          </a:p>
        </p:txBody>
      </p:sp>
      <p:sp>
        <p:nvSpPr>
          <p:cNvPr id="13" name="Retângulo: Cantos Arredondados 12">
            <a:extLst>
              <a:ext uri="{FF2B5EF4-FFF2-40B4-BE49-F238E27FC236}">
                <a16:creationId xmlns:a16="http://schemas.microsoft.com/office/drawing/2014/main" id="{FE1B52E7-A0EB-C539-999C-492188A67872}"/>
              </a:ext>
            </a:extLst>
          </p:cNvPr>
          <p:cNvSpPr/>
          <p:nvPr/>
        </p:nvSpPr>
        <p:spPr>
          <a:xfrm>
            <a:off x="5678935" y="4802912"/>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chemeClr val="bg1"/>
                </a:solidFill>
                <a:latin typeface="Montserrat" panose="00000500000000000000" pitchFamily="2" charset="0"/>
                <a:cs typeface="Calibri" panose="020F0502020204030204" pitchFamily="34" charset="0"/>
              </a:rPr>
              <a:t>GLA m² </a:t>
            </a:r>
          </a:p>
          <a:p>
            <a:r>
              <a:rPr lang="pt-BR" sz="3200" b="1" dirty="0">
                <a:solidFill>
                  <a:schemeClr val="bg1"/>
                </a:solidFill>
                <a:latin typeface="Montserrat" panose="00000500000000000000" pitchFamily="2" charset="0"/>
                <a:cs typeface="Calibri" panose="020F0502020204030204" pitchFamily="34" charset="0"/>
              </a:rPr>
              <a:t>680.620</a:t>
            </a:r>
          </a:p>
        </p:txBody>
      </p:sp>
      <p:sp>
        <p:nvSpPr>
          <p:cNvPr id="14" name="Retângulo: Cantos Arredondados 13">
            <a:extLst>
              <a:ext uri="{FF2B5EF4-FFF2-40B4-BE49-F238E27FC236}">
                <a16:creationId xmlns:a16="http://schemas.microsoft.com/office/drawing/2014/main" id="{3BD5E0C4-5562-A1F0-2BDB-272F6688ED44}"/>
              </a:ext>
            </a:extLst>
          </p:cNvPr>
          <p:cNvSpPr/>
          <p:nvPr/>
        </p:nvSpPr>
        <p:spPr>
          <a:xfrm>
            <a:off x="8470601" y="562368"/>
            <a:ext cx="3420000"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latin typeface="Montserrat" panose="00000500000000000000" pitchFamily="2" charset="0"/>
                <a:cs typeface="Calibri" panose="020F0502020204030204" pitchFamily="34" charset="0"/>
              </a:rPr>
              <a:t>Habitantes / Centro comercial</a:t>
            </a:r>
          </a:p>
          <a:p>
            <a:r>
              <a:rPr lang="pt-BR" sz="3200" b="1" dirty="0">
                <a:latin typeface="Montserrat" panose="00000500000000000000" pitchFamily="2" charset="0"/>
                <a:cs typeface="Calibri" panose="020F0502020204030204" pitchFamily="34" charset="0"/>
              </a:rPr>
              <a:t>620.970</a:t>
            </a:r>
          </a:p>
        </p:txBody>
      </p:sp>
      <p:sp>
        <p:nvSpPr>
          <p:cNvPr id="16" name="Retângulo: Cantos Arredondados 15">
            <a:extLst>
              <a:ext uri="{FF2B5EF4-FFF2-40B4-BE49-F238E27FC236}">
                <a16:creationId xmlns:a16="http://schemas.microsoft.com/office/drawing/2014/main" id="{519CBC2E-D55A-F345-E7CF-E8EBCF5A0063}"/>
              </a:ext>
            </a:extLst>
          </p:cNvPr>
          <p:cNvSpPr/>
          <p:nvPr/>
        </p:nvSpPr>
        <p:spPr>
          <a:xfrm>
            <a:off x="8701769" y="3956444"/>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latin typeface="Montserrat" panose="00000500000000000000" pitchFamily="2" charset="0"/>
                <a:cs typeface="Calibri" panose="020F0502020204030204" pitchFamily="34" charset="0"/>
              </a:rPr>
              <a:t>Habitantes / m² de GLA </a:t>
            </a:r>
          </a:p>
          <a:p>
            <a:r>
              <a:rPr lang="pt-BR" sz="3200" b="1" dirty="0">
                <a:latin typeface="Montserrat" panose="00000500000000000000" pitchFamily="2" charset="0"/>
                <a:cs typeface="Calibri" panose="020F0502020204030204" pitchFamily="34" charset="0"/>
              </a:rPr>
              <a:t>27</a:t>
            </a:r>
          </a:p>
        </p:txBody>
      </p:sp>
      <p:sp>
        <p:nvSpPr>
          <p:cNvPr id="23" name="Retângulo: Cantos Arredondados 22">
            <a:extLst>
              <a:ext uri="{FF2B5EF4-FFF2-40B4-BE49-F238E27FC236}">
                <a16:creationId xmlns:a16="http://schemas.microsoft.com/office/drawing/2014/main" id="{97C29DF5-C8B9-A261-1017-ECBA8D193F58}"/>
              </a:ext>
            </a:extLst>
          </p:cNvPr>
          <p:cNvSpPr/>
          <p:nvPr/>
        </p:nvSpPr>
        <p:spPr>
          <a:xfrm>
            <a:off x="8440393" y="1928175"/>
            <a:ext cx="3420000"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latin typeface="Montserrat" panose="00000500000000000000" pitchFamily="2" charset="0"/>
                <a:cs typeface="Calibri" panose="020F0502020204030204" pitchFamily="34" charset="0"/>
              </a:rPr>
              <a:t>PIB (US$) / Centros </a:t>
            </a:r>
            <a:r>
              <a:rPr lang="pt-BR" sz="1400" b="1" dirty="0" err="1">
                <a:latin typeface="Montserrat" panose="00000500000000000000" pitchFamily="2" charset="0"/>
                <a:cs typeface="Calibri" panose="020F0502020204030204" pitchFamily="34" charset="0"/>
              </a:rPr>
              <a:t>comerciales</a:t>
            </a:r>
            <a:endParaRPr lang="pt-BR" sz="1400" b="1" dirty="0">
              <a:latin typeface="Montserrat" panose="00000500000000000000" pitchFamily="2" charset="0"/>
              <a:cs typeface="Calibri" panose="020F0502020204030204" pitchFamily="34" charset="0"/>
            </a:endParaRPr>
          </a:p>
          <a:p>
            <a:r>
              <a:rPr lang="pt-BR" sz="3200" b="1" dirty="0">
                <a:latin typeface="Montserrat" panose="00000500000000000000" pitchFamily="2" charset="0"/>
                <a:cs typeface="Calibri" panose="020F0502020204030204" pitchFamily="34" charset="0"/>
              </a:rPr>
              <a:t>3.660.891.931</a:t>
            </a:r>
          </a:p>
        </p:txBody>
      </p:sp>
      <p:sp>
        <p:nvSpPr>
          <p:cNvPr id="25" name="Retângulo: Cantos Arredondados 24">
            <a:extLst>
              <a:ext uri="{FF2B5EF4-FFF2-40B4-BE49-F238E27FC236}">
                <a16:creationId xmlns:a16="http://schemas.microsoft.com/office/drawing/2014/main" id="{2A7A889A-D757-1637-ADFF-FAFB8AC31A95}"/>
              </a:ext>
            </a:extLst>
          </p:cNvPr>
          <p:cNvSpPr/>
          <p:nvPr/>
        </p:nvSpPr>
        <p:spPr>
          <a:xfrm>
            <a:off x="8701769" y="5371169"/>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latin typeface="Montserrat" panose="00000500000000000000" pitchFamily="2" charset="0"/>
                <a:cs typeface="Calibri" panose="020F0502020204030204" pitchFamily="34" charset="0"/>
              </a:rPr>
              <a:t>PIB (US$) / m² de GLA </a:t>
            </a:r>
          </a:p>
          <a:p>
            <a:r>
              <a:rPr lang="pt-BR" sz="3200" b="1" dirty="0">
                <a:latin typeface="Montserrat" panose="00000500000000000000" pitchFamily="2" charset="0"/>
                <a:cs typeface="Calibri" panose="020F0502020204030204" pitchFamily="34" charset="0"/>
              </a:rPr>
              <a:t>155.984,10</a:t>
            </a:r>
          </a:p>
        </p:txBody>
      </p:sp>
      <p:pic>
        <p:nvPicPr>
          <p:cNvPr id="5" name="Imagem 4" descr="Diagrama&#10;&#10;Descrição gerada automaticamente">
            <a:extLst>
              <a:ext uri="{FF2B5EF4-FFF2-40B4-BE49-F238E27FC236}">
                <a16:creationId xmlns:a16="http://schemas.microsoft.com/office/drawing/2014/main" id="{96F1FC5B-890A-14FE-0470-5673A9001CDE}"/>
              </a:ext>
            </a:extLst>
          </p:cNvPr>
          <p:cNvPicPr>
            <a:picLocks noChangeAspect="1"/>
          </p:cNvPicPr>
          <p:nvPr/>
        </p:nvPicPr>
        <p:blipFill rotWithShape="1">
          <a:blip r:embed="rId3">
            <a:extLst>
              <a:ext uri="{28A0092B-C50C-407E-A947-70E740481C1C}">
                <a14:useLocalDpi xmlns:a14="http://schemas.microsoft.com/office/drawing/2010/main" val="0"/>
              </a:ext>
            </a:extLst>
          </a:blip>
          <a:srcRect t="21866" b="4478"/>
          <a:stretch/>
        </p:blipFill>
        <p:spPr>
          <a:xfrm rot="16200000">
            <a:off x="-3050872" y="3050874"/>
            <a:ext cx="6858000" cy="756251"/>
          </a:xfrm>
          <a:prstGeom prst="rect">
            <a:avLst/>
          </a:prstGeom>
        </p:spPr>
      </p:pic>
      <p:grpSp>
        <p:nvGrpSpPr>
          <p:cNvPr id="6" name="Agrupar 5">
            <a:extLst>
              <a:ext uri="{FF2B5EF4-FFF2-40B4-BE49-F238E27FC236}">
                <a16:creationId xmlns:a16="http://schemas.microsoft.com/office/drawing/2014/main" id="{57E377C6-0332-1322-7352-D447738FD540}"/>
              </a:ext>
            </a:extLst>
          </p:cNvPr>
          <p:cNvGrpSpPr/>
          <p:nvPr/>
        </p:nvGrpSpPr>
        <p:grpSpPr>
          <a:xfrm>
            <a:off x="-7620" y="-406400"/>
            <a:ext cx="763874" cy="7492999"/>
            <a:chOff x="-7620" y="-406399"/>
            <a:chExt cx="763874" cy="406398"/>
          </a:xfrm>
        </p:grpSpPr>
        <p:sp>
          <p:nvSpPr>
            <p:cNvPr id="7" name="Retângulo 6">
              <a:extLst>
                <a:ext uri="{FF2B5EF4-FFF2-40B4-BE49-F238E27FC236}">
                  <a16:creationId xmlns:a16="http://schemas.microsoft.com/office/drawing/2014/main" id="{C0D019EA-19E0-CFDA-AA98-DC2A0D00911A}"/>
                </a:ext>
              </a:extLst>
            </p:cNvPr>
            <p:cNvSpPr/>
            <p:nvPr/>
          </p:nvSpPr>
          <p:spPr>
            <a:xfrm>
              <a:off x="263962" y="-406399"/>
              <a:ext cx="295046" cy="406398"/>
            </a:xfrm>
            <a:prstGeom prst="rect">
              <a:avLst/>
            </a:prstGeom>
            <a:solidFill>
              <a:srgbClr val="1C5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Retângulo 7">
              <a:extLst>
                <a:ext uri="{FF2B5EF4-FFF2-40B4-BE49-F238E27FC236}">
                  <a16:creationId xmlns:a16="http://schemas.microsoft.com/office/drawing/2014/main" id="{93A83F5C-EECC-B843-A119-3C3856E05817}"/>
                </a:ext>
              </a:extLst>
            </p:cNvPr>
            <p:cNvSpPr/>
            <p:nvPr/>
          </p:nvSpPr>
          <p:spPr>
            <a:xfrm>
              <a:off x="-7620" y="-406399"/>
              <a:ext cx="301602" cy="406398"/>
            </a:xfrm>
            <a:prstGeom prst="rect">
              <a:avLst/>
            </a:prstGeom>
            <a:solidFill>
              <a:srgbClr val="FED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Retângulo 8">
              <a:extLst>
                <a:ext uri="{FF2B5EF4-FFF2-40B4-BE49-F238E27FC236}">
                  <a16:creationId xmlns:a16="http://schemas.microsoft.com/office/drawing/2014/main" id="{7BCAC329-8CEE-2426-2FB7-74680AF0D936}"/>
                </a:ext>
              </a:extLst>
            </p:cNvPr>
            <p:cNvSpPr/>
            <p:nvPr/>
          </p:nvSpPr>
          <p:spPr>
            <a:xfrm>
              <a:off x="54623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1" name="CaixaDeTexto 10">
            <a:extLst>
              <a:ext uri="{FF2B5EF4-FFF2-40B4-BE49-F238E27FC236}">
                <a16:creationId xmlns:a16="http://schemas.microsoft.com/office/drawing/2014/main" id="{EDB042E7-9B3E-8E3A-82BE-3BED22A92EF0}"/>
              </a:ext>
            </a:extLst>
          </p:cNvPr>
          <p:cNvSpPr txBox="1"/>
          <p:nvPr/>
        </p:nvSpPr>
        <p:spPr>
          <a:xfrm>
            <a:off x="5678935" y="5796596"/>
            <a:ext cx="2032050" cy="507831"/>
          </a:xfrm>
          <a:prstGeom prst="rect">
            <a:avLst/>
          </a:prstGeom>
          <a:noFill/>
        </p:spPr>
        <p:txBody>
          <a:bodyPr wrap="square" rtlCol="0">
            <a:spAutoFit/>
          </a:bodyPr>
          <a:lstStyle/>
          <a:p>
            <a:pPr algn="just"/>
            <a:r>
              <a:rPr lang="es-ES" sz="900" dirty="0">
                <a:solidFill>
                  <a:schemeClr val="bg1"/>
                </a:solidFill>
                <a:latin typeface="Montserrat" panose="00000500000000000000" pitchFamily="2" charset="0"/>
                <a:cs typeface="Calibri" panose="020F0502020204030204" pitchFamily="34" charset="0"/>
              </a:rPr>
              <a:t>Nota: GLA total considera una muestra de 26 de los 29 centros comerciales del país.</a:t>
            </a:r>
            <a:endParaRPr lang="es-419" sz="900" dirty="0">
              <a:solidFill>
                <a:schemeClr val="bg1"/>
              </a:solidFill>
              <a:latin typeface="Montserrat" panose="00000500000000000000" pitchFamily="2" charset="0"/>
              <a:cs typeface="Calibri" panose="020F0502020204030204" pitchFamily="34" charset="0"/>
            </a:endParaRPr>
          </a:p>
        </p:txBody>
      </p:sp>
      <p:sp>
        <p:nvSpPr>
          <p:cNvPr id="15" name="Retângulo: Cantos Arredondados 14">
            <a:extLst>
              <a:ext uri="{FF2B5EF4-FFF2-40B4-BE49-F238E27FC236}">
                <a16:creationId xmlns:a16="http://schemas.microsoft.com/office/drawing/2014/main" id="{AA9EE644-EAFE-DC32-6FDB-E57C7DC0D07A}"/>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120</a:t>
            </a:r>
          </a:p>
        </p:txBody>
      </p:sp>
      <p:sp>
        <p:nvSpPr>
          <p:cNvPr id="17" name="Retângulo: Cantos Arredondados 16">
            <a:hlinkClick r:id="rId4" action="ppaction://hlinksldjump"/>
            <a:extLst>
              <a:ext uri="{FF2B5EF4-FFF2-40B4-BE49-F238E27FC236}">
                <a16:creationId xmlns:a16="http://schemas.microsoft.com/office/drawing/2014/main" id="{25E35746-7905-91F0-949A-617952635E3B}"/>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888982846"/>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310500" y="938142"/>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los centros comerciales</a:t>
            </a:r>
          </a:p>
        </p:txBody>
      </p:sp>
      <p:sp>
        <p:nvSpPr>
          <p:cNvPr id="3" name="Elipse 2">
            <a:extLst>
              <a:ext uri="{FF2B5EF4-FFF2-40B4-BE49-F238E27FC236}">
                <a16:creationId xmlns:a16="http://schemas.microsoft.com/office/drawing/2014/main" id="{7D640E71-6146-68E9-FBE2-20B6F6C18756}"/>
              </a:ext>
            </a:extLst>
          </p:cNvPr>
          <p:cNvSpPr/>
          <p:nvPr/>
        </p:nvSpPr>
        <p:spPr>
          <a:xfrm>
            <a:off x="1080890" y="1029101"/>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146403" y="-3684558"/>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aixaDeTexto 4">
            <a:extLst>
              <a:ext uri="{FF2B5EF4-FFF2-40B4-BE49-F238E27FC236}">
                <a16:creationId xmlns:a16="http://schemas.microsoft.com/office/drawing/2014/main" id="{7B375E4D-8818-2CFC-852E-725EA641F80A}"/>
              </a:ext>
            </a:extLst>
          </p:cNvPr>
          <p:cNvSpPr txBox="1"/>
          <p:nvPr/>
        </p:nvSpPr>
        <p:spPr>
          <a:xfrm>
            <a:off x="1333053" y="2546747"/>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CANTIDAD</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graphicFrame>
        <p:nvGraphicFramePr>
          <p:cNvPr id="8" name="Gráfico 7">
            <a:extLst>
              <a:ext uri="{FF2B5EF4-FFF2-40B4-BE49-F238E27FC236}">
                <a16:creationId xmlns:a16="http://schemas.microsoft.com/office/drawing/2014/main" id="{E18A60F3-F82E-7EC2-ED85-873157CBD398}"/>
              </a:ext>
            </a:extLst>
          </p:cNvPr>
          <p:cNvGraphicFramePr/>
          <p:nvPr>
            <p:extLst>
              <p:ext uri="{D42A27DB-BD31-4B8C-83A1-F6EECF244321}">
                <p14:modId xmlns:p14="http://schemas.microsoft.com/office/powerpoint/2010/main" val="2879399133"/>
              </p:ext>
            </p:extLst>
          </p:nvPr>
        </p:nvGraphicFramePr>
        <p:xfrm>
          <a:off x="6860224" y="-201447"/>
          <a:ext cx="2831126" cy="3837943"/>
        </p:xfrm>
        <a:graphic>
          <a:graphicData uri="http://schemas.openxmlformats.org/drawingml/2006/chart">
            <c:chart xmlns:c="http://schemas.openxmlformats.org/drawingml/2006/chart" xmlns:r="http://schemas.openxmlformats.org/officeDocument/2006/relationships" r:id="rId2"/>
          </a:graphicData>
        </a:graphic>
      </p:graphicFrame>
      <p:sp>
        <p:nvSpPr>
          <p:cNvPr id="9" name="CaixaDeTexto 8">
            <a:extLst>
              <a:ext uri="{FF2B5EF4-FFF2-40B4-BE49-F238E27FC236}">
                <a16:creationId xmlns:a16="http://schemas.microsoft.com/office/drawing/2014/main" id="{3A5332F9-3407-17AA-4316-5F3E47E487F7}"/>
              </a:ext>
            </a:extLst>
          </p:cNvPr>
          <p:cNvSpPr txBox="1"/>
          <p:nvPr/>
        </p:nvSpPr>
        <p:spPr>
          <a:xfrm>
            <a:off x="9497352" y="2480962"/>
            <a:ext cx="2214500"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Otras Ciudades</a:t>
            </a:r>
          </a:p>
        </p:txBody>
      </p:sp>
      <p:sp>
        <p:nvSpPr>
          <p:cNvPr id="11" name="CaixaDeTexto 10">
            <a:extLst>
              <a:ext uri="{FF2B5EF4-FFF2-40B4-BE49-F238E27FC236}">
                <a16:creationId xmlns:a16="http://schemas.microsoft.com/office/drawing/2014/main" id="{06B0AAFE-C9E6-C26E-C11D-B7B342E40CBC}"/>
              </a:ext>
            </a:extLst>
          </p:cNvPr>
          <p:cNvSpPr txBox="1"/>
          <p:nvPr/>
        </p:nvSpPr>
        <p:spPr>
          <a:xfrm>
            <a:off x="5500811" y="908736"/>
            <a:ext cx="1417139" cy="66684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Capital</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del país</a:t>
            </a:r>
          </a:p>
        </p:txBody>
      </p:sp>
      <p:graphicFrame>
        <p:nvGraphicFramePr>
          <p:cNvPr id="15" name="Gráfico 14">
            <a:extLst>
              <a:ext uri="{FF2B5EF4-FFF2-40B4-BE49-F238E27FC236}">
                <a16:creationId xmlns:a16="http://schemas.microsoft.com/office/drawing/2014/main" id="{BB9A8A4A-C0BA-CB14-E6B0-FCFAC08E2052}"/>
              </a:ext>
            </a:extLst>
          </p:cNvPr>
          <p:cNvGraphicFramePr/>
          <p:nvPr>
            <p:extLst>
              <p:ext uri="{D42A27DB-BD31-4B8C-83A1-F6EECF244321}">
                <p14:modId xmlns:p14="http://schemas.microsoft.com/office/powerpoint/2010/main" val="3761214422"/>
              </p:ext>
            </p:extLst>
          </p:nvPr>
        </p:nvGraphicFramePr>
        <p:xfrm>
          <a:off x="4838700" y="3614713"/>
          <a:ext cx="4304319" cy="2490808"/>
        </p:xfrm>
        <a:graphic>
          <a:graphicData uri="http://schemas.openxmlformats.org/drawingml/2006/chart">
            <c:chart xmlns:c="http://schemas.openxmlformats.org/drawingml/2006/chart" xmlns:r="http://schemas.openxmlformats.org/officeDocument/2006/relationships" r:id="rId3"/>
          </a:graphicData>
        </a:graphic>
      </p:graphicFrame>
      <p:sp>
        <p:nvSpPr>
          <p:cNvPr id="17" name="CaixaDeTexto 16">
            <a:extLst>
              <a:ext uri="{FF2B5EF4-FFF2-40B4-BE49-F238E27FC236}">
                <a16:creationId xmlns:a16="http://schemas.microsoft.com/office/drawing/2014/main" id="{5431895D-0B85-E05B-0239-CAAFD080B63E}"/>
              </a:ext>
            </a:extLst>
          </p:cNvPr>
          <p:cNvSpPr txBox="1"/>
          <p:nvPr/>
        </p:nvSpPr>
        <p:spPr>
          <a:xfrm>
            <a:off x="4976835" y="4642821"/>
            <a:ext cx="2961052"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OTRAS</a:t>
            </a:r>
            <a:r>
              <a:rPr kumimoji="0" lang="es-419" sz="20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 </a:t>
            </a: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CIUDADES</a:t>
            </a:r>
          </a:p>
        </p:txBody>
      </p:sp>
      <p:sp>
        <p:nvSpPr>
          <p:cNvPr id="18" name="CaixaDeTexto 17">
            <a:extLst>
              <a:ext uri="{FF2B5EF4-FFF2-40B4-BE49-F238E27FC236}">
                <a16:creationId xmlns:a16="http://schemas.microsoft.com/office/drawing/2014/main" id="{418A48CC-B7F5-5DBB-A5A4-28162F9BE7D8}"/>
              </a:ext>
            </a:extLst>
          </p:cNvPr>
          <p:cNvSpPr txBox="1"/>
          <p:nvPr/>
        </p:nvSpPr>
        <p:spPr>
          <a:xfrm>
            <a:off x="4993799" y="3588313"/>
            <a:ext cx="2232151" cy="275460"/>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CAPITAL DEL PAÍS</a:t>
            </a:r>
          </a:p>
        </p:txBody>
      </p:sp>
      <p:sp>
        <p:nvSpPr>
          <p:cNvPr id="14" name="CaixaDeTexto 13">
            <a:extLst>
              <a:ext uri="{FF2B5EF4-FFF2-40B4-BE49-F238E27FC236}">
                <a16:creationId xmlns:a16="http://schemas.microsoft.com/office/drawing/2014/main" id="{C91DE176-E99E-2CDE-35B6-D3BFAAADDAF2}"/>
              </a:ext>
            </a:extLst>
          </p:cNvPr>
          <p:cNvSpPr txBox="1"/>
          <p:nvPr/>
        </p:nvSpPr>
        <p:spPr>
          <a:xfrm>
            <a:off x="1115510" y="4037584"/>
            <a:ext cx="3506739" cy="954107"/>
          </a:xfrm>
          <a:prstGeom prst="rect">
            <a:avLst/>
          </a:prstGeom>
          <a:noFill/>
        </p:spPr>
        <p:txBody>
          <a:bodyPr wrap="square">
            <a:spAutoFit/>
          </a:bodyPr>
          <a:lstStyle/>
          <a:p>
            <a:r>
              <a:rPr lang="es-419" sz="2000" b="1" dirty="0">
                <a:solidFill>
                  <a:srgbClr val="E9343D"/>
                </a:solidFill>
                <a:latin typeface="Montserrat" panose="00000500000000000000" pitchFamily="2" charset="0"/>
                <a:cs typeface="Calibri" panose="020F0502020204030204" pitchFamily="34" charset="0"/>
              </a:rPr>
              <a:t>Centros Comerciales </a:t>
            </a:r>
          </a:p>
          <a:p>
            <a:r>
              <a:rPr lang="es-419" sz="3600" b="1" dirty="0">
                <a:solidFill>
                  <a:srgbClr val="E9343D"/>
                </a:solidFill>
                <a:latin typeface="Montserrat" panose="00000500000000000000" pitchFamily="2" charset="0"/>
                <a:cs typeface="Calibri" panose="020F0502020204030204" pitchFamily="34" charset="0"/>
              </a:rPr>
              <a:t>29</a:t>
            </a:r>
            <a:endParaRPr lang="es-419" sz="2000" b="1" dirty="0">
              <a:solidFill>
                <a:srgbClr val="E9343D"/>
              </a:solidFill>
              <a:latin typeface="Montserrat" panose="00000500000000000000" pitchFamily="2" charset="0"/>
              <a:cs typeface="Calibri" panose="020F0502020204030204" pitchFamily="34" charset="0"/>
            </a:endParaRPr>
          </a:p>
        </p:txBody>
      </p:sp>
      <p:pic>
        <p:nvPicPr>
          <p:cNvPr id="12" name="Imagem 11" descr="Diagrama&#10;&#10;Descrição gerada automaticamente">
            <a:extLst>
              <a:ext uri="{FF2B5EF4-FFF2-40B4-BE49-F238E27FC236}">
                <a16:creationId xmlns:a16="http://schemas.microsoft.com/office/drawing/2014/main" id="{D01C7CEF-1884-71C6-9736-B2023042AC73}"/>
              </a:ext>
            </a:extLst>
          </p:cNvPr>
          <p:cNvPicPr>
            <a:picLocks noChangeAspect="1"/>
          </p:cNvPicPr>
          <p:nvPr/>
        </p:nvPicPr>
        <p:blipFill rotWithShape="1">
          <a:blip r:embed="rId4">
            <a:extLst>
              <a:ext uri="{28A0092B-C50C-407E-A947-70E740481C1C}">
                <a14:useLocalDpi xmlns:a14="http://schemas.microsoft.com/office/drawing/2010/main" val="0"/>
              </a:ext>
            </a:extLst>
          </a:blip>
          <a:srcRect t="21866" b="4478"/>
          <a:stretch/>
        </p:blipFill>
        <p:spPr>
          <a:xfrm rot="16200000">
            <a:off x="-3050872" y="3050874"/>
            <a:ext cx="6858000" cy="756251"/>
          </a:xfrm>
          <a:prstGeom prst="rect">
            <a:avLst/>
          </a:prstGeom>
        </p:spPr>
      </p:pic>
      <p:grpSp>
        <p:nvGrpSpPr>
          <p:cNvPr id="6" name="Agrupar 5">
            <a:extLst>
              <a:ext uri="{FF2B5EF4-FFF2-40B4-BE49-F238E27FC236}">
                <a16:creationId xmlns:a16="http://schemas.microsoft.com/office/drawing/2014/main" id="{CABC0503-589F-BBBC-4F9C-55236B3DB288}"/>
              </a:ext>
            </a:extLst>
          </p:cNvPr>
          <p:cNvGrpSpPr/>
          <p:nvPr/>
        </p:nvGrpSpPr>
        <p:grpSpPr>
          <a:xfrm>
            <a:off x="-7620" y="-406400"/>
            <a:ext cx="763874" cy="7492999"/>
            <a:chOff x="-7620" y="-406399"/>
            <a:chExt cx="763874" cy="406398"/>
          </a:xfrm>
        </p:grpSpPr>
        <p:sp>
          <p:nvSpPr>
            <p:cNvPr id="7" name="Retângulo 6">
              <a:extLst>
                <a:ext uri="{FF2B5EF4-FFF2-40B4-BE49-F238E27FC236}">
                  <a16:creationId xmlns:a16="http://schemas.microsoft.com/office/drawing/2014/main" id="{2A0EC084-8003-C6CA-EA98-399A61F8093C}"/>
                </a:ext>
              </a:extLst>
            </p:cNvPr>
            <p:cNvSpPr/>
            <p:nvPr/>
          </p:nvSpPr>
          <p:spPr>
            <a:xfrm>
              <a:off x="263962" y="-406399"/>
              <a:ext cx="295046" cy="406398"/>
            </a:xfrm>
            <a:prstGeom prst="rect">
              <a:avLst/>
            </a:prstGeom>
            <a:solidFill>
              <a:srgbClr val="1C5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Retângulo 12">
              <a:extLst>
                <a:ext uri="{FF2B5EF4-FFF2-40B4-BE49-F238E27FC236}">
                  <a16:creationId xmlns:a16="http://schemas.microsoft.com/office/drawing/2014/main" id="{2F6C1416-EC1F-C226-96BF-02883016C323}"/>
                </a:ext>
              </a:extLst>
            </p:cNvPr>
            <p:cNvSpPr/>
            <p:nvPr/>
          </p:nvSpPr>
          <p:spPr>
            <a:xfrm>
              <a:off x="-7620" y="-406399"/>
              <a:ext cx="301602" cy="406398"/>
            </a:xfrm>
            <a:prstGeom prst="rect">
              <a:avLst/>
            </a:prstGeom>
            <a:solidFill>
              <a:srgbClr val="FED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Retângulo 15">
              <a:extLst>
                <a:ext uri="{FF2B5EF4-FFF2-40B4-BE49-F238E27FC236}">
                  <a16:creationId xmlns:a16="http://schemas.microsoft.com/office/drawing/2014/main" id="{3014200A-2631-35D2-5FF6-2F96E27565E7}"/>
                </a:ext>
              </a:extLst>
            </p:cNvPr>
            <p:cNvSpPr/>
            <p:nvPr/>
          </p:nvSpPr>
          <p:spPr>
            <a:xfrm>
              <a:off x="54623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0" name="Retângulo: Cantos Arredondados 9">
            <a:extLst>
              <a:ext uri="{FF2B5EF4-FFF2-40B4-BE49-F238E27FC236}">
                <a16:creationId xmlns:a16="http://schemas.microsoft.com/office/drawing/2014/main" id="{8443E320-DF3E-DC71-14FB-C4B3D06BF5FE}"/>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121</a:t>
            </a:r>
          </a:p>
        </p:txBody>
      </p:sp>
      <p:graphicFrame>
        <p:nvGraphicFramePr>
          <p:cNvPr id="20" name="Tabela 19">
            <a:extLst>
              <a:ext uri="{FF2B5EF4-FFF2-40B4-BE49-F238E27FC236}">
                <a16:creationId xmlns:a16="http://schemas.microsoft.com/office/drawing/2014/main" id="{B38EB519-B9C5-5A54-D5DC-95CE6A9F1123}"/>
              </a:ext>
            </a:extLst>
          </p:cNvPr>
          <p:cNvGraphicFramePr>
            <a:graphicFrameLocks noGrp="1"/>
          </p:cNvGraphicFramePr>
          <p:nvPr>
            <p:extLst>
              <p:ext uri="{D42A27DB-BD31-4B8C-83A1-F6EECF244321}">
                <p14:modId xmlns:p14="http://schemas.microsoft.com/office/powerpoint/2010/main" val="3422792591"/>
              </p:ext>
            </p:extLst>
          </p:nvPr>
        </p:nvGraphicFramePr>
        <p:xfrm>
          <a:off x="9359470" y="3873297"/>
          <a:ext cx="2832529" cy="2444184"/>
        </p:xfrm>
        <a:graphic>
          <a:graphicData uri="http://schemas.openxmlformats.org/drawingml/2006/table">
            <a:tbl>
              <a:tblPr firstRow="1" bandRow="1">
                <a:tableStyleId>{35758FB7-9AC5-4552-8A53-C91805E547FA}</a:tableStyleId>
              </a:tblPr>
              <a:tblGrid>
                <a:gridCol w="1160145">
                  <a:extLst>
                    <a:ext uri="{9D8B030D-6E8A-4147-A177-3AD203B41FA5}">
                      <a16:colId xmlns:a16="http://schemas.microsoft.com/office/drawing/2014/main" val="20000"/>
                    </a:ext>
                  </a:extLst>
                </a:gridCol>
                <a:gridCol w="1672384">
                  <a:extLst>
                    <a:ext uri="{9D8B030D-6E8A-4147-A177-3AD203B41FA5}">
                      <a16:colId xmlns:a16="http://schemas.microsoft.com/office/drawing/2014/main" val="20001"/>
                    </a:ext>
                  </a:extLst>
                </a:gridCol>
              </a:tblGrid>
              <a:tr h="531344">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lnL w="6350" cap="flat" cmpd="sng" algn="ctr">
                      <a:noFill/>
                      <a:prstDash val="solid"/>
                      <a:miter lim="800000"/>
                    </a:lnL>
                    <a:lnR>
                      <a:noFill/>
                    </a:lnR>
                    <a:lnT w="6350" cap="flat" cmpd="sng" algn="ctr">
                      <a:noFill/>
                      <a:prstDash val="solid"/>
                      <a:miter lim="800000"/>
                    </a:lnT>
                    <a:lnB w="12700" cap="flat" cmpd="sng" algn="ctr">
                      <a:noFill/>
                      <a:prstDash val="solid"/>
                      <a:miter lim="800000"/>
                    </a:lnB>
                    <a:lnTlToBr w="12700" cmpd="sng">
                      <a:noFill/>
                      <a:prstDash val="solid"/>
                    </a:lnTlToBr>
                    <a:lnBlToTr w="12700" cmpd="sng">
                      <a:noFill/>
                      <a:prstDash val="solid"/>
                    </a:lnBlToTr>
                    <a:solidFill>
                      <a:srgbClr val="002060"/>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lnL>
                      <a:noFill/>
                    </a:lnL>
                    <a:lnR w="6350" cap="flat" cmpd="sng" algn="ctr">
                      <a:noFill/>
                      <a:prstDash val="solid"/>
                      <a:miter lim="800000"/>
                    </a:lnR>
                    <a:lnT w="6350" cap="flat" cmpd="sng" algn="ctr">
                      <a:noFill/>
                      <a:prstDash val="solid"/>
                      <a:miter lim="800000"/>
                    </a:lnT>
                    <a:lnB w="12700" cap="flat" cmpd="sng" algn="ctr">
                      <a:noFill/>
                      <a:prstDash val="solid"/>
                      <a:miter lim="800000"/>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lnL w="6350" cap="flat" cmpd="sng" algn="ctr">
                      <a:noFill/>
                      <a:prstDash val="solid"/>
                      <a:miter lim="800000"/>
                    </a:lnL>
                    <a:lnR w="6350" cap="flat" cmpd="sng" algn="ctr">
                      <a:noFill/>
                      <a:prstDash val="solid"/>
                      <a:miter lim="800000"/>
                    </a:lnR>
                    <a:lnT w="1270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5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lnL w="6350" cap="flat" cmpd="sng" algn="ctr">
                      <a:noFill/>
                      <a:prstDash val="solid"/>
                      <a:miter lim="800000"/>
                    </a:lnL>
                    <a:lnR w="6350" cap="flat" cmpd="sng" algn="ctr">
                      <a:noFill/>
                      <a:prstDash val="solid"/>
                      <a:miter lim="800000"/>
                    </a:lnR>
                    <a:lnT w="1270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50000"/>
                      </a:schemeClr>
                    </a:solidFill>
                  </a:tcPr>
                </a:tc>
                <a:extLst>
                  <a:ext uri="{0D108BD9-81ED-4DB2-BD59-A6C34878D82A}">
                    <a16:rowId xmlns:a16="http://schemas.microsoft.com/office/drawing/2014/main" val="10001"/>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75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75000"/>
                      </a:schemeClr>
                    </a:solidFill>
                  </a:tcPr>
                </a:tc>
                <a:extLst>
                  <a:ext uri="{0D108BD9-81ED-4DB2-BD59-A6C34878D82A}">
                    <a16:rowId xmlns:a16="http://schemas.microsoft.com/office/drawing/2014/main" val="10002"/>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60000"/>
                        <a:lumOff val="40000"/>
                        <a:alpha val="4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60000"/>
                        <a:lumOff val="40000"/>
                        <a:alpha val="40000"/>
                      </a:schemeClr>
                    </a:solidFill>
                  </a:tcPr>
                </a:tc>
                <a:extLst>
                  <a:ext uri="{0D108BD9-81ED-4DB2-BD59-A6C34878D82A}">
                    <a16:rowId xmlns:a16="http://schemas.microsoft.com/office/drawing/2014/main" val="10003"/>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40000"/>
                        <a:lumOff val="6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4"/>
                  </a:ext>
                </a:extLst>
              </a:tr>
            </a:tbl>
          </a:graphicData>
        </a:graphic>
      </p:graphicFrame>
      <p:sp>
        <p:nvSpPr>
          <p:cNvPr id="19" name="Retângulo: Cantos Arredondados 18">
            <a:hlinkClick r:id="rId5" action="ppaction://hlinksldjump"/>
            <a:extLst>
              <a:ext uri="{FF2B5EF4-FFF2-40B4-BE49-F238E27FC236}">
                <a16:creationId xmlns:a16="http://schemas.microsoft.com/office/drawing/2014/main" id="{C69051F7-D843-5252-6BA8-CDE792FAABE1}"/>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33535685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lipse 2">
            <a:extLst>
              <a:ext uri="{FF2B5EF4-FFF2-40B4-BE49-F238E27FC236}">
                <a16:creationId xmlns:a16="http://schemas.microsoft.com/office/drawing/2014/main" id="{7D640E71-6146-68E9-FBE2-20B6F6C18756}"/>
              </a:ext>
            </a:extLst>
          </p:cNvPr>
          <p:cNvSpPr/>
          <p:nvPr/>
        </p:nvSpPr>
        <p:spPr>
          <a:xfrm>
            <a:off x="1010019" y="136673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075532" y="-3346929"/>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8" name="Gráfico 7">
            <a:extLst>
              <a:ext uri="{FF2B5EF4-FFF2-40B4-BE49-F238E27FC236}">
                <a16:creationId xmlns:a16="http://schemas.microsoft.com/office/drawing/2014/main" id="{E18A60F3-F82E-7EC2-ED85-873157CBD398}"/>
              </a:ext>
            </a:extLst>
          </p:cNvPr>
          <p:cNvGraphicFramePr/>
          <p:nvPr/>
        </p:nvGraphicFramePr>
        <p:xfrm>
          <a:off x="6860224" y="179553"/>
          <a:ext cx="2831126" cy="3837943"/>
        </p:xfrm>
        <a:graphic>
          <a:graphicData uri="http://schemas.openxmlformats.org/drawingml/2006/chart">
            <c:chart xmlns:c="http://schemas.openxmlformats.org/drawingml/2006/chart" xmlns:r="http://schemas.openxmlformats.org/officeDocument/2006/relationships" r:id="rId2"/>
          </a:graphicData>
        </a:graphic>
      </p:graphicFrame>
      <p:sp>
        <p:nvSpPr>
          <p:cNvPr id="13" name="CaixaDeTexto 12">
            <a:extLst>
              <a:ext uri="{FF2B5EF4-FFF2-40B4-BE49-F238E27FC236}">
                <a16:creationId xmlns:a16="http://schemas.microsoft.com/office/drawing/2014/main" id="{45BA90F9-40D0-6577-18D5-90A38DDBF403}"/>
              </a:ext>
            </a:extLst>
          </p:cNvPr>
          <p:cNvSpPr txBox="1"/>
          <p:nvPr/>
        </p:nvSpPr>
        <p:spPr>
          <a:xfrm>
            <a:off x="1075532" y="4197049"/>
            <a:ext cx="6105524" cy="892552"/>
          </a:xfrm>
          <a:prstGeom prst="rect">
            <a:avLst/>
          </a:prstGeom>
          <a:noFill/>
        </p:spPr>
        <p:txBody>
          <a:bodyPr wrap="square">
            <a:spAutoFit/>
          </a:bodyPr>
          <a:lstStyle/>
          <a:p>
            <a:r>
              <a:rPr lang="es-419" sz="1600" b="1" dirty="0">
                <a:solidFill>
                  <a:srgbClr val="E9343D"/>
                </a:solidFill>
                <a:latin typeface="Montserrat" panose="00000500000000000000" pitchFamily="2" charset="0"/>
                <a:cs typeface="Calibri" panose="020F0502020204030204" pitchFamily="34" charset="0"/>
              </a:rPr>
              <a:t>GLA m² </a:t>
            </a:r>
          </a:p>
          <a:p>
            <a:r>
              <a:rPr lang="es-419" sz="3600" b="1" dirty="0">
                <a:solidFill>
                  <a:srgbClr val="E9343D"/>
                </a:solidFill>
                <a:latin typeface="Montserrat" panose="00000500000000000000" pitchFamily="2" charset="0"/>
                <a:cs typeface="Calibri" panose="020F0502020204030204" pitchFamily="34" charset="0"/>
              </a:rPr>
              <a:t>680.620</a:t>
            </a:r>
          </a:p>
        </p:txBody>
      </p:sp>
      <p:graphicFrame>
        <p:nvGraphicFramePr>
          <p:cNvPr id="14" name="Gráfico 13">
            <a:extLst>
              <a:ext uri="{FF2B5EF4-FFF2-40B4-BE49-F238E27FC236}">
                <a16:creationId xmlns:a16="http://schemas.microsoft.com/office/drawing/2014/main" id="{CB23AE61-5BD8-05C3-AF8E-12536390D897}"/>
              </a:ext>
            </a:extLst>
          </p:cNvPr>
          <p:cNvGraphicFramePr/>
          <p:nvPr>
            <p:extLst>
              <p:ext uri="{D42A27DB-BD31-4B8C-83A1-F6EECF244321}">
                <p14:modId xmlns:p14="http://schemas.microsoft.com/office/powerpoint/2010/main" val="3432727637"/>
              </p:ext>
            </p:extLst>
          </p:nvPr>
        </p:nvGraphicFramePr>
        <p:xfrm>
          <a:off x="6860224" y="-220497"/>
          <a:ext cx="2831126" cy="3837943"/>
        </p:xfrm>
        <a:graphic>
          <a:graphicData uri="http://schemas.openxmlformats.org/drawingml/2006/chart">
            <c:chart xmlns:c="http://schemas.openxmlformats.org/drawingml/2006/chart" xmlns:r="http://schemas.openxmlformats.org/officeDocument/2006/relationships" r:id="rId3"/>
          </a:graphicData>
        </a:graphic>
      </p:graphicFrame>
      <p:sp>
        <p:nvSpPr>
          <p:cNvPr id="16" name="CaixaDeTexto 15">
            <a:extLst>
              <a:ext uri="{FF2B5EF4-FFF2-40B4-BE49-F238E27FC236}">
                <a16:creationId xmlns:a16="http://schemas.microsoft.com/office/drawing/2014/main" id="{171C79E6-CFCD-823E-F431-D14BA0440FC1}"/>
              </a:ext>
            </a:extLst>
          </p:cNvPr>
          <p:cNvSpPr txBox="1"/>
          <p:nvPr/>
        </p:nvSpPr>
        <p:spPr>
          <a:xfrm>
            <a:off x="9497352" y="2461912"/>
            <a:ext cx="2214500"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Otras Ciudades</a:t>
            </a:r>
          </a:p>
        </p:txBody>
      </p:sp>
      <p:sp>
        <p:nvSpPr>
          <p:cNvPr id="20" name="CaixaDeTexto 19">
            <a:extLst>
              <a:ext uri="{FF2B5EF4-FFF2-40B4-BE49-F238E27FC236}">
                <a16:creationId xmlns:a16="http://schemas.microsoft.com/office/drawing/2014/main" id="{3A8840E1-50B5-14BB-F3F1-AB3575988275}"/>
              </a:ext>
            </a:extLst>
          </p:cNvPr>
          <p:cNvSpPr txBox="1"/>
          <p:nvPr/>
        </p:nvSpPr>
        <p:spPr>
          <a:xfrm>
            <a:off x="5500811" y="889686"/>
            <a:ext cx="1417139" cy="66684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Capital</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del país</a:t>
            </a:r>
          </a:p>
        </p:txBody>
      </p:sp>
      <p:graphicFrame>
        <p:nvGraphicFramePr>
          <p:cNvPr id="24" name="Gráfico 23">
            <a:extLst>
              <a:ext uri="{FF2B5EF4-FFF2-40B4-BE49-F238E27FC236}">
                <a16:creationId xmlns:a16="http://schemas.microsoft.com/office/drawing/2014/main" id="{8FAB0018-D6A8-5A44-EF9C-8FF74F0607BD}"/>
              </a:ext>
            </a:extLst>
          </p:cNvPr>
          <p:cNvGraphicFramePr/>
          <p:nvPr>
            <p:extLst>
              <p:ext uri="{D42A27DB-BD31-4B8C-83A1-F6EECF244321}">
                <p14:modId xmlns:p14="http://schemas.microsoft.com/office/powerpoint/2010/main" val="4153441121"/>
              </p:ext>
            </p:extLst>
          </p:nvPr>
        </p:nvGraphicFramePr>
        <p:xfrm>
          <a:off x="4838700" y="3624238"/>
          <a:ext cx="4304319" cy="2490808"/>
        </p:xfrm>
        <a:graphic>
          <a:graphicData uri="http://schemas.openxmlformats.org/drawingml/2006/chart">
            <c:chart xmlns:c="http://schemas.openxmlformats.org/drawingml/2006/chart" xmlns:r="http://schemas.openxmlformats.org/officeDocument/2006/relationships" r:id="rId4"/>
          </a:graphicData>
        </a:graphic>
      </p:graphicFrame>
      <p:sp>
        <p:nvSpPr>
          <p:cNvPr id="25" name="CaixaDeTexto 24">
            <a:extLst>
              <a:ext uri="{FF2B5EF4-FFF2-40B4-BE49-F238E27FC236}">
                <a16:creationId xmlns:a16="http://schemas.microsoft.com/office/drawing/2014/main" id="{48A6CE10-0498-76A8-5C8A-366500D790A0}"/>
              </a:ext>
            </a:extLst>
          </p:cNvPr>
          <p:cNvSpPr txBox="1"/>
          <p:nvPr/>
        </p:nvSpPr>
        <p:spPr>
          <a:xfrm>
            <a:off x="4976835" y="4652346"/>
            <a:ext cx="2961052"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OTRAS</a:t>
            </a:r>
            <a:r>
              <a:rPr kumimoji="0" lang="es-419" sz="20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 </a:t>
            </a: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CIUDADES</a:t>
            </a:r>
          </a:p>
        </p:txBody>
      </p:sp>
      <p:sp>
        <p:nvSpPr>
          <p:cNvPr id="26" name="CaixaDeTexto 25">
            <a:extLst>
              <a:ext uri="{FF2B5EF4-FFF2-40B4-BE49-F238E27FC236}">
                <a16:creationId xmlns:a16="http://schemas.microsoft.com/office/drawing/2014/main" id="{FC770598-0610-6265-598F-E572E64F497C}"/>
              </a:ext>
            </a:extLst>
          </p:cNvPr>
          <p:cNvSpPr txBox="1"/>
          <p:nvPr/>
        </p:nvSpPr>
        <p:spPr>
          <a:xfrm>
            <a:off x="4993799" y="3597838"/>
            <a:ext cx="2232151" cy="275460"/>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CAPITAL DEL PAÍS</a:t>
            </a:r>
          </a:p>
        </p:txBody>
      </p:sp>
      <p:graphicFrame>
        <p:nvGraphicFramePr>
          <p:cNvPr id="27" name="Tabela 26">
            <a:extLst>
              <a:ext uri="{FF2B5EF4-FFF2-40B4-BE49-F238E27FC236}">
                <a16:creationId xmlns:a16="http://schemas.microsoft.com/office/drawing/2014/main" id="{F7EE2589-12FA-4920-653E-27766BC52DA0}"/>
              </a:ext>
            </a:extLst>
          </p:cNvPr>
          <p:cNvGraphicFramePr>
            <a:graphicFrameLocks noGrp="1"/>
          </p:cNvGraphicFramePr>
          <p:nvPr>
            <p:extLst>
              <p:ext uri="{D42A27DB-BD31-4B8C-83A1-F6EECF244321}">
                <p14:modId xmlns:p14="http://schemas.microsoft.com/office/powerpoint/2010/main" val="4074000861"/>
              </p:ext>
            </p:extLst>
          </p:nvPr>
        </p:nvGraphicFramePr>
        <p:xfrm>
          <a:off x="9359470" y="3873297"/>
          <a:ext cx="2832529" cy="2444184"/>
        </p:xfrm>
        <a:graphic>
          <a:graphicData uri="http://schemas.openxmlformats.org/drawingml/2006/table">
            <a:tbl>
              <a:tblPr firstRow="1" bandRow="1">
                <a:tableStyleId>{35758FB7-9AC5-4552-8A53-C91805E547FA}</a:tableStyleId>
              </a:tblPr>
              <a:tblGrid>
                <a:gridCol w="1160145">
                  <a:extLst>
                    <a:ext uri="{9D8B030D-6E8A-4147-A177-3AD203B41FA5}">
                      <a16:colId xmlns:a16="http://schemas.microsoft.com/office/drawing/2014/main" val="20000"/>
                    </a:ext>
                  </a:extLst>
                </a:gridCol>
                <a:gridCol w="1672384">
                  <a:extLst>
                    <a:ext uri="{9D8B030D-6E8A-4147-A177-3AD203B41FA5}">
                      <a16:colId xmlns:a16="http://schemas.microsoft.com/office/drawing/2014/main" val="20001"/>
                    </a:ext>
                  </a:extLst>
                </a:gridCol>
              </a:tblGrid>
              <a:tr h="531344">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lnL w="6350" cap="flat" cmpd="sng" algn="ctr">
                      <a:noFill/>
                      <a:prstDash val="solid"/>
                      <a:miter lim="800000"/>
                    </a:lnL>
                    <a:lnR>
                      <a:noFill/>
                    </a:lnR>
                    <a:lnT w="6350" cap="flat" cmpd="sng" algn="ctr">
                      <a:noFill/>
                      <a:prstDash val="solid"/>
                      <a:miter lim="800000"/>
                    </a:lnT>
                    <a:lnB w="12700" cap="flat" cmpd="sng" algn="ctr">
                      <a:noFill/>
                      <a:prstDash val="solid"/>
                      <a:miter lim="800000"/>
                    </a:lnB>
                    <a:lnTlToBr w="12700" cmpd="sng">
                      <a:noFill/>
                      <a:prstDash val="solid"/>
                    </a:lnTlToBr>
                    <a:lnBlToTr w="12700" cmpd="sng">
                      <a:noFill/>
                      <a:prstDash val="solid"/>
                    </a:lnBlToTr>
                    <a:solidFill>
                      <a:srgbClr val="002060"/>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lnL>
                      <a:noFill/>
                    </a:lnL>
                    <a:lnR w="6350" cap="flat" cmpd="sng" algn="ctr">
                      <a:noFill/>
                      <a:prstDash val="solid"/>
                      <a:miter lim="800000"/>
                    </a:lnR>
                    <a:lnT w="6350" cap="flat" cmpd="sng" algn="ctr">
                      <a:noFill/>
                      <a:prstDash val="solid"/>
                      <a:miter lim="800000"/>
                    </a:lnT>
                    <a:lnB w="12700" cap="flat" cmpd="sng" algn="ctr">
                      <a:noFill/>
                      <a:prstDash val="solid"/>
                      <a:miter lim="800000"/>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lnL w="6350" cap="flat" cmpd="sng" algn="ctr">
                      <a:noFill/>
                      <a:prstDash val="solid"/>
                      <a:miter lim="800000"/>
                    </a:lnL>
                    <a:lnR w="6350" cap="flat" cmpd="sng" algn="ctr">
                      <a:noFill/>
                      <a:prstDash val="solid"/>
                      <a:miter lim="800000"/>
                    </a:lnR>
                    <a:lnT w="1270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5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lnL w="6350" cap="flat" cmpd="sng" algn="ctr">
                      <a:noFill/>
                      <a:prstDash val="solid"/>
                      <a:miter lim="800000"/>
                    </a:lnL>
                    <a:lnR w="6350" cap="flat" cmpd="sng" algn="ctr">
                      <a:noFill/>
                      <a:prstDash val="solid"/>
                      <a:miter lim="800000"/>
                    </a:lnR>
                    <a:lnT w="1270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50000"/>
                      </a:schemeClr>
                    </a:solidFill>
                  </a:tcPr>
                </a:tc>
                <a:extLst>
                  <a:ext uri="{0D108BD9-81ED-4DB2-BD59-A6C34878D82A}">
                    <a16:rowId xmlns:a16="http://schemas.microsoft.com/office/drawing/2014/main" val="10001"/>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75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75000"/>
                      </a:schemeClr>
                    </a:solidFill>
                  </a:tcPr>
                </a:tc>
                <a:extLst>
                  <a:ext uri="{0D108BD9-81ED-4DB2-BD59-A6C34878D82A}">
                    <a16:rowId xmlns:a16="http://schemas.microsoft.com/office/drawing/2014/main" val="10002"/>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60000"/>
                        <a:lumOff val="40000"/>
                        <a:alpha val="4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60000"/>
                        <a:lumOff val="40000"/>
                        <a:alpha val="40000"/>
                      </a:schemeClr>
                    </a:solidFill>
                  </a:tcPr>
                </a:tc>
                <a:extLst>
                  <a:ext uri="{0D108BD9-81ED-4DB2-BD59-A6C34878D82A}">
                    <a16:rowId xmlns:a16="http://schemas.microsoft.com/office/drawing/2014/main" val="10003"/>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40000"/>
                        <a:lumOff val="6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4"/>
                  </a:ext>
                </a:extLst>
              </a:tr>
            </a:tbl>
          </a:graphicData>
        </a:graphic>
      </p:graphicFrame>
      <p:pic>
        <p:nvPicPr>
          <p:cNvPr id="9" name="Imagem 8" descr="Diagrama&#10;&#10;Descrição gerada automaticamente">
            <a:extLst>
              <a:ext uri="{FF2B5EF4-FFF2-40B4-BE49-F238E27FC236}">
                <a16:creationId xmlns:a16="http://schemas.microsoft.com/office/drawing/2014/main" id="{53F6D8CB-2D3E-1A88-A2BA-4378D80D1B3B}"/>
              </a:ext>
            </a:extLst>
          </p:cNvPr>
          <p:cNvPicPr>
            <a:picLocks noChangeAspect="1"/>
          </p:cNvPicPr>
          <p:nvPr/>
        </p:nvPicPr>
        <p:blipFill rotWithShape="1">
          <a:blip r:embed="rId5">
            <a:extLst>
              <a:ext uri="{28A0092B-C50C-407E-A947-70E740481C1C}">
                <a14:useLocalDpi xmlns:a14="http://schemas.microsoft.com/office/drawing/2010/main" val="0"/>
              </a:ext>
            </a:extLst>
          </a:blip>
          <a:srcRect t="21866" b="4478"/>
          <a:stretch/>
        </p:blipFill>
        <p:spPr>
          <a:xfrm rot="16200000">
            <a:off x="-3050872" y="3050874"/>
            <a:ext cx="6858000" cy="756251"/>
          </a:xfrm>
          <a:prstGeom prst="rect">
            <a:avLst/>
          </a:prstGeom>
        </p:spPr>
      </p:pic>
      <p:sp>
        <p:nvSpPr>
          <p:cNvPr id="6" name="CaixaDeTexto 5">
            <a:extLst>
              <a:ext uri="{FF2B5EF4-FFF2-40B4-BE49-F238E27FC236}">
                <a16:creationId xmlns:a16="http://schemas.microsoft.com/office/drawing/2014/main" id="{6FE92C6E-F02B-1B9E-923D-AC488EDB5BCA}"/>
              </a:ext>
            </a:extLst>
          </p:cNvPr>
          <p:cNvSpPr txBox="1"/>
          <p:nvPr/>
        </p:nvSpPr>
        <p:spPr>
          <a:xfrm>
            <a:off x="1310500" y="938142"/>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los centros comerciales</a:t>
            </a:r>
          </a:p>
        </p:txBody>
      </p:sp>
      <p:sp>
        <p:nvSpPr>
          <p:cNvPr id="7" name="CaixaDeTexto 6">
            <a:extLst>
              <a:ext uri="{FF2B5EF4-FFF2-40B4-BE49-F238E27FC236}">
                <a16:creationId xmlns:a16="http://schemas.microsoft.com/office/drawing/2014/main" id="{58D09F1D-682F-068C-403C-8A1B7072447B}"/>
              </a:ext>
            </a:extLst>
          </p:cNvPr>
          <p:cNvSpPr txBox="1"/>
          <p:nvPr/>
        </p:nvSpPr>
        <p:spPr>
          <a:xfrm>
            <a:off x="1333053" y="2546747"/>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GLA</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grpSp>
        <p:nvGrpSpPr>
          <p:cNvPr id="11" name="Agrupar 10">
            <a:extLst>
              <a:ext uri="{FF2B5EF4-FFF2-40B4-BE49-F238E27FC236}">
                <a16:creationId xmlns:a16="http://schemas.microsoft.com/office/drawing/2014/main" id="{9912BE29-E8C9-E576-B128-E401691B152F}"/>
              </a:ext>
            </a:extLst>
          </p:cNvPr>
          <p:cNvGrpSpPr/>
          <p:nvPr/>
        </p:nvGrpSpPr>
        <p:grpSpPr>
          <a:xfrm>
            <a:off x="-7620" y="-406400"/>
            <a:ext cx="763874" cy="7492999"/>
            <a:chOff x="-7620" y="-406399"/>
            <a:chExt cx="763874" cy="406398"/>
          </a:xfrm>
        </p:grpSpPr>
        <p:sp>
          <p:nvSpPr>
            <p:cNvPr id="12" name="Retângulo 11">
              <a:extLst>
                <a:ext uri="{FF2B5EF4-FFF2-40B4-BE49-F238E27FC236}">
                  <a16:creationId xmlns:a16="http://schemas.microsoft.com/office/drawing/2014/main" id="{C37EF1E8-2BE9-1F5E-F534-2BF418A60BF2}"/>
                </a:ext>
              </a:extLst>
            </p:cNvPr>
            <p:cNvSpPr/>
            <p:nvPr/>
          </p:nvSpPr>
          <p:spPr>
            <a:xfrm>
              <a:off x="263962" y="-406399"/>
              <a:ext cx="295046" cy="406398"/>
            </a:xfrm>
            <a:prstGeom prst="rect">
              <a:avLst/>
            </a:prstGeom>
            <a:solidFill>
              <a:srgbClr val="1C5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Retângulo 14">
              <a:extLst>
                <a:ext uri="{FF2B5EF4-FFF2-40B4-BE49-F238E27FC236}">
                  <a16:creationId xmlns:a16="http://schemas.microsoft.com/office/drawing/2014/main" id="{3B315CF4-A911-9A04-22B8-9F2FA19F0945}"/>
                </a:ext>
              </a:extLst>
            </p:cNvPr>
            <p:cNvSpPr/>
            <p:nvPr/>
          </p:nvSpPr>
          <p:spPr>
            <a:xfrm>
              <a:off x="-7620" y="-406399"/>
              <a:ext cx="301602" cy="406398"/>
            </a:xfrm>
            <a:prstGeom prst="rect">
              <a:avLst/>
            </a:prstGeom>
            <a:solidFill>
              <a:srgbClr val="FED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Retângulo 16">
              <a:extLst>
                <a:ext uri="{FF2B5EF4-FFF2-40B4-BE49-F238E27FC236}">
                  <a16:creationId xmlns:a16="http://schemas.microsoft.com/office/drawing/2014/main" id="{8F529099-9131-97F0-9279-939259684095}"/>
                </a:ext>
              </a:extLst>
            </p:cNvPr>
            <p:cNvSpPr/>
            <p:nvPr/>
          </p:nvSpPr>
          <p:spPr>
            <a:xfrm>
              <a:off x="54623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2" name="CaixaDeTexto 1">
            <a:extLst>
              <a:ext uri="{FF2B5EF4-FFF2-40B4-BE49-F238E27FC236}">
                <a16:creationId xmlns:a16="http://schemas.microsoft.com/office/drawing/2014/main" id="{9DE825F2-787E-74B2-C77E-4EF8A4FC3CA3}"/>
              </a:ext>
            </a:extLst>
          </p:cNvPr>
          <p:cNvSpPr txBox="1"/>
          <p:nvPr/>
        </p:nvSpPr>
        <p:spPr>
          <a:xfrm>
            <a:off x="1075532" y="4992193"/>
            <a:ext cx="2032050" cy="507831"/>
          </a:xfrm>
          <a:prstGeom prst="rect">
            <a:avLst/>
          </a:prstGeom>
          <a:noFill/>
        </p:spPr>
        <p:txBody>
          <a:bodyPr wrap="square" rtlCol="0">
            <a:spAutoFit/>
          </a:bodyPr>
          <a:lstStyle/>
          <a:p>
            <a:pPr algn="just"/>
            <a:r>
              <a:rPr lang="es-ES" sz="900" dirty="0">
                <a:solidFill>
                  <a:srgbClr val="000000"/>
                </a:solidFill>
                <a:latin typeface="Montserrat" panose="00000500000000000000" pitchFamily="2" charset="0"/>
                <a:cs typeface="Calibri" panose="020F0502020204030204" pitchFamily="34" charset="0"/>
              </a:rPr>
              <a:t>Nota: GLA total considera una muestra de 26 de los 29 centros comerciales del país.</a:t>
            </a:r>
            <a:endParaRPr lang="es-419" sz="900" dirty="0">
              <a:solidFill>
                <a:srgbClr val="000000"/>
              </a:solidFill>
              <a:latin typeface="Montserrat" panose="00000500000000000000" pitchFamily="2" charset="0"/>
              <a:cs typeface="Calibri" panose="020F0502020204030204" pitchFamily="34" charset="0"/>
            </a:endParaRPr>
          </a:p>
        </p:txBody>
      </p:sp>
      <p:sp>
        <p:nvSpPr>
          <p:cNvPr id="5" name="Retângulo: Cantos Arredondados 4">
            <a:extLst>
              <a:ext uri="{FF2B5EF4-FFF2-40B4-BE49-F238E27FC236}">
                <a16:creationId xmlns:a16="http://schemas.microsoft.com/office/drawing/2014/main" id="{F89B7783-E313-A48D-177A-52B8CB2BBA75}"/>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122</a:t>
            </a:r>
          </a:p>
        </p:txBody>
      </p:sp>
      <p:sp>
        <p:nvSpPr>
          <p:cNvPr id="10" name="Retângulo: Cantos Arredondados 9">
            <a:hlinkClick r:id="rId6" action="ppaction://hlinksldjump"/>
            <a:extLst>
              <a:ext uri="{FF2B5EF4-FFF2-40B4-BE49-F238E27FC236}">
                <a16:creationId xmlns:a16="http://schemas.microsoft.com/office/drawing/2014/main" id="{C2442B42-B032-D801-75BD-976D49A52313}"/>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859633112"/>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lipse 2">
            <a:extLst>
              <a:ext uri="{FF2B5EF4-FFF2-40B4-BE49-F238E27FC236}">
                <a16:creationId xmlns:a16="http://schemas.microsoft.com/office/drawing/2014/main" id="{7D640E71-6146-68E9-FBE2-20B6F6C18756}"/>
              </a:ext>
            </a:extLst>
          </p:cNvPr>
          <p:cNvSpPr/>
          <p:nvPr/>
        </p:nvSpPr>
        <p:spPr>
          <a:xfrm>
            <a:off x="1010019" y="136673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075532" y="-3346929"/>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pic>
        <p:nvPicPr>
          <p:cNvPr id="9" name="Imagem 8" descr="Diagrama&#10;&#10;Descrição gerada automaticamente">
            <a:extLst>
              <a:ext uri="{FF2B5EF4-FFF2-40B4-BE49-F238E27FC236}">
                <a16:creationId xmlns:a16="http://schemas.microsoft.com/office/drawing/2014/main" id="{53F6D8CB-2D3E-1A88-A2BA-4378D80D1B3B}"/>
              </a:ext>
            </a:extLst>
          </p:cNvPr>
          <p:cNvPicPr>
            <a:picLocks noChangeAspect="1"/>
          </p:cNvPicPr>
          <p:nvPr/>
        </p:nvPicPr>
        <p:blipFill rotWithShape="1">
          <a:blip r:embed="rId2">
            <a:extLst>
              <a:ext uri="{28A0092B-C50C-407E-A947-70E740481C1C}">
                <a14:useLocalDpi xmlns:a14="http://schemas.microsoft.com/office/drawing/2010/main" val="0"/>
              </a:ext>
            </a:extLst>
          </a:blip>
          <a:srcRect t="21866" b="4478"/>
          <a:stretch/>
        </p:blipFill>
        <p:spPr>
          <a:xfrm rot="16200000">
            <a:off x="-3050872" y="3050874"/>
            <a:ext cx="6858000" cy="756251"/>
          </a:xfrm>
          <a:prstGeom prst="rect">
            <a:avLst/>
          </a:prstGeom>
        </p:spPr>
      </p:pic>
      <p:sp>
        <p:nvSpPr>
          <p:cNvPr id="6" name="CaixaDeTexto 5">
            <a:extLst>
              <a:ext uri="{FF2B5EF4-FFF2-40B4-BE49-F238E27FC236}">
                <a16:creationId xmlns:a16="http://schemas.microsoft.com/office/drawing/2014/main" id="{6FE92C6E-F02B-1B9E-923D-AC488EDB5BCA}"/>
              </a:ext>
            </a:extLst>
          </p:cNvPr>
          <p:cNvSpPr txBox="1"/>
          <p:nvPr/>
        </p:nvSpPr>
        <p:spPr>
          <a:xfrm>
            <a:off x="1310500" y="938142"/>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los centros comerciales</a:t>
            </a:r>
          </a:p>
        </p:txBody>
      </p:sp>
      <p:sp>
        <p:nvSpPr>
          <p:cNvPr id="7" name="CaixaDeTexto 6">
            <a:extLst>
              <a:ext uri="{FF2B5EF4-FFF2-40B4-BE49-F238E27FC236}">
                <a16:creationId xmlns:a16="http://schemas.microsoft.com/office/drawing/2014/main" id="{58D09F1D-682F-068C-403C-8A1B7072447B}"/>
              </a:ext>
            </a:extLst>
          </p:cNvPr>
          <p:cNvSpPr txBox="1"/>
          <p:nvPr/>
        </p:nvSpPr>
        <p:spPr>
          <a:xfrm>
            <a:off x="1333053" y="2546747"/>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GLA</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sp>
        <p:nvSpPr>
          <p:cNvPr id="2" name="CaixaDeTexto 1">
            <a:extLst>
              <a:ext uri="{FF2B5EF4-FFF2-40B4-BE49-F238E27FC236}">
                <a16:creationId xmlns:a16="http://schemas.microsoft.com/office/drawing/2014/main" id="{6F2933F5-5047-44F0-17FF-B7BF7A62CDE5}"/>
              </a:ext>
            </a:extLst>
          </p:cNvPr>
          <p:cNvSpPr txBox="1"/>
          <p:nvPr/>
        </p:nvSpPr>
        <p:spPr>
          <a:xfrm>
            <a:off x="1333053" y="4571039"/>
            <a:ext cx="3240768" cy="94128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Tamaño promedio de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los centros comerciales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400" b="1" dirty="0">
                <a:solidFill>
                  <a:srgbClr val="E9343D"/>
                </a:solidFill>
                <a:latin typeface="Bebas Neue" panose="00000500000000000000" pitchFamily="2" charset="0"/>
                <a:ea typeface="Segoe UI Black" panose="020B0A02040204020203" pitchFamily="34" charset="0"/>
                <a:cs typeface="Segoe UI" panose="020B0502040204020203" pitchFamily="34" charset="0"/>
              </a:rPr>
              <a:t>23.470 M²</a:t>
            </a:r>
            <a:endParaRPr kumimoji="0" lang="es-419" sz="2400" b="1" i="0" u="none" strike="noStrike" kern="1200" cap="none" spc="0" normalizeH="0" baseline="0" dirty="0">
              <a:ln>
                <a:noFill/>
              </a:ln>
              <a:solidFill>
                <a:srgbClr val="E9343D"/>
              </a:solidFill>
              <a:effectLst/>
              <a:uLnTx/>
              <a:uFillTx/>
              <a:latin typeface="Bebas Neue" panose="00000500000000000000" pitchFamily="2" charset="0"/>
              <a:ea typeface="Segoe UI Black" panose="020B0A02040204020203" pitchFamily="34" charset="0"/>
              <a:cs typeface="Segoe UI" panose="020B0502040204020203" pitchFamily="34" charset="0"/>
            </a:endParaRPr>
          </a:p>
        </p:txBody>
      </p:sp>
      <p:graphicFrame>
        <p:nvGraphicFramePr>
          <p:cNvPr id="5" name="Gráfico 4">
            <a:extLst>
              <a:ext uri="{FF2B5EF4-FFF2-40B4-BE49-F238E27FC236}">
                <a16:creationId xmlns:a16="http://schemas.microsoft.com/office/drawing/2014/main" id="{77CB3016-3007-CCE5-5807-65D7BF649436}"/>
              </a:ext>
            </a:extLst>
          </p:cNvPr>
          <p:cNvGraphicFramePr/>
          <p:nvPr>
            <p:extLst>
              <p:ext uri="{D42A27DB-BD31-4B8C-83A1-F6EECF244321}">
                <p14:modId xmlns:p14="http://schemas.microsoft.com/office/powerpoint/2010/main" val="4251053509"/>
              </p:ext>
            </p:extLst>
          </p:nvPr>
        </p:nvGraphicFramePr>
        <p:xfrm>
          <a:off x="6881546" y="364785"/>
          <a:ext cx="4234922" cy="345948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Tabela 10">
            <a:extLst>
              <a:ext uri="{FF2B5EF4-FFF2-40B4-BE49-F238E27FC236}">
                <a16:creationId xmlns:a16="http://schemas.microsoft.com/office/drawing/2014/main" id="{6B179911-2B58-23DA-521A-48C49E16BB26}"/>
              </a:ext>
            </a:extLst>
          </p:cNvPr>
          <p:cNvGraphicFramePr>
            <a:graphicFrameLocks noGrp="1"/>
          </p:cNvGraphicFramePr>
          <p:nvPr>
            <p:extLst>
              <p:ext uri="{D42A27DB-BD31-4B8C-83A1-F6EECF244321}">
                <p14:modId xmlns:p14="http://schemas.microsoft.com/office/powerpoint/2010/main" val="1252676745"/>
              </p:ext>
            </p:extLst>
          </p:nvPr>
        </p:nvGraphicFramePr>
        <p:xfrm>
          <a:off x="6095999" y="3824267"/>
          <a:ext cx="6096001" cy="2490808"/>
        </p:xfrm>
        <a:graphic>
          <a:graphicData uri="http://schemas.openxmlformats.org/drawingml/2006/table">
            <a:tbl>
              <a:tblPr firstRow="1" bandRow="1">
                <a:tableStyleId>{35758FB7-9AC5-4552-8A53-C91805E547FA}</a:tableStyleId>
              </a:tblPr>
              <a:tblGrid>
                <a:gridCol w="2496795">
                  <a:extLst>
                    <a:ext uri="{9D8B030D-6E8A-4147-A177-3AD203B41FA5}">
                      <a16:colId xmlns:a16="http://schemas.microsoft.com/office/drawing/2014/main" val="20000"/>
                    </a:ext>
                  </a:extLst>
                </a:gridCol>
                <a:gridCol w="3599206">
                  <a:extLst>
                    <a:ext uri="{9D8B030D-6E8A-4147-A177-3AD203B41FA5}">
                      <a16:colId xmlns:a16="http://schemas.microsoft.com/office/drawing/2014/main" val="20001"/>
                    </a:ext>
                  </a:extLst>
                </a:gridCol>
              </a:tblGrid>
              <a:tr h="541480">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solidFill>
                      <a:srgbClr val="002060"/>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solidFill>
                      <a:srgbClr val="002060"/>
                    </a:solidFill>
                  </a:tcPr>
                </a:tc>
                <a:extLst>
                  <a:ext uri="{0D108BD9-81ED-4DB2-BD59-A6C34878D82A}">
                    <a16:rowId xmlns:a16="http://schemas.microsoft.com/office/drawing/2014/main" val="10000"/>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solidFill>
                      <a:schemeClr val="accent5">
                        <a:lumMod val="5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solidFill>
                      <a:schemeClr val="accent5">
                        <a:lumMod val="50000"/>
                      </a:schemeClr>
                    </a:solidFill>
                  </a:tcPr>
                </a:tc>
                <a:extLst>
                  <a:ext uri="{0D108BD9-81ED-4DB2-BD59-A6C34878D82A}">
                    <a16:rowId xmlns:a16="http://schemas.microsoft.com/office/drawing/2014/main" val="10001"/>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solidFill>
                      <a:schemeClr val="accent5">
                        <a:lumMod val="75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solidFill>
                      <a:schemeClr val="accent5">
                        <a:lumMod val="75000"/>
                      </a:schemeClr>
                    </a:solidFill>
                  </a:tcPr>
                </a:tc>
                <a:extLst>
                  <a:ext uri="{0D108BD9-81ED-4DB2-BD59-A6C34878D82A}">
                    <a16:rowId xmlns:a16="http://schemas.microsoft.com/office/drawing/2014/main" val="10002"/>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solidFill>
                      <a:schemeClr val="accent5">
                        <a:lumMod val="60000"/>
                        <a:lumOff val="40000"/>
                        <a:alpha val="4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solidFill>
                      <a:schemeClr val="accent5">
                        <a:lumMod val="60000"/>
                        <a:lumOff val="40000"/>
                        <a:alpha val="40000"/>
                      </a:schemeClr>
                    </a:solidFill>
                  </a:tcPr>
                </a:tc>
                <a:extLst>
                  <a:ext uri="{0D108BD9-81ED-4DB2-BD59-A6C34878D82A}">
                    <a16:rowId xmlns:a16="http://schemas.microsoft.com/office/drawing/2014/main" val="10003"/>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solidFill>
                      <a:schemeClr val="accent5">
                        <a:lumMod val="40000"/>
                        <a:lumOff val="6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solidFill>
                      <a:schemeClr val="accent5">
                        <a:lumMod val="40000"/>
                        <a:lumOff val="60000"/>
                      </a:schemeClr>
                    </a:solidFill>
                  </a:tcPr>
                </a:tc>
                <a:extLst>
                  <a:ext uri="{0D108BD9-81ED-4DB2-BD59-A6C34878D82A}">
                    <a16:rowId xmlns:a16="http://schemas.microsoft.com/office/drawing/2014/main" val="10004"/>
                  </a:ext>
                </a:extLst>
              </a:tr>
            </a:tbl>
          </a:graphicData>
        </a:graphic>
      </p:graphicFrame>
      <p:grpSp>
        <p:nvGrpSpPr>
          <p:cNvPr id="8" name="Agrupar 7">
            <a:extLst>
              <a:ext uri="{FF2B5EF4-FFF2-40B4-BE49-F238E27FC236}">
                <a16:creationId xmlns:a16="http://schemas.microsoft.com/office/drawing/2014/main" id="{6AFE4817-3446-2D43-6A19-DBFA2849F16D}"/>
              </a:ext>
            </a:extLst>
          </p:cNvPr>
          <p:cNvGrpSpPr/>
          <p:nvPr/>
        </p:nvGrpSpPr>
        <p:grpSpPr>
          <a:xfrm>
            <a:off x="-7620" y="-406400"/>
            <a:ext cx="763874" cy="7492999"/>
            <a:chOff x="-7620" y="-406399"/>
            <a:chExt cx="763874" cy="406398"/>
          </a:xfrm>
        </p:grpSpPr>
        <p:sp>
          <p:nvSpPr>
            <p:cNvPr id="12" name="Retângulo 11">
              <a:extLst>
                <a:ext uri="{FF2B5EF4-FFF2-40B4-BE49-F238E27FC236}">
                  <a16:creationId xmlns:a16="http://schemas.microsoft.com/office/drawing/2014/main" id="{FE9EB812-05BE-6751-5688-AB8EB1C893E4}"/>
                </a:ext>
              </a:extLst>
            </p:cNvPr>
            <p:cNvSpPr/>
            <p:nvPr/>
          </p:nvSpPr>
          <p:spPr>
            <a:xfrm>
              <a:off x="263962" y="-406399"/>
              <a:ext cx="295046" cy="406398"/>
            </a:xfrm>
            <a:prstGeom prst="rect">
              <a:avLst/>
            </a:prstGeom>
            <a:solidFill>
              <a:srgbClr val="1C5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Retângulo 12">
              <a:extLst>
                <a:ext uri="{FF2B5EF4-FFF2-40B4-BE49-F238E27FC236}">
                  <a16:creationId xmlns:a16="http://schemas.microsoft.com/office/drawing/2014/main" id="{DA38CB8D-E162-23E9-4F3D-B7C010A8F2C2}"/>
                </a:ext>
              </a:extLst>
            </p:cNvPr>
            <p:cNvSpPr/>
            <p:nvPr/>
          </p:nvSpPr>
          <p:spPr>
            <a:xfrm>
              <a:off x="-7620" y="-406399"/>
              <a:ext cx="301602" cy="406398"/>
            </a:xfrm>
            <a:prstGeom prst="rect">
              <a:avLst/>
            </a:prstGeom>
            <a:solidFill>
              <a:srgbClr val="FED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 name="Retângulo 13">
              <a:extLst>
                <a:ext uri="{FF2B5EF4-FFF2-40B4-BE49-F238E27FC236}">
                  <a16:creationId xmlns:a16="http://schemas.microsoft.com/office/drawing/2014/main" id="{F08D7F2B-654E-CF20-FC12-C321DC987E11}"/>
                </a:ext>
              </a:extLst>
            </p:cNvPr>
            <p:cNvSpPr/>
            <p:nvPr/>
          </p:nvSpPr>
          <p:spPr>
            <a:xfrm>
              <a:off x="54623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5" name="CaixaDeTexto 14">
            <a:extLst>
              <a:ext uri="{FF2B5EF4-FFF2-40B4-BE49-F238E27FC236}">
                <a16:creationId xmlns:a16="http://schemas.microsoft.com/office/drawing/2014/main" id="{AA248415-A82B-FE80-DF54-C13026D817F3}"/>
              </a:ext>
            </a:extLst>
          </p:cNvPr>
          <p:cNvSpPr txBox="1"/>
          <p:nvPr/>
        </p:nvSpPr>
        <p:spPr>
          <a:xfrm>
            <a:off x="1333052" y="5412027"/>
            <a:ext cx="2556560" cy="507831"/>
          </a:xfrm>
          <a:prstGeom prst="rect">
            <a:avLst/>
          </a:prstGeom>
          <a:noFill/>
        </p:spPr>
        <p:txBody>
          <a:bodyPr wrap="square" rtlCol="0">
            <a:spAutoFit/>
          </a:bodyPr>
          <a:lstStyle/>
          <a:p>
            <a:pPr algn="just"/>
            <a:r>
              <a:rPr lang="es-ES" sz="900" dirty="0">
                <a:solidFill>
                  <a:srgbClr val="000000"/>
                </a:solidFill>
                <a:latin typeface="Montserrat" panose="00000500000000000000" pitchFamily="2" charset="0"/>
                <a:cs typeface="Calibri" panose="020F0502020204030204" pitchFamily="34" charset="0"/>
              </a:rPr>
              <a:t>Nota: cálculo de GLA promedio considera una muestra de 26 de los 29 centros comerciales del país.</a:t>
            </a:r>
          </a:p>
        </p:txBody>
      </p:sp>
      <p:sp>
        <p:nvSpPr>
          <p:cNvPr id="10" name="Retângulo: Cantos Arredondados 9">
            <a:extLst>
              <a:ext uri="{FF2B5EF4-FFF2-40B4-BE49-F238E27FC236}">
                <a16:creationId xmlns:a16="http://schemas.microsoft.com/office/drawing/2014/main" id="{064310AE-A48D-2F58-0941-7F7FDBFB390E}"/>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123</a:t>
            </a:r>
          </a:p>
        </p:txBody>
      </p:sp>
      <p:sp>
        <p:nvSpPr>
          <p:cNvPr id="16" name="Retângulo: Cantos Arredondados 15">
            <a:hlinkClick r:id="rId4" action="ppaction://hlinksldjump"/>
            <a:extLst>
              <a:ext uri="{FF2B5EF4-FFF2-40B4-BE49-F238E27FC236}">
                <a16:creationId xmlns:a16="http://schemas.microsoft.com/office/drawing/2014/main" id="{F664195E-8B62-147E-3695-1F0042DF0538}"/>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54008767"/>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377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1170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3573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Imagem 4" descr="Diagrama&#10;&#10;Descrição gerada automaticamente">
            <a:extLst>
              <a:ext uri="{FF2B5EF4-FFF2-40B4-BE49-F238E27FC236}">
                <a16:creationId xmlns:a16="http://schemas.microsoft.com/office/drawing/2014/main" id="{02BBFF1F-7F7A-CA51-7712-C9E6B5550459}"/>
              </a:ext>
            </a:extLst>
          </p:cNvPr>
          <p:cNvPicPr>
            <a:picLocks noChangeAspect="1"/>
          </p:cNvPicPr>
          <p:nvPr/>
        </p:nvPicPr>
        <p:blipFill rotWithShape="1">
          <a:blip r:embed="rId2">
            <a:extLst>
              <a:ext uri="{28A0092B-C50C-407E-A947-70E740481C1C}">
                <a14:useLocalDpi xmlns:a14="http://schemas.microsoft.com/office/drawing/2010/main" val="0"/>
              </a:ext>
            </a:extLst>
          </a:blip>
          <a:srcRect t="21866" b="4478"/>
          <a:stretch/>
        </p:blipFill>
        <p:spPr>
          <a:xfrm rot="16200000">
            <a:off x="-3050872" y="3050874"/>
            <a:ext cx="6858000" cy="756251"/>
          </a:xfrm>
          <a:prstGeom prst="rect">
            <a:avLst/>
          </a:prstGeom>
        </p:spPr>
      </p:pic>
      <p:grpSp>
        <p:nvGrpSpPr>
          <p:cNvPr id="6" name="Agrupar 5">
            <a:extLst>
              <a:ext uri="{FF2B5EF4-FFF2-40B4-BE49-F238E27FC236}">
                <a16:creationId xmlns:a16="http://schemas.microsoft.com/office/drawing/2014/main" id="{623D3B54-194B-7540-006E-B218B53F6375}"/>
              </a:ext>
            </a:extLst>
          </p:cNvPr>
          <p:cNvGrpSpPr/>
          <p:nvPr/>
        </p:nvGrpSpPr>
        <p:grpSpPr>
          <a:xfrm>
            <a:off x="-7620" y="-406400"/>
            <a:ext cx="763874" cy="7492999"/>
            <a:chOff x="-7620" y="-406399"/>
            <a:chExt cx="763874" cy="406398"/>
          </a:xfrm>
        </p:grpSpPr>
        <p:sp>
          <p:nvSpPr>
            <p:cNvPr id="8" name="Retângulo 7">
              <a:extLst>
                <a:ext uri="{FF2B5EF4-FFF2-40B4-BE49-F238E27FC236}">
                  <a16:creationId xmlns:a16="http://schemas.microsoft.com/office/drawing/2014/main" id="{DDA03519-9A51-F67F-4C0B-50A9368C1FED}"/>
                </a:ext>
              </a:extLst>
            </p:cNvPr>
            <p:cNvSpPr/>
            <p:nvPr/>
          </p:nvSpPr>
          <p:spPr>
            <a:xfrm>
              <a:off x="263962" y="-406399"/>
              <a:ext cx="295046" cy="406398"/>
            </a:xfrm>
            <a:prstGeom prst="rect">
              <a:avLst/>
            </a:prstGeom>
            <a:solidFill>
              <a:srgbClr val="1C5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Retângulo 8">
              <a:extLst>
                <a:ext uri="{FF2B5EF4-FFF2-40B4-BE49-F238E27FC236}">
                  <a16:creationId xmlns:a16="http://schemas.microsoft.com/office/drawing/2014/main" id="{4AFB3F5A-FEAC-143F-26DA-DDC0A06404AE}"/>
                </a:ext>
              </a:extLst>
            </p:cNvPr>
            <p:cNvSpPr/>
            <p:nvPr/>
          </p:nvSpPr>
          <p:spPr>
            <a:xfrm>
              <a:off x="-7620" y="-406399"/>
              <a:ext cx="301602" cy="406398"/>
            </a:xfrm>
            <a:prstGeom prst="rect">
              <a:avLst/>
            </a:prstGeom>
            <a:solidFill>
              <a:srgbClr val="FED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 name="Retângulo 9">
              <a:extLst>
                <a:ext uri="{FF2B5EF4-FFF2-40B4-BE49-F238E27FC236}">
                  <a16:creationId xmlns:a16="http://schemas.microsoft.com/office/drawing/2014/main" id="{2843E955-35BC-BE91-5C5D-516DEC2EB735}"/>
                </a:ext>
              </a:extLst>
            </p:cNvPr>
            <p:cNvSpPr/>
            <p:nvPr/>
          </p:nvSpPr>
          <p:spPr>
            <a:xfrm>
              <a:off x="54623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aphicFrame>
        <p:nvGraphicFramePr>
          <p:cNvPr id="12" name="Tabela 11">
            <a:extLst>
              <a:ext uri="{FF2B5EF4-FFF2-40B4-BE49-F238E27FC236}">
                <a16:creationId xmlns:a16="http://schemas.microsoft.com/office/drawing/2014/main" id="{A4BCF006-C1BC-F561-6984-6B063018CD15}"/>
              </a:ext>
            </a:extLst>
          </p:cNvPr>
          <p:cNvGraphicFramePr>
            <a:graphicFrameLocks noGrp="1"/>
          </p:cNvGraphicFramePr>
          <p:nvPr>
            <p:extLst>
              <p:ext uri="{D42A27DB-BD31-4B8C-83A1-F6EECF244321}">
                <p14:modId xmlns:p14="http://schemas.microsoft.com/office/powerpoint/2010/main" val="1031624706"/>
              </p:ext>
            </p:extLst>
          </p:nvPr>
        </p:nvGraphicFramePr>
        <p:xfrm>
          <a:off x="5314953" y="-1"/>
          <a:ext cx="6119999" cy="5007752"/>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343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343D"/>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343D"/>
                    </a:solidFill>
                  </a:tcPr>
                </a:tc>
                <a:extLst>
                  <a:ext uri="{0D108BD9-81ED-4DB2-BD59-A6C34878D82A}">
                    <a16:rowId xmlns:a16="http://schemas.microsoft.com/office/drawing/2014/main" val="3012483457"/>
                  </a:ext>
                </a:extLst>
              </a:tr>
              <a:tr h="346102">
                <a:tc>
                  <a:txBody>
                    <a:bodyPr/>
                    <a:lstStyle/>
                    <a:p>
                      <a:pPr algn="ctr" fontAlgn="b"/>
                      <a:r>
                        <a:rPr lang="pt-BR" sz="1100" b="0" i="0" u="none" strike="noStrike" dirty="0">
                          <a:solidFill>
                            <a:srgbClr val="000000"/>
                          </a:solidFill>
                          <a:effectLst/>
                          <a:latin typeface="Montserrat" panose="00000500000000000000" pitchFamily="2" charset="0"/>
                        </a:rPr>
                        <a:t>Quito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Pichincha</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a:solidFill>
                            <a:srgbClr val="000000"/>
                          </a:solidFill>
                          <a:effectLst/>
                          <a:latin typeface="Montserrat" panose="00000500000000000000" pitchFamily="2" charset="0"/>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1307562550"/>
                  </a:ext>
                </a:extLst>
              </a:tr>
              <a:tr h="313241">
                <a:tc>
                  <a:txBody>
                    <a:bodyPr/>
                    <a:lstStyle/>
                    <a:p>
                      <a:pPr algn="ctr" fontAlgn="b"/>
                      <a:r>
                        <a:rPr lang="pt-BR" sz="1100" b="0" i="0" u="none" strike="noStrike">
                          <a:solidFill>
                            <a:srgbClr val="000000"/>
                          </a:solidFill>
                          <a:effectLst/>
                          <a:latin typeface="Montserrat" panose="00000500000000000000" pitchFamily="2" charset="0"/>
                        </a:rPr>
                        <a:t>Guayaquil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err="1">
                          <a:solidFill>
                            <a:srgbClr val="000000"/>
                          </a:solidFill>
                          <a:effectLst/>
                          <a:latin typeface="Montserrat" panose="00000500000000000000" pitchFamily="2" charset="0"/>
                        </a:rPr>
                        <a:t>Guayas</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a:solidFill>
                            <a:srgbClr val="000000"/>
                          </a:solidFill>
                          <a:effectLst/>
                          <a:latin typeface="Montserrat" panose="00000500000000000000" pitchFamily="2"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3054193406"/>
                  </a:ext>
                </a:extLst>
              </a:tr>
              <a:tr h="345480">
                <a:tc>
                  <a:txBody>
                    <a:bodyPr/>
                    <a:lstStyle/>
                    <a:p>
                      <a:pPr algn="ctr" fontAlgn="b"/>
                      <a:r>
                        <a:rPr lang="pt-BR" sz="1100" b="0" i="0" u="none" strike="noStrike">
                          <a:solidFill>
                            <a:srgbClr val="000000"/>
                          </a:solidFill>
                          <a:effectLst/>
                          <a:latin typeface="Montserrat" panose="00000500000000000000" pitchFamily="2" charset="0"/>
                        </a:rPr>
                        <a:t>Ambato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Tungurahua</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2054920396"/>
                  </a:ext>
                </a:extLst>
              </a:tr>
              <a:tr h="313241">
                <a:tc>
                  <a:txBody>
                    <a:bodyPr/>
                    <a:lstStyle/>
                    <a:p>
                      <a:pPr algn="ctr" fontAlgn="b"/>
                      <a:r>
                        <a:rPr lang="pt-BR" sz="1100" b="0" i="0" u="none" strike="noStrike">
                          <a:solidFill>
                            <a:srgbClr val="000000"/>
                          </a:solidFill>
                          <a:effectLst/>
                          <a:latin typeface="Montserrat" panose="00000500000000000000" pitchFamily="2" charset="0"/>
                        </a:rPr>
                        <a:t>Cuenca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err="1">
                          <a:solidFill>
                            <a:srgbClr val="000000"/>
                          </a:solidFill>
                          <a:effectLst/>
                          <a:latin typeface="Montserrat" panose="00000500000000000000" pitchFamily="2" charset="0"/>
                        </a:rPr>
                        <a:t>Azuay</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3752072157"/>
                  </a:ext>
                </a:extLst>
              </a:tr>
              <a:tr h="313241">
                <a:tc>
                  <a:txBody>
                    <a:bodyPr/>
                    <a:lstStyle/>
                    <a:p>
                      <a:pPr algn="ctr" fontAlgn="b"/>
                      <a:r>
                        <a:rPr lang="pt-BR" sz="1100" b="0" i="0" u="none" strike="noStrike">
                          <a:solidFill>
                            <a:srgbClr val="000000"/>
                          </a:solidFill>
                          <a:effectLst/>
                          <a:latin typeface="Montserrat" panose="00000500000000000000" pitchFamily="2" charset="0"/>
                        </a:rPr>
                        <a:t>Esmeraldas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Esmeraldas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4031367642"/>
                  </a:ext>
                </a:extLst>
              </a:tr>
              <a:tr h="313241">
                <a:tc>
                  <a:txBody>
                    <a:bodyPr/>
                    <a:lstStyle/>
                    <a:p>
                      <a:pPr algn="ctr" fontAlgn="b"/>
                      <a:r>
                        <a:rPr lang="pt-BR" sz="1100" b="0" i="0" u="none" strike="noStrike">
                          <a:solidFill>
                            <a:srgbClr val="000000"/>
                          </a:solidFill>
                          <a:effectLst/>
                          <a:latin typeface="Montserrat" panose="00000500000000000000" pitchFamily="2" charset="0"/>
                        </a:rPr>
                        <a:t>Guayas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Guayaquil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2873299266"/>
                  </a:ext>
                </a:extLst>
              </a:tr>
              <a:tr h="313241">
                <a:tc>
                  <a:txBody>
                    <a:bodyPr/>
                    <a:lstStyle/>
                    <a:p>
                      <a:pPr algn="ctr" fontAlgn="b"/>
                      <a:r>
                        <a:rPr lang="pt-BR" sz="1100" b="0" i="0" u="none" strike="noStrike">
                          <a:solidFill>
                            <a:srgbClr val="000000"/>
                          </a:solidFill>
                          <a:effectLst/>
                          <a:latin typeface="Montserrat" panose="00000500000000000000" pitchFamily="2" charset="0"/>
                        </a:rPr>
                        <a:t>Ibarra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Provincia De </a:t>
                      </a:r>
                      <a:r>
                        <a:rPr lang="pt-BR" sz="1100" b="0" i="0" u="none" strike="noStrike" dirty="0" err="1">
                          <a:solidFill>
                            <a:srgbClr val="000000"/>
                          </a:solidFill>
                          <a:effectLst/>
                          <a:latin typeface="Montserrat" panose="00000500000000000000" pitchFamily="2" charset="0"/>
                        </a:rPr>
                        <a:t>Imbabura</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668676117"/>
                  </a:ext>
                </a:extLst>
              </a:tr>
              <a:tr h="313241">
                <a:tc>
                  <a:txBody>
                    <a:bodyPr/>
                    <a:lstStyle/>
                    <a:p>
                      <a:pPr algn="ctr" fontAlgn="b"/>
                      <a:r>
                        <a:rPr lang="pt-BR" sz="1100" b="0" i="0" u="none" strike="noStrike" dirty="0" err="1">
                          <a:solidFill>
                            <a:srgbClr val="000000"/>
                          </a:solidFill>
                          <a:effectLst/>
                          <a:latin typeface="Montserrat" panose="00000500000000000000" pitchFamily="2" charset="0"/>
                        </a:rPr>
                        <a:t>Latacunga</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err="1">
                          <a:solidFill>
                            <a:srgbClr val="000000"/>
                          </a:solidFill>
                          <a:effectLst/>
                          <a:latin typeface="Montserrat" panose="00000500000000000000" pitchFamily="2" charset="0"/>
                        </a:rPr>
                        <a:t>Cotopaxi</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3220823585"/>
                  </a:ext>
                </a:extLst>
              </a:tr>
              <a:tr h="313241">
                <a:tc>
                  <a:txBody>
                    <a:bodyPr/>
                    <a:lstStyle/>
                    <a:p>
                      <a:pPr algn="ctr" fontAlgn="b"/>
                      <a:r>
                        <a:rPr lang="pt-BR" sz="1100" b="0" i="0" u="none" strike="noStrike">
                          <a:solidFill>
                            <a:srgbClr val="000000"/>
                          </a:solidFill>
                          <a:effectLst/>
                          <a:latin typeface="Montserrat" panose="00000500000000000000" pitchFamily="2" charset="0"/>
                        </a:rPr>
                        <a:t>Loja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Loja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281381991"/>
                  </a:ext>
                </a:extLst>
              </a:tr>
              <a:tr h="313241">
                <a:tc>
                  <a:txBody>
                    <a:bodyPr/>
                    <a:lstStyle/>
                    <a:p>
                      <a:pPr algn="ctr" fontAlgn="b"/>
                      <a:r>
                        <a:rPr lang="pt-BR" sz="1100" b="0" i="0" u="none" strike="noStrike" dirty="0">
                          <a:solidFill>
                            <a:srgbClr val="000000"/>
                          </a:solidFill>
                          <a:effectLst/>
                          <a:latin typeface="Montserrat" panose="00000500000000000000" pitchFamily="2" charset="0"/>
                        </a:rPr>
                        <a:t>Manta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err="1">
                          <a:solidFill>
                            <a:srgbClr val="000000"/>
                          </a:solidFill>
                          <a:effectLst/>
                          <a:latin typeface="Montserrat" panose="00000500000000000000" pitchFamily="2" charset="0"/>
                        </a:rPr>
                        <a:t>Manabi</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1140982063"/>
                  </a:ext>
                </a:extLst>
              </a:tr>
              <a:tr h="313241">
                <a:tc>
                  <a:txBody>
                    <a:bodyPr/>
                    <a:lstStyle/>
                    <a:p>
                      <a:pPr algn="ctr" fontAlgn="b"/>
                      <a:r>
                        <a:rPr lang="pt-BR" sz="1100" b="0" i="0" u="none" strike="noStrike">
                          <a:solidFill>
                            <a:srgbClr val="000000"/>
                          </a:solidFill>
                          <a:effectLst/>
                          <a:latin typeface="Montserrat" panose="00000500000000000000" pitchFamily="2" charset="0"/>
                        </a:rPr>
                        <a:t>Portoviejo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Manabí</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590072551"/>
                  </a:ext>
                </a:extLst>
              </a:tr>
              <a:tr h="313241">
                <a:tc>
                  <a:txBody>
                    <a:bodyPr/>
                    <a:lstStyle/>
                    <a:p>
                      <a:pPr algn="ctr" fontAlgn="b"/>
                      <a:r>
                        <a:rPr lang="pt-BR" sz="1100" b="0" i="0" u="none" strike="noStrike">
                          <a:solidFill>
                            <a:srgbClr val="000000"/>
                          </a:solidFill>
                          <a:effectLst/>
                          <a:latin typeface="Montserrat" panose="00000500000000000000" pitchFamily="2" charset="0"/>
                        </a:rPr>
                        <a:t>Riobamba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Chimborazo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3081294170"/>
                  </a:ext>
                </a:extLst>
              </a:tr>
              <a:tr h="313241">
                <a:tc>
                  <a:txBody>
                    <a:bodyPr/>
                    <a:lstStyle/>
                    <a:p>
                      <a:pPr algn="ctr" fontAlgn="b"/>
                      <a:r>
                        <a:rPr lang="pt-BR" sz="1100" b="0" i="0" u="none" strike="noStrike">
                          <a:solidFill>
                            <a:srgbClr val="000000"/>
                          </a:solidFill>
                          <a:effectLst/>
                          <a:latin typeface="Montserrat" panose="00000500000000000000" pitchFamily="2" charset="0"/>
                        </a:rPr>
                        <a:t>Samborondón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Guayas</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930030221"/>
                  </a:ext>
                </a:extLst>
              </a:tr>
              <a:tr h="313241">
                <a:tc>
                  <a:txBody>
                    <a:bodyPr/>
                    <a:lstStyle/>
                    <a:p>
                      <a:pPr algn="ctr" fontAlgn="b"/>
                      <a:r>
                        <a:rPr lang="pt-BR" sz="1100" b="0" i="0" u="none" strike="noStrike">
                          <a:solidFill>
                            <a:srgbClr val="000000"/>
                          </a:solidFill>
                          <a:effectLst/>
                          <a:latin typeface="Montserrat" panose="00000500000000000000" pitchFamily="2" charset="0"/>
                        </a:rPr>
                        <a:t>Tulcán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err="1">
                          <a:solidFill>
                            <a:srgbClr val="000000"/>
                          </a:solidFill>
                          <a:effectLst/>
                          <a:latin typeface="Montserrat" panose="00000500000000000000" pitchFamily="2" charset="0"/>
                        </a:rPr>
                        <a:t>Carchi</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1225063859"/>
                  </a:ext>
                </a:extLst>
              </a:tr>
            </a:tbl>
          </a:graphicData>
        </a:graphic>
      </p:graphicFrame>
      <p:sp>
        <p:nvSpPr>
          <p:cNvPr id="7" name="Retângulo: Cantos Arredondados 6">
            <a:extLst>
              <a:ext uri="{FF2B5EF4-FFF2-40B4-BE49-F238E27FC236}">
                <a16:creationId xmlns:a16="http://schemas.microsoft.com/office/drawing/2014/main" id="{DB0F2A67-6A4C-30DB-B395-099B6F66D784}"/>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124</a:t>
            </a:r>
          </a:p>
        </p:txBody>
      </p:sp>
      <p:sp>
        <p:nvSpPr>
          <p:cNvPr id="11" name="Retângulo: Cantos Arredondados 10">
            <a:hlinkClick r:id="rId3" action="ppaction://hlinksldjump"/>
            <a:extLst>
              <a:ext uri="{FF2B5EF4-FFF2-40B4-BE49-F238E27FC236}">
                <a16:creationId xmlns:a16="http://schemas.microsoft.com/office/drawing/2014/main" id="{C73628A9-6705-9CC6-22EC-468A71311007}"/>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391028945"/>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092783" y="-122025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17110" y="347472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Diagrama&#10;&#10;Descrição gerada automaticamente">
            <a:extLst>
              <a:ext uri="{FF2B5EF4-FFF2-40B4-BE49-F238E27FC236}">
                <a16:creationId xmlns:a16="http://schemas.microsoft.com/office/drawing/2014/main" id="{A31BFA09-FAD8-DE86-B7AC-F47D20F1C21B}"/>
              </a:ext>
            </a:extLst>
          </p:cNvPr>
          <p:cNvPicPr>
            <a:picLocks noChangeAspect="1"/>
          </p:cNvPicPr>
          <p:nvPr/>
        </p:nvPicPr>
        <p:blipFill rotWithShape="1">
          <a:blip r:embed="rId2">
            <a:extLst>
              <a:ext uri="{28A0092B-C50C-407E-A947-70E740481C1C}">
                <a14:useLocalDpi xmlns:a14="http://schemas.microsoft.com/office/drawing/2010/main" val="0"/>
              </a:ext>
            </a:extLst>
          </a:blip>
          <a:srcRect t="21866" b="4478"/>
          <a:stretch/>
        </p:blipFill>
        <p:spPr>
          <a:xfrm rot="16200000">
            <a:off x="-3050872" y="3050874"/>
            <a:ext cx="6858000" cy="756251"/>
          </a:xfrm>
          <a:prstGeom prst="rect">
            <a:avLst/>
          </a:prstGeom>
        </p:spPr>
      </p:pic>
      <p:sp>
        <p:nvSpPr>
          <p:cNvPr id="5" name="CaixaDeTexto 4">
            <a:extLst>
              <a:ext uri="{FF2B5EF4-FFF2-40B4-BE49-F238E27FC236}">
                <a16:creationId xmlns:a16="http://schemas.microsoft.com/office/drawing/2014/main" id="{F49E3233-0E6B-8707-F33A-F0F0CFC3873E}"/>
              </a:ext>
            </a:extLst>
          </p:cNvPr>
          <p:cNvSpPr txBox="1"/>
          <p:nvPr/>
        </p:nvSpPr>
        <p:spPr>
          <a:xfrm>
            <a:off x="1192236"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E9343D"/>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E9343D"/>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E9343D"/>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A7EC0AC5-BC21-908F-C289-BABEE8A621B1}"/>
              </a:ext>
            </a:extLst>
          </p:cNvPr>
          <p:cNvGrpSpPr/>
          <p:nvPr/>
        </p:nvGrpSpPr>
        <p:grpSpPr>
          <a:xfrm>
            <a:off x="-7620" y="-406400"/>
            <a:ext cx="763874" cy="7492999"/>
            <a:chOff x="-7620" y="-406399"/>
            <a:chExt cx="763874" cy="406398"/>
          </a:xfrm>
        </p:grpSpPr>
        <p:sp>
          <p:nvSpPr>
            <p:cNvPr id="6" name="Retângulo 5">
              <a:extLst>
                <a:ext uri="{FF2B5EF4-FFF2-40B4-BE49-F238E27FC236}">
                  <a16:creationId xmlns:a16="http://schemas.microsoft.com/office/drawing/2014/main" id="{B79EB322-F64B-F90A-2089-573762A174FC}"/>
                </a:ext>
              </a:extLst>
            </p:cNvPr>
            <p:cNvSpPr/>
            <p:nvPr/>
          </p:nvSpPr>
          <p:spPr>
            <a:xfrm>
              <a:off x="263962" y="-406399"/>
              <a:ext cx="295046" cy="406398"/>
            </a:xfrm>
            <a:prstGeom prst="rect">
              <a:avLst/>
            </a:prstGeom>
            <a:solidFill>
              <a:srgbClr val="1C5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Retângulo 6">
              <a:extLst>
                <a:ext uri="{FF2B5EF4-FFF2-40B4-BE49-F238E27FC236}">
                  <a16:creationId xmlns:a16="http://schemas.microsoft.com/office/drawing/2014/main" id="{835F8E14-778B-4B17-858C-0CD117FFCD0C}"/>
                </a:ext>
              </a:extLst>
            </p:cNvPr>
            <p:cNvSpPr/>
            <p:nvPr/>
          </p:nvSpPr>
          <p:spPr>
            <a:xfrm>
              <a:off x="-7620" y="-406399"/>
              <a:ext cx="301602" cy="406398"/>
            </a:xfrm>
            <a:prstGeom prst="rect">
              <a:avLst/>
            </a:prstGeom>
            <a:solidFill>
              <a:srgbClr val="FED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Retângulo 7">
              <a:extLst>
                <a:ext uri="{FF2B5EF4-FFF2-40B4-BE49-F238E27FC236}">
                  <a16:creationId xmlns:a16="http://schemas.microsoft.com/office/drawing/2014/main" id="{5D9BB98C-162C-4B23-A836-885C09B20C37}"/>
                </a:ext>
              </a:extLst>
            </p:cNvPr>
            <p:cNvSpPr/>
            <p:nvPr/>
          </p:nvSpPr>
          <p:spPr>
            <a:xfrm>
              <a:off x="54623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aphicFrame>
        <p:nvGraphicFramePr>
          <p:cNvPr id="11" name="Tabela 6">
            <a:extLst>
              <a:ext uri="{FF2B5EF4-FFF2-40B4-BE49-F238E27FC236}">
                <a16:creationId xmlns:a16="http://schemas.microsoft.com/office/drawing/2014/main" id="{2B065130-3976-89FD-D3CC-8D6129BDD974}"/>
              </a:ext>
            </a:extLst>
          </p:cNvPr>
          <p:cNvGraphicFramePr>
            <a:graphicFrameLocks noGrp="1"/>
          </p:cNvGraphicFramePr>
          <p:nvPr>
            <p:extLst>
              <p:ext uri="{D42A27DB-BD31-4B8C-83A1-F6EECF244321}">
                <p14:modId xmlns:p14="http://schemas.microsoft.com/office/powerpoint/2010/main" val="1677100785"/>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E9343D"/>
                    </a:solidFill>
                  </a:tcPr>
                </a:tc>
                <a:tc>
                  <a:txBody>
                    <a:bodyPr/>
                    <a:lstStyle/>
                    <a:p>
                      <a:pPr algn="ctr"/>
                      <a:r>
                        <a:rPr lang="pt-BR" sz="1100" dirty="0">
                          <a:latin typeface="Montserrat" panose="00000500000000000000" pitchFamily="2" charset="0"/>
                        </a:rPr>
                        <a:t>DESAROLLADOR</a:t>
                      </a:r>
                    </a:p>
                  </a:txBody>
                  <a:tcPr anchor="ctr">
                    <a:solidFill>
                      <a:srgbClr val="E9343D"/>
                    </a:solidFill>
                  </a:tcPr>
                </a:tc>
                <a:tc>
                  <a:txBody>
                    <a:bodyPr/>
                    <a:lstStyle/>
                    <a:p>
                      <a:pPr algn="ctr"/>
                      <a:r>
                        <a:rPr lang="pt-BR" sz="1100" dirty="0">
                          <a:latin typeface="Montserrat" panose="00000500000000000000" pitchFamily="2" charset="0"/>
                        </a:rPr>
                        <a:t>CIUDAD</a:t>
                      </a:r>
                    </a:p>
                  </a:txBody>
                  <a:tcPr anchor="ctr">
                    <a:solidFill>
                      <a:srgbClr val="E9343D"/>
                    </a:solidFill>
                  </a:tcPr>
                </a:tc>
                <a:tc>
                  <a:txBody>
                    <a:bodyPr/>
                    <a:lstStyle/>
                    <a:p>
                      <a:pPr algn="ctr"/>
                      <a:r>
                        <a:rPr lang="pt-BR" sz="1100" dirty="0">
                          <a:latin typeface="Montserrat" panose="00000500000000000000" pitchFamily="2" charset="0"/>
                        </a:rPr>
                        <a:t>ESTADO</a:t>
                      </a:r>
                    </a:p>
                  </a:txBody>
                  <a:tcPr anchor="ctr">
                    <a:solidFill>
                      <a:srgbClr val="E9343D"/>
                    </a:solidFill>
                  </a:tcPr>
                </a:tc>
                <a:tc>
                  <a:txBody>
                    <a:bodyPr/>
                    <a:lstStyle/>
                    <a:p>
                      <a:pPr algn="ctr"/>
                      <a:r>
                        <a:rPr lang="pt-BR" sz="1100" dirty="0">
                          <a:latin typeface="Montserrat" panose="00000500000000000000" pitchFamily="2" charset="0"/>
                        </a:rPr>
                        <a:t>GLA</a:t>
                      </a:r>
                    </a:p>
                  </a:txBody>
                  <a:tcPr anchor="ctr">
                    <a:solidFill>
                      <a:srgbClr val="E9343D"/>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Comercial El Bosque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Centro Comercial El Bosque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Pichincha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18.205</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Comercial </a:t>
                      </a:r>
                      <a:r>
                        <a:rPr lang="pt-BR" sz="900" b="0" i="0" u="none" strike="noStrike" dirty="0" err="1">
                          <a:solidFill>
                            <a:srgbClr val="000000"/>
                          </a:solidFill>
                          <a:effectLst/>
                          <a:latin typeface="Montserrat" panose="00000500000000000000" pitchFamily="2" charset="0"/>
                        </a:rPr>
                        <a:t>Iñaquito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Cci</a:t>
                      </a:r>
                      <a:r>
                        <a:rPr lang="pt-BR" sz="900" b="0" i="0" u="none" strike="noStrike" dirty="0">
                          <a:solidFill>
                            <a:srgbClr val="000000"/>
                          </a:solidFill>
                          <a:effectLst/>
                          <a:latin typeface="Montserrat" panose="00000500000000000000" pitchFamily="2" charset="0"/>
                        </a:rPr>
                        <a:t>)</a:t>
                      </a:r>
                    </a:p>
                  </a:txBody>
                  <a:tcPr marL="9525" marR="9525" marT="9525" marB="0" anchor="ctr">
                    <a:solidFill>
                      <a:srgbClr val="FCECE8"/>
                    </a:solidFill>
                  </a:tcPr>
                </a:tc>
                <a:tc>
                  <a:txBody>
                    <a:bodyPr/>
                    <a:lstStyle/>
                    <a:p>
                      <a:pPr algn="ctr" fontAlgn="b"/>
                      <a:r>
                        <a:rPr lang="es-ES" sz="900" b="0" i="0" u="none" strike="noStrike" dirty="0">
                          <a:solidFill>
                            <a:srgbClr val="000000"/>
                          </a:solidFill>
                          <a:effectLst/>
                          <a:latin typeface="Montserrat" panose="00000500000000000000" pitchFamily="2" charset="0"/>
                        </a:rPr>
                        <a:t>Centros Comerciales Del Ecuador 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Quito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Pichincha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34.428</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Comercial Plaza </a:t>
                      </a:r>
                      <a:r>
                        <a:rPr lang="pt-BR" sz="900" b="0" i="0" u="none" strike="noStrike" dirty="0" err="1">
                          <a:solidFill>
                            <a:srgbClr val="000000"/>
                          </a:solidFill>
                          <a:effectLst/>
                          <a:latin typeface="Montserrat" panose="00000500000000000000" pitchFamily="2" charset="0"/>
                        </a:rPr>
                        <a:t>Aeropuerto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Centro Comercial Plaza </a:t>
                      </a:r>
                      <a:r>
                        <a:rPr lang="pt-BR" sz="900" b="0" i="0" u="none" strike="noStrike" dirty="0" err="1">
                          <a:solidFill>
                            <a:srgbClr val="000000"/>
                          </a:solidFill>
                          <a:effectLst/>
                          <a:latin typeface="Montserrat" panose="00000500000000000000" pitchFamily="2" charset="0"/>
                        </a:rPr>
                        <a:t>Aeropuerto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Pichincha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Comercial Plaza Del Valle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Centro Comercial Plaza Del Valle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Quito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Pichincha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Comercial Villa </a:t>
                      </a:r>
                      <a:r>
                        <a:rPr lang="pt-BR" sz="900" b="0" i="0" u="none" strike="noStrike" dirty="0" err="1">
                          <a:solidFill>
                            <a:srgbClr val="000000"/>
                          </a:solidFill>
                          <a:effectLst/>
                          <a:latin typeface="Montserrat" panose="00000500000000000000" pitchFamily="2" charset="0"/>
                        </a:rPr>
                        <a:t>Cumbaya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La Favorita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Pichincha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Citymall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Corporación</a:t>
                      </a:r>
                      <a:r>
                        <a:rPr lang="pt-BR" sz="900" b="0" i="0" u="none" strike="noStrike" dirty="0">
                          <a:solidFill>
                            <a:srgbClr val="000000"/>
                          </a:solidFill>
                          <a:effectLst/>
                          <a:latin typeface="Montserrat" panose="00000500000000000000" pitchFamily="2" charset="0"/>
                        </a:rPr>
                        <a:t> Favorita 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Guayaquil</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Guayas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33.708</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Condado Shopping</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Pichincha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48.207</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La Plaza Shopping</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Familia</a:t>
                      </a:r>
                      <a:r>
                        <a:rPr lang="pt-BR" sz="900" b="0" i="0" u="none" strike="noStrike" dirty="0">
                          <a:solidFill>
                            <a:srgbClr val="000000"/>
                          </a:solidFill>
                          <a:effectLst/>
                          <a:latin typeface="Montserrat" panose="00000500000000000000" pitchFamily="2" charset="0"/>
                        </a:rPr>
                        <a:t> Amador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Ibarra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Provincia De </a:t>
                      </a:r>
                      <a:r>
                        <a:rPr lang="pt-BR" sz="900" b="0" i="0" u="none" strike="noStrike" dirty="0" err="1">
                          <a:solidFill>
                            <a:srgbClr val="000000"/>
                          </a:solidFill>
                          <a:effectLst/>
                          <a:latin typeface="Montserrat" panose="00000500000000000000" pitchFamily="2" charset="0"/>
                        </a:rPr>
                        <a:t>Imbabura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15.003</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Mall De Los Andes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Corporación</a:t>
                      </a:r>
                      <a:r>
                        <a:rPr lang="pt-BR" sz="900" b="0" i="0" u="none" strike="noStrike" dirty="0">
                          <a:solidFill>
                            <a:srgbClr val="000000"/>
                          </a:solidFill>
                          <a:effectLst/>
                          <a:latin typeface="Montserrat" panose="00000500000000000000" pitchFamily="2" charset="0"/>
                        </a:rPr>
                        <a:t> Favorita C.A.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Ambato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Tungurahua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28.936</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Mall Del Pacifico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Dkmanagement</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Manta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Manabi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45.375</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Mall Del Sol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Consorcio </a:t>
                      </a:r>
                      <a:r>
                        <a:rPr lang="pt-BR" sz="900" b="0" i="0" u="none" strike="noStrike" dirty="0" err="1">
                          <a:solidFill>
                            <a:srgbClr val="000000"/>
                          </a:solidFill>
                          <a:effectLst/>
                          <a:latin typeface="Montserrat" panose="00000500000000000000" pitchFamily="2" charset="0"/>
                        </a:rPr>
                        <a:t>Nobis</a:t>
                      </a:r>
                      <a:r>
                        <a:rPr lang="pt-BR" sz="900" b="0" i="0" u="none" strike="noStrike" dirty="0">
                          <a:solidFill>
                            <a:srgbClr val="000000"/>
                          </a:solidFill>
                          <a:effectLst/>
                          <a:latin typeface="Montserrat" panose="00000500000000000000" pitchFamily="2" charset="0"/>
                        </a:rPr>
                        <a:t> S.A.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Guayas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Guayaquil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48.910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Mall Del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Corporación</a:t>
                      </a:r>
                      <a:r>
                        <a:rPr lang="pt-BR" sz="900" b="0" i="0" u="none" strike="noStrike" dirty="0">
                          <a:solidFill>
                            <a:srgbClr val="000000"/>
                          </a:solidFill>
                          <a:effectLst/>
                          <a:latin typeface="Montserrat" panose="00000500000000000000" pitchFamily="2" charset="0"/>
                        </a:rPr>
                        <a:t> Favorita 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Guayaquil</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Guayas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27.070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Mall El </a:t>
                      </a:r>
                      <a:r>
                        <a:rPr lang="pt-BR" sz="900" b="0" i="0" u="none" strike="noStrike" dirty="0" err="1">
                          <a:solidFill>
                            <a:srgbClr val="000000"/>
                          </a:solidFill>
                          <a:effectLst/>
                          <a:latin typeface="Montserrat" panose="00000500000000000000" pitchFamily="2" charset="0"/>
                        </a:rPr>
                        <a:t>Jardín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Corporación</a:t>
                      </a:r>
                      <a:r>
                        <a:rPr lang="pt-BR" sz="900" b="0" i="0" u="none" strike="noStrike" dirty="0">
                          <a:solidFill>
                            <a:srgbClr val="000000"/>
                          </a:solidFill>
                          <a:effectLst/>
                          <a:latin typeface="Montserrat" panose="00000500000000000000" pitchFamily="2" charset="0"/>
                        </a:rPr>
                        <a:t> Favorita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Pichincha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27.500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Malteria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Dkmanagement</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Latacunga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Cotopaxi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17.779</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Esmeraldas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Corporación</a:t>
                      </a:r>
                      <a:r>
                        <a:rPr lang="pt-BR" sz="900" b="0" i="0" u="none" strike="noStrike" dirty="0">
                          <a:solidFill>
                            <a:srgbClr val="000000"/>
                          </a:solidFill>
                          <a:effectLst/>
                          <a:latin typeface="Montserrat" panose="00000500000000000000" pitchFamily="2" charset="0"/>
                        </a:rPr>
                        <a:t> Favorita 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Esmeraldas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Esmeraldas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21.037</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La Pradera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Corporación</a:t>
                      </a:r>
                      <a:r>
                        <a:rPr lang="pt-BR" sz="900" b="0" i="0" u="none" strike="noStrike" dirty="0">
                          <a:solidFill>
                            <a:srgbClr val="000000"/>
                          </a:solidFill>
                          <a:effectLst/>
                          <a:latin typeface="Montserrat" panose="00000500000000000000" pitchFamily="2" charset="0"/>
                        </a:rPr>
                        <a:t> Favorita 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Loja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Loja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9.614</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Miraflores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Corporación</a:t>
                      </a:r>
                      <a:r>
                        <a:rPr lang="pt-BR" sz="900" b="0" i="0" u="none" strike="noStrike" dirty="0">
                          <a:solidFill>
                            <a:srgbClr val="000000"/>
                          </a:solidFill>
                          <a:effectLst/>
                          <a:latin typeface="Montserrat" panose="00000500000000000000" pitchFamily="2" charset="0"/>
                        </a:rPr>
                        <a:t> Favorita 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Cuenca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Azuay</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5.320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Portoviejo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Corporación</a:t>
                      </a:r>
                      <a:r>
                        <a:rPr lang="pt-BR" sz="900" b="0" i="0" u="none" strike="noStrike" dirty="0">
                          <a:solidFill>
                            <a:srgbClr val="000000"/>
                          </a:solidFill>
                          <a:effectLst/>
                          <a:latin typeface="Montserrat" panose="00000500000000000000" pitchFamily="2" charset="0"/>
                        </a:rPr>
                        <a:t> Favorita C.A.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Portoviejo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Manabí</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28.961</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Riobamba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Corporación</a:t>
                      </a:r>
                      <a:r>
                        <a:rPr lang="pt-BR" sz="900" b="0" i="0" u="none" strike="noStrike" dirty="0">
                          <a:solidFill>
                            <a:srgbClr val="000000"/>
                          </a:solidFill>
                          <a:effectLst/>
                          <a:latin typeface="Montserrat" panose="00000500000000000000" pitchFamily="2" charset="0"/>
                        </a:rPr>
                        <a:t> Favorita C.A.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Riobamba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Chimborazo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13.234</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Tulcán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Corporación</a:t>
                      </a:r>
                      <a:r>
                        <a:rPr lang="pt-BR" sz="900" b="0" i="0" u="none" strike="noStrike" dirty="0">
                          <a:solidFill>
                            <a:srgbClr val="000000"/>
                          </a:solidFill>
                          <a:effectLst/>
                          <a:latin typeface="Montserrat" panose="00000500000000000000" pitchFamily="2" charset="0"/>
                        </a:rPr>
                        <a:t> Favorita C.A.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Tulcán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Carchi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6.840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8E3F7A19-45EC-EF24-73E8-0DDD0DFADC5A}"/>
              </a:ext>
            </a:extLst>
          </p:cNvPr>
          <p:cNvSpPr txBox="1"/>
          <p:nvPr/>
        </p:nvSpPr>
        <p:spPr>
          <a:xfrm>
            <a:off x="1360501" y="6400695"/>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58835782-EA4B-DB00-5047-EF31226CC5A5}"/>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125</a:t>
            </a:r>
          </a:p>
        </p:txBody>
      </p:sp>
      <p:sp>
        <p:nvSpPr>
          <p:cNvPr id="13" name="Retângulo: Cantos Arredondados 12">
            <a:hlinkClick r:id="rId3" action="ppaction://hlinksldjump"/>
            <a:extLst>
              <a:ext uri="{FF2B5EF4-FFF2-40B4-BE49-F238E27FC236}">
                <a16:creationId xmlns:a16="http://schemas.microsoft.com/office/drawing/2014/main" id="{4B1C0634-7293-56DD-3815-11C02AFC715B}"/>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53660841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m 2" descr="Diagrama&#10;&#10;Descrição gerada automaticamente">
            <a:extLst>
              <a:ext uri="{FF2B5EF4-FFF2-40B4-BE49-F238E27FC236}">
                <a16:creationId xmlns:a16="http://schemas.microsoft.com/office/drawing/2014/main" id="{A31BFA09-FAD8-DE86-B7AC-F47D20F1C21B}"/>
              </a:ext>
            </a:extLst>
          </p:cNvPr>
          <p:cNvPicPr>
            <a:picLocks noChangeAspect="1"/>
          </p:cNvPicPr>
          <p:nvPr/>
        </p:nvPicPr>
        <p:blipFill rotWithShape="1">
          <a:blip r:embed="rId2">
            <a:extLst>
              <a:ext uri="{28A0092B-C50C-407E-A947-70E740481C1C}">
                <a14:useLocalDpi xmlns:a14="http://schemas.microsoft.com/office/drawing/2010/main" val="0"/>
              </a:ext>
            </a:extLst>
          </a:blip>
          <a:srcRect t="21866" b="4478"/>
          <a:stretch/>
        </p:blipFill>
        <p:spPr>
          <a:xfrm rot="16200000">
            <a:off x="-3050872" y="3050874"/>
            <a:ext cx="6858000" cy="756251"/>
          </a:xfrm>
          <a:prstGeom prst="rect">
            <a:avLst/>
          </a:prstGeom>
        </p:spPr>
      </p:pic>
      <p:grpSp>
        <p:nvGrpSpPr>
          <p:cNvPr id="4" name="Agrupar 3">
            <a:extLst>
              <a:ext uri="{FF2B5EF4-FFF2-40B4-BE49-F238E27FC236}">
                <a16:creationId xmlns:a16="http://schemas.microsoft.com/office/drawing/2014/main" id="{31B7A21D-9A88-9720-5088-C6EF20D87C91}"/>
              </a:ext>
            </a:extLst>
          </p:cNvPr>
          <p:cNvGrpSpPr/>
          <p:nvPr/>
        </p:nvGrpSpPr>
        <p:grpSpPr>
          <a:xfrm>
            <a:off x="-7620" y="-406400"/>
            <a:ext cx="763874" cy="7492999"/>
            <a:chOff x="-7620" y="-406399"/>
            <a:chExt cx="763874" cy="406398"/>
          </a:xfrm>
        </p:grpSpPr>
        <p:sp>
          <p:nvSpPr>
            <p:cNvPr id="6" name="Retângulo 5">
              <a:extLst>
                <a:ext uri="{FF2B5EF4-FFF2-40B4-BE49-F238E27FC236}">
                  <a16:creationId xmlns:a16="http://schemas.microsoft.com/office/drawing/2014/main" id="{1312322F-AD6C-7F89-C427-16E6EDE1BF00}"/>
                </a:ext>
              </a:extLst>
            </p:cNvPr>
            <p:cNvSpPr/>
            <p:nvPr/>
          </p:nvSpPr>
          <p:spPr>
            <a:xfrm>
              <a:off x="263962" y="-406399"/>
              <a:ext cx="295046" cy="406398"/>
            </a:xfrm>
            <a:prstGeom prst="rect">
              <a:avLst/>
            </a:prstGeom>
            <a:solidFill>
              <a:srgbClr val="1C5A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Retângulo 6">
              <a:extLst>
                <a:ext uri="{FF2B5EF4-FFF2-40B4-BE49-F238E27FC236}">
                  <a16:creationId xmlns:a16="http://schemas.microsoft.com/office/drawing/2014/main" id="{AD604F93-358E-4F31-7DB8-84AF8A9E2DB1}"/>
                </a:ext>
              </a:extLst>
            </p:cNvPr>
            <p:cNvSpPr/>
            <p:nvPr/>
          </p:nvSpPr>
          <p:spPr>
            <a:xfrm>
              <a:off x="-7620" y="-406399"/>
              <a:ext cx="301602" cy="406398"/>
            </a:xfrm>
            <a:prstGeom prst="rect">
              <a:avLst/>
            </a:prstGeom>
            <a:solidFill>
              <a:srgbClr val="FED4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Retângulo 7">
              <a:extLst>
                <a:ext uri="{FF2B5EF4-FFF2-40B4-BE49-F238E27FC236}">
                  <a16:creationId xmlns:a16="http://schemas.microsoft.com/office/drawing/2014/main" id="{6BEA2720-3F2C-F8DB-0A79-1BE0882E0D11}"/>
                </a:ext>
              </a:extLst>
            </p:cNvPr>
            <p:cNvSpPr/>
            <p:nvPr/>
          </p:nvSpPr>
          <p:spPr>
            <a:xfrm>
              <a:off x="54623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aphicFrame>
        <p:nvGraphicFramePr>
          <p:cNvPr id="11" name="Tabela 6">
            <a:extLst>
              <a:ext uri="{FF2B5EF4-FFF2-40B4-BE49-F238E27FC236}">
                <a16:creationId xmlns:a16="http://schemas.microsoft.com/office/drawing/2014/main" id="{95537668-CB67-7788-6F64-62126072BE3D}"/>
              </a:ext>
            </a:extLst>
          </p:cNvPr>
          <p:cNvGraphicFramePr>
            <a:graphicFrameLocks noGrp="1"/>
          </p:cNvGraphicFramePr>
          <p:nvPr>
            <p:extLst>
              <p:ext uri="{D42A27DB-BD31-4B8C-83A1-F6EECF244321}">
                <p14:modId xmlns:p14="http://schemas.microsoft.com/office/powerpoint/2010/main" val="91613967"/>
              </p:ext>
            </p:extLst>
          </p:nvPr>
        </p:nvGraphicFramePr>
        <p:xfrm>
          <a:off x="3725782" y="1"/>
          <a:ext cx="7812001" cy="33711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E9343D"/>
                    </a:solidFill>
                  </a:tcPr>
                </a:tc>
                <a:tc>
                  <a:txBody>
                    <a:bodyPr/>
                    <a:lstStyle/>
                    <a:p>
                      <a:pPr algn="ctr"/>
                      <a:r>
                        <a:rPr lang="pt-BR" sz="1100" dirty="0">
                          <a:latin typeface="Montserrat" panose="00000500000000000000" pitchFamily="2" charset="0"/>
                        </a:rPr>
                        <a:t>DESAROLLADOR</a:t>
                      </a:r>
                    </a:p>
                  </a:txBody>
                  <a:tcPr anchor="ctr">
                    <a:solidFill>
                      <a:srgbClr val="E9343D"/>
                    </a:solidFill>
                  </a:tcPr>
                </a:tc>
                <a:tc>
                  <a:txBody>
                    <a:bodyPr/>
                    <a:lstStyle/>
                    <a:p>
                      <a:pPr algn="ctr"/>
                      <a:r>
                        <a:rPr lang="pt-BR" sz="1100" dirty="0">
                          <a:latin typeface="Montserrat" panose="00000500000000000000" pitchFamily="2" charset="0"/>
                        </a:rPr>
                        <a:t>CIUDAD</a:t>
                      </a:r>
                    </a:p>
                  </a:txBody>
                  <a:tcPr anchor="ctr">
                    <a:solidFill>
                      <a:srgbClr val="E9343D"/>
                    </a:solidFill>
                  </a:tcPr>
                </a:tc>
                <a:tc>
                  <a:txBody>
                    <a:bodyPr/>
                    <a:lstStyle/>
                    <a:p>
                      <a:pPr algn="ctr"/>
                      <a:r>
                        <a:rPr lang="pt-BR" sz="1100" dirty="0">
                          <a:latin typeface="Montserrat" panose="00000500000000000000" pitchFamily="2" charset="0"/>
                        </a:rPr>
                        <a:t>ESTADO</a:t>
                      </a:r>
                    </a:p>
                  </a:txBody>
                  <a:tcPr anchor="ctr">
                    <a:solidFill>
                      <a:srgbClr val="E9343D"/>
                    </a:solidFill>
                  </a:tcPr>
                </a:tc>
                <a:tc>
                  <a:txBody>
                    <a:bodyPr/>
                    <a:lstStyle/>
                    <a:p>
                      <a:pPr algn="ctr"/>
                      <a:r>
                        <a:rPr lang="pt-BR" sz="1100" dirty="0">
                          <a:latin typeface="Montserrat" panose="00000500000000000000" pitchFamily="2" charset="0"/>
                        </a:rPr>
                        <a:t>GLA</a:t>
                      </a:r>
                    </a:p>
                  </a:txBody>
                  <a:tcPr anchor="ctr">
                    <a:solidFill>
                      <a:srgbClr val="E9343D"/>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Tungurahua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Corporación</a:t>
                      </a:r>
                      <a:r>
                        <a:rPr lang="pt-BR" sz="900" b="0" i="0" u="none" strike="noStrike" dirty="0">
                          <a:solidFill>
                            <a:srgbClr val="000000"/>
                          </a:solidFill>
                          <a:effectLst/>
                          <a:latin typeface="Montserrat" panose="00000500000000000000" pitchFamily="2" charset="0"/>
                        </a:rPr>
                        <a:t> Favorita C.A.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Ambato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Tungurahua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7.660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Batán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Corporación</a:t>
                      </a:r>
                      <a:r>
                        <a:rPr lang="pt-BR" sz="900" b="0" i="0" u="none" strike="noStrike" dirty="0">
                          <a:solidFill>
                            <a:srgbClr val="000000"/>
                          </a:solidFill>
                          <a:effectLst/>
                          <a:latin typeface="Montserrat" panose="00000500000000000000" pitchFamily="2" charset="0"/>
                        </a:rPr>
                        <a:t> Favorita 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Guayaquil</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Guayas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18.176</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Pomasqui</a:t>
                      </a:r>
                      <a:r>
                        <a:rPr lang="pt-BR" sz="900" b="0" i="0" u="none" strike="noStrike" dirty="0">
                          <a:solidFill>
                            <a:srgbClr val="000000"/>
                          </a:solidFill>
                          <a:effectLst/>
                          <a:latin typeface="Montserrat" panose="00000500000000000000" pitchFamily="2" charset="0"/>
                        </a:rPr>
                        <a:t> Plaza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Pichincha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6.912</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Portal Shopping</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Dkmanagement</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Quito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Pichincha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59.058</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Quito </a:t>
                      </a:r>
                      <a:r>
                        <a:rPr lang="pt-BR" sz="900" b="0" i="0" u="none" strike="noStrike" dirty="0" err="1">
                          <a:solidFill>
                            <a:srgbClr val="000000"/>
                          </a:solidFill>
                          <a:effectLst/>
                          <a:latin typeface="Montserrat" panose="00000500000000000000" pitchFamily="2" charset="0"/>
                        </a:rPr>
                        <a:t>Airport</a:t>
                      </a:r>
                      <a:r>
                        <a:rPr lang="pt-BR" sz="900" b="0" i="0" u="none" strike="noStrike" dirty="0">
                          <a:solidFill>
                            <a:srgbClr val="000000"/>
                          </a:solidFill>
                          <a:effectLst/>
                          <a:latin typeface="Montserrat" panose="00000500000000000000" pitchFamily="2" charset="0"/>
                        </a:rPr>
                        <a:t> Center</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Dkmanagement</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Pichincha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9.967</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San </a:t>
                      </a:r>
                      <a:r>
                        <a:rPr lang="pt-BR" sz="900" b="0" i="0" u="none" strike="noStrike" dirty="0" err="1">
                          <a:solidFill>
                            <a:srgbClr val="000000"/>
                          </a:solidFill>
                          <a:effectLst/>
                          <a:latin typeface="Montserrat" panose="00000500000000000000" pitchFamily="2" charset="0"/>
                        </a:rPr>
                        <a:t>Luis</a:t>
                      </a:r>
                      <a:r>
                        <a:rPr lang="pt-BR" sz="900" b="0" i="0" u="none" strike="noStrike" dirty="0">
                          <a:solidFill>
                            <a:srgbClr val="000000"/>
                          </a:solidFill>
                          <a:effectLst/>
                          <a:latin typeface="Montserrat" panose="00000500000000000000" pitchFamily="2" charset="0"/>
                        </a:rPr>
                        <a:t> Shopping</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Dkmanagement</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Quito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Pichincha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43.815</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San Marino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Dkmanagement</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Guayaquil</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Guayas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34.060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Scala Shopping</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Shopping Managements Operadora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Quito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Pichincha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50.953</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Village</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Corporación</a:t>
                      </a:r>
                      <a:r>
                        <a:rPr lang="pt-BR" sz="900" b="0" i="0" u="none" strike="noStrike" dirty="0">
                          <a:solidFill>
                            <a:srgbClr val="000000"/>
                          </a:solidFill>
                          <a:effectLst/>
                          <a:latin typeface="Montserrat" panose="00000500000000000000" pitchFamily="2" charset="0"/>
                        </a:rPr>
                        <a:t> Favorita C.A.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Samborondón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Guayas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19.889</a:t>
                      </a:r>
                    </a:p>
                  </a:txBody>
                  <a:tcPr marL="9525" marR="9525" marT="9525" marB="0" anchor="ctr">
                    <a:solidFill>
                      <a:srgbClr val="F8D7CD"/>
                    </a:solidFill>
                  </a:tcPr>
                </a:tc>
                <a:extLst>
                  <a:ext uri="{0D108BD9-81ED-4DB2-BD59-A6C34878D82A}">
                    <a16:rowId xmlns:a16="http://schemas.microsoft.com/office/drawing/2014/main" val="1411550322"/>
                  </a:ext>
                </a:extLst>
              </a:tr>
            </a:tbl>
          </a:graphicData>
        </a:graphic>
      </p:graphicFrame>
      <p:cxnSp>
        <p:nvCxnSpPr>
          <p:cNvPr id="12" name="Conector reto 11">
            <a:extLst>
              <a:ext uri="{FF2B5EF4-FFF2-40B4-BE49-F238E27FC236}">
                <a16:creationId xmlns:a16="http://schemas.microsoft.com/office/drawing/2014/main" id="{C16FF500-E327-C278-B059-9135E64E2A4A}"/>
              </a:ext>
            </a:extLst>
          </p:cNvPr>
          <p:cNvCxnSpPr/>
          <p:nvPr/>
        </p:nvCxnSpPr>
        <p:spPr>
          <a:xfrm>
            <a:off x="1092783" y="-122025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Elipse 12">
            <a:extLst>
              <a:ext uri="{FF2B5EF4-FFF2-40B4-BE49-F238E27FC236}">
                <a16:creationId xmlns:a16="http://schemas.microsoft.com/office/drawing/2014/main" id="{975EF63F-3D12-8660-D643-3BF926D75DFD}"/>
              </a:ext>
            </a:extLst>
          </p:cNvPr>
          <p:cNvSpPr/>
          <p:nvPr/>
        </p:nvSpPr>
        <p:spPr>
          <a:xfrm>
            <a:off x="1017110" y="347472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14" name="CaixaDeTexto 13">
            <a:extLst>
              <a:ext uri="{FF2B5EF4-FFF2-40B4-BE49-F238E27FC236}">
                <a16:creationId xmlns:a16="http://schemas.microsoft.com/office/drawing/2014/main" id="{D613DAFC-07BE-2D41-47E9-F0E4E71818EF}"/>
              </a:ext>
            </a:extLst>
          </p:cNvPr>
          <p:cNvSpPr txBox="1"/>
          <p:nvPr/>
        </p:nvSpPr>
        <p:spPr>
          <a:xfrm>
            <a:off x="1192236"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E9343D"/>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E9343D"/>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E9343D"/>
              </a:solidFill>
              <a:effectLst/>
              <a:uLnTx/>
              <a:uFillTx/>
              <a:latin typeface="Montserrat" panose="00000500000000000000" pitchFamily="2" charset="0"/>
            </a:endParaRPr>
          </a:p>
        </p:txBody>
      </p:sp>
      <p:sp>
        <p:nvSpPr>
          <p:cNvPr id="9" name="Google Shape;96;p7">
            <a:extLst>
              <a:ext uri="{FF2B5EF4-FFF2-40B4-BE49-F238E27FC236}">
                <a16:creationId xmlns:a16="http://schemas.microsoft.com/office/drawing/2014/main" id="{C7277320-E66A-BF65-B642-63E708F13612}"/>
              </a:ext>
            </a:extLst>
          </p:cNvPr>
          <p:cNvSpPr txBox="1"/>
          <p:nvPr/>
        </p:nvSpPr>
        <p:spPr>
          <a:xfrm>
            <a:off x="1313793"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2" name="Retângulo: Cantos Arredondados 1">
            <a:extLst>
              <a:ext uri="{FF2B5EF4-FFF2-40B4-BE49-F238E27FC236}">
                <a16:creationId xmlns:a16="http://schemas.microsoft.com/office/drawing/2014/main" id="{073C3236-D5D0-12FE-4D36-BEBADCED15FC}"/>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126</a:t>
            </a:r>
          </a:p>
        </p:txBody>
      </p:sp>
      <p:sp>
        <p:nvSpPr>
          <p:cNvPr id="5" name="Retângulo: Cantos Arredondados 4">
            <a:hlinkClick r:id="rId3" action="ppaction://hlinksldjump"/>
            <a:extLst>
              <a:ext uri="{FF2B5EF4-FFF2-40B4-BE49-F238E27FC236}">
                <a16:creationId xmlns:a16="http://schemas.microsoft.com/office/drawing/2014/main" id="{6E0569A6-515A-0BA3-B879-72C3B1E507F1}"/>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498338206"/>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ixaDeTexto 3">
            <a:extLst>
              <a:ext uri="{FF2B5EF4-FFF2-40B4-BE49-F238E27FC236}">
                <a16:creationId xmlns:a16="http://schemas.microsoft.com/office/drawing/2014/main" id="{B6B93228-D4F8-0083-151D-B9654AA0F60F}"/>
              </a:ext>
            </a:extLst>
          </p:cNvPr>
          <p:cNvSpPr txBox="1"/>
          <p:nvPr/>
        </p:nvSpPr>
        <p:spPr>
          <a:xfrm>
            <a:off x="3200463" y="3074421"/>
            <a:ext cx="5379427" cy="969496"/>
          </a:xfrm>
          <a:prstGeom prst="rect">
            <a:avLst/>
          </a:prstGeom>
          <a:noFill/>
        </p:spPr>
        <p:txBody>
          <a:bodyPr wrap="square" rtlCol="0">
            <a:spAutoFit/>
          </a:bodyPr>
          <a:lstStyle/>
          <a:p>
            <a:r>
              <a:rPr lang="pt-BR" sz="5500" b="1" dirty="0">
                <a:solidFill>
                  <a:srgbClr val="4997D0"/>
                </a:solidFill>
                <a:latin typeface="Montserrat" panose="00000500000000000000" pitchFamily="2" charset="0"/>
              </a:rPr>
              <a:t>Guatemala</a:t>
            </a:r>
          </a:p>
        </p:txBody>
      </p:sp>
      <p:cxnSp>
        <p:nvCxnSpPr>
          <p:cNvPr id="9" name="Conector reto 8">
            <a:extLst>
              <a:ext uri="{FF2B5EF4-FFF2-40B4-BE49-F238E27FC236}">
                <a16:creationId xmlns:a16="http://schemas.microsoft.com/office/drawing/2014/main" id="{4EB27928-E7A6-969A-2BE1-9F5349F9AACA}"/>
              </a:ext>
            </a:extLst>
          </p:cNvPr>
          <p:cNvCxnSpPr/>
          <p:nvPr/>
        </p:nvCxnSpPr>
        <p:spPr>
          <a:xfrm>
            <a:off x="3049117" y="-123549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2973444" y="345948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17" name="CaixaDeTexto 16">
            <a:extLst>
              <a:ext uri="{FF2B5EF4-FFF2-40B4-BE49-F238E27FC236}">
                <a16:creationId xmlns:a16="http://schemas.microsoft.com/office/drawing/2014/main" id="{28C5E4DD-C396-3222-E107-AE7D5D48795D}"/>
              </a:ext>
            </a:extLst>
          </p:cNvPr>
          <p:cNvSpPr txBox="1"/>
          <p:nvPr/>
        </p:nvSpPr>
        <p:spPr>
          <a:xfrm>
            <a:off x="7562394" y="4829922"/>
            <a:ext cx="420308" cy="510909"/>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3200" b="1" i="0" u="none" strike="noStrike" kern="1200" cap="none" spc="0" normalizeH="0" baseline="0">
                <a:ln>
                  <a:noFill/>
                </a:ln>
                <a:solidFill>
                  <a:prstClr val="white"/>
                </a:solidFill>
                <a:effectLst/>
                <a:uLnTx/>
                <a:uFillTx/>
                <a:latin typeface="Segoe UI" panose="020B0502040204020203" pitchFamily="34" charset="0"/>
                <a:ea typeface="Segoe UI Black" panose="020B0A02040204020203" pitchFamily="34" charset="0"/>
                <a:cs typeface="Segoe UI" panose="020B0502040204020203" pitchFamily="34" charset="0"/>
              </a:rPr>
              <a:t>5</a:t>
            </a:r>
            <a:endParaRPr kumimoji="0" lang="es-419" sz="3200" b="0" i="0" u="none" strike="noStrike" kern="1200" cap="none" spc="0" normalizeH="0" baseline="0">
              <a:ln>
                <a:noFill/>
              </a:ln>
              <a:solidFill>
                <a:prstClr val="white"/>
              </a:solidFill>
              <a:effectLst/>
              <a:uLnTx/>
              <a:uFillTx/>
              <a:latin typeface="Segoe UI Light" panose="020B0502040204020203" pitchFamily="34" charset="0"/>
              <a:ea typeface="Segoe UI Black" panose="020B0A02040204020203" pitchFamily="34" charset="0"/>
              <a:cs typeface="Segoe UI Light" panose="020B0502040204020203" pitchFamily="34" charset="0"/>
            </a:endParaRPr>
          </a:p>
        </p:txBody>
      </p:sp>
      <p:grpSp>
        <p:nvGrpSpPr>
          <p:cNvPr id="18" name="Agrupar 17">
            <a:extLst>
              <a:ext uri="{FF2B5EF4-FFF2-40B4-BE49-F238E27FC236}">
                <a16:creationId xmlns:a16="http://schemas.microsoft.com/office/drawing/2014/main" id="{72EEB066-0DB7-BE03-BA61-1B1E106BCB53}"/>
              </a:ext>
            </a:extLst>
          </p:cNvPr>
          <p:cNvGrpSpPr/>
          <p:nvPr/>
        </p:nvGrpSpPr>
        <p:grpSpPr>
          <a:xfrm>
            <a:off x="7568879" y="-1077688"/>
            <a:ext cx="136272" cy="8183880"/>
            <a:chOff x="8805915" y="403820"/>
            <a:chExt cx="136272" cy="8183880"/>
          </a:xfrm>
        </p:grpSpPr>
        <p:cxnSp>
          <p:nvCxnSpPr>
            <p:cNvPr id="19" name="Conector reto 18">
              <a:extLst>
                <a:ext uri="{FF2B5EF4-FFF2-40B4-BE49-F238E27FC236}">
                  <a16:creationId xmlns:a16="http://schemas.microsoft.com/office/drawing/2014/main" id="{67B34D11-8F3A-D309-1167-C006EED51938}"/>
                </a:ext>
              </a:extLst>
            </p:cNvPr>
            <p:cNvCxnSpPr>
              <a:cxnSpLocks/>
            </p:cNvCxnSpPr>
            <p:nvPr/>
          </p:nvCxnSpPr>
          <p:spPr>
            <a:xfrm>
              <a:off x="8873837" y="403820"/>
              <a:ext cx="0" cy="8183880"/>
            </a:xfrm>
            <a:prstGeom prst="line">
              <a:avLst/>
            </a:prstGeom>
            <a:ln w="952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nvGrpSpPr>
            <p:cNvPr id="20" name="Agrupar 19">
              <a:extLst>
                <a:ext uri="{FF2B5EF4-FFF2-40B4-BE49-F238E27FC236}">
                  <a16:creationId xmlns:a16="http://schemas.microsoft.com/office/drawing/2014/main" id="{FD87A7E9-ED11-76EC-02EE-0EA7C518665C}"/>
                </a:ext>
              </a:extLst>
            </p:cNvPr>
            <p:cNvGrpSpPr/>
            <p:nvPr/>
          </p:nvGrpSpPr>
          <p:grpSpPr>
            <a:xfrm>
              <a:off x="8805915" y="2339882"/>
              <a:ext cx="136272" cy="3712393"/>
              <a:chOff x="4304804" y="2919385"/>
              <a:chExt cx="136272" cy="3712393"/>
            </a:xfrm>
          </p:grpSpPr>
          <p:sp>
            <p:nvSpPr>
              <p:cNvPr id="21" name="Elipse 20">
                <a:extLst>
                  <a:ext uri="{FF2B5EF4-FFF2-40B4-BE49-F238E27FC236}">
                    <a16:creationId xmlns:a16="http://schemas.microsoft.com/office/drawing/2014/main" id="{0D76614E-B847-B630-470B-E8DEC0E32DD7}"/>
                  </a:ext>
                </a:extLst>
              </p:cNvPr>
              <p:cNvSpPr/>
              <p:nvPr/>
            </p:nvSpPr>
            <p:spPr>
              <a:xfrm>
                <a:off x="4304804" y="2919385"/>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3" name="Elipse 22">
                <a:extLst>
                  <a:ext uri="{FF2B5EF4-FFF2-40B4-BE49-F238E27FC236}">
                    <a16:creationId xmlns:a16="http://schemas.microsoft.com/office/drawing/2014/main" id="{50308E62-7855-86BD-D1FE-44867424D660}"/>
                  </a:ext>
                </a:extLst>
              </p:cNvPr>
              <p:cNvSpPr/>
              <p:nvPr/>
            </p:nvSpPr>
            <p:spPr>
              <a:xfrm>
                <a:off x="4305232" y="4111568"/>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Elipse 23">
                <a:extLst>
                  <a:ext uri="{FF2B5EF4-FFF2-40B4-BE49-F238E27FC236}">
                    <a16:creationId xmlns:a16="http://schemas.microsoft.com/office/drawing/2014/main" id="{69E7EC7E-CE51-7A88-FC25-D09BA7E0A348}"/>
                  </a:ext>
                </a:extLst>
              </p:cNvPr>
              <p:cNvSpPr/>
              <p:nvPr/>
            </p:nvSpPr>
            <p:spPr>
              <a:xfrm>
                <a:off x="4304804" y="5303751"/>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Elipse 24">
                <a:extLst>
                  <a:ext uri="{FF2B5EF4-FFF2-40B4-BE49-F238E27FC236}">
                    <a16:creationId xmlns:a16="http://schemas.microsoft.com/office/drawing/2014/main" id="{D1C2F61E-A986-40AF-74F7-F1B311149F86}"/>
                  </a:ext>
                </a:extLst>
              </p:cNvPr>
              <p:cNvSpPr/>
              <p:nvPr/>
            </p:nvSpPr>
            <p:spPr>
              <a:xfrm>
                <a:off x="4304804" y="6495934"/>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pic>
        <p:nvPicPr>
          <p:cNvPr id="3" name="Imagem 2" descr="Interface gráfica do usuário, Word&#10;&#10;Descrição gerada automaticamente">
            <a:extLst>
              <a:ext uri="{FF2B5EF4-FFF2-40B4-BE49-F238E27FC236}">
                <a16:creationId xmlns:a16="http://schemas.microsoft.com/office/drawing/2014/main" id="{A8E3992E-0750-382C-5132-463C03006A1E}"/>
              </a:ext>
            </a:extLst>
          </p:cNvPr>
          <p:cNvPicPr>
            <a:picLocks noChangeAspect="1"/>
          </p:cNvPicPr>
          <p:nvPr/>
        </p:nvPicPr>
        <p:blipFill rotWithShape="1">
          <a:blip r:embed="rId2">
            <a:extLst>
              <a:ext uri="{28A0092B-C50C-407E-A947-70E740481C1C}">
                <a14:useLocalDpi xmlns:a14="http://schemas.microsoft.com/office/drawing/2010/main" val="0"/>
              </a:ext>
            </a:extLst>
          </a:blip>
          <a:srcRect t="16107" b="14060"/>
          <a:stretch/>
        </p:blipFill>
        <p:spPr>
          <a:xfrm rot="16200000">
            <a:off x="-2090291" y="2060969"/>
            <a:ext cx="6887322" cy="2706741"/>
          </a:xfrm>
          <a:prstGeom prst="rect">
            <a:avLst/>
          </a:prstGeom>
        </p:spPr>
      </p:pic>
      <p:sp>
        <p:nvSpPr>
          <p:cNvPr id="2" name="CaixaDeTexto 1">
            <a:extLst>
              <a:ext uri="{FF2B5EF4-FFF2-40B4-BE49-F238E27FC236}">
                <a16:creationId xmlns:a16="http://schemas.microsoft.com/office/drawing/2014/main" id="{FAFE2A0E-F4CB-16B4-F935-D2B9C77513B5}"/>
              </a:ext>
            </a:extLst>
          </p:cNvPr>
          <p:cNvSpPr txBox="1"/>
          <p:nvPr/>
        </p:nvSpPr>
        <p:spPr>
          <a:xfrm>
            <a:off x="7893802" y="686441"/>
            <a:ext cx="3058851"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2400" b="1" dirty="0">
                <a:solidFill>
                  <a:srgbClr val="4997D0"/>
                </a:solidFill>
                <a:latin typeface="Bebas Neue" panose="00000500000000000000" pitchFamily="2" charset="0"/>
                <a:ea typeface="Segoe UI Black" panose="020B0A02040204020203" pitchFamily="34" charset="0"/>
                <a:cs typeface="Segoe UI" panose="020B0502040204020203" pitchFamily="34" charset="0"/>
              </a:rPr>
              <a:t>60</a:t>
            </a:r>
            <a:br>
              <a:rPr kumimoji="0" lang="es-419" sz="1600" b="1" i="0" u="none" strike="noStrike" kern="1200" cap="none" spc="0" normalizeH="0" baseline="0" dirty="0">
                <a:ln>
                  <a:noFill/>
                </a:ln>
                <a:solidFill>
                  <a:srgbClr val="653040"/>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Centros comerciales filiados</a:t>
            </a:r>
          </a:p>
        </p:txBody>
      </p:sp>
      <p:sp>
        <p:nvSpPr>
          <p:cNvPr id="5" name="CaixaDeTexto 4">
            <a:extLst>
              <a:ext uri="{FF2B5EF4-FFF2-40B4-BE49-F238E27FC236}">
                <a16:creationId xmlns:a16="http://schemas.microsoft.com/office/drawing/2014/main" id="{2651EC2F-9313-DB1B-6402-90949D754406}"/>
              </a:ext>
            </a:extLst>
          </p:cNvPr>
          <p:cNvSpPr txBox="1"/>
          <p:nvPr/>
        </p:nvSpPr>
        <p:spPr>
          <a:xfrm>
            <a:off x="7893802" y="1674112"/>
            <a:ext cx="3240768" cy="94128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Tamaño promedio de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los centros comerciales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4997D0"/>
                </a:solidFill>
                <a:effectLst/>
                <a:uLnTx/>
                <a:uFillTx/>
                <a:latin typeface="Bebas Neue" panose="00000500000000000000" pitchFamily="2" charset="0"/>
                <a:ea typeface="Segoe UI Black" panose="020B0A02040204020203" pitchFamily="34" charset="0"/>
                <a:cs typeface="Segoe UI" panose="020B0502040204020203" pitchFamily="34" charset="0"/>
              </a:rPr>
              <a:t>20.964 M²</a:t>
            </a:r>
          </a:p>
        </p:txBody>
      </p:sp>
      <p:sp>
        <p:nvSpPr>
          <p:cNvPr id="6" name="CaixaDeTexto 5">
            <a:extLst>
              <a:ext uri="{FF2B5EF4-FFF2-40B4-BE49-F238E27FC236}">
                <a16:creationId xmlns:a16="http://schemas.microsoft.com/office/drawing/2014/main" id="{A33269D9-5188-5601-4292-FED36BBCE25C}"/>
              </a:ext>
            </a:extLst>
          </p:cNvPr>
          <p:cNvSpPr txBox="1"/>
          <p:nvPr/>
        </p:nvSpPr>
        <p:spPr>
          <a:xfrm>
            <a:off x="7893802" y="3033452"/>
            <a:ext cx="2686954"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2400" b="1" dirty="0">
                <a:solidFill>
                  <a:srgbClr val="4997D0"/>
                </a:solidFill>
                <a:latin typeface="Bebas Neue" panose="00000500000000000000" pitchFamily="2" charset="0"/>
                <a:ea typeface="Segoe UI Black" panose="020B0A02040204020203" pitchFamily="34" charset="0"/>
                <a:cs typeface="Segoe UI" panose="020B0502040204020203" pitchFamily="34" charset="0"/>
              </a:rPr>
              <a:t>19</a:t>
            </a:r>
            <a:r>
              <a:rPr kumimoji="0" lang="es-419" sz="2400" b="1" i="0" u="none" strike="noStrike" kern="1200" cap="none" spc="0" normalizeH="0" baseline="0" dirty="0">
                <a:ln>
                  <a:noFill/>
                </a:ln>
                <a:solidFill>
                  <a:srgbClr val="4997D0"/>
                </a:solidFill>
                <a:effectLst/>
                <a:uLnTx/>
                <a:uFillTx/>
                <a:latin typeface="Bebas Neue" panose="00000500000000000000" pitchFamily="2" charset="0"/>
                <a:ea typeface="Segoe UI Black" panose="020B0A02040204020203" pitchFamily="34" charset="0"/>
                <a:cs typeface="Segoe UI" panose="020B0502040204020203" pitchFamily="34" charset="0"/>
              </a:rPr>
              <a:t> ciudades</a:t>
            </a:r>
            <a:br>
              <a:rPr kumimoji="0" lang="es-419" sz="1600" b="1" i="0" u="none" strike="noStrike" kern="1200" cap="none" spc="0" normalizeH="0" baseline="0" dirty="0">
                <a:ln>
                  <a:noFill/>
                </a:ln>
                <a:solidFill>
                  <a:srgbClr val="E04C34"/>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con centros comerciales</a:t>
            </a:r>
          </a:p>
        </p:txBody>
      </p:sp>
      <p:sp>
        <p:nvSpPr>
          <p:cNvPr id="7" name="CaixaDeTexto 6">
            <a:extLst>
              <a:ext uri="{FF2B5EF4-FFF2-40B4-BE49-F238E27FC236}">
                <a16:creationId xmlns:a16="http://schemas.microsoft.com/office/drawing/2014/main" id="{86C7462E-D8AA-D955-342B-85B9D5C50D61}"/>
              </a:ext>
            </a:extLst>
          </p:cNvPr>
          <p:cNvSpPr txBox="1"/>
          <p:nvPr/>
        </p:nvSpPr>
        <p:spPr>
          <a:xfrm>
            <a:off x="7910800" y="4262251"/>
            <a:ext cx="1412566" cy="62940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1600" dirty="0">
                <a:solidFill>
                  <a:srgbClr val="404040"/>
                </a:solidFill>
                <a:latin typeface="Montserrat" panose="00000500000000000000" pitchFamily="2" charset="0"/>
                <a:ea typeface="Segoe UI Black" panose="020B0A02040204020203" pitchFamily="34" charset="0"/>
                <a:cs typeface="Segoe UI Light" panose="020B0502040204020203" pitchFamily="34" charset="0"/>
              </a:rPr>
              <a:t>G</a:t>
            </a: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LA</a:t>
            </a:r>
            <a:b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br>
            <a:r>
              <a:rPr lang="es-419" sz="2400" b="1" dirty="0">
                <a:solidFill>
                  <a:srgbClr val="4997D0"/>
                </a:solidFill>
                <a:latin typeface="Bebas Neue" panose="00000500000000000000" pitchFamily="2" charset="0"/>
                <a:ea typeface="Segoe UI Black" panose="020B0A02040204020203" pitchFamily="34" charset="0"/>
                <a:cs typeface="Segoe UI" panose="020B0502040204020203" pitchFamily="34" charset="0"/>
              </a:rPr>
              <a:t>1.257</a:t>
            </a:r>
            <a:r>
              <a:rPr kumimoji="0" lang="es-419" sz="2400" b="1" i="0" u="none" strike="noStrike" kern="1200" cap="none" spc="0" normalizeH="0" baseline="0" dirty="0">
                <a:ln>
                  <a:noFill/>
                </a:ln>
                <a:solidFill>
                  <a:srgbClr val="4997D0"/>
                </a:solidFill>
                <a:effectLst/>
                <a:uLnTx/>
                <a:uFillTx/>
                <a:latin typeface="Bebas Neue" panose="00000500000000000000" pitchFamily="2" charset="0"/>
                <a:ea typeface="Segoe UI Black" panose="020B0A02040204020203" pitchFamily="34" charset="0"/>
                <a:cs typeface="Segoe UI" panose="020B0502040204020203" pitchFamily="34" charset="0"/>
              </a:rPr>
              <a:t> mm m²</a:t>
            </a:r>
          </a:p>
        </p:txBody>
      </p:sp>
      <p:sp>
        <p:nvSpPr>
          <p:cNvPr id="8" name="Retângulo: Cantos Arredondados 7">
            <a:extLst>
              <a:ext uri="{FF2B5EF4-FFF2-40B4-BE49-F238E27FC236}">
                <a16:creationId xmlns:a16="http://schemas.microsoft.com/office/drawing/2014/main" id="{9E4E6367-6E66-92DF-9BC1-4AB5095786BE}"/>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127</a:t>
            </a:r>
          </a:p>
        </p:txBody>
      </p:sp>
      <p:sp>
        <p:nvSpPr>
          <p:cNvPr id="11" name="Elipse 10">
            <a:extLst>
              <a:ext uri="{FF2B5EF4-FFF2-40B4-BE49-F238E27FC236}">
                <a16:creationId xmlns:a16="http://schemas.microsoft.com/office/drawing/2014/main" id="{C87B191F-C49D-5241-56A2-B68085596108}"/>
              </a:ext>
            </a:extLst>
          </p:cNvPr>
          <p:cNvSpPr/>
          <p:nvPr/>
        </p:nvSpPr>
        <p:spPr>
          <a:xfrm>
            <a:off x="7582253" y="5498742"/>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CaixaDeTexto 11">
            <a:extLst>
              <a:ext uri="{FF2B5EF4-FFF2-40B4-BE49-F238E27FC236}">
                <a16:creationId xmlns:a16="http://schemas.microsoft.com/office/drawing/2014/main" id="{9A41F0F7-DC46-81B2-A962-517FFBD3BC11}"/>
              </a:ext>
            </a:extLst>
          </p:cNvPr>
          <p:cNvSpPr txBox="1"/>
          <p:nvPr/>
        </p:nvSpPr>
        <p:spPr>
          <a:xfrm>
            <a:off x="7890974" y="5400514"/>
            <a:ext cx="3240768" cy="889987"/>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ES"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Promedio de centros comerciales por ciudad</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4997D0"/>
                </a:solidFill>
                <a:effectLst/>
                <a:uLnTx/>
                <a:uFillTx/>
                <a:latin typeface="Bebas Neue" panose="00000500000000000000" pitchFamily="2" charset="0"/>
                <a:ea typeface="Segoe UI Black" panose="020B0A02040204020203" pitchFamily="34" charset="0"/>
                <a:cs typeface="Segoe UI" panose="020B0502040204020203" pitchFamily="34" charset="0"/>
              </a:rPr>
              <a:t>3,2</a:t>
            </a:r>
          </a:p>
        </p:txBody>
      </p:sp>
      <p:sp>
        <p:nvSpPr>
          <p:cNvPr id="13" name="Retângulo: Cantos Arredondados 12">
            <a:hlinkClick r:id="rId3" action="ppaction://hlinksldjump"/>
            <a:extLst>
              <a:ext uri="{FF2B5EF4-FFF2-40B4-BE49-F238E27FC236}">
                <a16:creationId xmlns:a16="http://schemas.microsoft.com/office/drawing/2014/main" id="{126DC9C8-EDED-094F-A3B6-5A2BA5BECFB8}"/>
              </a:ext>
            </a:extLst>
          </p:cNvPr>
          <p:cNvSpPr/>
          <p:nvPr/>
        </p:nvSpPr>
        <p:spPr>
          <a:xfrm>
            <a:off x="2973444" y="6379019"/>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209053310"/>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290733" y="2824909"/>
            <a:ext cx="3034805" cy="1085425"/>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4997D0"/>
                </a:solidFill>
                <a:latin typeface="Montserrat" panose="00000500000000000000" pitchFamily="2" charset="0"/>
                <a:cs typeface="Segoe UI" panose="020B0502040204020203" pitchFamily="34" charset="0"/>
              </a:rPr>
              <a:t>Población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4997D0"/>
                </a:solidFill>
                <a:latin typeface="Montserrat" panose="00000500000000000000" pitchFamily="2" charset="0"/>
                <a:cs typeface="Segoe UI" panose="020B0502040204020203" pitchFamily="34" charset="0"/>
              </a:rPr>
              <a:t>y PIB</a:t>
            </a:r>
          </a:p>
        </p:txBody>
      </p:sp>
      <p:sp>
        <p:nvSpPr>
          <p:cNvPr id="3" name="Elipse 2">
            <a:extLst>
              <a:ext uri="{FF2B5EF4-FFF2-40B4-BE49-F238E27FC236}">
                <a16:creationId xmlns:a16="http://schemas.microsoft.com/office/drawing/2014/main" id="{7D640E71-6146-68E9-FBE2-20B6F6C18756}"/>
              </a:ext>
            </a:extLst>
          </p:cNvPr>
          <p:cNvSpPr/>
          <p:nvPr/>
        </p:nvSpPr>
        <p:spPr>
          <a:xfrm>
            <a:off x="1144042" y="296368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09555" y="-174997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tângulo 5">
            <a:extLst>
              <a:ext uri="{FF2B5EF4-FFF2-40B4-BE49-F238E27FC236}">
                <a16:creationId xmlns:a16="http://schemas.microsoft.com/office/drawing/2014/main" id="{03B4CBA6-B982-A1CA-F9D3-3D1F15B42CDF}"/>
              </a:ext>
            </a:extLst>
          </p:cNvPr>
          <p:cNvSpPr/>
          <p:nvPr/>
        </p:nvSpPr>
        <p:spPr>
          <a:xfrm>
            <a:off x="5328268" y="0"/>
            <a:ext cx="3513396" cy="1458410"/>
          </a:xfrm>
          <a:prstGeom prst="rect">
            <a:avLst/>
          </a:prstGeom>
          <a:solidFill>
            <a:srgbClr val="4997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Retângulo 8">
            <a:extLst>
              <a:ext uri="{FF2B5EF4-FFF2-40B4-BE49-F238E27FC236}">
                <a16:creationId xmlns:a16="http://schemas.microsoft.com/office/drawing/2014/main" id="{316A612B-1021-57CC-EAAA-FCFD26AA9F5D}"/>
              </a:ext>
            </a:extLst>
          </p:cNvPr>
          <p:cNvSpPr/>
          <p:nvPr/>
        </p:nvSpPr>
        <p:spPr>
          <a:xfrm>
            <a:off x="5328268" y="2898702"/>
            <a:ext cx="3513396" cy="1458410"/>
          </a:xfrm>
          <a:prstGeom prst="rect">
            <a:avLst/>
          </a:prstGeom>
          <a:solidFill>
            <a:srgbClr val="4997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Retângulo 14">
            <a:extLst>
              <a:ext uri="{FF2B5EF4-FFF2-40B4-BE49-F238E27FC236}">
                <a16:creationId xmlns:a16="http://schemas.microsoft.com/office/drawing/2014/main" id="{9FA756A5-B9EE-1DD7-5C40-E8119EEDB4BE}"/>
              </a:ext>
            </a:extLst>
          </p:cNvPr>
          <p:cNvSpPr/>
          <p:nvPr/>
        </p:nvSpPr>
        <p:spPr>
          <a:xfrm>
            <a:off x="5328268" y="5808132"/>
            <a:ext cx="6863732" cy="1049867"/>
          </a:xfrm>
          <a:prstGeom prst="rect">
            <a:avLst/>
          </a:prstGeom>
          <a:solidFill>
            <a:srgbClr val="4997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7" name="Conector reto 16">
            <a:extLst>
              <a:ext uri="{FF2B5EF4-FFF2-40B4-BE49-F238E27FC236}">
                <a16:creationId xmlns:a16="http://schemas.microsoft.com/office/drawing/2014/main" id="{E312AF2E-3246-6ABC-D0AC-269F08A61ABB}"/>
              </a:ext>
            </a:extLst>
          </p:cNvPr>
          <p:cNvCxnSpPr>
            <a:cxnSpLocks/>
          </p:cNvCxnSpPr>
          <p:nvPr/>
        </p:nvCxnSpPr>
        <p:spPr>
          <a:xfrm>
            <a:off x="8841664" y="0"/>
            <a:ext cx="0" cy="5808132"/>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8" name="CaixaDeTexto 17">
            <a:extLst>
              <a:ext uri="{FF2B5EF4-FFF2-40B4-BE49-F238E27FC236}">
                <a16:creationId xmlns:a16="http://schemas.microsoft.com/office/drawing/2014/main" id="{3319470B-B298-8533-5174-A727CE7E5D3B}"/>
              </a:ext>
            </a:extLst>
          </p:cNvPr>
          <p:cNvSpPr txBox="1"/>
          <p:nvPr/>
        </p:nvSpPr>
        <p:spPr>
          <a:xfrm>
            <a:off x="9168381" y="593956"/>
            <a:ext cx="2696900" cy="338554"/>
          </a:xfrm>
          <a:prstGeom prst="rect">
            <a:avLst/>
          </a:prstGeom>
          <a:noFill/>
        </p:spPr>
        <p:txBody>
          <a:bodyPr wrap="square" rtlCol="0">
            <a:spAutoFit/>
          </a:bodyPr>
          <a:lstStyle/>
          <a:p>
            <a:r>
              <a:rPr lang="pt-BR" sz="1600" dirty="0">
                <a:ln>
                  <a:solidFill>
                    <a:srgbClr val="4997D0"/>
                  </a:solidFill>
                </a:ln>
                <a:solidFill>
                  <a:srgbClr val="4997D0"/>
                </a:solidFill>
                <a:latin typeface="Montserrat" panose="00000500000000000000" pitchFamily="2" charset="0"/>
              </a:rPr>
              <a:t>17,3  </a:t>
            </a:r>
            <a:r>
              <a:rPr lang="pt-BR" sz="1600" dirty="0" err="1">
                <a:ln>
                  <a:solidFill>
                    <a:srgbClr val="4997D0"/>
                  </a:solidFill>
                </a:ln>
                <a:solidFill>
                  <a:srgbClr val="4997D0"/>
                </a:solidFill>
                <a:latin typeface="Montserrat" panose="00000500000000000000" pitchFamily="2" charset="0"/>
              </a:rPr>
              <a:t>millones</a:t>
            </a:r>
            <a:endParaRPr lang="pt-BR" sz="1600" dirty="0">
              <a:ln>
                <a:solidFill>
                  <a:srgbClr val="4997D0"/>
                </a:solidFill>
              </a:ln>
              <a:solidFill>
                <a:srgbClr val="4997D0"/>
              </a:solidFill>
              <a:latin typeface="Montserrat" panose="00000500000000000000" pitchFamily="2" charset="0"/>
            </a:endParaRPr>
          </a:p>
        </p:txBody>
      </p:sp>
      <p:sp>
        <p:nvSpPr>
          <p:cNvPr id="19" name="CaixaDeTexto 18">
            <a:extLst>
              <a:ext uri="{FF2B5EF4-FFF2-40B4-BE49-F238E27FC236}">
                <a16:creationId xmlns:a16="http://schemas.microsoft.com/office/drawing/2014/main" id="{3779E38B-D4F1-8BD1-E57F-888F06A44306}"/>
              </a:ext>
            </a:extLst>
          </p:cNvPr>
          <p:cNvSpPr txBox="1"/>
          <p:nvPr/>
        </p:nvSpPr>
        <p:spPr>
          <a:xfrm>
            <a:off x="5659557" y="467595"/>
            <a:ext cx="3359481" cy="461665"/>
          </a:xfrm>
          <a:prstGeom prst="rect">
            <a:avLst/>
          </a:prstGeom>
          <a:noFill/>
        </p:spPr>
        <p:txBody>
          <a:bodyPr wrap="square" rtlCol="0">
            <a:spAutoFit/>
          </a:bodyPr>
          <a:lstStyle/>
          <a:p>
            <a:r>
              <a:rPr lang="pt-BR" sz="2400" b="1" dirty="0" err="1">
                <a:solidFill>
                  <a:schemeClr val="bg1"/>
                </a:solidFill>
                <a:latin typeface="Montserrat" panose="00000500000000000000" pitchFamily="2" charset="0"/>
              </a:rPr>
              <a:t>Población</a:t>
            </a:r>
            <a:r>
              <a:rPr lang="pt-BR" sz="2400" b="1" dirty="0">
                <a:solidFill>
                  <a:schemeClr val="bg1"/>
                </a:solidFill>
                <a:latin typeface="Montserrat" panose="00000500000000000000" pitchFamily="2" charset="0"/>
              </a:rPr>
              <a:t> 2022</a:t>
            </a:r>
          </a:p>
        </p:txBody>
      </p:sp>
      <p:sp>
        <p:nvSpPr>
          <p:cNvPr id="20" name="CaixaDeTexto 19">
            <a:extLst>
              <a:ext uri="{FF2B5EF4-FFF2-40B4-BE49-F238E27FC236}">
                <a16:creationId xmlns:a16="http://schemas.microsoft.com/office/drawing/2014/main" id="{65088231-A54C-5598-B9EB-6EF62C80C001}"/>
              </a:ext>
            </a:extLst>
          </p:cNvPr>
          <p:cNvSpPr txBox="1"/>
          <p:nvPr/>
        </p:nvSpPr>
        <p:spPr>
          <a:xfrm>
            <a:off x="5491329" y="1793002"/>
            <a:ext cx="3028191" cy="861774"/>
          </a:xfrm>
          <a:prstGeom prst="rect">
            <a:avLst/>
          </a:prstGeom>
          <a:noFill/>
        </p:spPr>
        <p:txBody>
          <a:bodyPr wrap="square" rtlCol="0">
            <a:spAutoFit/>
          </a:bodyPr>
          <a:lstStyle/>
          <a:p>
            <a:r>
              <a:rPr lang="es-419" b="1" dirty="0">
                <a:solidFill>
                  <a:srgbClr val="4997D0"/>
                </a:solidFill>
                <a:latin typeface="Montserrat" panose="00000500000000000000" pitchFamily="2" charset="0"/>
                <a:cs typeface="Calibri" panose="020F0502020204030204" pitchFamily="34" charset="0"/>
              </a:rPr>
              <a:t>Tasa de crecimiento de la población </a:t>
            </a:r>
          </a:p>
          <a:p>
            <a:r>
              <a:rPr lang="es-419" sz="1400" dirty="0">
                <a:solidFill>
                  <a:srgbClr val="4997D0"/>
                </a:solidFill>
                <a:latin typeface="Montserrat" panose="00000500000000000000" pitchFamily="2" charset="0"/>
                <a:cs typeface="Calibri" panose="020F0502020204030204" pitchFamily="34" charset="0"/>
              </a:rPr>
              <a:t>(% anual) 2020/2021</a:t>
            </a:r>
            <a:endParaRPr lang="pt-BR" sz="1400" dirty="0">
              <a:solidFill>
                <a:srgbClr val="4997D0"/>
              </a:solidFill>
              <a:latin typeface="Montserrat" panose="00000500000000000000" pitchFamily="2" charset="0"/>
            </a:endParaRPr>
          </a:p>
        </p:txBody>
      </p:sp>
      <p:sp>
        <p:nvSpPr>
          <p:cNvPr id="21" name="CaixaDeTexto 20">
            <a:extLst>
              <a:ext uri="{FF2B5EF4-FFF2-40B4-BE49-F238E27FC236}">
                <a16:creationId xmlns:a16="http://schemas.microsoft.com/office/drawing/2014/main" id="{86AC4C98-84FB-519F-418B-8CF3A9FAA56C}"/>
              </a:ext>
            </a:extLst>
          </p:cNvPr>
          <p:cNvSpPr txBox="1"/>
          <p:nvPr/>
        </p:nvSpPr>
        <p:spPr>
          <a:xfrm>
            <a:off x="5752933" y="3291366"/>
            <a:ext cx="2696900" cy="707886"/>
          </a:xfrm>
          <a:prstGeom prst="rect">
            <a:avLst/>
          </a:prstGeom>
          <a:noFill/>
        </p:spPr>
        <p:txBody>
          <a:bodyPr wrap="square" rtlCol="0">
            <a:spAutoFit/>
          </a:bodyPr>
          <a:lstStyle/>
          <a:p>
            <a:r>
              <a:rPr lang="pt-BR" sz="2000" b="1" dirty="0">
                <a:solidFill>
                  <a:schemeClr val="bg1"/>
                </a:solidFill>
                <a:latin typeface="Montserrat" panose="00000500000000000000" pitchFamily="2" charset="0"/>
              </a:rPr>
              <a:t>PIB (</a:t>
            </a:r>
            <a:r>
              <a:rPr lang="pt-BR" sz="2000" b="1" dirty="0" err="1">
                <a:solidFill>
                  <a:schemeClr val="bg1"/>
                </a:solidFill>
                <a:latin typeface="Montserrat" panose="00000500000000000000" pitchFamily="2" charset="0"/>
              </a:rPr>
              <a:t>actual</a:t>
            </a:r>
            <a:r>
              <a:rPr lang="pt-BR" sz="2000" b="1" dirty="0">
                <a:solidFill>
                  <a:schemeClr val="bg1"/>
                </a:solidFill>
                <a:latin typeface="Montserrat" panose="00000500000000000000" pitchFamily="2" charset="0"/>
              </a:rPr>
              <a:t> US$) 2021</a:t>
            </a:r>
          </a:p>
        </p:txBody>
      </p:sp>
      <p:sp>
        <p:nvSpPr>
          <p:cNvPr id="22" name="CaixaDeTexto 21">
            <a:extLst>
              <a:ext uri="{FF2B5EF4-FFF2-40B4-BE49-F238E27FC236}">
                <a16:creationId xmlns:a16="http://schemas.microsoft.com/office/drawing/2014/main" id="{80D1D173-5C57-5CED-6BB3-A156293380B3}"/>
              </a:ext>
            </a:extLst>
          </p:cNvPr>
          <p:cNvSpPr txBox="1"/>
          <p:nvPr/>
        </p:nvSpPr>
        <p:spPr>
          <a:xfrm>
            <a:off x="5659557" y="4691704"/>
            <a:ext cx="2696900" cy="1015663"/>
          </a:xfrm>
          <a:prstGeom prst="rect">
            <a:avLst/>
          </a:prstGeom>
          <a:noFill/>
        </p:spPr>
        <p:txBody>
          <a:bodyPr wrap="square" rtlCol="0">
            <a:spAutoFit/>
          </a:bodyPr>
          <a:lstStyle/>
          <a:p>
            <a:r>
              <a:rPr lang="pt-BR" sz="2000" b="1" dirty="0">
                <a:solidFill>
                  <a:srgbClr val="4997D0"/>
                </a:solidFill>
                <a:latin typeface="Montserrat" panose="00000500000000000000" pitchFamily="2" charset="0"/>
                <a:cs typeface="Calibri" panose="020F0502020204030204" pitchFamily="34" charset="0"/>
              </a:rPr>
              <a:t>PIB </a:t>
            </a:r>
            <a:r>
              <a:rPr lang="pt-BR" sz="2000" b="1" dirty="0" err="1">
                <a:solidFill>
                  <a:srgbClr val="4997D0"/>
                </a:solidFill>
                <a:latin typeface="Montserrat" panose="00000500000000000000" pitchFamily="2" charset="0"/>
                <a:cs typeface="Calibri" panose="020F0502020204030204" pitchFamily="34" charset="0"/>
              </a:rPr>
              <a:t>crecimiento</a:t>
            </a:r>
            <a:r>
              <a:rPr lang="pt-BR" sz="2000" b="1" dirty="0">
                <a:solidFill>
                  <a:srgbClr val="4997D0"/>
                </a:solidFill>
                <a:latin typeface="Montserrat" panose="00000500000000000000" pitchFamily="2" charset="0"/>
                <a:cs typeface="Calibri" panose="020F0502020204030204" pitchFamily="34" charset="0"/>
              </a:rPr>
              <a:t> (anual %) - 2020/2021**</a:t>
            </a:r>
          </a:p>
        </p:txBody>
      </p:sp>
      <p:sp>
        <p:nvSpPr>
          <p:cNvPr id="24" name="CaixaDeTexto 23">
            <a:extLst>
              <a:ext uri="{FF2B5EF4-FFF2-40B4-BE49-F238E27FC236}">
                <a16:creationId xmlns:a16="http://schemas.microsoft.com/office/drawing/2014/main" id="{2CFF9016-8104-B2BE-39BF-DA316542EF28}"/>
              </a:ext>
            </a:extLst>
          </p:cNvPr>
          <p:cNvSpPr txBox="1"/>
          <p:nvPr/>
        </p:nvSpPr>
        <p:spPr>
          <a:xfrm>
            <a:off x="9171638" y="2112621"/>
            <a:ext cx="2696900" cy="338554"/>
          </a:xfrm>
          <a:prstGeom prst="rect">
            <a:avLst/>
          </a:prstGeom>
          <a:noFill/>
        </p:spPr>
        <p:txBody>
          <a:bodyPr wrap="square" rtlCol="0">
            <a:spAutoFit/>
          </a:bodyPr>
          <a:lstStyle/>
          <a:p>
            <a:r>
              <a:rPr lang="pt-BR" sz="1600" dirty="0">
                <a:ln>
                  <a:solidFill>
                    <a:srgbClr val="4997D0"/>
                  </a:solidFill>
                </a:ln>
                <a:solidFill>
                  <a:srgbClr val="4997D0"/>
                </a:solidFill>
                <a:latin typeface="Montserrat" panose="00000500000000000000" pitchFamily="2" charset="0"/>
              </a:rPr>
              <a:t>1,52 %</a:t>
            </a:r>
          </a:p>
        </p:txBody>
      </p:sp>
      <p:sp>
        <p:nvSpPr>
          <p:cNvPr id="26" name="CaixaDeTexto 25">
            <a:extLst>
              <a:ext uri="{FF2B5EF4-FFF2-40B4-BE49-F238E27FC236}">
                <a16:creationId xmlns:a16="http://schemas.microsoft.com/office/drawing/2014/main" id="{A109AEB9-B84B-D38F-3FD8-FB83FA335533}"/>
              </a:ext>
            </a:extLst>
          </p:cNvPr>
          <p:cNvSpPr txBox="1"/>
          <p:nvPr/>
        </p:nvSpPr>
        <p:spPr>
          <a:xfrm>
            <a:off x="9168381" y="3458630"/>
            <a:ext cx="2696900" cy="338554"/>
          </a:xfrm>
          <a:prstGeom prst="rect">
            <a:avLst/>
          </a:prstGeom>
          <a:noFill/>
        </p:spPr>
        <p:txBody>
          <a:bodyPr wrap="square" rtlCol="0">
            <a:spAutoFit/>
          </a:bodyPr>
          <a:lstStyle/>
          <a:p>
            <a:r>
              <a:rPr lang="pt-BR" sz="1600" dirty="0">
                <a:ln>
                  <a:solidFill>
                    <a:srgbClr val="4997D0"/>
                  </a:solidFill>
                </a:ln>
                <a:solidFill>
                  <a:srgbClr val="4997D0"/>
                </a:solidFill>
                <a:latin typeface="Montserrat" panose="00000500000000000000" pitchFamily="2" charset="0"/>
              </a:rPr>
              <a:t>85.985.752.107</a:t>
            </a:r>
          </a:p>
        </p:txBody>
      </p:sp>
      <p:sp>
        <p:nvSpPr>
          <p:cNvPr id="28" name="CaixaDeTexto 27">
            <a:extLst>
              <a:ext uri="{FF2B5EF4-FFF2-40B4-BE49-F238E27FC236}">
                <a16:creationId xmlns:a16="http://schemas.microsoft.com/office/drawing/2014/main" id="{1C9C1374-D4DA-38A5-52E1-A3D985AF55CF}"/>
              </a:ext>
            </a:extLst>
          </p:cNvPr>
          <p:cNvSpPr txBox="1"/>
          <p:nvPr/>
        </p:nvSpPr>
        <p:spPr>
          <a:xfrm>
            <a:off x="9233496" y="4876370"/>
            <a:ext cx="2696900" cy="338554"/>
          </a:xfrm>
          <a:prstGeom prst="rect">
            <a:avLst/>
          </a:prstGeom>
          <a:noFill/>
        </p:spPr>
        <p:txBody>
          <a:bodyPr wrap="square" rtlCol="0">
            <a:spAutoFit/>
          </a:bodyPr>
          <a:lstStyle/>
          <a:p>
            <a:r>
              <a:rPr lang="pt-BR" sz="1600" dirty="0">
                <a:ln>
                  <a:solidFill>
                    <a:srgbClr val="4997D0"/>
                  </a:solidFill>
                </a:ln>
                <a:solidFill>
                  <a:srgbClr val="4997D0"/>
                </a:solidFill>
                <a:latin typeface="Montserrat" panose="00000500000000000000" pitchFamily="2" charset="0"/>
              </a:rPr>
              <a:t>7,98 %</a:t>
            </a:r>
          </a:p>
        </p:txBody>
      </p:sp>
      <p:sp>
        <p:nvSpPr>
          <p:cNvPr id="11" name="CaixaDeTexto 10">
            <a:extLst>
              <a:ext uri="{FF2B5EF4-FFF2-40B4-BE49-F238E27FC236}">
                <a16:creationId xmlns:a16="http://schemas.microsoft.com/office/drawing/2014/main" id="{7C07F2E8-8C16-9ECA-AD08-54C5F0354F83}"/>
              </a:ext>
            </a:extLst>
          </p:cNvPr>
          <p:cNvSpPr txBox="1"/>
          <p:nvPr/>
        </p:nvSpPr>
        <p:spPr>
          <a:xfrm>
            <a:off x="5594327" y="6113614"/>
            <a:ext cx="6186841" cy="738664"/>
          </a:xfrm>
          <a:prstGeom prst="rect">
            <a:avLst/>
          </a:prstGeom>
          <a:noFill/>
        </p:spPr>
        <p:txBody>
          <a:bodyPr wrap="square" rtlCol="0">
            <a:spAutoFit/>
          </a:bodyPr>
          <a:lstStyle/>
          <a:p>
            <a:pPr marL="0" marR="0" lvl="0" indent="0" rtl="0">
              <a:lnSpc>
                <a:spcPct val="100000"/>
              </a:lnSpc>
              <a:spcBef>
                <a:spcPts val="0"/>
              </a:spcBef>
              <a:spcAft>
                <a:spcPts val="0"/>
              </a:spcAft>
              <a:buNone/>
            </a:pPr>
            <a:r>
              <a:rPr lang="es-419" sz="1200" i="1" dirty="0">
                <a:solidFill>
                  <a:schemeClr val="bg1"/>
                </a:solidFill>
                <a:latin typeface="Montserrat" panose="00000500000000000000" pitchFamily="2" charset="0"/>
                <a:cs typeface="Calibri" panose="020F0502020204030204" pitchFamily="34" charset="0"/>
              </a:rPr>
              <a:t>Fuente: https://data.worldbank.org/ * proyección – tasas 2020/21 ** última información disponible</a:t>
            </a:r>
          </a:p>
          <a:p>
            <a:endParaRPr lang="pt-BR" dirty="0"/>
          </a:p>
        </p:txBody>
      </p:sp>
      <p:pic>
        <p:nvPicPr>
          <p:cNvPr id="5" name="Imagem 4" descr="Interface gráfica do usuário, Word&#10;&#10;Descrição gerada automaticamente">
            <a:extLst>
              <a:ext uri="{FF2B5EF4-FFF2-40B4-BE49-F238E27FC236}">
                <a16:creationId xmlns:a16="http://schemas.microsoft.com/office/drawing/2014/main" id="{3DE39CE3-5035-E318-D477-9906897104F8}"/>
              </a:ext>
            </a:extLst>
          </p:cNvPr>
          <p:cNvPicPr>
            <a:picLocks noChangeAspect="1"/>
          </p:cNvPicPr>
          <p:nvPr/>
        </p:nvPicPr>
        <p:blipFill rotWithShape="1">
          <a:blip r:embed="rId3">
            <a:extLst>
              <a:ext uri="{28A0092B-C50C-407E-A947-70E740481C1C}">
                <a14:useLocalDpi xmlns:a14="http://schemas.microsoft.com/office/drawing/2010/main" val="0"/>
              </a:ext>
            </a:extLst>
          </a:blip>
          <a:srcRect t="36426" b="32260"/>
          <a:stretch/>
        </p:blipFill>
        <p:spPr>
          <a:xfrm rot="16200000">
            <a:off x="-3085518" y="3056199"/>
            <a:ext cx="6887322" cy="716281"/>
          </a:xfrm>
          <a:prstGeom prst="rect">
            <a:avLst/>
          </a:prstGeom>
        </p:spPr>
      </p:pic>
      <p:grpSp>
        <p:nvGrpSpPr>
          <p:cNvPr id="8" name="Agrupar 7">
            <a:extLst>
              <a:ext uri="{FF2B5EF4-FFF2-40B4-BE49-F238E27FC236}">
                <a16:creationId xmlns:a16="http://schemas.microsoft.com/office/drawing/2014/main" id="{5FFFAD81-1D8A-56F1-CF43-45359DBEC480}"/>
              </a:ext>
            </a:extLst>
          </p:cNvPr>
          <p:cNvGrpSpPr/>
          <p:nvPr/>
        </p:nvGrpSpPr>
        <p:grpSpPr>
          <a:xfrm>
            <a:off x="-23726" y="-455134"/>
            <a:ext cx="763874" cy="7492999"/>
            <a:chOff x="-7620" y="-406399"/>
            <a:chExt cx="763874" cy="406398"/>
          </a:xfrm>
        </p:grpSpPr>
        <p:sp>
          <p:nvSpPr>
            <p:cNvPr id="10" name="Retângulo 9">
              <a:extLst>
                <a:ext uri="{FF2B5EF4-FFF2-40B4-BE49-F238E27FC236}">
                  <a16:creationId xmlns:a16="http://schemas.microsoft.com/office/drawing/2014/main" id="{40328D00-D3D6-51D7-9E28-ABA0662CB394}"/>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2" name="Retângulo 11">
              <a:extLst>
                <a:ext uri="{FF2B5EF4-FFF2-40B4-BE49-F238E27FC236}">
                  <a16:creationId xmlns:a16="http://schemas.microsoft.com/office/drawing/2014/main" id="{EC6FDC1A-029E-073F-2E59-C2041704BB4E}"/>
                </a:ext>
              </a:extLst>
            </p:cNvPr>
            <p:cNvSpPr/>
            <p:nvPr/>
          </p:nvSpPr>
          <p:spPr>
            <a:xfrm>
              <a:off x="-7620" y="-406399"/>
              <a:ext cx="301602" cy="406398"/>
            </a:xfrm>
            <a:prstGeom prst="rect">
              <a:avLst/>
            </a:prstGeom>
            <a:solidFill>
              <a:srgbClr val="4997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3" name="Retângulo 12">
              <a:extLst>
                <a:ext uri="{FF2B5EF4-FFF2-40B4-BE49-F238E27FC236}">
                  <a16:creationId xmlns:a16="http://schemas.microsoft.com/office/drawing/2014/main" id="{EF89EB0E-59E1-A9D6-F7A6-0C42A151C6CF}"/>
                </a:ext>
              </a:extLst>
            </p:cNvPr>
            <p:cNvSpPr/>
            <p:nvPr/>
          </p:nvSpPr>
          <p:spPr>
            <a:xfrm>
              <a:off x="546230" y="-406399"/>
              <a:ext cx="210024" cy="406398"/>
            </a:xfrm>
            <a:prstGeom prst="rect">
              <a:avLst/>
            </a:prstGeom>
            <a:solidFill>
              <a:srgbClr val="F9F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7" name="Retângulo: Cantos Arredondados 6">
            <a:extLst>
              <a:ext uri="{FF2B5EF4-FFF2-40B4-BE49-F238E27FC236}">
                <a16:creationId xmlns:a16="http://schemas.microsoft.com/office/drawing/2014/main" id="{C9A864AD-108A-8488-16D3-4199FADF9128}"/>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128</a:t>
            </a:r>
          </a:p>
        </p:txBody>
      </p:sp>
      <p:sp>
        <p:nvSpPr>
          <p:cNvPr id="14" name="Retângulo: Cantos Arredondados 13">
            <a:hlinkClick r:id="rId4" action="ppaction://hlinksldjump"/>
            <a:extLst>
              <a:ext uri="{FF2B5EF4-FFF2-40B4-BE49-F238E27FC236}">
                <a16:creationId xmlns:a16="http://schemas.microsoft.com/office/drawing/2014/main" id="{EBF8509A-EB5D-0ECC-F22D-0CC5D766F5D3}"/>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733793694"/>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tângulo 35">
            <a:extLst>
              <a:ext uri="{FF2B5EF4-FFF2-40B4-BE49-F238E27FC236}">
                <a16:creationId xmlns:a16="http://schemas.microsoft.com/office/drawing/2014/main" id="{58C95D0F-95FD-620D-AF0C-0F704AB56E53}"/>
              </a:ext>
            </a:extLst>
          </p:cNvPr>
          <p:cNvSpPr/>
          <p:nvPr/>
        </p:nvSpPr>
        <p:spPr>
          <a:xfrm>
            <a:off x="5372100" y="-266700"/>
            <a:ext cx="2797100" cy="7391400"/>
          </a:xfrm>
          <a:prstGeom prst="rect">
            <a:avLst/>
          </a:prstGeom>
          <a:solidFill>
            <a:srgbClr val="4997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Retângulo 29">
            <a:extLst>
              <a:ext uri="{FF2B5EF4-FFF2-40B4-BE49-F238E27FC236}">
                <a16:creationId xmlns:a16="http://schemas.microsoft.com/office/drawing/2014/main" id="{92FDF75F-FC0D-2CD5-E4D2-33FCE5373033}"/>
              </a:ext>
            </a:extLst>
          </p:cNvPr>
          <p:cNvSpPr/>
          <p:nvPr/>
        </p:nvSpPr>
        <p:spPr>
          <a:xfrm>
            <a:off x="8175170" y="3548269"/>
            <a:ext cx="4016830" cy="3309731"/>
          </a:xfrm>
          <a:prstGeom prst="rect">
            <a:avLst/>
          </a:prstGeom>
          <a:solidFill>
            <a:srgbClr val="F3E8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 name="CaixaDeTexto 1">
            <a:extLst>
              <a:ext uri="{FF2B5EF4-FFF2-40B4-BE49-F238E27FC236}">
                <a16:creationId xmlns:a16="http://schemas.microsoft.com/office/drawing/2014/main" id="{4F70FA0D-05FA-1B6A-D3A6-61D3E37E2374}"/>
              </a:ext>
            </a:extLst>
          </p:cNvPr>
          <p:cNvSpPr txBox="1"/>
          <p:nvPr/>
        </p:nvSpPr>
        <p:spPr>
          <a:xfrm>
            <a:off x="1360901" y="2891537"/>
            <a:ext cx="3618298"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4997D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4997D0"/>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4997D0"/>
                </a:solidFill>
                <a:latin typeface="Montserrat" panose="00000500000000000000" pitchFamily="2" charset="0"/>
                <a:cs typeface="Segoe UI" panose="020B0502040204020203" pitchFamily="34" charset="0"/>
              </a:rPr>
              <a:t>GLA,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4997D0"/>
                </a:solidFill>
                <a:latin typeface="Montserrat" panose="00000500000000000000" pitchFamily="2" charset="0"/>
                <a:cs typeface="Segoe UI" panose="020B0502040204020203" pitchFamily="34" charset="0"/>
              </a:rPr>
              <a:t>Indicadores</a:t>
            </a:r>
          </a:p>
        </p:txBody>
      </p:sp>
      <p:sp>
        <p:nvSpPr>
          <p:cNvPr id="3" name="Elipse 2">
            <a:extLst>
              <a:ext uri="{FF2B5EF4-FFF2-40B4-BE49-F238E27FC236}">
                <a16:creationId xmlns:a16="http://schemas.microsoft.com/office/drawing/2014/main" id="{7D640E71-6146-68E9-FBE2-20B6F6C18756}"/>
              </a:ext>
            </a:extLst>
          </p:cNvPr>
          <p:cNvSpPr/>
          <p:nvPr/>
        </p:nvSpPr>
        <p:spPr>
          <a:xfrm>
            <a:off x="1144042" y="296368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09555" y="-174997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Google Shape;96;p7">
            <a:extLst>
              <a:ext uri="{FF2B5EF4-FFF2-40B4-BE49-F238E27FC236}">
                <a16:creationId xmlns:a16="http://schemas.microsoft.com/office/drawing/2014/main" id="{C3CEF6C2-77D7-2269-6F08-09B60D4DA5E9}"/>
              </a:ext>
            </a:extLst>
          </p:cNvPr>
          <p:cNvSpPr txBox="1"/>
          <p:nvPr/>
        </p:nvSpPr>
        <p:spPr>
          <a:xfrm>
            <a:off x="1209555" y="6403339"/>
            <a:ext cx="2880892" cy="246181"/>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rPr>
              <a:t>Fuente: </a:t>
            </a: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hlinkClick r:id="rId3"/>
              </a:rPr>
              <a:t>https://data.worldbank.org/</a:t>
            </a: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rPr>
              <a:t>   CENSO CLICC</a:t>
            </a:r>
            <a:endParaRPr i="1" dirty="0">
              <a:latin typeface="Calibri" panose="020F0502020204030204" pitchFamily="34" charset="0"/>
              <a:cs typeface="Calibri" panose="020F0502020204030204" pitchFamily="34" charset="0"/>
            </a:endParaRPr>
          </a:p>
        </p:txBody>
      </p:sp>
      <p:sp>
        <p:nvSpPr>
          <p:cNvPr id="12" name="Retângulo: Cantos Arredondados 11">
            <a:extLst>
              <a:ext uri="{FF2B5EF4-FFF2-40B4-BE49-F238E27FC236}">
                <a16:creationId xmlns:a16="http://schemas.microsoft.com/office/drawing/2014/main" id="{D6B92C88-16E2-BE03-F724-3A9D43E64BDE}"/>
              </a:ext>
            </a:extLst>
          </p:cNvPr>
          <p:cNvSpPr/>
          <p:nvPr/>
        </p:nvSpPr>
        <p:spPr>
          <a:xfrm>
            <a:off x="5678935" y="1226287"/>
            <a:ext cx="31737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chemeClr val="bg1"/>
                </a:solidFill>
                <a:latin typeface="Montserrat" panose="00000500000000000000" pitchFamily="2" charset="0"/>
                <a:cs typeface="Calibri" panose="020F0502020204030204" pitchFamily="34" charset="0"/>
              </a:rPr>
              <a:t>Centros </a:t>
            </a:r>
          </a:p>
          <a:p>
            <a:r>
              <a:rPr lang="pt-BR" b="1" dirty="0" err="1">
                <a:solidFill>
                  <a:schemeClr val="bg1"/>
                </a:solidFill>
                <a:latin typeface="Montserrat" panose="00000500000000000000" pitchFamily="2" charset="0"/>
                <a:cs typeface="Calibri" panose="020F0502020204030204" pitchFamily="34" charset="0"/>
              </a:rPr>
              <a:t>Comerciales</a:t>
            </a:r>
            <a:endParaRPr lang="pt-BR" b="1" dirty="0">
              <a:solidFill>
                <a:schemeClr val="bg1"/>
              </a:solidFill>
              <a:latin typeface="Montserrat" panose="00000500000000000000" pitchFamily="2" charset="0"/>
              <a:cs typeface="Calibri" panose="020F0502020204030204" pitchFamily="34" charset="0"/>
            </a:endParaRPr>
          </a:p>
          <a:p>
            <a:r>
              <a:rPr lang="pt-BR" b="1" dirty="0">
                <a:solidFill>
                  <a:schemeClr val="bg1"/>
                </a:solidFill>
                <a:latin typeface="Montserrat" panose="00000500000000000000" pitchFamily="2" charset="0"/>
                <a:cs typeface="Calibri" panose="020F0502020204030204" pitchFamily="34" charset="0"/>
              </a:rPr>
              <a:t> filiados</a:t>
            </a:r>
          </a:p>
          <a:p>
            <a:endParaRPr lang="pt-BR" b="1" dirty="0">
              <a:solidFill>
                <a:schemeClr val="bg1"/>
              </a:solidFill>
              <a:latin typeface="Montserrat" panose="00000500000000000000" pitchFamily="2" charset="0"/>
              <a:cs typeface="Calibri" panose="020F0502020204030204" pitchFamily="34" charset="0"/>
            </a:endParaRPr>
          </a:p>
          <a:p>
            <a:r>
              <a:rPr lang="pt-BR" sz="4000" b="1" dirty="0">
                <a:solidFill>
                  <a:schemeClr val="bg1"/>
                </a:solidFill>
                <a:latin typeface="Montserrat" panose="00000500000000000000" pitchFamily="2" charset="0"/>
                <a:cs typeface="Calibri" panose="020F0502020204030204" pitchFamily="34" charset="0"/>
              </a:rPr>
              <a:t>60</a:t>
            </a:r>
            <a:endParaRPr lang="pt-BR" b="1" dirty="0">
              <a:solidFill>
                <a:schemeClr val="bg1"/>
              </a:solidFill>
              <a:latin typeface="Montserrat" panose="00000500000000000000" pitchFamily="2" charset="0"/>
              <a:cs typeface="Calibri" panose="020F0502020204030204" pitchFamily="34" charset="0"/>
            </a:endParaRPr>
          </a:p>
        </p:txBody>
      </p:sp>
      <p:sp>
        <p:nvSpPr>
          <p:cNvPr id="13" name="Retângulo: Cantos Arredondados 12">
            <a:extLst>
              <a:ext uri="{FF2B5EF4-FFF2-40B4-BE49-F238E27FC236}">
                <a16:creationId xmlns:a16="http://schemas.microsoft.com/office/drawing/2014/main" id="{FE1B52E7-A0EB-C539-999C-492188A67872}"/>
              </a:ext>
            </a:extLst>
          </p:cNvPr>
          <p:cNvSpPr/>
          <p:nvPr/>
        </p:nvSpPr>
        <p:spPr>
          <a:xfrm>
            <a:off x="5678935" y="4802912"/>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chemeClr val="bg1"/>
                </a:solidFill>
                <a:latin typeface="Montserrat" panose="00000500000000000000" pitchFamily="2" charset="0"/>
                <a:cs typeface="Calibri" panose="020F0502020204030204" pitchFamily="34" charset="0"/>
              </a:rPr>
              <a:t>GLA m² </a:t>
            </a:r>
          </a:p>
          <a:p>
            <a:r>
              <a:rPr lang="pt-BR" sz="3200" b="1" dirty="0">
                <a:solidFill>
                  <a:schemeClr val="bg1"/>
                </a:solidFill>
                <a:latin typeface="Montserrat" panose="00000500000000000000" pitchFamily="2" charset="0"/>
                <a:cs typeface="Calibri" panose="020F0502020204030204" pitchFamily="34" charset="0"/>
              </a:rPr>
              <a:t>1.257.845</a:t>
            </a:r>
          </a:p>
        </p:txBody>
      </p:sp>
      <p:sp>
        <p:nvSpPr>
          <p:cNvPr id="14" name="Retângulo: Cantos Arredondados 13">
            <a:extLst>
              <a:ext uri="{FF2B5EF4-FFF2-40B4-BE49-F238E27FC236}">
                <a16:creationId xmlns:a16="http://schemas.microsoft.com/office/drawing/2014/main" id="{3BD5E0C4-5562-A1F0-2BDB-272F6688ED44}"/>
              </a:ext>
            </a:extLst>
          </p:cNvPr>
          <p:cNvSpPr/>
          <p:nvPr/>
        </p:nvSpPr>
        <p:spPr>
          <a:xfrm>
            <a:off x="8470601" y="562368"/>
            <a:ext cx="3420000"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solidFill>
                  <a:schemeClr val="tx1"/>
                </a:solidFill>
                <a:latin typeface="Montserrat" panose="00000500000000000000" pitchFamily="2" charset="0"/>
                <a:cs typeface="Calibri" panose="020F0502020204030204" pitchFamily="34" charset="0"/>
              </a:rPr>
              <a:t>Habitantes / Centro comercial</a:t>
            </a:r>
          </a:p>
          <a:p>
            <a:r>
              <a:rPr lang="pt-BR" sz="3200" b="1" dirty="0">
                <a:solidFill>
                  <a:schemeClr val="tx1"/>
                </a:solidFill>
                <a:latin typeface="Montserrat" panose="00000500000000000000" pitchFamily="2" charset="0"/>
                <a:cs typeface="Calibri" panose="020F0502020204030204" pitchFamily="34" charset="0"/>
              </a:rPr>
              <a:t>289.384</a:t>
            </a:r>
          </a:p>
        </p:txBody>
      </p:sp>
      <p:sp>
        <p:nvSpPr>
          <p:cNvPr id="16" name="Retângulo: Cantos Arredondados 15">
            <a:extLst>
              <a:ext uri="{FF2B5EF4-FFF2-40B4-BE49-F238E27FC236}">
                <a16:creationId xmlns:a16="http://schemas.microsoft.com/office/drawing/2014/main" id="{519CBC2E-D55A-F345-E7CF-E8EBCF5A0063}"/>
              </a:ext>
            </a:extLst>
          </p:cNvPr>
          <p:cNvSpPr/>
          <p:nvPr/>
        </p:nvSpPr>
        <p:spPr>
          <a:xfrm>
            <a:off x="8701769" y="3956444"/>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solidFill>
                  <a:schemeClr val="tx1"/>
                </a:solidFill>
                <a:latin typeface="Montserrat" panose="00000500000000000000" pitchFamily="2" charset="0"/>
                <a:cs typeface="Calibri" panose="020F0502020204030204" pitchFamily="34" charset="0"/>
              </a:rPr>
              <a:t>Habitantes / m² de GLA </a:t>
            </a:r>
          </a:p>
          <a:p>
            <a:r>
              <a:rPr lang="pt-BR" sz="3200" b="1" dirty="0">
                <a:solidFill>
                  <a:schemeClr val="tx1"/>
                </a:solidFill>
                <a:latin typeface="Montserrat" panose="00000500000000000000" pitchFamily="2" charset="0"/>
                <a:cs typeface="Calibri" panose="020F0502020204030204" pitchFamily="34" charset="0"/>
              </a:rPr>
              <a:t>14</a:t>
            </a:r>
          </a:p>
        </p:txBody>
      </p:sp>
      <p:sp>
        <p:nvSpPr>
          <p:cNvPr id="23" name="Retângulo: Cantos Arredondados 22">
            <a:extLst>
              <a:ext uri="{FF2B5EF4-FFF2-40B4-BE49-F238E27FC236}">
                <a16:creationId xmlns:a16="http://schemas.microsoft.com/office/drawing/2014/main" id="{97C29DF5-C8B9-A261-1017-ECBA8D193F58}"/>
              </a:ext>
            </a:extLst>
          </p:cNvPr>
          <p:cNvSpPr/>
          <p:nvPr/>
        </p:nvSpPr>
        <p:spPr>
          <a:xfrm>
            <a:off x="8440393" y="1928175"/>
            <a:ext cx="3420000"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solidFill>
                  <a:schemeClr val="tx1"/>
                </a:solidFill>
                <a:latin typeface="Montserrat" panose="00000500000000000000" pitchFamily="2" charset="0"/>
                <a:cs typeface="Calibri" panose="020F0502020204030204" pitchFamily="34" charset="0"/>
              </a:rPr>
              <a:t>PIB (US$) / Centros </a:t>
            </a:r>
            <a:r>
              <a:rPr lang="pt-BR" sz="1400" b="1" dirty="0" err="1">
                <a:solidFill>
                  <a:schemeClr val="tx1"/>
                </a:solidFill>
                <a:latin typeface="Montserrat" panose="00000500000000000000" pitchFamily="2" charset="0"/>
                <a:cs typeface="Calibri" panose="020F0502020204030204" pitchFamily="34" charset="0"/>
              </a:rPr>
              <a:t>comerciales</a:t>
            </a:r>
            <a:endParaRPr lang="pt-BR" sz="1400" b="1" dirty="0">
              <a:solidFill>
                <a:schemeClr val="tx1"/>
              </a:solidFill>
              <a:latin typeface="Montserrat" panose="00000500000000000000" pitchFamily="2" charset="0"/>
              <a:cs typeface="Calibri" panose="020F0502020204030204" pitchFamily="34" charset="0"/>
            </a:endParaRPr>
          </a:p>
          <a:p>
            <a:r>
              <a:rPr lang="pt-BR" sz="3200" b="1" dirty="0">
                <a:solidFill>
                  <a:schemeClr val="tx1"/>
                </a:solidFill>
                <a:latin typeface="Montserrat" panose="00000500000000000000" pitchFamily="2" charset="0"/>
                <a:cs typeface="Calibri" panose="020F0502020204030204" pitchFamily="34" charset="0"/>
              </a:rPr>
              <a:t>1.433.095.868</a:t>
            </a:r>
          </a:p>
        </p:txBody>
      </p:sp>
      <p:sp>
        <p:nvSpPr>
          <p:cNvPr id="25" name="Retângulo: Cantos Arredondados 24">
            <a:extLst>
              <a:ext uri="{FF2B5EF4-FFF2-40B4-BE49-F238E27FC236}">
                <a16:creationId xmlns:a16="http://schemas.microsoft.com/office/drawing/2014/main" id="{2A7A889A-D757-1637-ADFF-FAFB8AC31A95}"/>
              </a:ext>
            </a:extLst>
          </p:cNvPr>
          <p:cNvSpPr/>
          <p:nvPr/>
        </p:nvSpPr>
        <p:spPr>
          <a:xfrm>
            <a:off x="8701769" y="5371169"/>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solidFill>
                  <a:schemeClr val="tx1"/>
                </a:solidFill>
                <a:latin typeface="Montserrat" panose="00000500000000000000" pitchFamily="2" charset="0"/>
                <a:cs typeface="Calibri" panose="020F0502020204030204" pitchFamily="34" charset="0"/>
              </a:rPr>
              <a:t>PIB (US$) / m² de GLA </a:t>
            </a:r>
          </a:p>
          <a:p>
            <a:r>
              <a:rPr lang="pt-BR" sz="3200" b="1" dirty="0">
                <a:solidFill>
                  <a:schemeClr val="tx1"/>
                </a:solidFill>
                <a:latin typeface="Montserrat" panose="00000500000000000000" pitchFamily="2" charset="0"/>
                <a:cs typeface="Calibri" panose="020F0502020204030204" pitchFamily="34" charset="0"/>
              </a:rPr>
              <a:t>68.359,58</a:t>
            </a:r>
          </a:p>
        </p:txBody>
      </p:sp>
      <p:pic>
        <p:nvPicPr>
          <p:cNvPr id="5" name="Imagem 4" descr="Interface gráfica do usuário, Word&#10;&#10;Descrição gerada automaticamente">
            <a:extLst>
              <a:ext uri="{FF2B5EF4-FFF2-40B4-BE49-F238E27FC236}">
                <a16:creationId xmlns:a16="http://schemas.microsoft.com/office/drawing/2014/main" id="{93DC82C8-BECA-1EE9-2EAD-3A790F1E75D5}"/>
              </a:ext>
            </a:extLst>
          </p:cNvPr>
          <p:cNvPicPr>
            <a:picLocks noChangeAspect="1"/>
          </p:cNvPicPr>
          <p:nvPr/>
        </p:nvPicPr>
        <p:blipFill rotWithShape="1">
          <a:blip r:embed="rId4">
            <a:extLst>
              <a:ext uri="{28A0092B-C50C-407E-A947-70E740481C1C}">
                <a14:useLocalDpi xmlns:a14="http://schemas.microsoft.com/office/drawing/2010/main" val="0"/>
              </a:ext>
            </a:extLst>
          </a:blip>
          <a:srcRect t="36426" b="32260"/>
          <a:stretch/>
        </p:blipFill>
        <p:spPr>
          <a:xfrm rot="16200000">
            <a:off x="-3085518" y="3056199"/>
            <a:ext cx="6887322" cy="716281"/>
          </a:xfrm>
          <a:prstGeom prst="rect">
            <a:avLst/>
          </a:prstGeom>
        </p:spPr>
      </p:pic>
      <p:grpSp>
        <p:nvGrpSpPr>
          <p:cNvPr id="7" name="Agrupar 6">
            <a:extLst>
              <a:ext uri="{FF2B5EF4-FFF2-40B4-BE49-F238E27FC236}">
                <a16:creationId xmlns:a16="http://schemas.microsoft.com/office/drawing/2014/main" id="{C435F999-A3AD-F770-0609-FE283FF72565}"/>
              </a:ext>
            </a:extLst>
          </p:cNvPr>
          <p:cNvGrpSpPr/>
          <p:nvPr/>
        </p:nvGrpSpPr>
        <p:grpSpPr>
          <a:xfrm>
            <a:off x="-23726" y="-455134"/>
            <a:ext cx="763874" cy="7492999"/>
            <a:chOff x="-7620" y="-406399"/>
            <a:chExt cx="763874" cy="406398"/>
          </a:xfrm>
        </p:grpSpPr>
        <p:sp>
          <p:nvSpPr>
            <p:cNvPr id="8" name="Retângulo 7">
              <a:extLst>
                <a:ext uri="{FF2B5EF4-FFF2-40B4-BE49-F238E27FC236}">
                  <a16:creationId xmlns:a16="http://schemas.microsoft.com/office/drawing/2014/main" id="{0A637CD9-64FD-78F4-EB14-76C27C91D370}"/>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9" name="Retângulo 8">
              <a:extLst>
                <a:ext uri="{FF2B5EF4-FFF2-40B4-BE49-F238E27FC236}">
                  <a16:creationId xmlns:a16="http://schemas.microsoft.com/office/drawing/2014/main" id="{529A2CD0-87E7-9DB6-8A73-BE2B25802844}"/>
                </a:ext>
              </a:extLst>
            </p:cNvPr>
            <p:cNvSpPr/>
            <p:nvPr/>
          </p:nvSpPr>
          <p:spPr>
            <a:xfrm>
              <a:off x="-7620" y="-406399"/>
              <a:ext cx="301602" cy="406398"/>
            </a:xfrm>
            <a:prstGeom prst="rect">
              <a:avLst/>
            </a:prstGeom>
            <a:solidFill>
              <a:srgbClr val="4997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1" name="Retângulo 10">
              <a:extLst>
                <a:ext uri="{FF2B5EF4-FFF2-40B4-BE49-F238E27FC236}">
                  <a16:creationId xmlns:a16="http://schemas.microsoft.com/office/drawing/2014/main" id="{E6169385-A665-1D5B-BE7E-F180F3F2BD9D}"/>
                </a:ext>
              </a:extLst>
            </p:cNvPr>
            <p:cNvSpPr/>
            <p:nvPr/>
          </p:nvSpPr>
          <p:spPr>
            <a:xfrm>
              <a:off x="546230" y="-406399"/>
              <a:ext cx="210024" cy="406398"/>
            </a:xfrm>
            <a:prstGeom prst="rect">
              <a:avLst/>
            </a:prstGeom>
            <a:solidFill>
              <a:srgbClr val="F9F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6" name="Retângulo: Cantos Arredondados 5">
            <a:extLst>
              <a:ext uri="{FF2B5EF4-FFF2-40B4-BE49-F238E27FC236}">
                <a16:creationId xmlns:a16="http://schemas.microsoft.com/office/drawing/2014/main" id="{906D9E36-A969-4C64-BACA-1E38DC7AC979}"/>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129</a:t>
            </a:r>
          </a:p>
        </p:txBody>
      </p:sp>
      <p:sp>
        <p:nvSpPr>
          <p:cNvPr id="15" name="Retângulo: Cantos Arredondados 14">
            <a:hlinkClick r:id="rId5" action="ppaction://hlinksldjump"/>
            <a:extLst>
              <a:ext uri="{FF2B5EF4-FFF2-40B4-BE49-F238E27FC236}">
                <a16:creationId xmlns:a16="http://schemas.microsoft.com/office/drawing/2014/main" id="{EF5336C0-8539-F68F-AD56-28BBDDB1299F}"/>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401920128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tângulo 35">
            <a:extLst>
              <a:ext uri="{FF2B5EF4-FFF2-40B4-BE49-F238E27FC236}">
                <a16:creationId xmlns:a16="http://schemas.microsoft.com/office/drawing/2014/main" id="{58C95D0F-95FD-620D-AF0C-0F704AB56E53}"/>
              </a:ext>
            </a:extLst>
          </p:cNvPr>
          <p:cNvSpPr/>
          <p:nvPr/>
        </p:nvSpPr>
        <p:spPr>
          <a:xfrm>
            <a:off x="5372100" y="-266700"/>
            <a:ext cx="2797100" cy="7391400"/>
          </a:xfrm>
          <a:prstGeom prst="rect">
            <a:avLst/>
          </a:prstGeom>
          <a:solidFill>
            <a:srgbClr val="5597D3"/>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Retângulo 29">
            <a:extLst>
              <a:ext uri="{FF2B5EF4-FFF2-40B4-BE49-F238E27FC236}">
                <a16:creationId xmlns:a16="http://schemas.microsoft.com/office/drawing/2014/main" id="{92FDF75F-FC0D-2CD5-E4D2-33FCE5373033}"/>
              </a:ext>
            </a:extLst>
          </p:cNvPr>
          <p:cNvSpPr/>
          <p:nvPr/>
        </p:nvSpPr>
        <p:spPr>
          <a:xfrm>
            <a:off x="8175170" y="3548269"/>
            <a:ext cx="4016830" cy="330973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9" name="Retângulo 28">
            <a:extLst>
              <a:ext uri="{FF2B5EF4-FFF2-40B4-BE49-F238E27FC236}">
                <a16:creationId xmlns:a16="http://schemas.microsoft.com/office/drawing/2014/main" id="{B0E14FCB-C8D3-9F33-8AD9-E892E02481FE}"/>
              </a:ext>
            </a:extLst>
          </p:cNvPr>
          <p:cNvSpPr/>
          <p:nvPr/>
        </p:nvSpPr>
        <p:spPr>
          <a:xfrm>
            <a:off x="8175170" y="0"/>
            <a:ext cx="4016825" cy="3548269"/>
          </a:xfrm>
          <a:prstGeom prst="rect">
            <a:avLst/>
          </a:prstGeom>
          <a:solidFill>
            <a:srgbClr val="74A9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 name="CaixaDeTexto 1">
            <a:extLst>
              <a:ext uri="{FF2B5EF4-FFF2-40B4-BE49-F238E27FC236}">
                <a16:creationId xmlns:a16="http://schemas.microsoft.com/office/drawing/2014/main" id="{4F70FA0D-05FA-1B6A-D3A6-61D3E37E2374}"/>
              </a:ext>
            </a:extLst>
          </p:cNvPr>
          <p:cNvSpPr txBox="1"/>
          <p:nvPr/>
        </p:nvSpPr>
        <p:spPr>
          <a:xfrm>
            <a:off x="1481679" y="2891537"/>
            <a:ext cx="3618298"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GLA,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Indicadores</a:t>
            </a:r>
          </a:p>
        </p:txBody>
      </p:sp>
      <p:sp>
        <p:nvSpPr>
          <p:cNvPr id="3" name="Elipse 2">
            <a:extLst>
              <a:ext uri="{FF2B5EF4-FFF2-40B4-BE49-F238E27FC236}">
                <a16:creationId xmlns:a16="http://schemas.microsoft.com/office/drawing/2014/main" id="{7D640E71-6146-68E9-FBE2-20B6F6C18756}"/>
              </a:ext>
            </a:extLst>
          </p:cNvPr>
          <p:cNvSpPr/>
          <p:nvPr/>
        </p:nvSpPr>
        <p:spPr>
          <a:xfrm>
            <a:off x="1144042" y="296368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09555" y="-174997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Google Shape;96;p7">
            <a:extLst>
              <a:ext uri="{FF2B5EF4-FFF2-40B4-BE49-F238E27FC236}">
                <a16:creationId xmlns:a16="http://schemas.microsoft.com/office/drawing/2014/main" id="{C3CEF6C2-77D7-2269-6F08-09B60D4DA5E9}"/>
              </a:ext>
            </a:extLst>
          </p:cNvPr>
          <p:cNvSpPr txBox="1"/>
          <p:nvPr/>
        </p:nvSpPr>
        <p:spPr>
          <a:xfrm>
            <a:off x="1481679" y="6377612"/>
            <a:ext cx="2880892" cy="246181"/>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rPr>
              <a:t>Fuente: </a:t>
            </a: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hlinkClick r:id="rId2"/>
              </a:rPr>
              <a:t>https://data.worldbank.org/</a:t>
            </a: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rPr>
              <a:t>   CENSO CLICC</a:t>
            </a:r>
            <a:endParaRPr i="1" dirty="0">
              <a:latin typeface="Calibri" panose="020F0502020204030204" pitchFamily="34" charset="0"/>
              <a:cs typeface="Calibri" panose="020F0502020204030204" pitchFamily="34" charset="0"/>
            </a:endParaRPr>
          </a:p>
        </p:txBody>
      </p:sp>
      <p:sp>
        <p:nvSpPr>
          <p:cNvPr id="12" name="Retângulo: Cantos Arredondados 11">
            <a:extLst>
              <a:ext uri="{FF2B5EF4-FFF2-40B4-BE49-F238E27FC236}">
                <a16:creationId xmlns:a16="http://schemas.microsoft.com/office/drawing/2014/main" id="{D6B92C88-16E2-BE03-F724-3A9D43E64BDE}"/>
              </a:ext>
            </a:extLst>
          </p:cNvPr>
          <p:cNvSpPr/>
          <p:nvPr/>
        </p:nvSpPr>
        <p:spPr>
          <a:xfrm>
            <a:off x="5678935" y="1226287"/>
            <a:ext cx="31737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chemeClr val="bg1"/>
                </a:solidFill>
                <a:latin typeface="Montserrat" panose="00000500000000000000" pitchFamily="2" charset="0"/>
                <a:cs typeface="Calibri" panose="020F0502020204030204" pitchFamily="34" charset="0"/>
              </a:rPr>
              <a:t>Centros </a:t>
            </a:r>
          </a:p>
          <a:p>
            <a:r>
              <a:rPr lang="pt-BR" b="1" dirty="0" err="1">
                <a:solidFill>
                  <a:schemeClr val="bg1"/>
                </a:solidFill>
                <a:latin typeface="Montserrat" panose="00000500000000000000" pitchFamily="2" charset="0"/>
                <a:cs typeface="Calibri" panose="020F0502020204030204" pitchFamily="34" charset="0"/>
              </a:rPr>
              <a:t>Comerciales</a:t>
            </a:r>
            <a:r>
              <a:rPr lang="pt-BR" b="1" dirty="0">
                <a:solidFill>
                  <a:schemeClr val="bg1"/>
                </a:solidFill>
                <a:latin typeface="Montserrat" panose="00000500000000000000" pitchFamily="2" charset="0"/>
                <a:cs typeface="Calibri" panose="020F0502020204030204" pitchFamily="34" charset="0"/>
              </a:rPr>
              <a:t> </a:t>
            </a:r>
          </a:p>
          <a:p>
            <a:r>
              <a:rPr lang="pt-BR" b="1" dirty="0">
                <a:solidFill>
                  <a:schemeClr val="bg1"/>
                </a:solidFill>
                <a:latin typeface="Montserrat" panose="00000500000000000000" pitchFamily="2" charset="0"/>
                <a:cs typeface="Calibri" panose="020F0502020204030204" pitchFamily="34" charset="0"/>
              </a:rPr>
              <a:t>filiados</a:t>
            </a:r>
          </a:p>
          <a:p>
            <a:endParaRPr lang="pt-BR" b="1" dirty="0">
              <a:solidFill>
                <a:schemeClr val="bg1"/>
              </a:solidFill>
              <a:latin typeface="Montserrat" panose="00000500000000000000" pitchFamily="2" charset="0"/>
              <a:cs typeface="Calibri" panose="020F0502020204030204" pitchFamily="34" charset="0"/>
            </a:endParaRPr>
          </a:p>
          <a:p>
            <a:r>
              <a:rPr lang="pt-BR" sz="4000" b="1" dirty="0">
                <a:solidFill>
                  <a:schemeClr val="bg1"/>
                </a:solidFill>
                <a:latin typeface="Montserrat" panose="00000500000000000000" pitchFamily="2" charset="0"/>
                <a:cs typeface="Calibri" panose="020F0502020204030204" pitchFamily="34" charset="0"/>
              </a:rPr>
              <a:t>61</a:t>
            </a:r>
          </a:p>
        </p:txBody>
      </p:sp>
      <p:sp>
        <p:nvSpPr>
          <p:cNvPr id="13" name="Retângulo: Cantos Arredondados 12">
            <a:extLst>
              <a:ext uri="{FF2B5EF4-FFF2-40B4-BE49-F238E27FC236}">
                <a16:creationId xmlns:a16="http://schemas.microsoft.com/office/drawing/2014/main" id="{FE1B52E7-A0EB-C539-999C-492188A67872}"/>
              </a:ext>
            </a:extLst>
          </p:cNvPr>
          <p:cNvSpPr/>
          <p:nvPr/>
        </p:nvSpPr>
        <p:spPr>
          <a:xfrm>
            <a:off x="5678935" y="4802912"/>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chemeClr val="bg1"/>
                </a:solidFill>
                <a:latin typeface="Montserrat" panose="00000500000000000000" pitchFamily="2" charset="0"/>
                <a:cs typeface="Calibri" panose="020F0502020204030204" pitchFamily="34" charset="0"/>
              </a:rPr>
              <a:t>GLA m² </a:t>
            </a:r>
          </a:p>
          <a:p>
            <a:r>
              <a:rPr lang="pt-BR" sz="3200" b="1" dirty="0">
                <a:solidFill>
                  <a:schemeClr val="bg1"/>
                </a:solidFill>
                <a:latin typeface="Montserrat" panose="00000500000000000000" pitchFamily="2" charset="0"/>
                <a:cs typeface="Calibri" panose="020F0502020204030204" pitchFamily="34" charset="0"/>
              </a:rPr>
              <a:t>1.348.688</a:t>
            </a:r>
          </a:p>
        </p:txBody>
      </p:sp>
      <p:sp>
        <p:nvSpPr>
          <p:cNvPr id="14" name="Retângulo: Cantos Arredondados 13">
            <a:extLst>
              <a:ext uri="{FF2B5EF4-FFF2-40B4-BE49-F238E27FC236}">
                <a16:creationId xmlns:a16="http://schemas.microsoft.com/office/drawing/2014/main" id="{3BD5E0C4-5562-A1F0-2BDB-272F6688ED44}"/>
              </a:ext>
            </a:extLst>
          </p:cNvPr>
          <p:cNvSpPr/>
          <p:nvPr/>
        </p:nvSpPr>
        <p:spPr>
          <a:xfrm>
            <a:off x="8470601" y="562368"/>
            <a:ext cx="3420000"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latin typeface="Montserrat" panose="00000500000000000000" pitchFamily="2" charset="0"/>
                <a:cs typeface="Calibri" panose="020F0502020204030204" pitchFamily="34" charset="0"/>
              </a:rPr>
              <a:t>Habitantes / Centro comercial</a:t>
            </a:r>
          </a:p>
          <a:p>
            <a:r>
              <a:rPr lang="pt-BR" sz="3200" b="1" dirty="0">
                <a:latin typeface="Montserrat" panose="00000500000000000000" pitchFamily="2" charset="0"/>
                <a:cs typeface="Calibri" panose="020F0502020204030204" pitchFamily="34" charset="0"/>
              </a:rPr>
              <a:t>758.078</a:t>
            </a:r>
          </a:p>
        </p:txBody>
      </p:sp>
      <p:sp>
        <p:nvSpPr>
          <p:cNvPr id="16" name="Retângulo: Cantos Arredondados 15">
            <a:extLst>
              <a:ext uri="{FF2B5EF4-FFF2-40B4-BE49-F238E27FC236}">
                <a16:creationId xmlns:a16="http://schemas.microsoft.com/office/drawing/2014/main" id="{519CBC2E-D55A-F345-E7CF-E8EBCF5A0063}"/>
              </a:ext>
            </a:extLst>
          </p:cNvPr>
          <p:cNvSpPr/>
          <p:nvPr/>
        </p:nvSpPr>
        <p:spPr>
          <a:xfrm>
            <a:off x="8701769" y="3956444"/>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latin typeface="Montserrat" panose="00000500000000000000" pitchFamily="2" charset="0"/>
                <a:cs typeface="Calibri" panose="020F0502020204030204" pitchFamily="34" charset="0"/>
              </a:rPr>
              <a:t>Habitantes / m² de GLA </a:t>
            </a:r>
          </a:p>
          <a:p>
            <a:r>
              <a:rPr lang="pt-BR" sz="3200" b="1" dirty="0">
                <a:latin typeface="Montserrat" panose="00000500000000000000" pitchFamily="2" charset="0"/>
                <a:cs typeface="Calibri" panose="020F0502020204030204" pitchFamily="34" charset="0"/>
              </a:rPr>
              <a:t>35</a:t>
            </a:r>
          </a:p>
        </p:txBody>
      </p:sp>
      <p:sp>
        <p:nvSpPr>
          <p:cNvPr id="23" name="Retângulo: Cantos Arredondados 22">
            <a:extLst>
              <a:ext uri="{FF2B5EF4-FFF2-40B4-BE49-F238E27FC236}">
                <a16:creationId xmlns:a16="http://schemas.microsoft.com/office/drawing/2014/main" id="{97C29DF5-C8B9-A261-1017-ECBA8D193F58}"/>
              </a:ext>
            </a:extLst>
          </p:cNvPr>
          <p:cNvSpPr/>
          <p:nvPr/>
        </p:nvSpPr>
        <p:spPr>
          <a:xfrm>
            <a:off x="8440393" y="1928175"/>
            <a:ext cx="3420000"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latin typeface="Montserrat" panose="00000500000000000000" pitchFamily="2" charset="0"/>
                <a:cs typeface="Calibri" panose="020F0502020204030204" pitchFamily="34" charset="0"/>
              </a:rPr>
              <a:t>PIB (US$) / Centros </a:t>
            </a:r>
            <a:r>
              <a:rPr lang="pt-BR" sz="1400" b="1" dirty="0" err="1">
                <a:latin typeface="Montserrat" panose="00000500000000000000" pitchFamily="2" charset="0"/>
                <a:cs typeface="Calibri" panose="020F0502020204030204" pitchFamily="34" charset="0"/>
              </a:rPr>
              <a:t>comerciales</a:t>
            </a:r>
            <a:endParaRPr lang="pt-BR" sz="1400" b="1" dirty="0">
              <a:latin typeface="Montserrat" panose="00000500000000000000" pitchFamily="2" charset="0"/>
              <a:cs typeface="Calibri" panose="020F0502020204030204" pitchFamily="34" charset="0"/>
            </a:endParaRPr>
          </a:p>
          <a:p>
            <a:r>
              <a:rPr lang="pt-BR" sz="3200" b="1" dirty="0">
                <a:latin typeface="Montserrat" panose="00000500000000000000" pitchFamily="2" charset="0"/>
                <a:cs typeface="Calibri" panose="020F0502020204030204" pitchFamily="34" charset="0"/>
              </a:rPr>
              <a:t>7.987.333.428 </a:t>
            </a:r>
          </a:p>
        </p:txBody>
      </p:sp>
      <p:sp>
        <p:nvSpPr>
          <p:cNvPr id="25" name="Retângulo: Cantos Arredondados 24">
            <a:extLst>
              <a:ext uri="{FF2B5EF4-FFF2-40B4-BE49-F238E27FC236}">
                <a16:creationId xmlns:a16="http://schemas.microsoft.com/office/drawing/2014/main" id="{2A7A889A-D757-1637-ADFF-FAFB8AC31A95}"/>
              </a:ext>
            </a:extLst>
          </p:cNvPr>
          <p:cNvSpPr/>
          <p:nvPr/>
        </p:nvSpPr>
        <p:spPr>
          <a:xfrm>
            <a:off x="8701769" y="5371169"/>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latin typeface="Montserrat" panose="00000500000000000000" pitchFamily="2" charset="0"/>
                <a:cs typeface="Calibri" panose="020F0502020204030204" pitchFamily="34" charset="0"/>
              </a:rPr>
              <a:t>PIB (US$) / m² de GLA </a:t>
            </a:r>
          </a:p>
          <a:p>
            <a:r>
              <a:rPr lang="pt-BR" sz="3200" b="1" dirty="0">
                <a:latin typeface="Montserrat" panose="00000500000000000000" pitchFamily="2" charset="0"/>
                <a:cs typeface="Calibri" panose="020F0502020204030204" pitchFamily="34" charset="0"/>
              </a:rPr>
              <a:t>361.260,25</a:t>
            </a:r>
          </a:p>
        </p:txBody>
      </p:sp>
      <p:pic>
        <p:nvPicPr>
          <p:cNvPr id="5" name="Imagem 4" descr="Uma imagem contendo Diagrama&#10;&#10;Descrição gerada automaticamente">
            <a:extLst>
              <a:ext uri="{FF2B5EF4-FFF2-40B4-BE49-F238E27FC236}">
                <a16:creationId xmlns:a16="http://schemas.microsoft.com/office/drawing/2014/main" id="{D633AE97-5656-D30D-55BB-E551DC2C9DB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6084" t="50387" r="6601" b="10444"/>
          <a:stretch/>
        </p:blipFill>
        <p:spPr>
          <a:xfrm rot="16200000">
            <a:off x="-3130752" y="3140693"/>
            <a:ext cx="6858002" cy="596494"/>
          </a:xfrm>
          <a:prstGeom prst="rect">
            <a:avLst/>
          </a:prstGeom>
        </p:spPr>
      </p:pic>
      <p:grpSp>
        <p:nvGrpSpPr>
          <p:cNvPr id="8" name="Agrupar 7">
            <a:extLst>
              <a:ext uri="{FF2B5EF4-FFF2-40B4-BE49-F238E27FC236}">
                <a16:creationId xmlns:a16="http://schemas.microsoft.com/office/drawing/2014/main" id="{5BCB92E4-5DE5-F4D8-E63D-02CF21D6D5FA}"/>
              </a:ext>
            </a:extLst>
          </p:cNvPr>
          <p:cNvGrpSpPr/>
          <p:nvPr/>
        </p:nvGrpSpPr>
        <p:grpSpPr>
          <a:xfrm>
            <a:off x="0" y="-203200"/>
            <a:ext cx="596496" cy="7096541"/>
            <a:chOff x="0" y="9939"/>
            <a:chExt cx="596496" cy="6858002"/>
          </a:xfrm>
        </p:grpSpPr>
        <p:pic>
          <p:nvPicPr>
            <p:cNvPr id="9" name="Imagem 8" descr="Uma imagem contendo Diagrama&#10;&#10;Descrição gerada automaticamente">
              <a:extLst>
                <a:ext uri="{FF2B5EF4-FFF2-40B4-BE49-F238E27FC236}">
                  <a16:creationId xmlns:a16="http://schemas.microsoft.com/office/drawing/2014/main" id="{E44F0DEC-CCF0-59CD-B4EB-93E7270B5FA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6084" t="50387" r="6601" b="10444"/>
            <a:stretch/>
          </p:blipFill>
          <p:spPr>
            <a:xfrm rot="16200000">
              <a:off x="-3130752" y="3140693"/>
              <a:ext cx="6858002" cy="596494"/>
            </a:xfrm>
            <a:prstGeom prst="rect">
              <a:avLst/>
            </a:prstGeom>
          </p:spPr>
        </p:pic>
        <p:sp>
          <p:nvSpPr>
            <p:cNvPr id="11" name="Retângulo 10">
              <a:extLst>
                <a:ext uri="{FF2B5EF4-FFF2-40B4-BE49-F238E27FC236}">
                  <a16:creationId xmlns:a16="http://schemas.microsoft.com/office/drawing/2014/main" id="{BCCB95E7-F225-E6A4-1CB6-04E1F358AE34}"/>
                </a:ext>
              </a:extLst>
            </p:cNvPr>
            <p:cNvSpPr/>
            <p:nvPr/>
          </p:nvSpPr>
          <p:spPr>
            <a:xfrm>
              <a:off x="0" y="2112621"/>
              <a:ext cx="275303" cy="276374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7" name="Retângulo: Cantos Arredondados 6">
            <a:extLst>
              <a:ext uri="{FF2B5EF4-FFF2-40B4-BE49-F238E27FC236}">
                <a16:creationId xmlns:a16="http://schemas.microsoft.com/office/drawing/2014/main" id="{A8879A48-7B63-E39B-0EAD-A552A18A923D}"/>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13</a:t>
            </a:r>
          </a:p>
        </p:txBody>
      </p:sp>
      <p:sp>
        <p:nvSpPr>
          <p:cNvPr id="6" name="Retângulo: Cantos Arredondados 5">
            <a:hlinkClick r:id="rId4" action="ppaction://hlinksldjump"/>
            <a:extLst>
              <a:ext uri="{FF2B5EF4-FFF2-40B4-BE49-F238E27FC236}">
                <a16:creationId xmlns:a16="http://schemas.microsoft.com/office/drawing/2014/main" id="{CF948B89-9319-CF20-AD6C-F1DC50F626C2}"/>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805394651"/>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310500" y="938142"/>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4997D0"/>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4997D0"/>
                </a:solidFill>
                <a:latin typeface="Montserrat" panose="00000500000000000000" pitchFamily="2" charset="0"/>
                <a:cs typeface="Segoe UI" panose="020B0502040204020203" pitchFamily="34" charset="0"/>
              </a:rPr>
              <a:t>los centros comerciales</a:t>
            </a:r>
          </a:p>
        </p:txBody>
      </p:sp>
      <p:sp>
        <p:nvSpPr>
          <p:cNvPr id="3" name="Elipse 2">
            <a:extLst>
              <a:ext uri="{FF2B5EF4-FFF2-40B4-BE49-F238E27FC236}">
                <a16:creationId xmlns:a16="http://schemas.microsoft.com/office/drawing/2014/main" id="{7D640E71-6146-68E9-FBE2-20B6F6C18756}"/>
              </a:ext>
            </a:extLst>
          </p:cNvPr>
          <p:cNvSpPr/>
          <p:nvPr/>
        </p:nvSpPr>
        <p:spPr>
          <a:xfrm>
            <a:off x="1080890" y="1029101"/>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146403" y="-3684558"/>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aixaDeTexto 4">
            <a:extLst>
              <a:ext uri="{FF2B5EF4-FFF2-40B4-BE49-F238E27FC236}">
                <a16:creationId xmlns:a16="http://schemas.microsoft.com/office/drawing/2014/main" id="{7B375E4D-8818-2CFC-852E-725EA641F80A}"/>
              </a:ext>
            </a:extLst>
          </p:cNvPr>
          <p:cNvSpPr txBox="1"/>
          <p:nvPr/>
        </p:nvSpPr>
        <p:spPr>
          <a:xfrm>
            <a:off x="1333053" y="2546747"/>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CANTIDAD</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graphicFrame>
        <p:nvGraphicFramePr>
          <p:cNvPr id="8" name="Gráfico 7">
            <a:extLst>
              <a:ext uri="{FF2B5EF4-FFF2-40B4-BE49-F238E27FC236}">
                <a16:creationId xmlns:a16="http://schemas.microsoft.com/office/drawing/2014/main" id="{E18A60F3-F82E-7EC2-ED85-873157CBD398}"/>
              </a:ext>
            </a:extLst>
          </p:cNvPr>
          <p:cNvGraphicFramePr/>
          <p:nvPr>
            <p:extLst>
              <p:ext uri="{D42A27DB-BD31-4B8C-83A1-F6EECF244321}">
                <p14:modId xmlns:p14="http://schemas.microsoft.com/office/powerpoint/2010/main" val="914972497"/>
              </p:ext>
            </p:extLst>
          </p:nvPr>
        </p:nvGraphicFramePr>
        <p:xfrm>
          <a:off x="6860224" y="-201447"/>
          <a:ext cx="2831126" cy="3837943"/>
        </p:xfrm>
        <a:graphic>
          <a:graphicData uri="http://schemas.openxmlformats.org/drawingml/2006/chart">
            <c:chart xmlns:c="http://schemas.openxmlformats.org/drawingml/2006/chart" xmlns:r="http://schemas.openxmlformats.org/officeDocument/2006/relationships" r:id="rId3"/>
          </a:graphicData>
        </a:graphic>
      </p:graphicFrame>
      <p:sp>
        <p:nvSpPr>
          <p:cNvPr id="9" name="CaixaDeTexto 8">
            <a:extLst>
              <a:ext uri="{FF2B5EF4-FFF2-40B4-BE49-F238E27FC236}">
                <a16:creationId xmlns:a16="http://schemas.microsoft.com/office/drawing/2014/main" id="{3A5332F9-3407-17AA-4316-5F3E47E487F7}"/>
              </a:ext>
            </a:extLst>
          </p:cNvPr>
          <p:cNvSpPr txBox="1"/>
          <p:nvPr/>
        </p:nvSpPr>
        <p:spPr>
          <a:xfrm>
            <a:off x="9691350" y="1288016"/>
            <a:ext cx="2214500"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Otras Ciudades</a:t>
            </a:r>
          </a:p>
        </p:txBody>
      </p:sp>
      <p:sp>
        <p:nvSpPr>
          <p:cNvPr id="11" name="CaixaDeTexto 10">
            <a:extLst>
              <a:ext uri="{FF2B5EF4-FFF2-40B4-BE49-F238E27FC236}">
                <a16:creationId xmlns:a16="http://schemas.microsoft.com/office/drawing/2014/main" id="{06B0AAFE-C9E6-C26E-C11D-B7B342E40CBC}"/>
              </a:ext>
            </a:extLst>
          </p:cNvPr>
          <p:cNvSpPr txBox="1"/>
          <p:nvPr/>
        </p:nvSpPr>
        <p:spPr>
          <a:xfrm>
            <a:off x="5696938" y="1995965"/>
            <a:ext cx="1417139" cy="66684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Capital</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del país</a:t>
            </a:r>
          </a:p>
        </p:txBody>
      </p:sp>
      <p:graphicFrame>
        <p:nvGraphicFramePr>
          <p:cNvPr id="15" name="Gráfico 14">
            <a:extLst>
              <a:ext uri="{FF2B5EF4-FFF2-40B4-BE49-F238E27FC236}">
                <a16:creationId xmlns:a16="http://schemas.microsoft.com/office/drawing/2014/main" id="{BB9A8A4A-C0BA-CB14-E6B0-FCFAC08E2052}"/>
              </a:ext>
            </a:extLst>
          </p:cNvPr>
          <p:cNvGraphicFramePr/>
          <p:nvPr>
            <p:extLst>
              <p:ext uri="{D42A27DB-BD31-4B8C-83A1-F6EECF244321}">
                <p14:modId xmlns:p14="http://schemas.microsoft.com/office/powerpoint/2010/main" val="3269930786"/>
              </p:ext>
            </p:extLst>
          </p:nvPr>
        </p:nvGraphicFramePr>
        <p:xfrm>
          <a:off x="4838700" y="3605188"/>
          <a:ext cx="4304319" cy="2490808"/>
        </p:xfrm>
        <a:graphic>
          <a:graphicData uri="http://schemas.openxmlformats.org/drawingml/2006/chart">
            <c:chart xmlns:c="http://schemas.openxmlformats.org/drawingml/2006/chart" xmlns:r="http://schemas.openxmlformats.org/officeDocument/2006/relationships" r:id="rId4"/>
          </a:graphicData>
        </a:graphic>
      </p:graphicFrame>
      <p:sp>
        <p:nvSpPr>
          <p:cNvPr id="17" name="CaixaDeTexto 16">
            <a:extLst>
              <a:ext uri="{FF2B5EF4-FFF2-40B4-BE49-F238E27FC236}">
                <a16:creationId xmlns:a16="http://schemas.microsoft.com/office/drawing/2014/main" id="{5431895D-0B85-E05B-0239-CAAFD080B63E}"/>
              </a:ext>
            </a:extLst>
          </p:cNvPr>
          <p:cNvSpPr txBox="1"/>
          <p:nvPr/>
        </p:nvSpPr>
        <p:spPr>
          <a:xfrm>
            <a:off x="4976835" y="4633296"/>
            <a:ext cx="2961052"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OTRAS</a:t>
            </a:r>
            <a:r>
              <a:rPr kumimoji="0" lang="es-419" sz="20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 </a:t>
            </a: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CIUDADES</a:t>
            </a:r>
          </a:p>
        </p:txBody>
      </p:sp>
      <p:sp>
        <p:nvSpPr>
          <p:cNvPr id="18" name="CaixaDeTexto 17">
            <a:extLst>
              <a:ext uri="{FF2B5EF4-FFF2-40B4-BE49-F238E27FC236}">
                <a16:creationId xmlns:a16="http://schemas.microsoft.com/office/drawing/2014/main" id="{418A48CC-B7F5-5DBB-A5A4-28162F9BE7D8}"/>
              </a:ext>
            </a:extLst>
          </p:cNvPr>
          <p:cNvSpPr txBox="1"/>
          <p:nvPr/>
        </p:nvSpPr>
        <p:spPr>
          <a:xfrm>
            <a:off x="4993799" y="3578788"/>
            <a:ext cx="2232151" cy="275460"/>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CAPITAL DEL PAÍS</a:t>
            </a:r>
          </a:p>
        </p:txBody>
      </p:sp>
      <p:sp>
        <p:nvSpPr>
          <p:cNvPr id="14" name="CaixaDeTexto 13">
            <a:extLst>
              <a:ext uri="{FF2B5EF4-FFF2-40B4-BE49-F238E27FC236}">
                <a16:creationId xmlns:a16="http://schemas.microsoft.com/office/drawing/2014/main" id="{C91DE176-E99E-2CDE-35B6-D3BFAAADDAF2}"/>
              </a:ext>
            </a:extLst>
          </p:cNvPr>
          <p:cNvSpPr txBox="1"/>
          <p:nvPr/>
        </p:nvSpPr>
        <p:spPr>
          <a:xfrm>
            <a:off x="1115510" y="4037584"/>
            <a:ext cx="3506739" cy="1261884"/>
          </a:xfrm>
          <a:prstGeom prst="rect">
            <a:avLst/>
          </a:prstGeom>
          <a:noFill/>
        </p:spPr>
        <p:txBody>
          <a:bodyPr wrap="square">
            <a:spAutoFit/>
          </a:bodyPr>
          <a:lstStyle/>
          <a:p>
            <a:r>
              <a:rPr lang="es-419" sz="2000" b="1" dirty="0">
                <a:solidFill>
                  <a:srgbClr val="4997D0"/>
                </a:solidFill>
                <a:latin typeface="Montserrat" panose="00000500000000000000" pitchFamily="2" charset="0"/>
                <a:cs typeface="Calibri" panose="020F0502020204030204" pitchFamily="34" charset="0"/>
              </a:rPr>
              <a:t>Centros Comerciales </a:t>
            </a:r>
          </a:p>
          <a:p>
            <a:r>
              <a:rPr lang="es-419" sz="2000" b="1" dirty="0">
                <a:solidFill>
                  <a:srgbClr val="4997D0"/>
                </a:solidFill>
                <a:latin typeface="Montserrat" panose="00000500000000000000" pitchFamily="2" charset="0"/>
                <a:cs typeface="Calibri" panose="020F0502020204030204" pitchFamily="34" charset="0"/>
              </a:rPr>
              <a:t>filiados</a:t>
            </a:r>
          </a:p>
          <a:p>
            <a:r>
              <a:rPr lang="es-419" sz="3600" b="1" dirty="0">
                <a:solidFill>
                  <a:srgbClr val="4997D0"/>
                </a:solidFill>
                <a:latin typeface="Montserrat" panose="00000500000000000000" pitchFamily="2" charset="0"/>
                <a:cs typeface="Calibri" panose="020F0502020204030204" pitchFamily="34" charset="0"/>
              </a:rPr>
              <a:t>60</a:t>
            </a:r>
            <a:endParaRPr lang="es-419" sz="2000" b="1" dirty="0">
              <a:solidFill>
                <a:srgbClr val="4997D0"/>
              </a:solidFill>
              <a:latin typeface="Montserrat" panose="00000500000000000000" pitchFamily="2" charset="0"/>
              <a:cs typeface="Calibri" panose="020F0502020204030204" pitchFamily="34" charset="0"/>
            </a:endParaRPr>
          </a:p>
        </p:txBody>
      </p:sp>
      <p:pic>
        <p:nvPicPr>
          <p:cNvPr id="6" name="Imagem 5" descr="Interface gráfica do usuário, Word&#10;&#10;Descrição gerada automaticamente">
            <a:extLst>
              <a:ext uri="{FF2B5EF4-FFF2-40B4-BE49-F238E27FC236}">
                <a16:creationId xmlns:a16="http://schemas.microsoft.com/office/drawing/2014/main" id="{606974B8-FEB1-C4C2-4D76-367DA59CA8B9}"/>
              </a:ext>
            </a:extLst>
          </p:cNvPr>
          <p:cNvPicPr>
            <a:picLocks noChangeAspect="1"/>
          </p:cNvPicPr>
          <p:nvPr/>
        </p:nvPicPr>
        <p:blipFill rotWithShape="1">
          <a:blip r:embed="rId5">
            <a:extLst>
              <a:ext uri="{28A0092B-C50C-407E-A947-70E740481C1C}">
                <a14:useLocalDpi xmlns:a14="http://schemas.microsoft.com/office/drawing/2010/main" val="0"/>
              </a:ext>
            </a:extLst>
          </a:blip>
          <a:srcRect t="36426" b="32260"/>
          <a:stretch/>
        </p:blipFill>
        <p:spPr>
          <a:xfrm rot="16200000">
            <a:off x="-3085518" y="3056199"/>
            <a:ext cx="6887322" cy="716281"/>
          </a:xfrm>
          <a:prstGeom prst="rect">
            <a:avLst/>
          </a:prstGeom>
        </p:spPr>
      </p:pic>
      <p:grpSp>
        <p:nvGrpSpPr>
          <p:cNvPr id="7" name="Agrupar 6">
            <a:extLst>
              <a:ext uri="{FF2B5EF4-FFF2-40B4-BE49-F238E27FC236}">
                <a16:creationId xmlns:a16="http://schemas.microsoft.com/office/drawing/2014/main" id="{5B463499-ADF4-D521-F270-4A607D7A2668}"/>
              </a:ext>
            </a:extLst>
          </p:cNvPr>
          <p:cNvGrpSpPr/>
          <p:nvPr/>
        </p:nvGrpSpPr>
        <p:grpSpPr>
          <a:xfrm>
            <a:off x="-23726" y="-455134"/>
            <a:ext cx="763874" cy="7492999"/>
            <a:chOff x="-7620" y="-406399"/>
            <a:chExt cx="763874" cy="406398"/>
          </a:xfrm>
        </p:grpSpPr>
        <p:sp>
          <p:nvSpPr>
            <p:cNvPr id="12" name="Retângulo 11">
              <a:extLst>
                <a:ext uri="{FF2B5EF4-FFF2-40B4-BE49-F238E27FC236}">
                  <a16:creationId xmlns:a16="http://schemas.microsoft.com/office/drawing/2014/main" id="{E522FDCD-465B-7B12-555E-E779A1AD1F18}"/>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3" name="Retângulo 12">
              <a:extLst>
                <a:ext uri="{FF2B5EF4-FFF2-40B4-BE49-F238E27FC236}">
                  <a16:creationId xmlns:a16="http://schemas.microsoft.com/office/drawing/2014/main" id="{60BE766A-7176-D949-B79D-BBC2CD9A42BE}"/>
                </a:ext>
              </a:extLst>
            </p:cNvPr>
            <p:cNvSpPr/>
            <p:nvPr/>
          </p:nvSpPr>
          <p:spPr>
            <a:xfrm>
              <a:off x="-7620" y="-406399"/>
              <a:ext cx="301602" cy="406398"/>
            </a:xfrm>
            <a:prstGeom prst="rect">
              <a:avLst/>
            </a:prstGeom>
            <a:solidFill>
              <a:srgbClr val="4997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6" name="Retângulo 15">
              <a:extLst>
                <a:ext uri="{FF2B5EF4-FFF2-40B4-BE49-F238E27FC236}">
                  <a16:creationId xmlns:a16="http://schemas.microsoft.com/office/drawing/2014/main" id="{06C43BF8-495F-F184-0150-462247A93DEF}"/>
                </a:ext>
              </a:extLst>
            </p:cNvPr>
            <p:cNvSpPr/>
            <p:nvPr/>
          </p:nvSpPr>
          <p:spPr>
            <a:xfrm>
              <a:off x="546230" y="-406399"/>
              <a:ext cx="210024" cy="406398"/>
            </a:xfrm>
            <a:prstGeom prst="rect">
              <a:avLst/>
            </a:prstGeom>
            <a:solidFill>
              <a:srgbClr val="F9F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0" name="Retângulo: Cantos Arredondados 9">
            <a:extLst>
              <a:ext uri="{FF2B5EF4-FFF2-40B4-BE49-F238E27FC236}">
                <a16:creationId xmlns:a16="http://schemas.microsoft.com/office/drawing/2014/main" id="{86BEC087-4F8F-CFAB-1C38-6884B2A214DE}"/>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130</a:t>
            </a:r>
          </a:p>
        </p:txBody>
      </p:sp>
      <p:graphicFrame>
        <p:nvGraphicFramePr>
          <p:cNvPr id="20" name="Tabela 19">
            <a:extLst>
              <a:ext uri="{FF2B5EF4-FFF2-40B4-BE49-F238E27FC236}">
                <a16:creationId xmlns:a16="http://schemas.microsoft.com/office/drawing/2014/main" id="{1C2228AC-0BA8-D1E5-4921-7750A897FBBE}"/>
              </a:ext>
            </a:extLst>
          </p:cNvPr>
          <p:cNvGraphicFramePr>
            <a:graphicFrameLocks noGrp="1"/>
          </p:cNvGraphicFramePr>
          <p:nvPr>
            <p:extLst>
              <p:ext uri="{D42A27DB-BD31-4B8C-83A1-F6EECF244321}">
                <p14:modId xmlns:p14="http://schemas.microsoft.com/office/powerpoint/2010/main" val="866216959"/>
              </p:ext>
            </p:extLst>
          </p:nvPr>
        </p:nvGraphicFramePr>
        <p:xfrm>
          <a:off x="9359470" y="3882822"/>
          <a:ext cx="2832529" cy="2444184"/>
        </p:xfrm>
        <a:graphic>
          <a:graphicData uri="http://schemas.openxmlformats.org/drawingml/2006/table">
            <a:tbl>
              <a:tblPr firstRow="1" bandRow="1">
                <a:tableStyleId>{35758FB7-9AC5-4552-8A53-C91805E547FA}</a:tableStyleId>
              </a:tblPr>
              <a:tblGrid>
                <a:gridCol w="1160145">
                  <a:extLst>
                    <a:ext uri="{9D8B030D-6E8A-4147-A177-3AD203B41FA5}">
                      <a16:colId xmlns:a16="http://schemas.microsoft.com/office/drawing/2014/main" val="20000"/>
                    </a:ext>
                  </a:extLst>
                </a:gridCol>
                <a:gridCol w="1672384">
                  <a:extLst>
                    <a:ext uri="{9D8B030D-6E8A-4147-A177-3AD203B41FA5}">
                      <a16:colId xmlns:a16="http://schemas.microsoft.com/office/drawing/2014/main" val="20001"/>
                    </a:ext>
                  </a:extLst>
                </a:gridCol>
              </a:tblGrid>
              <a:tr h="531344">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lnL w="6350" cap="flat" cmpd="sng" algn="ctr">
                      <a:noFill/>
                      <a:prstDash val="solid"/>
                      <a:miter lim="800000"/>
                    </a:lnL>
                    <a:lnR>
                      <a:noFill/>
                    </a:lnR>
                    <a:lnT w="6350" cap="flat" cmpd="sng" algn="ctr">
                      <a:noFill/>
                      <a:prstDash val="solid"/>
                      <a:miter lim="800000"/>
                    </a:lnT>
                    <a:lnB w="12700" cap="flat" cmpd="sng" algn="ctr">
                      <a:noFill/>
                      <a:prstDash val="solid"/>
                      <a:miter lim="800000"/>
                    </a:lnB>
                    <a:lnTlToBr w="12700" cmpd="sng">
                      <a:noFill/>
                      <a:prstDash val="solid"/>
                    </a:lnTlToBr>
                    <a:lnBlToTr w="12700" cmpd="sng">
                      <a:noFill/>
                      <a:prstDash val="solid"/>
                    </a:lnBlToTr>
                    <a:solidFill>
                      <a:srgbClr val="002060"/>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lnL>
                      <a:noFill/>
                    </a:lnL>
                    <a:lnR w="6350" cap="flat" cmpd="sng" algn="ctr">
                      <a:noFill/>
                      <a:prstDash val="solid"/>
                      <a:miter lim="800000"/>
                    </a:lnR>
                    <a:lnT w="6350" cap="flat" cmpd="sng" algn="ctr">
                      <a:noFill/>
                      <a:prstDash val="solid"/>
                      <a:miter lim="800000"/>
                    </a:lnT>
                    <a:lnB w="12700" cap="flat" cmpd="sng" algn="ctr">
                      <a:noFill/>
                      <a:prstDash val="solid"/>
                      <a:miter lim="800000"/>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lnL w="6350" cap="flat" cmpd="sng" algn="ctr">
                      <a:noFill/>
                      <a:prstDash val="solid"/>
                      <a:miter lim="800000"/>
                    </a:lnL>
                    <a:lnR w="6350" cap="flat" cmpd="sng" algn="ctr">
                      <a:noFill/>
                      <a:prstDash val="solid"/>
                      <a:miter lim="800000"/>
                    </a:lnR>
                    <a:lnT w="1270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5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lnL w="6350" cap="flat" cmpd="sng" algn="ctr">
                      <a:noFill/>
                      <a:prstDash val="solid"/>
                      <a:miter lim="800000"/>
                    </a:lnL>
                    <a:lnR w="6350" cap="flat" cmpd="sng" algn="ctr">
                      <a:noFill/>
                      <a:prstDash val="solid"/>
                      <a:miter lim="800000"/>
                    </a:lnR>
                    <a:lnT w="1270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50000"/>
                      </a:schemeClr>
                    </a:solidFill>
                  </a:tcPr>
                </a:tc>
                <a:extLst>
                  <a:ext uri="{0D108BD9-81ED-4DB2-BD59-A6C34878D82A}">
                    <a16:rowId xmlns:a16="http://schemas.microsoft.com/office/drawing/2014/main" val="10001"/>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75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75000"/>
                      </a:schemeClr>
                    </a:solidFill>
                  </a:tcPr>
                </a:tc>
                <a:extLst>
                  <a:ext uri="{0D108BD9-81ED-4DB2-BD59-A6C34878D82A}">
                    <a16:rowId xmlns:a16="http://schemas.microsoft.com/office/drawing/2014/main" val="10002"/>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60000"/>
                        <a:lumOff val="40000"/>
                        <a:alpha val="4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60000"/>
                        <a:lumOff val="40000"/>
                        <a:alpha val="40000"/>
                      </a:schemeClr>
                    </a:solidFill>
                  </a:tcPr>
                </a:tc>
                <a:extLst>
                  <a:ext uri="{0D108BD9-81ED-4DB2-BD59-A6C34878D82A}">
                    <a16:rowId xmlns:a16="http://schemas.microsoft.com/office/drawing/2014/main" val="10003"/>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40000"/>
                        <a:lumOff val="6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4"/>
                  </a:ext>
                </a:extLst>
              </a:tr>
            </a:tbl>
          </a:graphicData>
        </a:graphic>
      </p:graphicFrame>
      <p:sp>
        <p:nvSpPr>
          <p:cNvPr id="19" name="Retângulo: Cantos Arredondados 18">
            <a:hlinkClick r:id="rId6" action="ppaction://hlinksldjump"/>
            <a:extLst>
              <a:ext uri="{FF2B5EF4-FFF2-40B4-BE49-F238E27FC236}">
                <a16:creationId xmlns:a16="http://schemas.microsoft.com/office/drawing/2014/main" id="{8B741306-3861-1767-1FC8-BCB73F26BF7B}"/>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309193720"/>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lipse 2">
            <a:extLst>
              <a:ext uri="{FF2B5EF4-FFF2-40B4-BE49-F238E27FC236}">
                <a16:creationId xmlns:a16="http://schemas.microsoft.com/office/drawing/2014/main" id="{7D640E71-6146-68E9-FBE2-20B6F6C18756}"/>
              </a:ext>
            </a:extLst>
          </p:cNvPr>
          <p:cNvSpPr/>
          <p:nvPr/>
        </p:nvSpPr>
        <p:spPr>
          <a:xfrm>
            <a:off x="1010019" y="136673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075532" y="-3346929"/>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8" name="Gráfico 7">
            <a:extLst>
              <a:ext uri="{FF2B5EF4-FFF2-40B4-BE49-F238E27FC236}">
                <a16:creationId xmlns:a16="http://schemas.microsoft.com/office/drawing/2014/main" id="{E18A60F3-F82E-7EC2-ED85-873157CBD398}"/>
              </a:ext>
            </a:extLst>
          </p:cNvPr>
          <p:cNvGraphicFramePr/>
          <p:nvPr/>
        </p:nvGraphicFramePr>
        <p:xfrm>
          <a:off x="6860224" y="179553"/>
          <a:ext cx="2831126" cy="3837943"/>
        </p:xfrm>
        <a:graphic>
          <a:graphicData uri="http://schemas.openxmlformats.org/drawingml/2006/chart">
            <c:chart xmlns:c="http://schemas.openxmlformats.org/drawingml/2006/chart" xmlns:r="http://schemas.openxmlformats.org/officeDocument/2006/relationships" r:id="rId3"/>
          </a:graphicData>
        </a:graphic>
      </p:graphicFrame>
      <p:sp>
        <p:nvSpPr>
          <p:cNvPr id="13" name="CaixaDeTexto 12">
            <a:extLst>
              <a:ext uri="{FF2B5EF4-FFF2-40B4-BE49-F238E27FC236}">
                <a16:creationId xmlns:a16="http://schemas.microsoft.com/office/drawing/2014/main" id="{45BA90F9-40D0-6577-18D5-90A38DDBF403}"/>
              </a:ext>
            </a:extLst>
          </p:cNvPr>
          <p:cNvSpPr txBox="1"/>
          <p:nvPr/>
        </p:nvSpPr>
        <p:spPr>
          <a:xfrm>
            <a:off x="1075532" y="4197049"/>
            <a:ext cx="6105524" cy="892552"/>
          </a:xfrm>
          <a:prstGeom prst="rect">
            <a:avLst/>
          </a:prstGeom>
          <a:noFill/>
        </p:spPr>
        <p:txBody>
          <a:bodyPr wrap="square">
            <a:spAutoFit/>
          </a:bodyPr>
          <a:lstStyle/>
          <a:p>
            <a:r>
              <a:rPr lang="es-419" sz="1600" b="1" dirty="0">
                <a:solidFill>
                  <a:srgbClr val="4997D0"/>
                </a:solidFill>
                <a:latin typeface="Montserrat" panose="00000500000000000000" pitchFamily="2" charset="0"/>
                <a:cs typeface="Calibri" panose="020F0502020204030204" pitchFamily="34" charset="0"/>
              </a:rPr>
              <a:t>GLA m² </a:t>
            </a:r>
          </a:p>
          <a:p>
            <a:r>
              <a:rPr lang="es-419" sz="3600" b="1" dirty="0">
                <a:solidFill>
                  <a:srgbClr val="4997D0"/>
                </a:solidFill>
                <a:latin typeface="Montserrat" panose="00000500000000000000" pitchFamily="2" charset="0"/>
                <a:cs typeface="Calibri" panose="020F0502020204030204" pitchFamily="34" charset="0"/>
              </a:rPr>
              <a:t>1.257.845</a:t>
            </a:r>
          </a:p>
        </p:txBody>
      </p:sp>
      <p:graphicFrame>
        <p:nvGraphicFramePr>
          <p:cNvPr id="14" name="Gráfico 13">
            <a:extLst>
              <a:ext uri="{FF2B5EF4-FFF2-40B4-BE49-F238E27FC236}">
                <a16:creationId xmlns:a16="http://schemas.microsoft.com/office/drawing/2014/main" id="{CB23AE61-5BD8-05C3-AF8E-12536390D897}"/>
              </a:ext>
            </a:extLst>
          </p:cNvPr>
          <p:cNvGraphicFramePr/>
          <p:nvPr>
            <p:extLst>
              <p:ext uri="{D42A27DB-BD31-4B8C-83A1-F6EECF244321}">
                <p14:modId xmlns:p14="http://schemas.microsoft.com/office/powerpoint/2010/main" val="797517638"/>
              </p:ext>
            </p:extLst>
          </p:nvPr>
        </p:nvGraphicFramePr>
        <p:xfrm>
          <a:off x="6860224" y="-372897"/>
          <a:ext cx="2831126" cy="383794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4" name="Gráfico 23">
            <a:extLst>
              <a:ext uri="{FF2B5EF4-FFF2-40B4-BE49-F238E27FC236}">
                <a16:creationId xmlns:a16="http://schemas.microsoft.com/office/drawing/2014/main" id="{8FAB0018-D6A8-5A44-EF9C-8FF74F0607BD}"/>
              </a:ext>
            </a:extLst>
          </p:cNvPr>
          <p:cNvGraphicFramePr/>
          <p:nvPr>
            <p:extLst>
              <p:ext uri="{D42A27DB-BD31-4B8C-83A1-F6EECF244321}">
                <p14:modId xmlns:p14="http://schemas.microsoft.com/office/powerpoint/2010/main" val="3621084064"/>
              </p:ext>
            </p:extLst>
          </p:nvPr>
        </p:nvGraphicFramePr>
        <p:xfrm>
          <a:off x="4838700" y="3633763"/>
          <a:ext cx="4304319" cy="2490808"/>
        </p:xfrm>
        <a:graphic>
          <a:graphicData uri="http://schemas.openxmlformats.org/drawingml/2006/chart">
            <c:chart xmlns:c="http://schemas.openxmlformats.org/drawingml/2006/chart" xmlns:r="http://schemas.openxmlformats.org/officeDocument/2006/relationships" r:id="rId5"/>
          </a:graphicData>
        </a:graphic>
      </p:graphicFrame>
      <p:sp>
        <p:nvSpPr>
          <p:cNvPr id="25" name="CaixaDeTexto 24">
            <a:extLst>
              <a:ext uri="{FF2B5EF4-FFF2-40B4-BE49-F238E27FC236}">
                <a16:creationId xmlns:a16="http://schemas.microsoft.com/office/drawing/2014/main" id="{48A6CE10-0498-76A8-5C8A-366500D790A0}"/>
              </a:ext>
            </a:extLst>
          </p:cNvPr>
          <p:cNvSpPr txBox="1"/>
          <p:nvPr/>
        </p:nvSpPr>
        <p:spPr>
          <a:xfrm>
            <a:off x="4976835" y="4661871"/>
            <a:ext cx="2961052"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OTRAS</a:t>
            </a:r>
            <a:r>
              <a:rPr kumimoji="0" lang="es-419" sz="20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 </a:t>
            </a: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CIUDADES</a:t>
            </a:r>
          </a:p>
        </p:txBody>
      </p:sp>
      <p:sp>
        <p:nvSpPr>
          <p:cNvPr id="26" name="CaixaDeTexto 25">
            <a:extLst>
              <a:ext uri="{FF2B5EF4-FFF2-40B4-BE49-F238E27FC236}">
                <a16:creationId xmlns:a16="http://schemas.microsoft.com/office/drawing/2014/main" id="{FC770598-0610-6265-598F-E572E64F497C}"/>
              </a:ext>
            </a:extLst>
          </p:cNvPr>
          <p:cNvSpPr txBox="1"/>
          <p:nvPr/>
        </p:nvSpPr>
        <p:spPr>
          <a:xfrm>
            <a:off x="4993799" y="3607363"/>
            <a:ext cx="2232151" cy="275460"/>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CAPITAL DEL PAÍS</a:t>
            </a:r>
          </a:p>
        </p:txBody>
      </p:sp>
      <p:graphicFrame>
        <p:nvGraphicFramePr>
          <p:cNvPr id="27" name="Tabela 26">
            <a:extLst>
              <a:ext uri="{FF2B5EF4-FFF2-40B4-BE49-F238E27FC236}">
                <a16:creationId xmlns:a16="http://schemas.microsoft.com/office/drawing/2014/main" id="{F7EE2589-12FA-4920-653E-27766BC52DA0}"/>
              </a:ext>
            </a:extLst>
          </p:cNvPr>
          <p:cNvGraphicFramePr>
            <a:graphicFrameLocks noGrp="1"/>
          </p:cNvGraphicFramePr>
          <p:nvPr>
            <p:extLst>
              <p:ext uri="{D42A27DB-BD31-4B8C-83A1-F6EECF244321}">
                <p14:modId xmlns:p14="http://schemas.microsoft.com/office/powerpoint/2010/main" val="595796540"/>
              </p:ext>
            </p:extLst>
          </p:nvPr>
        </p:nvGraphicFramePr>
        <p:xfrm>
          <a:off x="9359470" y="3882822"/>
          <a:ext cx="2832529" cy="2444184"/>
        </p:xfrm>
        <a:graphic>
          <a:graphicData uri="http://schemas.openxmlformats.org/drawingml/2006/table">
            <a:tbl>
              <a:tblPr firstRow="1" bandRow="1">
                <a:tableStyleId>{35758FB7-9AC5-4552-8A53-C91805E547FA}</a:tableStyleId>
              </a:tblPr>
              <a:tblGrid>
                <a:gridCol w="1160145">
                  <a:extLst>
                    <a:ext uri="{9D8B030D-6E8A-4147-A177-3AD203B41FA5}">
                      <a16:colId xmlns:a16="http://schemas.microsoft.com/office/drawing/2014/main" val="20000"/>
                    </a:ext>
                  </a:extLst>
                </a:gridCol>
                <a:gridCol w="1672384">
                  <a:extLst>
                    <a:ext uri="{9D8B030D-6E8A-4147-A177-3AD203B41FA5}">
                      <a16:colId xmlns:a16="http://schemas.microsoft.com/office/drawing/2014/main" val="20001"/>
                    </a:ext>
                  </a:extLst>
                </a:gridCol>
              </a:tblGrid>
              <a:tr h="531344">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lnL w="6350" cap="flat" cmpd="sng" algn="ctr">
                      <a:noFill/>
                      <a:prstDash val="solid"/>
                      <a:miter lim="800000"/>
                    </a:lnL>
                    <a:lnR>
                      <a:noFill/>
                    </a:lnR>
                    <a:lnT w="6350" cap="flat" cmpd="sng" algn="ctr">
                      <a:noFill/>
                      <a:prstDash val="solid"/>
                      <a:miter lim="800000"/>
                    </a:lnT>
                    <a:lnB w="12700" cap="flat" cmpd="sng" algn="ctr">
                      <a:noFill/>
                      <a:prstDash val="solid"/>
                      <a:miter lim="800000"/>
                    </a:lnB>
                    <a:lnTlToBr w="12700" cmpd="sng">
                      <a:noFill/>
                      <a:prstDash val="solid"/>
                    </a:lnTlToBr>
                    <a:lnBlToTr w="12700" cmpd="sng">
                      <a:noFill/>
                      <a:prstDash val="solid"/>
                    </a:lnBlToTr>
                    <a:solidFill>
                      <a:srgbClr val="002060"/>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lnL>
                      <a:noFill/>
                    </a:lnL>
                    <a:lnR w="6350" cap="flat" cmpd="sng" algn="ctr">
                      <a:noFill/>
                      <a:prstDash val="solid"/>
                      <a:miter lim="800000"/>
                    </a:lnR>
                    <a:lnT w="6350" cap="flat" cmpd="sng" algn="ctr">
                      <a:noFill/>
                      <a:prstDash val="solid"/>
                      <a:miter lim="800000"/>
                    </a:lnT>
                    <a:lnB w="12700" cap="flat" cmpd="sng" algn="ctr">
                      <a:noFill/>
                      <a:prstDash val="solid"/>
                      <a:miter lim="800000"/>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lnL w="6350" cap="flat" cmpd="sng" algn="ctr">
                      <a:noFill/>
                      <a:prstDash val="solid"/>
                      <a:miter lim="800000"/>
                    </a:lnL>
                    <a:lnR w="6350" cap="flat" cmpd="sng" algn="ctr">
                      <a:noFill/>
                      <a:prstDash val="solid"/>
                      <a:miter lim="800000"/>
                    </a:lnR>
                    <a:lnT w="1270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5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lnL w="6350" cap="flat" cmpd="sng" algn="ctr">
                      <a:noFill/>
                      <a:prstDash val="solid"/>
                      <a:miter lim="800000"/>
                    </a:lnL>
                    <a:lnR w="6350" cap="flat" cmpd="sng" algn="ctr">
                      <a:noFill/>
                      <a:prstDash val="solid"/>
                      <a:miter lim="800000"/>
                    </a:lnR>
                    <a:lnT w="1270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50000"/>
                      </a:schemeClr>
                    </a:solidFill>
                  </a:tcPr>
                </a:tc>
                <a:extLst>
                  <a:ext uri="{0D108BD9-81ED-4DB2-BD59-A6C34878D82A}">
                    <a16:rowId xmlns:a16="http://schemas.microsoft.com/office/drawing/2014/main" val="10001"/>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75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75000"/>
                      </a:schemeClr>
                    </a:solidFill>
                  </a:tcPr>
                </a:tc>
                <a:extLst>
                  <a:ext uri="{0D108BD9-81ED-4DB2-BD59-A6C34878D82A}">
                    <a16:rowId xmlns:a16="http://schemas.microsoft.com/office/drawing/2014/main" val="10002"/>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60000"/>
                        <a:lumOff val="40000"/>
                        <a:alpha val="4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60000"/>
                        <a:lumOff val="40000"/>
                        <a:alpha val="40000"/>
                      </a:schemeClr>
                    </a:solidFill>
                  </a:tcPr>
                </a:tc>
                <a:extLst>
                  <a:ext uri="{0D108BD9-81ED-4DB2-BD59-A6C34878D82A}">
                    <a16:rowId xmlns:a16="http://schemas.microsoft.com/office/drawing/2014/main" val="10003"/>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40000"/>
                        <a:lumOff val="6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4"/>
                  </a:ext>
                </a:extLst>
              </a:tr>
            </a:tbl>
          </a:graphicData>
        </a:graphic>
      </p:graphicFrame>
      <p:pic>
        <p:nvPicPr>
          <p:cNvPr id="6" name="Imagem 5" descr="Interface gráfica do usuário, Word&#10;&#10;Descrição gerada automaticamente">
            <a:extLst>
              <a:ext uri="{FF2B5EF4-FFF2-40B4-BE49-F238E27FC236}">
                <a16:creationId xmlns:a16="http://schemas.microsoft.com/office/drawing/2014/main" id="{560B5B9B-4557-8376-EA1B-8B1E7F3F5BCC}"/>
              </a:ext>
            </a:extLst>
          </p:cNvPr>
          <p:cNvPicPr>
            <a:picLocks noChangeAspect="1"/>
          </p:cNvPicPr>
          <p:nvPr/>
        </p:nvPicPr>
        <p:blipFill rotWithShape="1">
          <a:blip r:embed="rId6">
            <a:extLst>
              <a:ext uri="{28A0092B-C50C-407E-A947-70E740481C1C}">
                <a14:useLocalDpi xmlns:a14="http://schemas.microsoft.com/office/drawing/2010/main" val="0"/>
              </a:ext>
            </a:extLst>
          </a:blip>
          <a:srcRect t="36426" b="32260"/>
          <a:stretch/>
        </p:blipFill>
        <p:spPr>
          <a:xfrm rot="16200000">
            <a:off x="-3085518" y="3056199"/>
            <a:ext cx="6887322" cy="716281"/>
          </a:xfrm>
          <a:prstGeom prst="rect">
            <a:avLst/>
          </a:prstGeom>
        </p:spPr>
      </p:pic>
      <p:sp>
        <p:nvSpPr>
          <p:cNvPr id="7" name="CaixaDeTexto 6">
            <a:extLst>
              <a:ext uri="{FF2B5EF4-FFF2-40B4-BE49-F238E27FC236}">
                <a16:creationId xmlns:a16="http://schemas.microsoft.com/office/drawing/2014/main" id="{2C2046BB-7752-1808-D726-BF8EF12D65C7}"/>
              </a:ext>
            </a:extLst>
          </p:cNvPr>
          <p:cNvSpPr txBox="1"/>
          <p:nvPr/>
        </p:nvSpPr>
        <p:spPr>
          <a:xfrm>
            <a:off x="1310500" y="938142"/>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4997D0"/>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4997D0"/>
                </a:solidFill>
                <a:latin typeface="Montserrat" panose="00000500000000000000" pitchFamily="2" charset="0"/>
                <a:cs typeface="Segoe UI" panose="020B0502040204020203" pitchFamily="34" charset="0"/>
              </a:rPr>
              <a:t>los centros comerciales</a:t>
            </a:r>
          </a:p>
        </p:txBody>
      </p:sp>
      <p:sp>
        <p:nvSpPr>
          <p:cNvPr id="9" name="CaixaDeTexto 8">
            <a:extLst>
              <a:ext uri="{FF2B5EF4-FFF2-40B4-BE49-F238E27FC236}">
                <a16:creationId xmlns:a16="http://schemas.microsoft.com/office/drawing/2014/main" id="{EDEF365C-5FD3-5BF1-5A88-8CFE88BBF3E0}"/>
              </a:ext>
            </a:extLst>
          </p:cNvPr>
          <p:cNvSpPr txBox="1"/>
          <p:nvPr/>
        </p:nvSpPr>
        <p:spPr>
          <a:xfrm>
            <a:off x="1333053" y="2546747"/>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GLA</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grpSp>
        <p:nvGrpSpPr>
          <p:cNvPr id="2" name="Agrupar 1">
            <a:extLst>
              <a:ext uri="{FF2B5EF4-FFF2-40B4-BE49-F238E27FC236}">
                <a16:creationId xmlns:a16="http://schemas.microsoft.com/office/drawing/2014/main" id="{52BBEB87-FC04-6363-396E-CEBD26C12BF8}"/>
              </a:ext>
            </a:extLst>
          </p:cNvPr>
          <p:cNvGrpSpPr/>
          <p:nvPr/>
        </p:nvGrpSpPr>
        <p:grpSpPr>
          <a:xfrm>
            <a:off x="-23726" y="-455134"/>
            <a:ext cx="763874" cy="7492999"/>
            <a:chOff x="-7620" y="-406399"/>
            <a:chExt cx="763874" cy="406398"/>
          </a:xfrm>
        </p:grpSpPr>
        <p:sp>
          <p:nvSpPr>
            <p:cNvPr id="5" name="Retângulo 4">
              <a:extLst>
                <a:ext uri="{FF2B5EF4-FFF2-40B4-BE49-F238E27FC236}">
                  <a16:creationId xmlns:a16="http://schemas.microsoft.com/office/drawing/2014/main" id="{B801469E-4368-AEE1-24CB-32044A4A69E2}"/>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1" name="Retângulo 10">
              <a:extLst>
                <a:ext uri="{FF2B5EF4-FFF2-40B4-BE49-F238E27FC236}">
                  <a16:creationId xmlns:a16="http://schemas.microsoft.com/office/drawing/2014/main" id="{8BA11A66-A049-994D-48E6-E1F7A574D1F7}"/>
                </a:ext>
              </a:extLst>
            </p:cNvPr>
            <p:cNvSpPr/>
            <p:nvPr/>
          </p:nvSpPr>
          <p:spPr>
            <a:xfrm>
              <a:off x="-7620" y="-406399"/>
              <a:ext cx="301602" cy="406398"/>
            </a:xfrm>
            <a:prstGeom prst="rect">
              <a:avLst/>
            </a:prstGeom>
            <a:solidFill>
              <a:srgbClr val="4997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2" name="Retângulo 11">
              <a:extLst>
                <a:ext uri="{FF2B5EF4-FFF2-40B4-BE49-F238E27FC236}">
                  <a16:creationId xmlns:a16="http://schemas.microsoft.com/office/drawing/2014/main" id="{2B2029B2-E206-9804-4FBF-3A3A3CF08641}"/>
                </a:ext>
              </a:extLst>
            </p:cNvPr>
            <p:cNvSpPr/>
            <p:nvPr/>
          </p:nvSpPr>
          <p:spPr>
            <a:xfrm>
              <a:off x="546230" y="-406399"/>
              <a:ext cx="210024" cy="406398"/>
            </a:xfrm>
            <a:prstGeom prst="rect">
              <a:avLst/>
            </a:prstGeom>
            <a:solidFill>
              <a:srgbClr val="F9F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5" name="CaixaDeTexto 14">
            <a:extLst>
              <a:ext uri="{FF2B5EF4-FFF2-40B4-BE49-F238E27FC236}">
                <a16:creationId xmlns:a16="http://schemas.microsoft.com/office/drawing/2014/main" id="{D060FF0B-80D0-1E40-A008-CE78FA8185FF}"/>
              </a:ext>
            </a:extLst>
          </p:cNvPr>
          <p:cNvSpPr txBox="1"/>
          <p:nvPr/>
        </p:nvSpPr>
        <p:spPr>
          <a:xfrm>
            <a:off x="9691350" y="1116566"/>
            <a:ext cx="2214500"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Otras Ciudades</a:t>
            </a:r>
          </a:p>
        </p:txBody>
      </p:sp>
      <p:sp>
        <p:nvSpPr>
          <p:cNvPr id="17" name="CaixaDeTexto 16">
            <a:extLst>
              <a:ext uri="{FF2B5EF4-FFF2-40B4-BE49-F238E27FC236}">
                <a16:creationId xmlns:a16="http://schemas.microsoft.com/office/drawing/2014/main" id="{C0D1C6E4-13BA-9368-CBD7-2DEC6866259A}"/>
              </a:ext>
            </a:extLst>
          </p:cNvPr>
          <p:cNvSpPr txBox="1"/>
          <p:nvPr/>
        </p:nvSpPr>
        <p:spPr>
          <a:xfrm>
            <a:off x="5696938" y="1824515"/>
            <a:ext cx="1417139" cy="66684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Capital</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del país</a:t>
            </a:r>
          </a:p>
        </p:txBody>
      </p:sp>
      <p:sp>
        <p:nvSpPr>
          <p:cNvPr id="10" name="Retângulo: Cantos Arredondados 9">
            <a:extLst>
              <a:ext uri="{FF2B5EF4-FFF2-40B4-BE49-F238E27FC236}">
                <a16:creationId xmlns:a16="http://schemas.microsoft.com/office/drawing/2014/main" id="{3837CC41-90EA-994C-A9A6-31D90EE34003}"/>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131</a:t>
            </a:r>
          </a:p>
        </p:txBody>
      </p:sp>
      <p:sp>
        <p:nvSpPr>
          <p:cNvPr id="16" name="Retângulo: Cantos Arredondados 15">
            <a:hlinkClick r:id="rId7" action="ppaction://hlinksldjump"/>
            <a:extLst>
              <a:ext uri="{FF2B5EF4-FFF2-40B4-BE49-F238E27FC236}">
                <a16:creationId xmlns:a16="http://schemas.microsoft.com/office/drawing/2014/main" id="{5432630A-0162-764A-CC4B-03592EA7BF19}"/>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638894241"/>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lipse 2">
            <a:extLst>
              <a:ext uri="{FF2B5EF4-FFF2-40B4-BE49-F238E27FC236}">
                <a16:creationId xmlns:a16="http://schemas.microsoft.com/office/drawing/2014/main" id="{7D640E71-6146-68E9-FBE2-20B6F6C18756}"/>
              </a:ext>
            </a:extLst>
          </p:cNvPr>
          <p:cNvSpPr/>
          <p:nvPr/>
        </p:nvSpPr>
        <p:spPr>
          <a:xfrm>
            <a:off x="1010019" y="136673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075532" y="-3346929"/>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8" name="Gráfico 7">
            <a:extLst>
              <a:ext uri="{FF2B5EF4-FFF2-40B4-BE49-F238E27FC236}">
                <a16:creationId xmlns:a16="http://schemas.microsoft.com/office/drawing/2014/main" id="{E18A60F3-F82E-7EC2-ED85-873157CBD398}"/>
              </a:ext>
            </a:extLst>
          </p:cNvPr>
          <p:cNvGraphicFramePr/>
          <p:nvPr/>
        </p:nvGraphicFramePr>
        <p:xfrm>
          <a:off x="6860224" y="179553"/>
          <a:ext cx="2831126" cy="3837943"/>
        </p:xfrm>
        <a:graphic>
          <a:graphicData uri="http://schemas.openxmlformats.org/drawingml/2006/chart">
            <c:chart xmlns:c="http://schemas.openxmlformats.org/drawingml/2006/chart" xmlns:r="http://schemas.openxmlformats.org/officeDocument/2006/relationships" r:id="rId3"/>
          </a:graphicData>
        </a:graphic>
      </p:graphicFrame>
      <p:pic>
        <p:nvPicPr>
          <p:cNvPr id="6" name="Imagem 5" descr="Interface gráfica do usuário, Word&#10;&#10;Descrição gerada automaticamente">
            <a:extLst>
              <a:ext uri="{FF2B5EF4-FFF2-40B4-BE49-F238E27FC236}">
                <a16:creationId xmlns:a16="http://schemas.microsoft.com/office/drawing/2014/main" id="{560B5B9B-4557-8376-EA1B-8B1E7F3F5BCC}"/>
              </a:ext>
            </a:extLst>
          </p:cNvPr>
          <p:cNvPicPr>
            <a:picLocks noChangeAspect="1"/>
          </p:cNvPicPr>
          <p:nvPr/>
        </p:nvPicPr>
        <p:blipFill rotWithShape="1">
          <a:blip r:embed="rId4">
            <a:extLst>
              <a:ext uri="{28A0092B-C50C-407E-A947-70E740481C1C}">
                <a14:useLocalDpi xmlns:a14="http://schemas.microsoft.com/office/drawing/2010/main" val="0"/>
              </a:ext>
            </a:extLst>
          </a:blip>
          <a:srcRect t="36426" b="32260"/>
          <a:stretch/>
        </p:blipFill>
        <p:spPr>
          <a:xfrm rot="16200000">
            <a:off x="-3085518" y="3056199"/>
            <a:ext cx="6887322" cy="716281"/>
          </a:xfrm>
          <a:prstGeom prst="rect">
            <a:avLst/>
          </a:prstGeom>
        </p:spPr>
      </p:pic>
      <p:sp>
        <p:nvSpPr>
          <p:cNvPr id="7" name="CaixaDeTexto 6">
            <a:extLst>
              <a:ext uri="{FF2B5EF4-FFF2-40B4-BE49-F238E27FC236}">
                <a16:creationId xmlns:a16="http://schemas.microsoft.com/office/drawing/2014/main" id="{2C2046BB-7752-1808-D726-BF8EF12D65C7}"/>
              </a:ext>
            </a:extLst>
          </p:cNvPr>
          <p:cNvSpPr txBox="1"/>
          <p:nvPr/>
        </p:nvSpPr>
        <p:spPr>
          <a:xfrm>
            <a:off x="1310500" y="938142"/>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4997D0"/>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4997D0"/>
                </a:solidFill>
                <a:latin typeface="Montserrat" panose="00000500000000000000" pitchFamily="2" charset="0"/>
                <a:cs typeface="Segoe UI" panose="020B0502040204020203" pitchFamily="34" charset="0"/>
              </a:rPr>
              <a:t>los centros comerciales</a:t>
            </a:r>
          </a:p>
        </p:txBody>
      </p:sp>
      <p:sp>
        <p:nvSpPr>
          <p:cNvPr id="9" name="CaixaDeTexto 8">
            <a:extLst>
              <a:ext uri="{FF2B5EF4-FFF2-40B4-BE49-F238E27FC236}">
                <a16:creationId xmlns:a16="http://schemas.microsoft.com/office/drawing/2014/main" id="{EDEF365C-5FD3-5BF1-5A88-8CFE88BBF3E0}"/>
              </a:ext>
            </a:extLst>
          </p:cNvPr>
          <p:cNvSpPr txBox="1"/>
          <p:nvPr/>
        </p:nvSpPr>
        <p:spPr>
          <a:xfrm>
            <a:off x="1333053" y="2546747"/>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GLA</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sp>
        <p:nvSpPr>
          <p:cNvPr id="2" name="CaixaDeTexto 1">
            <a:extLst>
              <a:ext uri="{FF2B5EF4-FFF2-40B4-BE49-F238E27FC236}">
                <a16:creationId xmlns:a16="http://schemas.microsoft.com/office/drawing/2014/main" id="{A6357E21-F122-5857-C545-0A4481AB5B5B}"/>
              </a:ext>
            </a:extLst>
          </p:cNvPr>
          <p:cNvSpPr txBox="1"/>
          <p:nvPr/>
        </p:nvSpPr>
        <p:spPr>
          <a:xfrm>
            <a:off x="1333053" y="4313070"/>
            <a:ext cx="3240768" cy="94128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Tamaño promedio de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los centros comerciales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4997D0"/>
                </a:solidFill>
                <a:effectLst/>
                <a:uLnTx/>
                <a:uFillTx/>
                <a:latin typeface="Bebas Neue" panose="00000500000000000000" pitchFamily="2" charset="0"/>
                <a:ea typeface="Segoe UI Black" panose="020B0A02040204020203" pitchFamily="34" charset="0"/>
                <a:cs typeface="Segoe UI" panose="020B0502040204020203" pitchFamily="34" charset="0"/>
              </a:rPr>
              <a:t>20.964 M²</a:t>
            </a:r>
          </a:p>
        </p:txBody>
      </p:sp>
      <p:graphicFrame>
        <p:nvGraphicFramePr>
          <p:cNvPr id="5" name="Gráfico 4">
            <a:extLst>
              <a:ext uri="{FF2B5EF4-FFF2-40B4-BE49-F238E27FC236}">
                <a16:creationId xmlns:a16="http://schemas.microsoft.com/office/drawing/2014/main" id="{91E3171B-E94F-D46B-2FE3-A83AC4ACFB1D}"/>
              </a:ext>
            </a:extLst>
          </p:cNvPr>
          <p:cNvGraphicFramePr/>
          <p:nvPr>
            <p:extLst>
              <p:ext uri="{D42A27DB-BD31-4B8C-83A1-F6EECF244321}">
                <p14:modId xmlns:p14="http://schemas.microsoft.com/office/powerpoint/2010/main" val="328860161"/>
              </p:ext>
            </p:extLst>
          </p:nvPr>
        </p:nvGraphicFramePr>
        <p:xfrm>
          <a:off x="7195609" y="179553"/>
          <a:ext cx="4234922" cy="345948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 name="Tabela 10">
            <a:extLst>
              <a:ext uri="{FF2B5EF4-FFF2-40B4-BE49-F238E27FC236}">
                <a16:creationId xmlns:a16="http://schemas.microsoft.com/office/drawing/2014/main" id="{5F70B15A-74D9-BF34-6CFF-EA5057A77B42}"/>
              </a:ext>
            </a:extLst>
          </p:cNvPr>
          <p:cNvGraphicFramePr>
            <a:graphicFrameLocks noGrp="1"/>
          </p:cNvGraphicFramePr>
          <p:nvPr>
            <p:extLst>
              <p:ext uri="{D42A27DB-BD31-4B8C-83A1-F6EECF244321}">
                <p14:modId xmlns:p14="http://schemas.microsoft.com/office/powerpoint/2010/main" val="3806587481"/>
              </p:ext>
            </p:extLst>
          </p:nvPr>
        </p:nvGraphicFramePr>
        <p:xfrm>
          <a:off x="6492241" y="3757592"/>
          <a:ext cx="5687168" cy="2490808"/>
        </p:xfrm>
        <a:graphic>
          <a:graphicData uri="http://schemas.openxmlformats.org/drawingml/2006/table">
            <a:tbl>
              <a:tblPr firstRow="1" bandRow="1">
                <a:tableStyleId>{35758FB7-9AC5-4552-8A53-C91805E547FA}</a:tableStyleId>
              </a:tblPr>
              <a:tblGrid>
                <a:gridCol w="2329346">
                  <a:extLst>
                    <a:ext uri="{9D8B030D-6E8A-4147-A177-3AD203B41FA5}">
                      <a16:colId xmlns:a16="http://schemas.microsoft.com/office/drawing/2014/main" val="20000"/>
                    </a:ext>
                  </a:extLst>
                </a:gridCol>
                <a:gridCol w="3357822">
                  <a:extLst>
                    <a:ext uri="{9D8B030D-6E8A-4147-A177-3AD203B41FA5}">
                      <a16:colId xmlns:a16="http://schemas.microsoft.com/office/drawing/2014/main" val="20001"/>
                    </a:ext>
                  </a:extLst>
                </a:gridCol>
              </a:tblGrid>
              <a:tr h="541480">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solidFill>
                      <a:srgbClr val="002060"/>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solidFill>
                      <a:srgbClr val="002060"/>
                    </a:solidFill>
                  </a:tcPr>
                </a:tc>
                <a:extLst>
                  <a:ext uri="{0D108BD9-81ED-4DB2-BD59-A6C34878D82A}">
                    <a16:rowId xmlns:a16="http://schemas.microsoft.com/office/drawing/2014/main" val="10000"/>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solidFill>
                      <a:schemeClr val="accent5">
                        <a:lumMod val="5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solidFill>
                      <a:schemeClr val="accent5">
                        <a:lumMod val="50000"/>
                      </a:schemeClr>
                    </a:solidFill>
                  </a:tcPr>
                </a:tc>
                <a:extLst>
                  <a:ext uri="{0D108BD9-81ED-4DB2-BD59-A6C34878D82A}">
                    <a16:rowId xmlns:a16="http://schemas.microsoft.com/office/drawing/2014/main" val="10001"/>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solidFill>
                      <a:schemeClr val="accent5">
                        <a:lumMod val="75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solidFill>
                      <a:schemeClr val="accent5">
                        <a:lumMod val="75000"/>
                      </a:schemeClr>
                    </a:solidFill>
                  </a:tcPr>
                </a:tc>
                <a:extLst>
                  <a:ext uri="{0D108BD9-81ED-4DB2-BD59-A6C34878D82A}">
                    <a16:rowId xmlns:a16="http://schemas.microsoft.com/office/drawing/2014/main" val="10002"/>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solidFill>
                      <a:schemeClr val="accent5">
                        <a:lumMod val="60000"/>
                        <a:lumOff val="40000"/>
                        <a:alpha val="4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solidFill>
                      <a:schemeClr val="accent5">
                        <a:lumMod val="60000"/>
                        <a:lumOff val="40000"/>
                        <a:alpha val="40000"/>
                      </a:schemeClr>
                    </a:solidFill>
                  </a:tcPr>
                </a:tc>
                <a:extLst>
                  <a:ext uri="{0D108BD9-81ED-4DB2-BD59-A6C34878D82A}">
                    <a16:rowId xmlns:a16="http://schemas.microsoft.com/office/drawing/2014/main" val="10003"/>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solidFill>
                      <a:schemeClr val="accent5">
                        <a:lumMod val="40000"/>
                        <a:lumOff val="6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solidFill>
                      <a:schemeClr val="accent5">
                        <a:lumMod val="40000"/>
                        <a:lumOff val="60000"/>
                      </a:schemeClr>
                    </a:solidFill>
                  </a:tcPr>
                </a:tc>
                <a:extLst>
                  <a:ext uri="{0D108BD9-81ED-4DB2-BD59-A6C34878D82A}">
                    <a16:rowId xmlns:a16="http://schemas.microsoft.com/office/drawing/2014/main" val="10004"/>
                  </a:ext>
                </a:extLst>
              </a:tr>
            </a:tbl>
          </a:graphicData>
        </a:graphic>
      </p:graphicFrame>
      <p:grpSp>
        <p:nvGrpSpPr>
          <p:cNvPr id="12" name="Agrupar 11">
            <a:extLst>
              <a:ext uri="{FF2B5EF4-FFF2-40B4-BE49-F238E27FC236}">
                <a16:creationId xmlns:a16="http://schemas.microsoft.com/office/drawing/2014/main" id="{66E624A1-AAAD-AF0A-FFE5-043B6A1BD74E}"/>
              </a:ext>
            </a:extLst>
          </p:cNvPr>
          <p:cNvGrpSpPr/>
          <p:nvPr/>
        </p:nvGrpSpPr>
        <p:grpSpPr>
          <a:xfrm>
            <a:off x="-23726" y="-455134"/>
            <a:ext cx="763874" cy="7492999"/>
            <a:chOff x="-7620" y="-406399"/>
            <a:chExt cx="763874" cy="406398"/>
          </a:xfrm>
        </p:grpSpPr>
        <p:sp>
          <p:nvSpPr>
            <p:cNvPr id="13" name="Retângulo 12">
              <a:extLst>
                <a:ext uri="{FF2B5EF4-FFF2-40B4-BE49-F238E27FC236}">
                  <a16:creationId xmlns:a16="http://schemas.microsoft.com/office/drawing/2014/main" id="{BAF348A3-E438-8D63-979A-3BBBDFA3FA91}"/>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4" name="Retângulo 13">
              <a:extLst>
                <a:ext uri="{FF2B5EF4-FFF2-40B4-BE49-F238E27FC236}">
                  <a16:creationId xmlns:a16="http://schemas.microsoft.com/office/drawing/2014/main" id="{862694D5-C5B4-979F-32D0-85AA6C0B13B9}"/>
                </a:ext>
              </a:extLst>
            </p:cNvPr>
            <p:cNvSpPr/>
            <p:nvPr/>
          </p:nvSpPr>
          <p:spPr>
            <a:xfrm>
              <a:off x="-7620" y="-406399"/>
              <a:ext cx="301602" cy="406398"/>
            </a:xfrm>
            <a:prstGeom prst="rect">
              <a:avLst/>
            </a:prstGeom>
            <a:solidFill>
              <a:srgbClr val="4997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5" name="Retângulo 14">
              <a:extLst>
                <a:ext uri="{FF2B5EF4-FFF2-40B4-BE49-F238E27FC236}">
                  <a16:creationId xmlns:a16="http://schemas.microsoft.com/office/drawing/2014/main" id="{A236EC80-6E42-4351-796D-5F88E5C129E7}"/>
                </a:ext>
              </a:extLst>
            </p:cNvPr>
            <p:cNvSpPr/>
            <p:nvPr/>
          </p:nvSpPr>
          <p:spPr>
            <a:xfrm>
              <a:off x="546230" y="-406399"/>
              <a:ext cx="210024" cy="406398"/>
            </a:xfrm>
            <a:prstGeom prst="rect">
              <a:avLst/>
            </a:prstGeom>
            <a:solidFill>
              <a:srgbClr val="F9F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0" name="Retângulo: Cantos Arredondados 9">
            <a:extLst>
              <a:ext uri="{FF2B5EF4-FFF2-40B4-BE49-F238E27FC236}">
                <a16:creationId xmlns:a16="http://schemas.microsoft.com/office/drawing/2014/main" id="{B417D311-BEB3-03A5-5205-4425C969CBDB}"/>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132</a:t>
            </a:r>
          </a:p>
        </p:txBody>
      </p:sp>
      <p:sp>
        <p:nvSpPr>
          <p:cNvPr id="16" name="Retângulo: Cantos Arredondados 15">
            <a:hlinkClick r:id="rId6" action="ppaction://hlinksldjump"/>
            <a:extLst>
              <a:ext uri="{FF2B5EF4-FFF2-40B4-BE49-F238E27FC236}">
                <a16:creationId xmlns:a16="http://schemas.microsoft.com/office/drawing/2014/main" id="{31F59E03-C0B6-2C0A-A65C-533BF8481D6C}"/>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863850312"/>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377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4997D0"/>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4997D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4997D0"/>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4997D0"/>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1170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3573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Imagem 4" descr="Interface gráfica do usuário, Word&#10;&#10;Descrição gerada automaticamente">
            <a:extLst>
              <a:ext uri="{FF2B5EF4-FFF2-40B4-BE49-F238E27FC236}">
                <a16:creationId xmlns:a16="http://schemas.microsoft.com/office/drawing/2014/main" id="{21A38AB3-538D-A4EA-E7E4-D3C5C66C1C10}"/>
              </a:ext>
            </a:extLst>
          </p:cNvPr>
          <p:cNvPicPr>
            <a:picLocks noChangeAspect="1"/>
          </p:cNvPicPr>
          <p:nvPr/>
        </p:nvPicPr>
        <p:blipFill rotWithShape="1">
          <a:blip r:embed="rId3">
            <a:extLst>
              <a:ext uri="{28A0092B-C50C-407E-A947-70E740481C1C}">
                <a14:useLocalDpi xmlns:a14="http://schemas.microsoft.com/office/drawing/2010/main" val="0"/>
              </a:ext>
            </a:extLst>
          </a:blip>
          <a:srcRect t="36426" b="32260"/>
          <a:stretch/>
        </p:blipFill>
        <p:spPr>
          <a:xfrm rot="16200000">
            <a:off x="-3085518" y="3056199"/>
            <a:ext cx="6887322" cy="716281"/>
          </a:xfrm>
          <a:prstGeom prst="rect">
            <a:avLst/>
          </a:prstGeom>
        </p:spPr>
      </p:pic>
      <p:grpSp>
        <p:nvGrpSpPr>
          <p:cNvPr id="6" name="Agrupar 5">
            <a:extLst>
              <a:ext uri="{FF2B5EF4-FFF2-40B4-BE49-F238E27FC236}">
                <a16:creationId xmlns:a16="http://schemas.microsoft.com/office/drawing/2014/main" id="{700B5CCE-BBF3-B399-1356-7D79F33A73D7}"/>
              </a:ext>
            </a:extLst>
          </p:cNvPr>
          <p:cNvGrpSpPr/>
          <p:nvPr/>
        </p:nvGrpSpPr>
        <p:grpSpPr>
          <a:xfrm>
            <a:off x="-23726" y="-455134"/>
            <a:ext cx="763874" cy="7492999"/>
            <a:chOff x="-7620" y="-406399"/>
            <a:chExt cx="763874" cy="406398"/>
          </a:xfrm>
        </p:grpSpPr>
        <p:sp>
          <p:nvSpPr>
            <p:cNvPr id="8" name="Retângulo 7">
              <a:extLst>
                <a:ext uri="{FF2B5EF4-FFF2-40B4-BE49-F238E27FC236}">
                  <a16:creationId xmlns:a16="http://schemas.microsoft.com/office/drawing/2014/main" id="{FE4CE2A6-47FD-3FFB-59EE-D17836A1A4E3}"/>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9" name="Retângulo 8">
              <a:extLst>
                <a:ext uri="{FF2B5EF4-FFF2-40B4-BE49-F238E27FC236}">
                  <a16:creationId xmlns:a16="http://schemas.microsoft.com/office/drawing/2014/main" id="{27288D2D-010C-A319-557A-F224F9D78645}"/>
                </a:ext>
              </a:extLst>
            </p:cNvPr>
            <p:cNvSpPr/>
            <p:nvPr/>
          </p:nvSpPr>
          <p:spPr>
            <a:xfrm>
              <a:off x="-7620" y="-406399"/>
              <a:ext cx="301602" cy="406398"/>
            </a:xfrm>
            <a:prstGeom prst="rect">
              <a:avLst/>
            </a:prstGeom>
            <a:solidFill>
              <a:srgbClr val="4997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0" name="Retângulo 9">
              <a:extLst>
                <a:ext uri="{FF2B5EF4-FFF2-40B4-BE49-F238E27FC236}">
                  <a16:creationId xmlns:a16="http://schemas.microsoft.com/office/drawing/2014/main" id="{0F310389-697E-E3C4-2167-F80DCA585F2B}"/>
                </a:ext>
              </a:extLst>
            </p:cNvPr>
            <p:cNvSpPr/>
            <p:nvPr/>
          </p:nvSpPr>
          <p:spPr>
            <a:xfrm>
              <a:off x="546230" y="-406399"/>
              <a:ext cx="210024" cy="406398"/>
            </a:xfrm>
            <a:prstGeom prst="rect">
              <a:avLst/>
            </a:prstGeom>
            <a:solidFill>
              <a:srgbClr val="F9F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10">
            <a:extLst>
              <a:ext uri="{FF2B5EF4-FFF2-40B4-BE49-F238E27FC236}">
                <a16:creationId xmlns:a16="http://schemas.microsoft.com/office/drawing/2014/main" id="{8D55A68E-0177-330E-DCEC-2DCA5FFA913E}"/>
              </a:ext>
            </a:extLst>
          </p:cNvPr>
          <p:cNvGraphicFramePr>
            <a:graphicFrameLocks noGrp="1"/>
          </p:cNvGraphicFramePr>
          <p:nvPr>
            <p:extLst>
              <p:ext uri="{D42A27DB-BD31-4B8C-83A1-F6EECF244321}">
                <p14:modId xmlns:p14="http://schemas.microsoft.com/office/powerpoint/2010/main" val="3506268815"/>
              </p:ext>
            </p:extLst>
          </p:nvPr>
        </p:nvGraphicFramePr>
        <p:xfrm>
          <a:off x="5314953" y="-1"/>
          <a:ext cx="6119999" cy="6563757"/>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012483457"/>
                  </a:ext>
                </a:extLst>
              </a:tr>
              <a:tr h="346102">
                <a:tc>
                  <a:txBody>
                    <a:bodyPr/>
                    <a:lstStyle/>
                    <a:p>
                      <a:pPr algn="ctr" rtl="0" fontAlgn="ctr"/>
                      <a:r>
                        <a:rPr lang="pt-BR" sz="1100" b="0" i="0" u="none" strike="noStrike">
                          <a:solidFill>
                            <a:srgbClr val="000000"/>
                          </a:solidFill>
                          <a:effectLst/>
                          <a:latin typeface="Montserrat" panose="00000500000000000000" pitchFamily="2" charset="0"/>
                        </a:rPr>
                        <a:t>Ciudad de Guatemala</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rtl="0" fontAlgn="ctr"/>
                      <a:r>
                        <a:rPr lang="pt-BR" sz="1100" b="0" i="0" u="none" strike="noStrike">
                          <a:solidFill>
                            <a:srgbClr val="000000"/>
                          </a:solidFill>
                          <a:effectLst/>
                          <a:latin typeface="Montserrat" panose="00000500000000000000" pitchFamily="2" charset="0"/>
                        </a:rPr>
                        <a:t>Guatemala</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35</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1307562550"/>
                  </a:ext>
                </a:extLst>
              </a:tr>
              <a:tr h="313241">
                <a:tc>
                  <a:txBody>
                    <a:bodyPr/>
                    <a:lstStyle/>
                    <a:p>
                      <a:pPr algn="ctr" rtl="0" fontAlgn="ctr"/>
                      <a:r>
                        <a:rPr lang="pt-BR" sz="1100" b="0" i="0" u="none" strike="noStrike" dirty="0">
                          <a:solidFill>
                            <a:srgbClr val="000000"/>
                          </a:solidFill>
                          <a:effectLst/>
                          <a:latin typeface="Montserrat" panose="00000500000000000000" pitchFamily="2" charset="0"/>
                        </a:rPr>
                        <a:t>Villa Nueva</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rtl="0" fontAlgn="ctr"/>
                      <a:r>
                        <a:rPr lang="pt-BR" sz="1100" b="0" i="0" u="none" strike="noStrike">
                          <a:solidFill>
                            <a:srgbClr val="000000"/>
                          </a:solidFill>
                          <a:effectLst/>
                          <a:latin typeface="Montserrat" panose="00000500000000000000" pitchFamily="2" charset="0"/>
                        </a:rPr>
                        <a:t>Guatemala</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3</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3054193406"/>
                  </a:ext>
                </a:extLst>
              </a:tr>
              <a:tr h="313241">
                <a:tc>
                  <a:txBody>
                    <a:bodyPr/>
                    <a:lstStyle/>
                    <a:p>
                      <a:pPr algn="ctr" rtl="0" fontAlgn="ctr"/>
                      <a:r>
                        <a:rPr lang="pt-BR" sz="1100" b="0" i="0" u="none" strike="noStrike" dirty="0" err="1">
                          <a:solidFill>
                            <a:srgbClr val="000000"/>
                          </a:solidFill>
                          <a:effectLst/>
                          <a:latin typeface="Montserrat" panose="00000500000000000000" pitchFamily="2" charset="0"/>
                        </a:rPr>
                        <a:t>Coban</a:t>
                      </a:r>
                      <a:endParaRPr lang="pt-BR" sz="1100" b="0" i="0" u="none" strike="noStrike" dirty="0">
                        <a:solidFill>
                          <a:srgbClr val="000000"/>
                        </a:solidFill>
                        <a:effectLst/>
                        <a:latin typeface="Montserrat" panose="00000500000000000000" pitchFamily="2"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rtl="0" fontAlgn="ctr"/>
                      <a:r>
                        <a:rPr lang="pt-BR" sz="1100" b="0" i="0" u="none" strike="noStrike">
                          <a:solidFill>
                            <a:srgbClr val="000000"/>
                          </a:solidFill>
                          <a:effectLst/>
                          <a:latin typeface="Montserrat" panose="00000500000000000000" pitchFamily="2" charset="0"/>
                        </a:rPr>
                        <a:t>Alta Verapaz</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dirty="0">
                          <a:solidFill>
                            <a:srgbClr val="000000"/>
                          </a:solidFill>
                          <a:effectLst/>
                          <a:latin typeface="Montserrat" panose="00000500000000000000" pitchFamily="2" charset="0"/>
                        </a:rPr>
                        <a:t>3</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2029500507"/>
                  </a:ext>
                </a:extLst>
              </a:tr>
              <a:tr h="313241">
                <a:tc>
                  <a:txBody>
                    <a:bodyPr/>
                    <a:lstStyle/>
                    <a:p>
                      <a:pPr algn="ctr" rtl="0" fontAlgn="ctr"/>
                      <a:r>
                        <a:rPr lang="pt-BR" sz="1100" b="0" i="0" u="none" strike="noStrike" dirty="0" err="1">
                          <a:solidFill>
                            <a:srgbClr val="000000"/>
                          </a:solidFill>
                          <a:effectLst/>
                          <a:latin typeface="Montserrat" panose="00000500000000000000" pitchFamily="2" charset="0"/>
                        </a:rPr>
                        <a:t>Quetzaltenango</a:t>
                      </a:r>
                      <a:endParaRPr lang="pt-BR" sz="1100" b="0" i="0" u="none" strike="noStrike" dirty="0">
                        <a:solidFill>
                          <a:srgbClr val="000000"/>
                        </a:solidFill>
                        <a:effectLst/>
                        <a:latin typeface="Montserrat" panose="00000500000000000000" pitchFamily="2"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rtl="0" fontAlgn="ctr"/>
                      <a:r>
                        <a:rPr lang="pt-BR" sz="1100" b="0" i="0" u="none" strike="noStrike">
                          <a:solidFill>
                            <a:srgbClr val="000000"/>
                          </a:solidFill>
                          <a:effectLst/>
                          <a:latin typeface="Montserrat" panose="00000500000000000000" pitchFamily="2" charset="0"/>
                        </a:rPr>
                        <a:t>Quetzaltenango</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677110436"/>
                  </a:ext>
                </a:extLst>
              </a:tr>
              <a:tr h="313241">
                <a:tc>
                  <a:txBody>
                    <a:bodyPr/>
                    <a:lstStyle/>
                    <a:p>
                      <a:pPr algn="ctr" rtl="0" fontAlgn="ctr"/>
                      <a:r>
                        <a:rPr lang="pt-BR" sz="1100" b="0" i="0" u="none" strike="noStrike" dirty="0" err="1">
                          <a:solidFill>
                            <a:srgbClr val="000000"/>
                          </a:solidFill>
                          <a:effectLst/>
                          <a:latin typeface="Montserrat" panose="00000500000000000000" pitchFamily="2" charset="0"/>
                        </a:rPr>
                        <a:t>Chimaltenango</a:t>
                      </a:r>
                      <a:endParaRPr lang="pt-BR" sz="1100" b="0" i="0" u="none" strike="noStrike" dirty="0">
                        <a:solidFill>
                          <a:srgbClr val="000000"/>
                        </a:solidFill>
                        <a:effectLst/>
                        <a:latin typeface="Montserrat" panose="00000500000000000000" pitchFamily="2"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rtl="0" fontAlgn="ctr"/>
                      <a:r>
                        <a:rPr lang="pt-BR" sz="1100" b="0" i="0" u="none" strike="noStrike">
                          <a:solidFill>
                            <a:srgbClr val="000000"/>
                          </a:solidFill>
                          <a:effectLst/>
                          <a:latin typeface="Montserrat" panose="00000500000000000000" pitchFamily="2" charset="0"/>
                        </a:rPr>
                        <a:t>Chimaltenango</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876499050"/>
                  </a:ext>
                </a:extLst>
              </a:tr>
              <a:tr h="313241">
                <a:tc>
                  <a:txBody>
                    <a:bodyPr/>
                    <a:lstStyle/>
                    <a:p>
                      <a:pPr algn="ctr" rtl="0" fontAlgn="ctr"/>
                      <a:r>
                        <a:rPr lang="pt-BR" sz="1100" b="0" i="0" u="none" strike="noStrike" dirty="0" err="1">
                          <a:solidFill>
                            <a:srgbClr val="000000"/>
                          </a:solidFill>
                          <a:effectLst/>
                          <a:latin typeface="Montserrat" panose="00000500000000000000" pitchFamily="2" charset="0"/>
                        </a:rPr>
                        <a:t>Escuintla</a:t>
                      </a:r>
                      <a:endParaRPr lang="pt-BR" sz="1100" b="0" i="0" u="none" strike="noStrike" dirty="0">
                        <a:solidFill>
                          <a:srgbClr val="000000"/>
                        </a:solidFill>
                        <a:effectLst/>
                        <a:latin typeface="Montserrat" panose="00000500000000000000" pitchFamily="2"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rtl="0" fontAlgn="ctr"/>
                      <a:r>
                        <a:rPr lang="pt-BR" sz="1100" b="0" i="0" u="none" strike="noStrike">
                          <a:solidFill>
                            <a:srgbClr val="000000"/>
                          </a:solidFill>
                          <a:effectLst/>
                          <a:latin typeface="Montserrat" panose="00000500000000000000" pitchFamily="2" charset="0"/>
                        </a:rPr>
                        <a:t>Escuintla</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3564501830"/>
                  </a:ext>
                </a:extLst>
              </a:tr>
              <a:tr h="313241">
                <a:tc>
                  <a:txBody>
                    <a:bodyPr/>
                    <a:lstStyle/>
                    <a:p>
                      <a:pPr algn="ctr" rtl="0" fontAlgn="ctr"/>
                      <a:r>
                        <a:rPr lang="pt-BR" sz="1100" b="0" i="0" u="none" strike="noStrike" dirty="0">
                          <a:solidFill>
                            <a:srgbClr val="000000"/>
                          </a:solidFill>
                          <a:effectLst/>
                          <a:latin typeface="Montserrat" panose="00000500000000000000" pitchFamily="2" charset="0"/>
                        </a:rPr>
                        <a:t>San Marcos</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rtl="0" fontAlgn="ctr"/>
                      <a:r>
                        <a:rPr lang="pt-BR" sz="1100" b="0" i="0" u="none" strike="noStrike">
                          <a:solidFill>
                            <a:srgbClr val="000000"/>
                          </a:solidFill>
                          <a:effectLst/>
                          <a:latin typeface="Montserrat" panose="00000500000000000000" pitchFamily="2" charset="0"/>
                        </a:rPr>
                        <a:t>San Marcos</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145025016"/>
                  </a:ext>
                </a:extLst>
              </a:tr>
              <a:tr h="313241">
                <a:tc>
                  <a:txBody>
                    <a:bodyPr/>
                    <a:lstStyle/>
                    <a:p>
                      <a:pPr algn="ctr" rtl="0" fontAlgn="ctr"/>
                      <a:r>
                        <a:rPr lang="pt-BR" sz="1100" b="0" i="0" u="none" strike="noStrike" dirty="0" err="1">
                          <a:solidFill>
                            <a:srgbClr val="000000"/>
                          </a:solidFill>
                          <a:effectLst/>
                          <a:latin typeface="Montserrat" panose="00000500000000000000" pitchFamily="2" charset="0"/>
                        </a:rPr>
                        <a:t>Jutiapa</a:t>
                      </a:r>
                      <a:endParaRPr lang="pt-BR" sz="1100" b="0" i="0" u="none" strike="noStrike" dirty="0">
                        <a:solidFill>
                          <a:srgbClr val="000000"/>
                        </a:solidFill>
                        <a:effectLst/>
                        <a:latin typeface="Montserrat" panose="00000500000000000000" pitchFamily="2"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rtl="0" fontAlgn="ctr"/>
                      <a:r>
                        <a:rPr lang="pt-BR" sz="1100" b="0" i="0" u="none" strike="noStrike">
                          <a:solidFill>
                            <a:srgbClr val="000000"/>
                          </a:solidFill>
                          <a:effectLst/>
                          <a:latin typeface="Montserrat" panose="00000500000000000000" pitchFamily="2" charset="0"/>
                        </a:rPr>
                        <a:t>Jutiapa</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3346920883"/>
                  </a:ext>
                </a:extLst>
              </a:tr>
              <a:tr h="313241">
                <a:tc>
                  <a:txBody>
                    <a:bodyPr/>
                    <a:lstStyle/>
                    <a:p>
                      <a:pPr algn="ctr" rtl="0" fontAlgn="ctr"/>
                      <a:r>
                        <a:rPr lang="pt-BR" sz="1100" b="0" i="0" u="none" strike="noStrike" dirty="0">
                          <a:solidFill>
                            <a:srgbClr val="000000"/>
                          </a:solidFill>
                          <a:effectLst/>
                          <a:latin typeface="Montserrat" panose="00000500000000000000" pitchFamily="2" charset="0"/>
                        </a:rPr>
                        <a:t>Flores</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rtl="0" fontAlgn="ctr"/>
                      <a:r>
                        <a:rPr lang="pt-BR" sz="1100" b="0" i="0" u="none" strike="noStrike">
                          <a:solidFill>
                            <a:srgbClr val="000000"/>
                          </a:solidFill>
                          <a:effectLst/>
                          <a:latin typeface="Montserrat" panose="00000500000000000000" pitchFamily="2" charset="0"/>
                        </a:rPr>
                        <a:t>Petén</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2419818861"/>
                  </a:ext>
                </a:extLst>
              </a:tr>
              <a:tr h="313241">
                <a:tc>
                  <a:txBody>
                    <a:bodyPr/>
                    <a:lstStyle/>
                    <a:p>
                      <a:pPr algn="ctr" rtl="0" fontAlgn="ctr"/>
                      <a:r>
                        <a:rPr lang="pt-BR" sz="1100" b="0" i="0" u="none" strike="noStrike" dirty="0" err="1">
                          <a:solidFill>
                            <a:srgbClr val="000000"/>
                          </a:solidFill>
                          <a:effectLst/>
                          <a:latin typeface="Montserrat" panose="00000500000000000000" pitchFamily="2" charset="0"/>
                        </a:rPr>
                        <a:t>Mazatenango</a:t>
                      </a:r>
                      <a:endParaRPr lang="pt-BR" sz="1100" b="0" i="0" u="none" strike="noStrike" dirty="0">
                        <a:solidFill>
                          <a:srgbClr val="000000"/>
                        </a:solidFill>
                        <a:effectLst/>
                        <a:latin typeface="Montserrat" panose="00000500000000000000" pitchFamily="2"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rtl="0" fontAlgn="ctr"/>
                      <a:r>
                        <a:rPr lang="pt-BR" sz="1100" b="0" i="0" u="none" strike="noStrike">
                          <a:solidFill>
                            <a:srgbClr val="000000"/>
                          </a:solidFill>
                          <a:effectLst/>
                          <a:latin typeface="Montserrat" panose="00000500000000000000" pitchFamily="2" charset="0"/>
                        </a:rPr>
                        <a:t>Suchitepéquez</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2167419498"/>
                  </a:ext>
                </a:extLst>
              </a:tr>
              <a:tr h="313241">
                <a:tc>
                  <a:txBody>
                    <a:bodyPr/>
                    <a:lstStyle/>
                    <a:p>
                      <a:pPr algn="ctr" rtl="0" fontAlgn="ctr"/>
                      <a:r>
                        <a:rPr lang="pt-BR" sz="1100" b="0" i="0" u="none" strike="noStrike" dirty="0" err="1">
                          <a:solidFill>
                            <a:srgbClr val="000000"/>
                          </a:solidFill>
                          <a:effectLst/>
                          <a:latin typeface="Montserrat" panose="00000500000000000000" pitchFamily="2" charset="0"/>
                        </a:rPr>
                        <a:t>Chiquimula</a:t>
                      </a:r>
                      <a:endParaRPr lang="pt-BR" sz="1100" b="0" i="0" u="none" strike="noStrike" dirty="0">
                        <a:solidFill>
                          <a:srgbClr val="000000"/>
                        </a:solidFill>
                        <a:effectLst/>
                        <a:latin typeface="Montserrat" panose="00000500000000000000" pitchFamily="2"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rtl="0" fontAlgn="ctr"/>
                      <a:r>
                        <a:rPr lang="pt-BR" sz="1100" b="0" i="0" u="none" strike="noStrike">
                          <a:solidFill>
                            <a:srgbClr val="000000"/>
                          </a:solidFill>
                          <a:effectLst/>
                          <a:latin typeface="Montserrat" panose="00000500000000000000" pitchFamily="2" charset="0"/>
                        </a:rPr>
                        <a:t>Chiquimula</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1611518731"/>
                  </a:ext>
                </a:extLst>
              </a:tr>
              <a:tr h="313241">
                <a:tc>
                  <a:txBody>
                    <a:bodyPr/>
                    <a:lstStyle/>
                    <a:p>
                      <a:pPr algn="ctr" rtl="0" fontAlgn="ctr"/>
                      <a:r>
                        <a:rPr lang="pt-BR" sz="1100" b="0" i="0" u="none" strike="noStrike" dirty="0">
                          <a:solidFill>
                            <a:srgbClr val="000000"/>
                          </a:solidFill>
                          <a:effectLst/>
                          <a:latin typeface="Montserrat" panose="00000500000000000000" pitchFamily="2" charset="0"/>
                        </a:rPr>
                        <a:t>Santa Catarina </a:t>
                      </a:r>
                      <a:r>
                        <a:rPr lang="pt-BR" sz="1100" b="0" i="0" u="none" strike="noStrike" dirty="0" err="1">
                          <a:solidFill>
                            <a:srgbClr val="000000"/>
                          </a:solidFill>
                          <a:effectLst/>
                          <a:latin typeface="Montserrat" panose="00000500000000000000" pitchFamily="2" charset="0"/>
                        </a:rPr>
                        <a:t>Pinula</a:t>
                      </a:r>
                      <a:endParaRPr lang="pt-BR" sz="1100" b="0" i="0" u="none" strike="noStrike" dirty="0">
                        <a:solidFill>
                          <a:srgbClr val="000000"/>
                        </a:solidFill>
                        <a:effectLst/>
                        <a:latin typeface="Montserrat" panose="00000500000000000000" pitchFamily="2"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rtl="0" fontAlgn="ctr"/>
                      <a:r>
                        <a:rPr lang="pt-BR" sz="1100" b="0" i="0" u="none" strike="noStrike">
                          <a:solidFill>
                            <a:srgbClr val="000000"/>
                          </a:solidFill>
                          <a:effectLst/>
                          <a:latin typeface="Montserrat" panose="00000500000000000000" pitchFamily="2" charset="0"/>
                        </a:rPr>
                        <a:t>Guatemala</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2868210076"/>
                  </a:ext>
                </a:extLst>
              </a:tr>
              <a:tr h="313241">
                <a:tc>
                  <a:txBody>
                    <a:bodyPr/>
                    <a:lstStyle/>
                    <a:p>
                      <a:pPr algn="ctr" rtl="0" fontAlgn="ctr"/>
                      <a:r>
                        <a:rPr lang="pt-BR" sz="1100" b="0" i="0" u="none" strike="noStrike" dirty="0" err="1">
                          <a:solidFill>
                            <a:srgbClr val="000000"/>
                          </a:solidFill>
                          <a:effectLst/>
                          <a:latin typeface="Montserrat" panose="00000500000000000000" pitchFamily="2" charset="0"/>
                        </a:rPr>
                        <a:t>Huehuetenango</a:t>
                      </a:r>
                      <a:endParaRPr lang="pt-BR" sz="1100" b="0" i="0" u="none" strike="noStrike" dirty="0">
                        <a:solidFill>
                          <a:srgbClr val="000000"/>
                        </a:solidFill>
                        <a:effectLst/>
                        <a:latin typeface="Montserrat" panose="00000500000000000000" pitchFamily="2"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rtl="0" fontAlgn="ctr"/>
                      <a:r>
                        <a:rPr lang="pt-BR" sz="1100" b="0" i="0" u="none" strike="noStrike">
                          <a:solidFill>
                            <a:srgbClr val="000000"/>
                          </a:solidFill>
                          <a:effectLst/>
                          <a:latin typeface="Montserrat" panose="00000500000000000000" pitchFamily="2" charset="0"/>
                        </a:rPr>
                        <a:t>Huehuetenango</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198721223"/>
                  </a:ext>
                </a:extLst>
              </a:tr>
              <a:tr h="313241">
                <a:tc>
                  <a:txBody>
                    <a:bodyPr/>
                    <a:lstStyle/>
                    <a:p>
                      <a:pPr algn="ctr" rtl="0" fontAlgn="ctr"/>
                      <a:r>
                        <a:rPr lang="pt-BR" sz="1100" b="0" i="0" u="none" strike="noStrike" dirty="0">
                          <a:solidFill>
                            <a:srgbClr val="000000"/>
                          </a:solidFill>
                          <a:effectLst/>
                          <a:latin typeface="Montserrat" panose="00000500000000000000" pitchFamily="2" charset="0"/>
                        </a:rPr>
                        <a:t>Puerto Barrios</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rtl="0" fontAlgn="ctr"/>
                      <a:r>
                        <a:rPr lang="pt-BR" sz="1100" b="0" i="0" u="none" strike="noStrike">
                          <a:solidFill>
                            <a:srgbClr val="000000"/>
                          </a:solidFill>
                          <a:effectLst/>
                          <a:latin typeface="Montserrat" panose="00000500000000000000" pitchFamily="2" charset="0"/>
                        </a:rPr>
                        <a:t>Izabal</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1588115436"/>
                  </a:ext>
                </a:extLst>
              </a:tr>
              <a:tr h="313241">
                <a:tc>
                  <a:txBody>
                    <a:bodyPr/>
                    <a:lstStyle/>
                    <a:p>
                      <a:pPr algn="ctr" rtl="0" fontAlgn="ctr"/>
                      <a:r>
                        <a:rPr lang="pt-BR" sz="1100" b="0" i="0" u="none" strike="noStrike" dirty="0" err="1">
                          <a:solidFill>
                            <a:srgbClr val="000000"/>
                          </a:solidFill>
                          <a:effectLst/>
                          <a:latin typeface="Montserrat" panose="00000500000000000000" pitchFamily="2" charset="0"/>
                        </a:rPr>
                        <a:t>Zacapa</a:t>
                      </a:r>
                      <a:endParaRPr lang="pt-BR" sz="1100" b="0" i="0" u="none" strike="noStrike" dirty="0">
                        <a:solidFill>
                          <a:srgbClr val="000000"/>
                        </a:solidFill>
                        <a:effectLst/>
                        <a:latin typeface="Montserrat" panose="00000500000000000000" pitchFamily="2"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rtl="0" fontAlgn="ctr"/>
                      <a:r>
                        <a:rPr lang="pt-BR" sz="1100" b="0" i="0" u="none" strike="noStrike">
                          <a:solidFill>
                            <a:srgbClr val="000000"/>
                          </a:solidFill>
                          <a:effectLst/>
                          <a:latin typeface="Montserrat" panose="00000500000000000000" pitchFamily="2" charset="0"/>
                        </a:rPr>
                        <a:t>Zacapa</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670546853"/>
                  </a:ext>
                </a:extLst>
              </a:tr>
              <a:tr h="313241">
                <a:tc>
                  <a:txBody>
                    <a:bodyPr/>
                    <a:lstStyle/>
                    <a:p>
                      <a:pPr algn="ctr" rtl="0" fontAlgn="ctr"/>
                      <a:r>
                        <a:rPr lang="pt-BR" sz="1100" b="0" i="0" u="none" strike="noStrike" dirty="0">
                          <a:solidFill>
                            <a:srgbClr val="000000"/>
                          </a:solidFill>
                          <a:effectLst/>
                          <a:latin typeface="Montserrat" panose="00000500000000000000" pitchFamily="2" charset="0"/>
                        </a:rPr>
                        <a:t>San Miguel </a:t>
                      </a:r>
                      <a:r>
                        <a:rPr lang="pt-BR" sz="1100" b="0" i="0" u="none" strike="noStrike" dirty="0" err="1">
                          <a:solidFill>
                            <a:srgbClr val="000000"/>
                          </a:solidFill>
                          <a:effectLst/>
                          <a:latin typeface="Montserrat" panose="00000500000000000000" pitchFamily="2" charset="0"/>
                        </a:rPr>
                        <a:t>Petapa</a:t>
                      </a:r>
                      <a:endParaRPr lang="pt-BR" sz="1100" b="0" i="0" u="none" strike="noStrike" dirty="0">
                        <a:solidFill>
                          <a:srgbClr val="000000"/>
                        </a:solidFill>
                        <a:effectLst/>
                        <a:latin typeface="Montserrat" panose="00000500000000000000" pitchFamily="2"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rtl="0" fontAlgn="ctr"/>
                      <a:r>
                        <a:rPr lang="pt-BR" sz="1100" b="0" i="0" u="none" strike="noStrike">
                          <a:solidFill>
                            <a:srgbClr val="000000"/>
                          </a:solidFill>
                          <a:effectLst/>
                          <a:latin typeface="Montserrat" panose="00000500000000000000" pitchFamily="2" charset="0"/>
                        </a:rPr>
                        <a:t>Guatemala</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4163213381"/>
                  </a:ext>
                </a:extLst>
              </a:tr>
              <a:tr h="313241">
                <a:tc>
                  <a:txBody>
                    <a:bodyPr/>
                    <a:lstStyle/>
                    <a:p>
                      <a:pPr algn="ctr" rtl="0" fontAlgn="ctr"/>
                      <a:r>
                        <a:rPr lang="pt-BR" sz="1100" b="0" i="0" u="none" strike="noStrike" dirty="0">
                          <a:solidFill>
                            <a:srgbClr val="000000"/>
                          </a:solidFill>
                          <a:effectLst/>
                          <a:latin typeface="Montserrat" panose="00000500000000000000" pitchFamily="2" charset="0"/>
                        </a:rPr>
                        <a:t>Mixco</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rtl="0" fontAlgn="ctr"/>
                      <a:r>
                        <a:rPr lang="pt-BR" sz="1100" b="0" i="0" u="none" strike="noStrike" dirty="0">
                          <a:solidFill>
                            <a:srgbClr val="000000"/>
                          </a:solidFill>
                          <a:effectLst/>
                          <a:latin typeface="Montserrat" panose="00000500000000000000" pitchFamily="2" charset="0"/>
                        </a:rPr>
                        <a:t>Guatemala</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662121646"/>
                  </a:ext>
                </a:extLst>
              </a:tr>
              <a:tr h="313241">
                <a:tc>
                  <a:txBody>
                    <a:bodyPr/>
                    <a:lstStyle/>
                    <a:p>
                      <a:pPr algn="ctr" rtl="0" fontAlgn="ctr"/>
                      <a:r>
                        <a:rPr lang="pt-BR" sz="1100" b="0" i="0" u="none" strike="noStrike" dirty="0" err="1">
                          <a:solidFill>
                            <a:srgbClr val="000000"/>
                          </a:solidFill>
                          <a:effectLst/>
                          <a:latin typeface="Montserrat" panose="00000500000000000000" pitchFamily="2" charset="0"/>
                        </a:rPr>
                        <a:t>Sacatepequez</a:t>
                      </a:r>
                      <a:endParaRPr lang="pt-BR" sz="1100" b="0" i="0" u="none" strike="noStrike" dirty="0">
                        <a:solidFill>
                          <a:srgbClr val="000000"/>
                        </a:solidFill>
                        <a:effectLst/>
                        <a:latin typeface="Montserrat" panose="00000500000000000000" pitchFamily="2"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rtl="0" fontAlgn="ctr"/>
                      <a:r>
                        <a:rPr lang="pt-BR" sz="1100" b="0" i="0" u="none" strike="noStrike" dirty="0" err="1">
                          <a:solidFill>
                            <a:srgbClr val="000000"/>
                          </a:solidFill>
                          <a:effectLst/>
                          <a:latin typeface="Montserrat" panose="00000500000000000000" pitchFamily="2" charset="0"/>
                        </a:rPr>
                        <a:t>Sacatepequez</a:t>
                      </a:r>
                      <a:endParaRPr lang="pt-BR" sz="1100" b="0" i="0" u="none" strike="noStrike" dirty="0">
                        <a:solidFill>
                          <a:srgbClr val="000000"/>
                        </a:solidFill>
                        <a:effectLst/>
                        <a:latin typeface="Montserrat" panose="00000500000000000000" pitchFamily="2"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301391665"/>
                  </a:ext>
                </a:extLst>
              </a:tr>
              <a:tr h="313241">
                <a:tc>
                  <a:txBody>
                    <a:bodyPr/>
                    <a:lstStyle/>
                    <a:p>
                      <a:pPr marL="0" algn="ctr" defTabSz="914400" rtl="0" eaLnBrk="1" fontAlgn="ctr" latinLnBrk="0" hangingPunct="1"/>
                      <a:r>
                        <a:rPr lang="pt-BR" sz="1100" b="0" i="0" u="none" strike="noStrike" kern="1200" dirty="0">
                          <a:solidFill>
                            <a:srgbClr val="000000"/>
                          </a:solidFill>
                          <a:effectLst/>
                          <a:latin typeface="Montserrat" panose="00000500000000000000" pitchFamily="2" charset="0"/>
                          <a:ea typeface="+mn-ea"/>
                          <a:cs typeface="+mn-cs"/>
                        </a:rPr>
                        <a:t>Santa Lucia </a:t>
                      </a:r>
                      <a:r>
                        <a:rPr lang="pt-BR" sz="1100" b="0" i="0" u="none" strike="noStrike" kern="1200" dirty="0" err="1">
                          <a:solidFill>
                            <a:srgbClr val="000000"/>
                          </a:solidFill>
                          <a:effectLst/>
                          <a:latin typeface="Montserrat" panose="00000500000000000000" pitchFamily="2" charset="0"/>
                          <a:ea typeface="+mn-ea"/>
                          <a:cs typeface="+mn-cs"/>
                        </a:rPr>
                        <a:t>Cotzulmalguapa</a:t>
                      </a:r>
                      <a:endParaRPr lang="pt-BR" sz="1100" b="0" i="0" u="none" strike="noStrike" kern="1200" dirty="0">
                        <a:solidFill>
                          <a:srgbClr val="000000"/>
                        </a:solidFill>
                        <a:effectLst/>
                        <a:latin typeface="Montserrat" panose="00000500000000000000" pitchFamily="2" charset="0"/>
                        <a:ea typeface="+mn-ea"/>
                        <a:cs typeface="+mn-cs"/>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marL="0" algn="ctr" defTabSz="914400" rtl="0" eaLnBrk="1" fontAlgn="ctr" latinLnBrk="0" hangingPunct="1"/>
                      <a:r>
                        <a:rPr lang="pt-BR" sz="1100" b="0" i="0" u="none" strike="noStrike" kern="1200" dirty="0" err="1">
                          <a:solidFill>
                            <a:srgbClr val="000000"/>
                          </a:solidFill>
                          <a:effectLst/>
                          <a:latin typeface="Montserrat" panose="00000500000000000000" pitchFamily="2" charset="0"/>
                          <a:ea typeface="+mn-ea"/>
                          <a:cs typeface="+mn-cs"/>
                        </a:rPr>
                        <a:t>Escuintla</a:t>
                      </a:r>
                      <a:endParaRPr lang="pt-BR" sz="1100" b="0" i="0" u="none" strike="noStrike" kern="1200" dirty="0">
                        <a:solidFill>
                          <a:srgbClr val="000000"/>
                        </a:solidFill>
                        <a:effectLst/>
                        <a:latin typeface="Montserrat" panose="00000500000000000000" pitchFamily="2" charset="0"/>
                        <a:ea typeface="+mn-ea"/>
                        <a:cs typeface="+mn-cs"/>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marL="0" algn="ctr" defTabSz="914400" rtl="0" eaLnBrk="1" fontAlgn="ctr" latinLnBrk="0" hangingPunct="1"/>
                      <a:r>
                        <a:rPr lang="pt-BR" sz="1100" b="0" i="0" u="none" strike="noStrike" kern="1200" dirty="0">
                          <a:solidFill>
                            <a:srgbClr val="000000"/>
                          </a:solidFill>
                          <a:effectLst/>
                          <a:latin typeface="Montserrat" panose="00000500000000000000" pitchFamily="2" charset="0"/>
                          <a:ea typeface="+mn-ea"/>
                          <a:cs typeface="+mn-cs"/>
                        </a:rPr>
                        <a:t>1</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1961691659"/>
                  </a:ext>
                </a:extLst>
              </a:tr>
            </a:tbl>
          </a:graphicData>
        </a:graphic>
      </p:graphicFrame>
      <p:sp>
        <p:nvSpPr>
          <p:cNvPr id="7" name="Retângulo: Cantos Arredondados 6">
            <a:extLst>
              <a:ext uri="{FF2B5EF4-FFF2-40B4-BE49-F238E27FC236}">
                <a16:creationId xmlns:a16="http://schemas.microsoft.com/office/drawing/2014/main" id="{CC78E024-4435-7865-0506-99FF98C2A748}"/>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133</a:t>
            </a:r>
          </a:p>
        </p:txBody>
      </p:sp>
      <p:sp>
        <p:nvSpPr>
          <p:cNvPr id="12" name="Retângulo: Cantos Arredondados 11">
            <a:hlinkClick r:id="rId4" action="ppaction://hlinksldjump"/>
            <a:extLst>
              <a:ext uri="{FF2B5EF4-FFF2-40B4-BE49-F238E27FC236}">
                <a16:creationId xmlns:a16="http://schemas.microsoft.com/office/drawing/2014/main" id="{F45ABE83-A540-A886-DD11-B343F68AE0E7}"/>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650511468"/>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079347" y="-1113421"/>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03674" y="3581552"/>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Interface gráfica do usuário, Word&#10;&#10;Descrição gerada automaticamente">
            <a:extLst>
              <a:ext uri="{FF2B5EF4-FFF2-40B4-BE49-F238E27FC236}">
                <a16:creationId xmlns:a16="http://schemas.microsoft.com/office/drawing/2014/main" id="{A8E3992E-0750-382C-5132-463C03006A1E}"/>
              </a:ext>
            </a:extLst>
          </p:cNvPr>
          <p:cNvPicPr>
            <a:picLocks noChangeAspect="1"/>
          </p:cNvPicPr>
          <p:nvPr/>
        </p:nvPicPr>
        <p:blipFill rotWithShape="1">
          <a:blip r:embed="rId2">
            <a:extLst>
              <a:ext uri="{28A0092B-C50C-407E-A947-70E740481C1C}">
                <a14:useLocalDpi xmlns:a14="http://schemas.microsoft.com/office/drawing/2010/main" val="0"/>
              </a:ext>
            </a:extLst>
          </a:blip>
          <a:srcRect t="36426" b="32260"/>
          <a:stretch/>
        </p:blipFill>
        <p:spPr>
          <a:xfrm rot="16200000">
            <a:off x="-3085518" y="3056199"/>
            <a:ext cx="6887322" cy="716281"/>
          </a:xfrm>
          <a:prstGeom prst="rect">
            <a:avLst/>
          </a:prstGeom>
        </p:spPr>
      </p:pic>
      <p:sp>
        <p:nvSpPr>
          <p:cNvPr id="5" name="CaixaDeTexto 4">
            <a:extLst>
              <a:ext uri="{FF2B5EF4-FFF2-40B4-BE49-F238E27FC236}">
                <a16:creationId xmlns:a16="http://schemas.microsoft.com/office/drawing/2014/main" id="{E6F753DF-82E4-91C4-719D-F735EE072075}"/>
              </a:ext>
            </a:extLst>
          </p:cNvPr>
          <p:cNvSpPr txBox="1"/>
          <p:nvPr/>
        </p:nvSpPr>
        <p:spPr>
          <a:xfrm>
            <a:off x="1133080" y="348735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4997D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4997D0"/>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4997D0"/>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FFB22AFB-CCA3-1F87-531F-9E622810B03B}"/>
              </a:ext>
            </a:extLst>
          </p:cNvPr>
          <p:cNvGrpSpPr/>
          <p:nvPr/>
        </p:nvGrpSpPr>
        <p:grpSpPr>
          <a:xfrm>
            <a:off x="-23726" y="-455134"/>
            <a:ext cx="763874" cy="7492999"/>
            <a:chOff x="-7620" y="-406399"/>
            <a:chExt cx="763874" cy="406398"/>
          </a:xfrm>
        </p:grpSpPr>
        <p:sp>
          <p:nvSpPr>
            <p:cNvPr id="6" name="Retângulo 5">
              <a:extLst>
                <a:ext uri="{FF2B5EF4-FFF2-40B4-BE49-F238E27FC236}">
                  <a16:creationId xmlns:a16="http://schemas.microsoft.com/office/drawing/2014/main" id="{45DBD39B-81F3-821F-FF54-89B88569ADF7}"/>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CDA92917-3A9A-C14B-3BEE-396E80A1D624}"/>
                </a:ext>
              </a:extLst>
            </p:cNvPr>
            <p:cNvSpPr/>
            <p:nvPr/>
          </p:nvSpPr>
          <p:spPr>
            <a:xfrm>
              <a:off x="-7620" y="-406399"/>
              <a:ext cx="301602" cy="406398"/>
            </a:xfrm>
            <a:prstGeom prst="rect">
              <a:avLst/>
            </a:prstGeom>
            <a:solidFill>
              <a:srgbClr val="4997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5BD03167-4214-E701-6985-DCAA97A325F6}"/>
                </a:ext>
              </a:extLst>
            </p:cNvPr>
            <p:cNvSpPr/>
            <p:nvPr/>
          </p:nvSpPr>
          <p:spPr>
            <a:xfrm>
              <a:off x="546230" y="-406399"/>
              <a:ext cx="210024" cy="406398"/>
            </a:xfrm>
            <a:prstGeom prst="rect">
              <a:avLst/>
            </a:prstGeom>
            <a:solidFill>
              <a:srgbClr val="F9F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FA35B5E6-E5D0-6BFF-4E0B-3E9FEF62210F}"/>
              </a:ext>
            </a:extLst>
          </p:cNvPr>
          <p:cNvGraphicFramePr>
            <a:graphicFrameLocks noGrp="1"/>
          </p:cNvGraphicFramePr>
          <p:nvPr>
            <p:extLst>
              <p:ext uri="{D42A27DB-BD31-4B8C-83A1-F6EECF244321}">
                <p14:modId xmlns:p14="http://schemas.microsoft.com/office/powerpoint/2010/main" val="395560131"/>
              </p:ext>
            </p:extLst>
          </p:nvPr>
        </p:nvGraphicFramePr>
        <p:xfrm>
          <a:off x="3725782" y="0"/>
          <a:ext cx="7812001" cy="6821848"/>
        </p:xfrm>
        <a:graphic>
          <a:graphicData uri="http://schemas.openxmlformats.org/drawingml/2006/table">
            <a:tbl>
              <a:tblPr firstRow="1" bandRow="1">
                <a:tableStyleId>{5C22544A-7EE6-4342-B048-85BDC9FD1C3A}</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7848">
                <a:tc>
                  <a:txBody>
                    <a:bodyPr/>
                    <a:lstStyle/>
                    <a:p>
                      <a:pPr algn="ctr"/>
                      <a:r>
                        <a:rPr lang="pt-BR" sz="1100" dirty="0">
                          <a:latin typeface="Montserrat" panose="00000500000000000000" pitchFamily="2" charset="0"/>
                        </a:rPr>
                        <a:t>CENTRO COMERCIAL</a:t>
                      </a:r>
                    </a:p>
                  </a:txBody>
                  <a:tcPr anchor="ctr">
                    <a:solidFill>
                      <a:schemeClr val="accent1"/>
                    </a:solidFill>
                  </a:tcP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CC. AVIA </a:t>
                      </a:r>
                      <a:r>
                        <a:rPr lang="pt-BR" sz="900" b="0" i="0" u="none" strike="noStrike" dirty="0" err="1">
                          <a:solidFill>
                            <a:srgbClr val="000000"/>
                          </a:solidFill>
                          <a:effectLst/>
                          <a:latin typeface="Montserrat" panose="00000500000000000000" pitchFamily="2" charset="0"/>
                        </a:rPr>
                        <a:t>Espacio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AVIA</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de 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15.521</a:t>
                      </a:r>
                    </a:p>
                  </a:txBody>
                  <a:tcPr marL="9525" marR="9525" marT="9525" marB="0" anchor="ctr"/>
                </a:tc>
                <a:extLst>
                  <a:ext uri="{0D108BD9-81ED-4DB2-BD59-A6C34878D82A}">
                    <a16:rowId xmlns:a16="http://schemas.microsoft.com/office/drawing/2014/main" val="4084838371"/>
                  </a:ext>
                </a:extLst>
              </a:tr>
              <a:tr h="313200">
                <a:tc>
                  <a:txBody>
                    <a:bodyPr/>
                    <a:lstStyle/>
                    <a:p>
                      <a:pPr algn="ctr" fontAlgn="b"/>
                      <a:r>
                        <a:rPr lang="pt-BR" sz="900" b="0" i="0" u="none" strike="noStrike" dirty="0">
                          <a:solidFill>
                            <a:srgbClr val="000000"/>
                          </a:solidFill>
                          <a:effectLst/>
                          <a:latin typeface="Montserrat" panose="00000500000000000000" pitchFamily="2" charset="0"/>
                        </a:rPr>
                        <a:t>CC. Centra Norte</a:t>
                      </a:r>
                    </a:p>
                  </a:txBody>
                  <a:tcPr marL="9525" marR="9525" marT="9525" marB="0" anchor="ctr">
                    <a:solidFill>
                      <a:srgbClr val="EAEFF7"/>
                    </a:solidFill>
                  </a:tcPr>
                </a:tc>
                <a:tc>
                  <a:txBody>
                    <a:bodyPr/>
                    <a:lstStyle/>
                    <a:p>
                      <a:pPr algn="ctr" fontAlgn="b"/>
                      <a:r>
                        <a:rPr lang="pt-BR" sz="900" b="0" i="0" u="none" strike="noStrike">
                          <a:solidFill>
                            <a:srgbClr val="000000"/>
                          </a:solidFill>
                          <a:effectLst/>
                          <a:latin typeface="Montserrat" panose="00000500000000000000" pitchFamily="2" charset="0"/>
                        </a:rPr>
                        <a:t>Centro Comercial Centra Norte</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de 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23.394</a:t>
                      </a:r>
                    </a:p>
                  </a:txBody>
                  <a:tcPr marL="9525" marR="9525" marT="9525" marB="0" anchor="ctr"/>
                </a:tc>
                <a:extLst>
                  <a:ext uri="{0D108BD9-81ED-4DB2-BD59-A6C34878D82A}">
                    <a16:rowId xmlns:a16="http://schemas.microsoft.com/office/drawing/2014/main" val="3980164922"/>
                  </a:ext>
                </a:extLst>
              </a:tr>
              <a:tr h="313200">
                <a:tc>
                  <a:txBody>
                    <a:bodyPr/>
                    <a:lstStyle/>
                    <a:p>
                      <a:pPr algn="ctr" fontAlgn="b"/>
                      <a:r>
                        <a:rPr lang="pt-BR" sz="900" b="0" i="0" u="none" strike="noStrike" dirty="0">
                          <a:solidFill>
                            <a:srgbClr val="000000"/>
                          </a:solidFill>
                          <a:effectLst/>
                          <a:latin typeface="Montserrat" panose="00000500000000000000" pitchFamily="2" charset="0"/>
                        </a:rPr>
                        <a:t>CC. </a:t>
                      </a:r>
                      <a:r>
                        <a:rPr lang="pt-BR" sz="900" b="0" i="0" u="none" strike="noStrike" dirty="0" err="1">
                          <a:solidFill>
                            <a:srgbClr val="000000"/>
                          </a:solidFill>
                          <a:effectLst/>
                          <a:latin typeface="Montserrat" panose="00000500000000000000" pitchFamily="2" charset="0"/>
                        </a:rPr>
                        <a:t>Interplaza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Xela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Metroproyectos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Quetzaltenango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Quetzaltenango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54.600</a:t>
                      </a:r>
                    </a:p>
                  </a:txBody>
                  <a:tcPr marL="9525" marR="9525" marT="9525" marB="0" anchor="ctr"/>
                </a:tc>
                <a:extLst>
                  <a:ext uri="{0D108BD9-81ED-4DB2-BD59-A6C34878D82A}">
                    <a16:rowId xmlns:a16="http://schemas.microsoft.com/office/drawing/2014/main" val="2169466808"/>
                  </a:ext>
                </a:extLst>
              </a:tr>
              <a:tr h="313200">
                <a:tc>
                  <a:txBody>
                    <a:bodyPr/>
                    <a:lstStyle/>
                    <a:p>
                      <a:pPr algn="ctr" fontAlgn="b"/>
                      <a:r>
                        <a:rPr lang="pt-BR" sz="900" b="0" i="0" u="none" strike="noStrike">
                          <a:solidFill>
                            <a:srgbClr val="000000"/>
                          </a:solidFill>
                          <a:effectLst/>
                          <a:latin typeface="Montserrat" panose="00000500000000000000" pitchFamily="2" charset="0"/>
                        </a:rPr>
                        <a:t>CC. La Trinidad Malacatan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Centro Comercial La Trinidad</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 Marcos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 Marcos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6.700</a:t>
                      </a:r>
                    </a:p>
                  </a:txBody>
                  <a:tcPr marL="9525" marR="9525" marT="9525" marB="0" anchor="ctr"/>
                </a:tc>
                <a:extLst>
                  <a:ext uri="{0D108BD9-81ED-4DB2-BD59-A6C34878D82A}">
                    <a16:rowId xmlns:a16="http://schemas.microsoft.com/office/drawing/2014/main" val="2561620714"/>
                  </a:ext>
                </a:extLst>
              </a:tr>
              <a:tr h="313200">
                <a:tc>
                  <a:txBody>
                    <a:bodyPr/>
                    <a:lstStyle/>
                    <a:p>
                      <a:pPr algn="ctr" fontAlgn="b"/>
                      <a:r>
                        <a:rPr lang="pt-BR" sz="900" b="0" i="0" u="none" strike="noStrike">
                          <a:solidFill>
                            <a:srgbClr val="000000"/>
                          </a:solidFill>
                          <a:effectLst/>
                          <a:latin typeface="Montserrat" panose="00000500000000000000" pitchFamily="2" charset="0"/>
                        </a:rPr>
                        <a:t>CC. Metronorte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Metroproyectos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de 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42.822</a:t>
                      </a:r>
                    </a:p>
                  </a:txBody>
                  <a:tcPr marL="9525" marR="9525" marT="9525" marB="0" anchor="ctr"/>
                </a:tc>
                <a:extLst>
                  <a:ext uri="{0D108BD9-81ED-4DB2-BD59-A6C34878D82A}">
                    <a16:rowId xmlns:a16="http://schemas.microsoft.com/office/drawing/2014/main" val="470419466"/>
                  </a:ext>
                </a:extLst>
              </a:tr>
              <a:tr h="313200">
                <a:tc>
                  <a:txBody>
                    <a:bodyPr/>
                    <a:lstStyle/>
                    <a:p>
                      <a:pPr algn="ctr" fontAlgn="b"/>
                      <a:r>
                        <a:rPr lang="pt-BR" sz="900" b="0" i="0" u="none" strike="noStrike">
                          <a:solidFill>
                            <a:srgbClr val="000000"/>
                          </a:solidFill>
                          <a:effectLst/>
                          <a:latin typeface="Montserrat" panose="00000500000000000000" pitchFamily="2" charset="0"/>
                        </a:rPr>
                        <a:t>CC. Metroplaza (CES)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Metroproyectos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de 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8.545</a:t>
                      </a:r>
                    </a:p>
                  </a:txBody>
                  <a:tcPr marL="9525" marR="9525" marT="9525" marB="0" anchor="ctr"/>
                </a:tc>
                <a:extLst>
                  <a:ext uri="{0D108BD9-81ED-4DB2-BD59-A6C34878D82A}">
                    <a16:rowId xmlns:a16="http://schemas.microsoft.com/office/drawing/2014/main" val="3929758918"/>
                  </a:ext>
                </a:extLst>
              </a:tr>
              <a:tr h="313200">
                <a:tc>
                  <a:txBody>
                    <a:bodyPr/>
                    <a:lstStyle/>
                    <a:p>
                      <a:pPr algn="ctr" fontAlgn="b"/>
                      <a:r>
                        <a:rPr lang="pt-BR" sz="900" b="0" i="0" u="none" strike="noStrike">
                          <a:solidFill>
                            <a:srgbClr val="000000"/>
                          </a:solidFill>
                          <a:effectLst/>
                          <a:latin typeface="Montserrat" panose="00000500000000000000" pitchFamily="2" charset="0"/>
                        </a:rPr>
                        <a:t>CC. Metroplaza Jutiapa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Metroproyectos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Jutiapa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Jutiapa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21.000</a:t>
                      </a:r>
                    </a:p>
                  </a:txBody>
                  <a:tcPr marL="9525" marR="9525" marT="9525" marB="0" anchor="ctr"/>
                </a:tc>
                <a:extLst>
                  <a:ext uri="{0D108BD9-81ED-4DB2-BD59-A6C34878D82A}">
                    <a16:rowId xmlns:a16="http://schemas.microsoft.com/office/drawing/2014/main" val="3933403289"/>
                  </a:ext>
                </a:extLst>
              </a:tr>
              <a:tr h="313200">
                <a:tc>
                  <a:txBody>
                    <a:bodyPr/>
                    <a:lstStyle/>
                    <a:p>
                      <a:pPr algn="ctr" fontAlgn="b"/>
                      <a:r>
                        <a:rPr lang="pt-BR" sz="900" b="0" i="0" u="none" strike="noStrike" dirty="0">
                          <a:solidFill>
                            <a:srgbClr val="000000"/>
                          </a:solidFill>
                          <a:effectLst/>
                          <a:latin typeface="Montserrat" panose="00000500000000000000" pitchFamily="2" charset="0"/>
                        </a:rPr>
                        <a:t>CC. </a:t>
                      </a:r>
                      <a:r>
                        <a:rPr lang="pt-BR" sz="900" b="0" i="0" u="none" strike="noStrike" dirty="0" err="1">
                          <a:solidFill>
                            <a:srgbClr val="000000"/>
                          </a:solidFill>
                          <a:effectLst/>
                          <a:latin typeface="Montserrat" panose="00000500000000000000" pitchFamily="2" charset="0"/>
                        </a:rPr>
                        <a:t>Metroplaza</a:t>
                      </a:r>
                      <a:r>
                        <a:rPr lang="pt-BR" sz="900" b="0" i="0" u="none" strike="noStrike" dirty="0">
                          <a:solidFill>
                            <a:srgbClr val="000000"/>
                          </a:solidFill>
                          <a:effectLst/>
                          <a:latin typeface="Montserrat" panose="00000500000000000000" pitchFamily="2" charset="0"/>
                        </a:rPr>
                        <a:t> Mundo Maya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Metroproyectos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Flores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Petén</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19.486</a:t>
                      </a:r>
                    </a:p>
                  </a:txBody>
                  <a:tcPr marL="9525" marR="9525" marT="9525" marB="0" anchor="ctr"/>
                </a:tc>
                <a:extLst>
                  <a:ext uri="{0D108BD9-81ED-4DB2-BD59-A6C34878D82A}">
                    <a16:rowId xmlns:a16="http://schemas.microsoft.com/office/drawing/2014/main" val="562895131"/>
                  </a:ext>
                </a:extLst>
              </a:tr>
              <a:tr h="313200">
                <a:tc>
                  <a:txBody>
                    <a:bodyPr/>
                    <a:lstStyle/>
                    <a:p>
                      <a:pPr algn="ctr" fontAlgn="b"/>
                      <a:r>
                        <a:rPr lang="pt-BR" sz="900" b="0" i="0" u="none" strike="noStrike" dirty="0">
                          <a:solidFill>
                            <a:srgbClr val="000000"/>
                          </a:solidFill>
                          <a:effectLst/>
                          <a:latin typeface="Montserrat" panose="00000500000000000000" pitchFamily="2" charset="0"/>
                        </a:rPr>
                        <a:t>CC. </a:t>
                      </a:r>
                      <a:r>
                        <a:rPr lang="pt-BR" sz="900" b="0" i="0" u="none" strike="noStrike" dirty="0" err="1">
                          <a:solidFill>
                            <a:srgbClr val="000000"/>
                          </a:solidFill>
                          <a:effectLst/>
                          <a:latin typeface="Montserrat" panose="00000500000000000000" pitchFamily="2" charset="0"/>
                        </a:rPr>
                        <a:t>Metroplaza</a:t>
                      </a:r>
                      <a:r>
                        <a:rPr lang="pt-BR" sz="900" b="0" i="0" u="none" strike="noStrike" dirty="0">
                          <a:solidFill>
                            <a:srgbClr val="000000"/>
                          </a:solidFill>
                          <a:effectLst/>
                          <a:latin typeface="Montserrat" panose="00000500000000000000" pitchFamily="2" charset="0"/>
                        </a:rPr>
                        <a:t> Villalobos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Metroproyectos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de 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41.022</a:t>
                      </a:r>
                    </a:p>
                  </a:txBody>
                  <a:tcPr marL="9525" marR="9525" marT="9525" marB="0" anchor="ctr"/>
                </a:tc>
                <a:extLst>
                  <a:ext uri="{0D108BD9-81ED-4DB2-BD59-A6C34878D82A}">
                    <a16:rowId xmlns:a16="http://schemas.microsoft.com/office/drawing/2014/main" val="2026311568"/>
                  </a:ext>
                </a:extLst>
              </a:tr>
              <a:tr h="313200">
                <a:tc>
                  <a:txBody>
                    <a:bodyPr/>
                    <a:lstStyle/>
                    <a:p>
                      <a:pPr algn="ctr" fontAlgn="b"/>
                      <a:r>
                        <a:rPr lang="pt-BR" sz="900" b="0" i="0" u="none" strike="noStrike">
                          <a:solidFill>
                            <a:srgbClr val="000000"/>
                          </a:solidFill>
                          <a:effectLst/>
                          <a:latin typeface="Montserrat" panose="00000500000000000000" pitchFamily="2" charset="0"/>
                        </a:rPr>
                        <a:t>CC. Metrosur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Metroproyectos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de 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6.815</a:t>
                      </a:r>
                    </a:p>
                  </a:txBody>
                  <a:tcPr marL="9525" marR="9525" marT="9525" marB="0" anchor="ctr"/>
                </a:tc>
                <a:extLst>
                  <a:ext uri="{0D108BD9-81ED-4DB2-BD59-A6C34878D82A}">
                    <a16:rowId xmlns:a16="http://schemas.microsoft.com/office/drawing/2014/main" val="3185641319"/>
                  </a:ext>
                </a:extLst>
              </a:tr>
              <a:tr h="313200">
                <a:tc>
                  <a:txBody>
                    <a:bodyPr/>
                    <a:lstStyle/>
                    <a:p>
                      <a:pPr algn="ctr" fontAlgn="b"/>
                      <a:r>
                        <a:rPr lang="pt-BR" sz="900" b="0" i="0" u="none" strike="noStrike">
                          <a:solidFill>
                            <a:srgbClr val="000000"/>
                          </a:solidFill>
                          <a:effectLst/>
                          <a:latin typeface="Montserrat" panose="00000500000000000000" pitchFamily="2" charset="0"/>
                        </a:rPr>
                        <a:t>CC. Miraflores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Spectrum</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de 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61.116</a:t>
                      </a:r>
                    </a:p>
                  </a:txBody>
                  <a:tcPr marL="9525" marR="9525" marT="9525" marB="0" anchor="ctr"/>
                </a:tc>
                <a:extLst>
                  <a:ext uri="{0D108BD9-81ED-4DB2-BD59-A6C34878D82A}">
                    <a16:rowId xmlns:a16="http://schemas.microsoft.com/office/drawing/2014/main" val="2746906140"/>
                  </a:ext>
                </a:extLst>
              </a:tr>
              <a:tr h="313200">
                <a:tc>
                  <a:txBody>
                    <a:bodyPr/>
                    <a:lstStyle/>
                    <a:p>
                      <a:pPr algn="ctr" fontAlgn="b"/>
                      <a:r>
                        <a:rPr lang="pt-BR" sz="900" b="0" i="0" u="none" strike="noStrike">
                          <a:solidFill>
                            <a:srgbClr val="000000"/>
                          </a:solidFill>
                          <a:effectLst/>
                          <a:latin typeface="Montserrat" panose="00000500000000000000" pitchFamily="2" charset="0"/>
                        </a:rPr>
                        <a:t>CC. Naranjo Mall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Spectrum</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de 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28.966</a:t>
                      </a:r>
                    </a:p>
                  </a:txBody>
                  <a:tcPr marL="9525" marR="9525" marT="9525" marB="0" anchor="ctr"/>
                </a:tc>
                <a:extLst>
                  <a:ext uri="{0D108BD9-81ED-4DB2-BD59-A6C34878D82A}">
                    <a16:rowId xmlns:a16="http://schemas.microsoft.com/office/drawing/2014/main" val="4084903455"/>
                  </a:ext>
                </a:extLst>
              </a:tr>
              <a:tr h="313200">
                <a:tc>
                  <a:txBody>
                    <a:bodyPr/>
                    <a:lstStyle/>
                    <a:p>
                      <a:pPr algn="ctr" fontAlgn="b"/>
                      <a:r>
                        <a:rPr lang="pt-BR" sz="900" b="0" i="0" u="none" strike="noStrike">
                          <a:solidFill>
                            <a:srgbClr val="000000"/>
                          </a:solidFill>
                          <a:effectLst/>
                          <a:latin typeface="Montserrat" panose="00000500000000000000" pitchFamily="2" charset="0"/>
                        </a:rPr>
                        <a:t>CC. Oakland Mall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Spectrum</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de 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52.208</a:t>
                      </a:r>
                    </a:p>
                  </a:txBody>
                  <a:tcPr marL="9525" marR="9525" marT="9525" marB="0" anchor="ctr"/>
                </a:tc>
                <a:extLst>
                  <a:ext uri="{0D108BD9-81ED-4DB2-BD59-A6C34878D82A}">
                    <a16:rowId xmlns:a16="http://schemas.microsoft.com/office/drawing/2014/main" val="3857270473"/>
                  </a:ext>
                </a:extLst>
              </a:tr>
              <a:tr h="313200">
                <a:tc>
                  <a:txBody>
                    <a:bodyPr/>
                    <a:lstStyle/>
                    <a:p>
                      <a:pPr algn="ctr" fontAlgn="b"/>
                      <a:r>
                        <a:rPr lang="pt-BR" sz="900" b="0" i="0" u="none" strike="noStrike">
                          <a:solidFill>
                            <a:srgbClr val="000000"/>
                          </a:solidFill>
                          <a:effectLst/>
                          <a:latin typeface="Montserrat" panose="00000500000000000000" pitchFamily="2" charset="0"/>
                        </a:rPr>
                        <a:t>CC. Plaza Americas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Metroproyectos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Mazatenango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Suchitepéquez</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39.274</a:t>
                      </a:r>
                    </a:p>
                  </a:txBody>
                  <a:tcPr marL="9525" marR="9525" marT="9525" marB="0" anchor="ctr"/>
                </a:tc>
                <a:extLst>
                  <a:ext uri="{0D108BD9-81ED-4DB2-BD59-A6C34878D82A}">
                    <a16:rowId xmlns:a16="http://schemas.microsoft.com/office/drawing/2014/main" val="929604792"/>
                  </a:ext>
                </a:extLst>
              </a:tr>
              <a:tr h="313200">
                <a:tc>
                  <a:txBody>
                    <a:bodyPr/>
                    <a:lstStyle/>
                    <a:p>
                      <a:pPr algn="ctr" fontAlgn="b"/>
                      <a:r>
                        <a:rPr lang="pt-BR" sz="900" b="0" i="0" u="none" strike="noStrike">
                          <a:solidFill>
                            <a:srgbClr val="000000"/>
                          </a:solidFill>
                          <a:effectLst/>
                          <a:latin typeface="Montserrat" panose="00000500000000000000" pitchFamily="2" charset="0"/>
                        </a:rPr>
                        <a:t>CC. Portales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Spectrum</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de 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36.475</a:t>
                      </a:r>
                    </a:p>
                  </a:txBody>
                  <a:tcPr marL="9525" marR="9525" marT="9525" marB="0" anchor="ctr"/>
                </a:tc>
                <a:extLst>
                  <a:ext uri="{0D108BD9-81ED-4DB2-BD59-A6C34878D82A}">
                    <a16:rowId xmlns:a16="http://schemas.microsoft.com/office/drawing/2014/main" val="3611666958"/>
                  </a:ext>
                </a:extLst>
              </a:tr>
              <a:tr h="313200">
                <a:tc>
                  <a:txBody>
                    <a:bodyPr/>
                    <a:lstStyle/>
                    <a:p>
                      <a:pPr algn="ctr" fontAlgn="b"/>
                      <a:r>
                        <a:rPr lang="pt-BR" sz="900" b="0" i="0" u="none" strike="noStrike">
                          <a:solidFill>
                            <a:srgbClr val="000000"/>
                          </a:solidFill>
                          <a:effectLst/>
                          <a:latin typeface="Montserrat" panose="00000500000000000000" pitchFamily="2" charset="0"/>
                        </a:rPr>
                        <a:t>CC. Pradera Chimaltenango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Corporacion Multiproyectos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Chimaltenango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Chimaltenango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13.858</a:t>
                      </a:r>
                    </a:p>
                  </a:txBody>
                  <a:tcPr marL="9525" marR="9525" marT="9525" marB="0" anchor="ctr"/>
                </a:tc>
                <a:extLst>
                  <a:ext uri="{0D108BD9-81ED-4DB2-BD59-A6C34878D82A}">
                    <a16:rowId xmlns:a16="http://schemas.microsoft.com/office/drawing/2014/main" val="1661396278"/>
                  </a:ext>
                </a:extLst>
              </a:tr>
              <a:tr h="313200">
                <a:tc>
                  <a:txBody>
                    <a:bodyPr/>
                    <a:lstStyle/>
                    <a:p>
                      <a:pPr algn="ctr" fontAlgn="b"/>
                      <a:r>
                        <a:rPr lang="pt-BR" sz="900" b="0" i="0" u="none" strike="noStrike">
                          <a:solidFill>
                            <a:srgbClr val="000000"/>
                          </a:solidFill>
                          <a:effectLst/>
                          <a:latin typeface="Montserrat" panose="00000500000000000000" pitchFamily="2" charset="0"/>
                        </a:rPr>
                        <a:t>CC. Pradera Chiquimula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Corporacion Multiproyectos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Chiquimula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Chiquimula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21.857</a:t>
                      </a:r>
                    </a:p>
                  </a:txBody>
                  <a:tcPr marL="9525" marR="9525" marT="9525" marB="0" anchor="ctr"/>
                </a:tc>
                <a:extLst>
                  <a:ext uri="{0D108BD9-81ED-4DB2-BD59-A6C34878D82A}">
                    <a16:rowId xmlns:a16="http://schemas.microsoft.com/office/drawing/2014/main" val="1428700010"/>
                  </a:ext>
                </a:extLst>
              </a:tr>
              <a:tr h="313200">
                <a:tc>
                  <a:txBody>
                    <a:bodyPr/>
                    <a:lstStyle/>
                    <a:p>
                      <a:pPr algn="ctr" fontAlgn="b"/>
                      <a:r>
                        <a:rPr lang="pt-BR" sz="900" b="0" i="0" u="none" strike="noStrike" dirty="0">
                          <a:solidFill>
                            <a:srgbClr val="000000"/>
                          </a:solidFill>
                          <a:effectLst/>
                          <a:latin typeface="Montserrat" panose="00000500000000000000" pitchFamily="2" charset="0"/>
                        </a:rPr>
                        <a:t>CC. Pradera </a:t>
                      </a:r>
                      <a:r>
                        <a:rPr lang="pt-BR" sz="900" b="0" i="0" u="none" strike="noStrike" dirty="0" err="1">
                          <a:solidFill>
                            <a:srgbClr val="000000"/>
                          </a:solidFill>
                          <a:effectLst/>
                          <a:latin typeface="Montserrat" panose="00000500000000000000" pitchFamily="2" charset="0"/>
                        </a:rPr>
                        <a:t>Concepcion</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Corporacion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Multiproyectos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Santa Catarina </a:t>
                      </a:r>
                      <a:r>
                        <a:rPr lang="pt-BR" sz="900" b="0" i="0" u="none" strike="noStrike" dirty="0" err="1">
                          <a:solidFill>
                            <a:srgbClr val="000000"/>
                          </a:solidFill>
                          <a:effectLst/>
                          <a:latin typeface="Montserrat" panose="00000500000000000000" pitchFamily="2" charset="0"/>
                        </a:rPr>
                        <a:t>Pinula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60.400</a:t>
                      </a:r>
                    </a:p>
                  </a:txBody>
                  <a:tcPr marL="9525" marR="9525" marT="9525" marB="0" anchor="ctr"/>
                </a:tc>
                <a:extLst>
                  <a:ext uri="{0D108BD9-81ED-4DB2-BD59-A6C34878D82A}">
                    <a16:rowId xmlns:a16="http://schemas.microsoft.com/office/drawing/2014/main" val="3773668651"/>
                  </a:ext>
                </a:extLst>
              </a:tr>
              <a:tr h="313200">
                <a:tc>
                  <a:txBody>
                    <a:bodyPr/>
                    <a:lstStyle/>
                    <a:p>
                      <a:pPr algn="ctr" fontAlgn="b"/>
                      <a:r>
                        <a:rPr lang="pt-BR" sz="900" b="0" i="0" u="none" strike="noStrike">
                          <a:solidFill>
                            <a:srgbClr val="000000"/>
                          </a:solidFill>
                          <a:effectLst/>
                          <a:latin typeface="Montserrat" panose="00000500000000000000" pitchFamily="2" charset="0"/>
                        </a:rPr>
                        <a:t>CC. Pradera Escuintla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Corporacion Multiproyectos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Escuintla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Escuintla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14.885</a:t>
                      </a:r>
                    </a:p>
                  </a:txBody>
                  <a:tcPr marL="9525" marR="9525" marT="9525" marB="0" anchor="ctr"/>
                </a:tc>
                <a:extLst>
                  <a:ext uri="{0D108BD9-81ED-4DB2-BD59-A6C34878D82A}">
                    <a16:rowId xmlns:a16="http://schemas.microsoft.com/office/drawing/2014/main" val="2573794083"/>
                  </a:ext>
                </a:extLst>
              </a:tr>
              <a:tr h="313200">
                <a:tc>
                  <a:txBody>
                    <a:bodyPr/>
                    <a:lstStyle/>
                    <a:p>
                      <a:pPr algn="ctr" fontAlgn="b"/>
                      <a:r>
                        <a:rPr lang="pt-BR" sz="900" b="0" i="0" u="none" strike="noStrike">
                          <a:solidFill>
                            <a:srgbClr val="000000"/>
                          </a:solidFill>
                          <a:effectLst/>
                          <a:latin typeface="Montserrat" panose="00000500000000000000" pitchFamily="2" charset="0"/>
                        </a:rPr>
                        <a:t>CC. Pradera Express Palin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Corporacion Multiproyectos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Escuintla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Escuintla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4.255</a:t>
                      </a:r>
                    </a:p>
                  </a:txBody>
                  <a:tcPr marL="9525" marR="9525" marT="9525" marB="0" anchor="ctr"/>
                </a:tc>
                <a:extLst>
                  <a:ext uri="{0D108BD9-81ED-4DB2-BD59-A6C34878D82A}">
                    <a16:rowId xmlns:a16="http://schemas.microsoft.com/office/drawing/2014/main" val="3402022351"/>
                  </a:ext>
                </a:extLst>
              </a:tr>
            </a:tbl>
          </a:graphicData>
        </a:graphic>
      </p:graphicFrame>
      <p:sp>
        <p:nvSpPr>
          <p:cNvPr id="2" name="Retângulo: Cantos Arredondados 1">
            <a:extLst>
              <a:ext uri="{FF2B5EF4-FFF2-40B4-BE49-F238E27FC236}">
                <a16:creationId xmlns:a16="http://schemas.microsoft.com/office/drawing/2014/main" id="{81559B94-688A-675D-9697-7C8642770648}"/>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134</a:t>
            </a:r>
          </a:p>
        </p:txBody>
      </p:sp>
      <p:sp>
        <p:nvSpPr>
          <p:cNvPr id="12" name="Retângulo: Cantos Arredondados 11">
            <a:hlinkClick r:id="rId3" action="ppaction://hlinksldjump"/>
            <a:extLst>
              <a:ext uri="{FF2B5EF4-FFF2-40B4-BE49-F238E27FC236}">
                <a16:creationId xmlns:a16="http://schemas.microsoft.com/office/drawing/2014/main" id="{39C7B866-6736-8B03-3E33-2F249BA37C4B}"/>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559230204"/>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079347" y="-1113421"/>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03674" y="3581552"/>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Interface gráfica do usuário, Word&#10;&#10;Descrição gerada automaticamente">
            <a:extLst>
              <a:ext uri="{FF2B5EF4-FFF2-40B4-BE49-F238E27FC236}">
                <a16:creationId xmlns:a16="http://schemas.microsoft.com/office/drawing/2014/main" id="{A8E3992E-0750-382C-5132-463C03006A1E}"/>
              </a:ext>
            </a:extLst>
          </p:cNvPr>
          <p:cNvPicPr>
            <a:picLocks noChangeAspect="1"/>
          </p:cNvPicPr>
          <p:nvPr/>
        </p:nvPicPr>
        <p:blipFill rotWithShape="1">
          <a:blip r:embed="rId2">
            <a:extLst>
              <a:ext uri="{28A0092B-C50C-407E-A947-70E740481C1C}">
                <a14:useLocalDpi xmlns:a14="http://schemas.microsoft.com/office/drawing/2010/main" val="0"/>
              </a:ext>
            </a:extLst>
          </a:blip>
          <a:srcRect t="36426" b="32260"/>
          <a:stretch/>
        </p:blipFill>
        <p:spPr>
          <a:xfrm rot="16200000">
            <a:off x="-3085518" y="3056199"/>
            <a:ext cx="6887322" cy="716281"/>
          </a:xfrm>
          <a:prstGeom prst="rect">
            <a:avLst/>
          </a:prstGeom>
        </p:spPr>
      </p:pic>
      <p:sp>
        <p:nvSpPr>
          <p:cNvPr id="5" name="CaixaDeTexto 4">
            <a:extLst>
              <a:ext uri="{FF2B5EF4-FFF2-40B4-BE49-F238E27FC236}">
                <a16:creationId xmlns:a16="http://schemas.microsoft.com/office/drawing/2014/main" id="{E6F753DF-82E4-91C4-719D-F735EE072075}"/>
              </a:ext>
            </a:extLst>
          </p:cNvPr>
          <p:cNvSpPr txBox="1"/>
          <p:nvPr/>
        </p:nvSpPr>
        <p:spPr>
          <a:xfrm>
            <a:off x="1133080" y="348735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4997D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4997D0"/>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4997D0"/>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FFB22AFB-CCA3-1F87-531F-9E622810B03B}"/>
              </a:ext>
            </a:extLst>
          </p:cNvPr>
          <p:cNvGrpSpPr/>
          <p:nvPr/>
        </p:nvGrpSpPr>
        <p:grpSpPr>
          <a:xfrm>
            <a:off x="-23726" y="-455134"/>
            <a:ext cx="763874" cy="7492999"/>
            <a:chOff x="-7620" y="-406399"/>
            <a:chExt cx="763874" cy="406398"/>
          </a:xfrm>
        </p:grpSpPr>
        <p:sp>
          <p:nvSpPr>
            <p:cNvPr id="6" name="Retângulo 5">
              <a:extLst>
                <a:ext uri="{FF2B5EF4-FFF2-40B4-BE49-F238E27FC236}">
                  <a16:creationId xmlns:a16="http://schemas.microsoft.com/office/drawing/2014/main" id="{45DBD39B-81F3-821F-FF54-89B88569ADF7}"/>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CDA92917-3A9A-C14B-3BEE-396E80A1D624}"/>
                </a:ext>
              </a:extLst>
            </p:cNvPr>
            <p:cNvSpPr/>
            <p:nvPr/>
          </p:nvSpPr>
          <p:spPr>
            <a:xfrm>
              <a:off x="-7620" y="-406399"/>
              <a:ext cx="301602" cy="406398"/>
            </a:xfrm>
            <a:prstGeom prst="rect">
              <a:avLst/>
            </a:prstGeom>
            <a:solidFill>
              <a:srgbClr val="4997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5BD03167-4214-E701-6985-DCAA97A325F6}"/>
                </a:ext>
              </a:extLst>
            </p:cNvPr>
            <p:cNvSpPr/>
            <p:nvPr/>
          </p:nvSpPr>
          <p:spPr>
            <a:xfrm>
              <a:off x="546230" y="-406399"/>
              <a:ext cx="210024" cy="406398"/>
            </a:xfrm>
            <a:prstGeom prst="rect">
              <a:avLst/>
            </a:prstGeom>
            <a:solidFill>
              <a:srgbClr val="F9F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FA35B5E6-E5D0-6BFF-4E0B-3E9FEF62210F}"/>
              </a:ext>
            </a:extLst>
          </p:cNvPr>
          <p:cNvGraphicFramePr>
            <a:graphicFrameLocks noGrp="1"/>
          </p:cNvGraphicFramePr>
          <p:nvPr>
            <p:extLst>
              <p:ext uri="{D42A27DB-BD31-4B8C-83A1-F6EECF244321}">
                <p14:modId xmlns:p14="http://schemas.microsoft.com/office/powerpoint/2010/main" val="3513415621"/>
              </p:ext>
            </p:extLst>
          </p:nvPr>
        </p:nvGraphicFramePr>
        <p:xfrm>
          <a:off x="3725782" y="0"/>
          <a:ext cx="7812001" cy="6821848"/>
        </p:xfrm>
        <a:graphic>
          <a:graphicData uri="http://schemas.openxmlformats.org/drawingml/2006/table">
            <a:tbl>
              <a:tblPr firstRow="1" bandRow="1">
                <a:tableStyleId>{5C22544A-7EE6-4342-B048-85BDC9FD1C3A}</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7848">
                <a:tc>
                  <a:txBody>
                    <a:bodyPr/>
                    <a:lstStyle/>
                    <a:p>
                      <a:pPr algn="ctr"/>
                      <a:r>
                        <a:rPr lang="pt-BR" sz="1100" dirty="0">
                          <a:latin typeface="Montserrat" panose="00000500000000000000" pitchFamily="2" charset="0"/>
                        </a:rPr>
                        <a:t>CENTRO COMERCIAL</a:t>
                      </a:r>
                    </a:p>
                  </a:txBody>
                  <a:tcPr anchor="ctr">
                    <a:solidFill>
                      <a:schemeClr val="accent1"/>
                    </a:solidFill>
                  </a:tcPr>
                </a:tc>
                <a:tc>
                  <a:txBody>
                    <a:bodyPr/>
                    <a:lstStyle/>
                    <a:p>
                      <a:pPr algn="ctr"/>
                      <a:r>
                        <a:rPr lang="pt-BR" sz="1100" dirty="0">
                          <a:latin typeface="Montserrat" panose="00000500000000000000" pitchFamily="2" charset="0"/>
                        </a:rPr>
                        <a:t>DESAROLLADOR</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CC. Pradera Express Villa Nueva</a:t>
                      </a:r>
                    </a:p>
                  </a:txBody>
                  <a:tcPr marL="9525" marR="9525" marT="9525" marB="0" anchor="ctr">
                    <a:solidFill>
                      <a:srgbClr val="D2DEEF"/>
                    </a:solidFill>
                  </a:tcPr>
                </a:tc>
                <a:tc>
                  <a:txBody>
                    <a:bodyPr/>
                    <a:lstStyle/>
                    <a:p>
                      <a:pPr algn="ctr" fontAlgn="b"/>
                      <a:r>
                        <a:rPr lang="pt-BR" sz="900" b="0" i="0" u="none" strike="noStrike">
                          <a:solidFill>
                            <a:srgbClr val="000000"/>
                          </a:solidFill>
                          <a:effectLst/>
                          <a:latin typeface="Montserrat" panose="00000500000000000000" pitchFamily="2" charset="0"/>
                        </a:rPr>
                        <a:t>Corporacion Multiproyectos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Villa Nueva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7.676</a:t>
                      </a:r>
                    </a:p>
                  </a:txBody>
                  <a:tcPr marL="9525" marR="9525" marT="9525" marB="0" anchor="ctr"/>
                </a:tc>
                <a:extLst>
                  <a:ext uri="{0D108BD9-81ED-4DB2-BD59-A6C34878D82A}">
                    <a16:rowId xmlns:a16="http://schemas.microsoft.com/office/drawing/2014/main" val="4084838371"/>
                  </a:ext>
                </a:extLst>
              </a:tr>
              <a:tr h="313200">
                <a:tc>
                  <a:txBody>
                    <a:bodyPr/>
                    <a:lstStyle/>
                    <a:p>
                      <a:pPr algn="ctr" fontAlgn="b"/>
                      <a:r>
                        <a:rPr lang="pt-BR" sz="900" b="0" i="0" u="none" strike="noStrike">
                          <a:solidFill>
                            <a:srgbClr val="000000"/>
                          </a:solidFill>
                          <a:effectLst/>
                          <a:latin typeface="Montserrat" panose="00000500000000000000" pitchFamily="2" charset="0"/>
                        </a:rPr>
                        <a:t>CC. Pradera Huehuetenango</a:t>
                      </a:r>
                    </a:p>
                  </a:txBody>
                  <a:tcPr marL="9525" marR="9525" marT="9525" marB="0" anchor="ctr">
                    <a:solidFill>
                      <a:srgbClr val="EAEFF7"/>
                    </a:solidFill>
                  </a:tcPr>
                </a:tc>
                <a:tc>
                  <a:txBody>
                    <a:bodyPr/>
                    <a:lstStyle/>
                    <a:p>
                      <a:pPr algn="ctr" fontAlgn="b"/>
                      <a:r>
                        <a:rPr lang="pt-BR" sz="900" b="0" i="0" u="none" strike="noStrike" dirty="0" err="1">
                          <a:solidFill>
                            <a:srgbClr val="000000"/>
                          </a:solidFill>
                          <a:effectLst/>
                          <a:latin typeface="Montserrat" panose="00000500000000000000" pitchFamily="2" charset="0"/>
                        </a:rPr>
                        <a:t>Corporacion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Multiproyectos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Huehuetenango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Huehuetenango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21.527</a:t>
                      </a:r>
                    </a:p>
                  </a:txBody>
                  <a:tcPr marL="9525" marR="9525" marT="9525" marB="0" anchor="ctr"/>
                </a:tc>
                <a:extLst>
                  <a:ext uri="{0D108BD9-81ED-4DB2-BD59-A6C34878D82A}">
                    <a16:rowId xmlns:a16="http://schemas.microsoft.com/office/drawing/2014/main" val="3980164922"/>
                  </a:ext>
                </a:extLst>
              </a:tr>
              <a:tr h="313200">
                <a:tc>
                  <a:txBody>
                    <a:bodyPr/>
                    <a:lstStyle/>
                    <a:p>
                      <a:pPr algn="ctr" fontAlgn="b"/>
                      <a:r>
                        <a:rPr lang="pt-BR" sz="900" b="0" i="0" u="none" strike="noStrike" dirty="0">
                          <a:solidFill>
                            <a:srgbClr val="000000"/>
                          </a:solidFill>
                          <a:effectLst/>
                          <a:latin typeface="Montserrat" panose="00000500000000000000" pitchFamily="2" charset="0"/>
                        </a:rPr>
                        <a:t>CC. Pradera Puerto Barrios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Corporacion Multiproyectos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Puerto Barrios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Izabal</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20.743</a:t>
                      </a:r>
                    </a:p>
                  </a:txBody>
                  <a:tcPr marL="9525" marR="9525" marT="9525" marB="0" anchor="ctr"/>
                </a:tc>
                <a:extLst>
                  <a:ext uri="{0D108BD9-81ED-4DB2-BD59-A6C34878D82A}">
                    <a16:rowId xmlns:a16="http://schemas.microsoft.com/office/drawing/2014/main" val="2169466808"/>
                  </a:ext>
                </a:extLst>
              </a:tr>
              <a:tr h="313200">
                <a:tc>
                  <a:txBody>
                    <a:bodyPr/>
                    <a:lstStyle/>
                    <a:p>
                      <a:pPr algn="ctr" fontAlgn="b"/>
                      <a:r>
                        <a:rPr lang="pt-BR" sz="900" b="0" i="0" u="none" strike="noStrike">
                          <a:solidFill>
                            <a:srgbClr val="000000"/>
                          </a:solidFill>
                          <a:effectLst/>
                          <a:latin typeface="Montserrat" panose="00000500000000000000" pitchFamily="2" charset="0"/>
                        </a:rPr>
                        <a:t>CC. Pradera Vistares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Corporacion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Multiproyectos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de 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20.099</a:t>
                      </a:r>
                    </a:p>
                  </a:txBody>
                  <a:tcPr marL="9525" marR="9525" marT="9525" marB="0" anchor="ctr"/>
                </a:tc>
                <a:extLst>
                  <a:ext uri="{0D108BD9-81ED-4DB2-BD59-A6C34878D82A}">
                    <a16:rowId xmlns:a16="http://schemas.microsoft.com/office/drawing/2014/main" val="2561620714"/>
                  </a:ext>
                </a:extLst>
              </a:tr>
              <a:tr h="313200">
                <a:tc>
                  <a:txBody>
                    <a:bodyPr/>
                    <a:lstStyle/>
                    <a:p>
                      <a:pPr algn="ctr" fontAlgn="b"/>
                      <a:r>
                        <a:rPr lang="pt-BR" sz="900" b="0" i="0" u="none" strike="noStrike">
                          <a:solidFill>
                            <a:srgbClr val="000000"/>
                          </a:solidFill>
                          <a:effectLst/>
                          <a:latin typeface="Montserrat" panose="00000500000000000000" pitchFamily="2" charset="0"/>
                        </a:rPr>
                        <a:t>CC. Pradera Xela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Corporacion Multiproyectos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Quetzaltenango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Quetzaltenango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36.778</a:t>
                      </a:r>
                    </a:p>
                  </a:txBody>
                  <a:tcPr marL="9525" marR="9525" marT="9525" marB="0" anchor="ctr"/>
                </a:tc>
                <a:extLst>
                  <a:ext uri="{0D108BD9-81ED-4DB2-BD59-A6C34878D82A}">
                    <a16:rowId xmlns:a16="http://schemas.microsoft.com/office/drawing/2014/main" val="470419466"/>
                  </a:ext>
                </a:extLst>
              </a:tr>
              <a:tr h="313200">
                <a:tc>
                  <a:txBody>
                    <a:bodyPr/>
                    <a:lstStyle/>
                    <a:p>
                      <a:pPr algn="ctr" fontAlgn="b"/>
                      <a:r>
                        <a:rPr lang="pt-BR" sz="900" b="0" i="0" u="none" strike="noStrike">
                          <a:solidFill>
                            <a:srgbClr val="000000"/>
                          </a:solidFill>
                          <a:effectLst/>
                          <a:latin typeface="Montserrat" panose="00000500000000000000" pitchFamily="2" charset="0"/>
                        </a:rPr>
                        <a:t>CC. Pradera Zacapa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Corporacion Multiproyectos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Zacapa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Zacapa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9.431</a:t>
                      </a:r>
                    </a:p>
                  </a:txBody>
                  <a:tcPr marL="9525" marR="9525" marT="9525" marB="0" anchor="ctr"/>
                </a:tc>
                <a:extLst>
                  <a:ext uri="{0D108BD9-81ED-4DB2-BD59-A6C34878D82A}">
                    <a16:rowId xmlns:a16="http://schemas.microsoft.com/office/drawing/2014/main" val="3929758918"/>
                  </a:ext>
                </a:extLst>
              </a:tr>
              <a:tr h="313200">
                <a:tc>
                  <a:txBody>
                    <a:bodyPr/>
                    <a:lstStyle/>
                    <a:p>
                      <a:pPr algn="ctr" fontAlgn="b"/>
                      <a:r>
                        <a:rPr lang="pt-BR" sz="900" b="0" i="0" u="none" strike="noStrike">
                          <a:solidFill>
                            <a:srgbClr val="000000"/>
                          </a:solidFill>
                          <a:effectLst/>
                          <a:latin typeface="Montserrat" panose="00000500000000000000" pitchFamily="2" charset="0"/>
                        </a:rPr>
                        <a:t>CC. Pradera Zona 10</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Corporacion Multiproyectos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de 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24.140</a:t>
                      </a:r>
                    </a:p>
                  </a:txBody>
                  <a:tcPr marL="9525" marR="9525" marT="9525" marB="0" anchor="ctr"/>
                </a:tc>
                <a:extLst>
                  <a:ext uri="{0D108BD9-81ED-4DB2-BD59-A6C34878D82A}">
                    <a16:rowId xmlns:a16="http://schemas.microsoft.com/office/drawing/2014/main" val="3933403289"/>
                  </a:ext>
                </a:extLst>
              </a:tr>
              <a:tr h="313200">
                <a:tc>
                  <a:txBody>
                    <a:bodyPr/>
                    <a:lstStyle/>
                    <a:p>
                      <a:pPr algn="ctr" fontAlgn="b"/>
                      <a:r>
                        <a:rPr lang="pt-BR" sz="900" b="0" i="0" u="none" strike="noStrike">
                          <a:solidFill>
                            <a:srgbClr val="000000"/>
                          </a:solidFill>
                          <a:effectLst/>
                          <a:latin typeface="Montserrat" panose="00000500000000000000" pitchFamily="2" charset="0"/>
                        </a:rPr>
                        <a:t>CC.Centro Gran Carcha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Grupo- Integro</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Coban</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Alta </a:t>
                      </a:r>
                      <a:r>
                        <a:rPr lang="pt-BR" sz="900" b="0" i="0" u="none" strike="noStrike" dirty="0" err="1">
                          <a:solidFill>
                            <a:srgbClr val="000000"/>
                          </a:solidFill>
                          <a:effectLst/>
                          <a:latin typeface="Montserrat" panose="00000500000000000000" pitchFamily="2" charset="0"/>
                        </a:rPr>
                        <a:t>Verapaz</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10.574</a:t>
                      </a:r>
                    </a:p>
                  </a:txBody>
                  <a:tcPr marL="9525" marR="9525" marT="9525" marB="0" anchor="ctr"/>
                </a:tc>
                <a:extLst>
                  <a:ext uri="{0D108BD9-81ED-4DB2-BD59-A6C34878D82A}">
                    <a16:rowId xmlns:a16="http://schemas.microsoft.com/office/drawing/2014/main" val="562895131"/>
                  </a:ext>
                </a:extLst>
              </a:tr>
              <a:tr h="313200">
                <a:tc>
                  <a:txBody>
                    <a:bodyPr/>
                    <a:lstStyle/>
                    <a:p>
                      <a:pPr algn="ctr" fontAlgn="b"/>
                      <a:r>
                        <a:rPr lang="pt-BR" sz="900" b="0" i="0" u="none" strike="noStrike">
                          <a:solidFill>
                            <a:srgbClr val="000000"/>
                          </a:solidFill>
                          <a:effectLst/>
                          <a:latin typeface="Montserrat" panose="00000500000000000000" pitchFamily="2" charset="0"/>
                        </a:rPr>
                        <a:t>Centro Comercial El Frutal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Rosul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Villa Nueva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46.714</a:t>
                      </a:r>
                    </a:p>
                  </a:txBody>
                  <a:tcPr marL="9525" marR="9525" marT="9525" marB="0" anchor="ctr"/>
                </a:tc>
                <a:extLst>
                  <a:ext uri="{0D108BD9-81ED-4DB2-BD59-A6C34878D82A}">
                    <a16:rowId xmlns:a16="http://schemas.microsoft.com/office/drawing/2014/main" val="2026311568"/>
                  </a:ext>
                </a:extLst>
              </a:tr>
              <a:tr h="313200">
                <a:tc>
                  <a:txBody>
                    <a:bodyPr/>
                    <a:lstStyle/>
                    <a:p>
                      <a:pPr algn="ctr" fontAlgn="b"/>
                      <a:r>
                        <a:rPr lang="pt-BR" sz="900" b="0" i="0" u="none" strike="noStrike">
                          <a:solidFill>
                            <a:srgbClr val="000000"/>
                          </a:solidFill>
                          <a:effectLst/>
                          <a:latin typeface="Montserrat" panose="00000500000000000000" pitchFamily="2" charset="0"/>
                        </a:rPr>
                        <a:t>Centro Comercial Pacific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Pacific</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de 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11.705</a:t>
                      </a:r>
                    </a:p>
                  </a:txBody>
                  <a:tcPr marL="9525" marR="9525" marT="9525" marB="0" anchor="ctr"/>
                </a:tc>
                <a:extLst>
                  <a:ext uri="{0D108BD9-81ED-4DB2-BD59-A6C34878D82A}">
                    <a16:rowId xmlns:a16="http://schemas.microsoft.com/office/drawing/2014/main" val="3185641319"/>
                  </a:ext>
                </a:extLst>
              </a:tr>
              <a:tr h="313200">
                <a:tc>
                  <a:txBody>
                    <a:bodyPr/>
                    <a:lstStyle/>
                    <a:p>
                      <a:pPr algn="ctr" fontAlgn="b"/>
                      <a:r>
                        <a:rPr lang="pt-BR" sz="900" b="0" i="0" u="none" strike="noStrike">
                          <a:solidFill>
                            <a:srgbClr val="000000"/>
                          </a:solidFill>
                          <a:effectLst/>
                          <a:latin typeface="Montserrat" panose="00000500000000000000" pitchFamily="2" charset="0"/>
                        </a:rPr>
                        <a:t>Centro Comercial Pacific Villa Hermosa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Pacific</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 Miguel </a:t>
                      </a:r>
                      <a:r>
                        <a:rPr lang="pt-BR" sz="900" b="0" i="0" u="none" strike="noStrike" dirty="0" err="1">
                          <a:solidFill>
                            <a:srgbClr val="000000"/>
                          </a:solidFill>
                          <a:effectLst/>
                          <a:latin typeface="Montserrat" panose="00000500000000000000" pitchFamily="2" charset="0"/>
                        </a:rPr>
                        <a:t>Petapa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17.019</a:t>
                      </a:r>
                    </a:p>
                  </a:txBody>
                  <a:tcPr marL="9525" marR="9525" marT="9525" marB="0" anchor="ctr"/>
                </a:tc>
                <a:extLst>
                  <a:ext uri="{0D108BD9-81ED-4DB2-BD59-A6C34878D82A}">
                    <a16:rowId xmlns:a16="http://schemas.microsoft.com/office/drawing/2014/main" val="2746906140"/>
                  </a:ext>
                </a:extLst>
              </a:tr>
              <a:tr h="313200">
                <a:tc>
                  <a:txBody>
                    <a:bodyPr/>
                    <a:lstStyle/>
                    <a:p>
                      <a:pPr algn="ctr" fontAlgn="b"/>
                      <a:r>
                        <a:rPr lang="pt-BR" sz="900" b="0" i="0" u="none" strike="noStrike">
                          <a:solidFill>
                            <a:srgbClr val="000000"/>
                          </a:solidFill>
                          <a:effectLst/>
                          <a:latin typeface="Montserrat" panose="00000500000000000000" pitchFamily="2" charset="0"/>
                        </a:rPr>
                        <a:t>Centro Comercial RusMall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Ingrup/Insugas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de 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16.500</a:t>
                      </a:r>
                    </a:p>
                  </a:txBody>
                  <a:tcPr marL="9525" marR="9525" marT="9525" marB="0" anchor="ctr"/>
                </a:tc>
                <a:extLst>
                  <a:ext uri="{0D108BD9-81ED-4DB2-BD59-A6C34878D82A}">
                    <a16:rowId xmlns:a16="http://schemas.microsoft.com/office/drawing/2014/main" val="4084903455"/>
                  </a:ext>
                </a:extLst>
              </a:tr>
              <a:tr h="313200">
                <a:tc>
                  <a:txBody>
                    <a:bodyPr/>
                    <a:lstStyle/>
                    <a:p>
                      <a:pPr algn="ctr" fontAlgn="b"/>
                      <a:r>
                        <a:rPr lang="pt-BR" sz="900" b="0" i="0" u="none" strike="noStrike">
                          <a:solidFill>
                            <a:srgbClr val="000000"/>
                          </a:solidFill>
                          <a:effectLst/>
                          <a:latin typeface="Montserrat" panose="00000500000000000000" pitchFamily="2" charset="0"/>
                        </a:rPr>
                        <a:t>Centro Comercial SanKris Mall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Ingrup/insugas</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Ciudad</a:t>
                      </a: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 de 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24.000</a:t>
                      </a:r>
                    </a:p>
                  </a:txBody>
                  <a:tcPr marL="9525" marR="9525" marT="9525" marB="0" anchor="ctr"/>
                </a:tc>
                <a:extLst>
                  <a:ext uri="{0D108BD9-81ED-4DB2-BD59-A6C34878D82A}">
                    <a16:rowId xmlns:a16="http://schemas.microsoft.com/office/drawing/2014/main" val="3857270473"/>
                  </a:ext>
                </a:extLst>
              </a:tr>
              <a:tr h="313200">
                <a:tc>
                  <a:txBody>
                    <a:bodyPr/>
                    <a:lstStyle/>
                    <a:p>
                      <a:pPr algn="ctr" fontAlgn="b"/>
                      <a:r>
                        <a:rPr lang="pt-BR" sz="900" b="0" i="0" u="none" strike="noStrike">
                          <a:solidFill>
                            <a:srgbClr val="000000"/>
                          </a:solidFill>
                          <a:effectLst/>
                          <a:latin typeface="Montserrat" panose="00000500000000000000" pitchFamily="2" charset="0"/>
                        </a:rPr>
                        <a:t>Centro Comercial Tikal Futura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Tikal Futura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Ciudad de Guatemala</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15.408</a:t>
                      </a:r>
                    </a:p>
                  </a:txBody>
                  <a:tcPr marL="9525" marR="9525" marT="9525" marB="0" anchor="ctr"/>
                </a:tc>
                <a:extLst>
                  <a:ext uri="{0D108BD9-81ED-4DB2-BD59-A6C34878D82A}">
                    <a16:rowId xmlns:a16="http://schemas.microsoft.com/office/drawing/2014/main" val="929604792"/>
                  </a:ext>
                </a:extLst>
              </a:tr>
              <a:tr h="313200">
                <a:tc>
                  <a:txBody>
                    <a:bodyPr/>
                    <a:lstStyle/>
                    <a:p>
                      <a:pPr algn="ctr" fontAlgn="b"/>
                      <a:r>
                        <a:rPr lang="pt-BR" sz="900" b="0" i="0" u="none" strike="noStrike">
                          <a:solidFill>
                            <a:srgbClr val="000000"/>
                          </a:solidFill>
                          <a:effectLst/>
                          <a:latin typeface="Montserrat" panose="00000500000000000000" pitchFamily="2" charset="0"/>
                        </a:rPr>
                        <a:t>Centro de Conveniencia Pasaje Naranjo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Arcos</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Ciudad de Guatemala</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9.960</a:t>
                      </a:r>
                    </a:p>
                  </a:txBody>
                  <a:tcPr marL="9525" marR="9525" marT="9525" marB="0" anchor="ctr"/>
                </a:tc>
                <a:extLst>
                  <a:ext uri="{0D108BD9-81ED-4DB2-BD59-A6C34878D82A}">
                    <a16:rowId xmlns:a16="http://schemas.microsoft.com/office/drawing/2014/main" val="3611666958"/>
                  </a:ext>
                </a:extLst>
              </a:tr>
              <a:tr h="313200">
                <a:tc>
                  <a:txBody>
                    <a:bodyPr/>
                    <a:lstStyle/>
                    <a:p>
                      <a:pPr algn="ctr" fontAlgn="b"/>
                      <a:r>
                        <a:rPr lang="pt-BR" sz="900" b="0" i="0" u="none" strike="noStrike">
                          <a:solidFill>
                            <a:srgbClr val="000000"/>
                          </a:solidFill>
                          <a:effectLst/>
                          <a:latin typeface="Montserrat" panose="00000500000000000000" pitchFamily="2" charset="0"/>
                        </a:rPr>
                        <a:t>Condado Concepcion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Abarca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Ciudad de Guatemala</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35.530</a:t>
                      </a:r>
                    </a:p>
                  </a:txBody>
                  <a:tcPr marL="9525" marR="9525" marT="9525" marB="0" anchor="ctr"/>
                </a:tc>
                <a:extLst>
                  <a:ext uri="{0D108BD9-81ED-4DB2-BD59-A6C34878D82A}">
                    <a16:rowId xmlns:a16="http://schemas.microsoft.com/office/drawing/2014/main" val="1661396278"/>
                  </a:ext>
                </a:extLst>
              </a:tr>
              <a:tr h="313200">
                <a:tc>
                  <a:txBody>
                    <a:bodyPr/>
                    <a:lstStyle/>
                    <a:p>
                      <a:pPr algn="ctr" fontAlgn="b"/>
                      <a:r>
                        <a:rPr lang="pt-BR" sz="900" b="0" i="0" u="none" strike="noStrike">
                          <a:solidFill>
                            <a:srgbClr val="000000"/>
                          </a:solidFill>
                          <a:effectLst/>
                          <a:latin typeface="Montserrat" panose="00000500000000000000" pitchFamily="2" charset="0"/>
                        </a:rPr>
                        <a:t>Decima Plaza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Eskala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Ciudad de Guatemala</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13.300</a:t>
                      </a:r>
                    </a:p>
                  </a:txBody>
                  <a:tcPr marL="9525" marR="9525" marT="9525" marB="0" anchor="ctr"/>
                </a:tc>
                <a:extLst>
                  <a:ext uri="{0D108BD9-81ED-4DB2-BD59-A6C34878D82A}">
                    <a16:rowId xmlns:a16="http://schemas.microsoft.com/office/drawing/2014/main" val="1428700010"/>
                  </a:ext>
                </a:extLst>
              </a:tr>
              <a:tr h="313200">
                <a:tc>
                  <a:txBody>
                    <a:bodyPr/>
                    <a:lstStyle/>
                    <a:p>
                      <a:pPr algn="ctr" fontAlgn="b"/>
                      <a:r>
                        <a:rPr lang="pt-BR" sz="900" b="0" i="0" u="none" strike="noStrike">
                          <a:solidFill>
                            <a:srgbClr val="000000"/>
                          </a:solidFill>
                          <a:effectLst/>
                          <a:latin typeface="Montserrat" panose="00000500000000000000" pitchFamily="2" charset="0"/>
                        </a:rPr>
                        <a:t>Dinamia Cayala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Eskala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Ciudad de Guatemala</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12.840</a:t>
                      </a:r>
                    </a:p>
                  </a:txBody>
                  <a:tcPr marL="9525" marR="9525" marT="9525" marB="0" anchor="ctr"/>
                </a:tc>
                <a:extLst>
                  <a:ext uri="{0D108BD9-81ED-4DB2-BD59-A6C34878D82A}">
                    <a16:rowId xmlns:a16="http://schemas.microsoft.com/office/drawing/2014/main" val="3773668651"/>
                  </a:ext>
                </a:extLst>
              </a:tr>
              <a:tr h="313200">
                <a:tc>
                  <a:txBody>
                    <a:bodyPr/>
                    <a:lstStyle/>
                    <a:p>
                      <a:pPr algn="ctr" fontAlgn="b"/>
                      <a:r>
                        <a:rPr lang="pt-BR" sz="900" b="0" i="0" u="none" strike="noStrike">
                          <a:solidFill>
                            <a:srgbClr val="000000"/>
                          </a:solidFill>
                          <a:effectLst/>
                          <a:latin typeface="Montserrat" panose="00000500000000000000" pitchFamily="2" charset="0"/>
                        </a:rPr>
                        <a:t>Eskala Ces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Eskala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Ciudad de Guatemala</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13.750</a:t>
                      </a:r>
                    </a:p>
                  </a:txBody>
                  <a:tcPr marL="9525" marR="9525" marT="9525" marB="0" anchor="ctr"/>
                </a:tc>
                <a:extLst>
                  <a:ext uri="{0D108BD9-81ED-4DB2-BD59-A6C34878D82A}">
                    <a16:rowId xmlns:a16="http://schemas.microsoft.com/office/drawing/2014/main" val="2573794083"/>
                  </a:ext>
                </a:extLst>
              </a:tr>
              <a:tr h="313200">
                <a:tc>
                  <a:txBody>
                    <a:bodyPr/>
                    <a:lstStyle/>
                    <a:p>
                      <a:pPr algn="ctr" fontAlgn="b"/>
                      <a:r>
                        <a:rPr lang="pt-BR" sz="900" b="0" i="0" u="none" strike="noStrike">
                          <a:solidFill>
                            <a:srgbClr val="000000"/>
                          </a:solidFill>
                          <a:effectLst/>
                          <a:latin typeface="Montserrat" panose="00000500000000000000" pitchFamily="2" charset="0"/>
                        </a:rPr>
                        <a:t>Eskala Roosevelt</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Eskala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Ciudad</a:t>
                      </a: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 de 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27.900</a:t>
                      </a:r>
                    </a:p>
                  </a:txBody>
                  <a:tcPr marL="9525" marR="9525" marT="9525" marB="0" anchor="ctr"/>
                </a:tc>
                <a:extLst>
                  <a:ext uri="{0D108BD9-81ED-4DB2-BD59-A6C34878D82A}">
                    <a16:rowId xmlns:a16="http://schemas.microsoft.com/office/drawing/2014/main" val="3402022351"/>
                  </a:ext>
                </a:extLst>
              </a:tr>
            </a:tbl>
          </a:graphicData>
        </a:graphic>
      </p:graphicFrame>
      <p:sp>
        <p:nvSpPr>
          <p:cNvPr id="2" name="Retângulo: Cantos Arredondados 1">
            <a:extLst>
              <a:ext uri="{FF2B5EF4-FFF2-40B4-BE49-F238E27FC236}">
                <a16:creationId xmlns:a16="http://schemas.microsoft.com/office/drawing/2014/main" id="{DBAFEF17-3591-8C66-FE54-B2FB123C5ABE}"/>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135</a:t>
            </a:r>
          </a:p>
        </p:txBody>
      </p:sp>
      <p:sp>
        <p:nvSpPr>
          <p:cNvPr id="12" name="Retângulo: Cantos Arredondados 11">
            <a:hlinkClick r:id="rId3" action="ppaction://hlinksldjump"/>
            <a:extLst>
              <a:ext uri="{FF2B5EF4-FFF2-40B4-BE49-F238E27FC236}">
                <a16:creationId xmlns:a16="http://schemas.microsoft.com/office/drawing/2014/main" id="{3AABC53E-9DCA-F4D9-5F7C-CEA2F9B6BE76}"/>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256519542"/>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079347" y="-1113421"/>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03674" y="3581552"/>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Interface gráfica do usuário, Word&#10;&#10;Descrição gerada automaticamente">
            <a:extLst>
              <a:ext uri="{FF2B5EF4-FFF2-40B4-BE49-F238E27FC236}">
                <a16:creationId xmlns:a16="http://schemas.microsoft.com/office/drawing/2014/main" id="{A8E3992E-0750-382C-5132-463C03006A1E}"/>
              </a:ext>
            </a:extLst>
          </p:cNvPr>
          <p:cNvPicPr>
            <a:picLocks noChangeAspect="1"/>
          </p:cNvPicPr>
          <p:nvPr/>
        </p:nvPicPr>
        <p:blipFill rotWithShape="1">
          <a:blip r:embed="rId2">
            <a:extLst>
              <a:ext uri="{28A0092B-C50C-407E-A947-70E740481C1C}">
                <a14:useLocalDpi xmlns:a14="http://schemas.microsoft.com/office/drawing/2010/main" val="0"/>
              </a:ext>
            </a:extLst>
          </a:blip>
          <a:srcRect t="36426" b="32260"/>
          <a:stretch/>
        </p:blipFill>
        <p:spPr>
          <a:xfrm rot="16200000">
            <a:off x="-3085518" y="3056199"/>
            <a:ext cx="6887322" cy="716281"/>
          </a:xfrm>
          <a:prstGeom prst="rect">
            <a:avLst/>
          </a:prstGeom>
        </p:spPr>
      </p:pic>
      <p:sp>
        <p:nvSpPr>
          <p:cNvPr id="5" name="CaixaDeTexto 4">
            <a:extLst>
              <a:ext uri="{FF2B5EF4-FFF2-40B4-BE49-F238E27FC236}">
                <a16:creationId xmlns:a16="http://schemas.microsoft.com/office/drawing/2014/main" id="{E6F753DF-82E4-91C4-719D-F735EE072075}"/>
              </a:ext>
            </a:extLst>
          </p:cNvPr>
          <p:cNvSpPr txBox="1"/>
          <p:nvPr/>
        </p:nvSpPr>
        <p:spPr>
          <a:xfrm>
            <a:off x="1133080" y="348735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4997D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4997D0"/>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4997D0"/>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FFB22AFB-CCA3-1F87-531F-9E622810B03B}"/>
              </a:ext>
            </a:extLst>
          </p:cNvPr>
          <p:cNvGrpSpPr/>
          <p:nvPr/>
        </p:nvGrpSpPr>
        <p:grpSpPr>
          <a:xfrm>
            <a:off x="-23726" y="-455134"/>
            <a:ext cx="763874" cy="7492999"/>
            <a:chOff x="-7620" y="-406399"/>
            <a:chExt cx="763874" cy="406398"/>
          </a:xfrm>
        </p:grpSpPr>
        <p:sp>
          <p:nvSpPr>
            <p:cNvPr id="6" name="Retângulo 5">
              <a:extLst>
                <a:ext uri="{FF2B5EF4-FFF2-40B4-BE49-F238E27FC236}">
                  <a16:creationId xmlns:a16="http://schemas.microsoft.com/office/drawing/2014/main" id="{45DBD39B-81F3-821F-FF54-89B88569ADF7}"/>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CDA92917-3A9A-C14B-3BEE-396E80A1D624}"/>
                </a:ext>
              </a:extLst>
            </p:cNvPr>
            <p:cNvSpPr/>
            <p:nvPr/>
          </p:nvSpPr>
          <p:spPr>
            <a:xfrm>
              <a:off x="-7620" y="-406399"/>
              <a:ext cx="301602" cy="406398"/>
            </a:xfrm>
            <a:prstGeom prst="rect">
              <a:avLst/>
            </a:prstGeom>
            <a:solidFill>
              <a:srgbClr val="4997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5BD03167-4214-E701-6985-DCAA97A325F6}"/>
                </a:ext>
              </a:extLst>
            </p:cNvPr>
            <p:cNvSpPr/>
            <p:nvPr/>
          </p:nvSpPr>
          <p:spPr>
            <a:xfrm>
              <a:off x="546230" y="-406399"/>
              <a:ext cx="210024" cy="406398"/>
            </a:xfrm>
            <a:prstGeom prst="rect">
              <a:avLst/>
            </a:prstGeom>
            <a:solidFill>
              <a:srgbClr val="F9F0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FA35B5E6-E5D0-6BFF-4E0B-3E9FEF62210F}"/>
              </a:ext>
            </a:extLst>
          </p:cNvPr>
          <p:cNvGraphicFramePr>
            <a:graphicFrameLocks noGrp="1"/>
          </p:cNvGraphicFramePr>
          <p:nvPr>
            <p:extLst>
              <p:ext uri="{D42A27DB-BD31-4B8C-83A1-F6EECF244321}">
                <p14:modId xmlns:p14="http://schemas.microsoft.com/office/powerpoint/2010/main" val="4159279059"/>
              </p:ext>
            </p:extLst>
          </p:nvPr>
        </p:nvGraphicFramePr>
        <p:xfrm>
          <a:off x="3725782" y="0"/>
          <a:ext cx="7812001" cy="6821848"/>
        </p:xfrm>
        <a:graphic>
          <a:graphicData uri="http://schemas.openxmlformats.org/drawingml/2006/table">
            <a:tbl>
              <a:tblPr firstRow="1" bandRow="1">
                <a:tableStyleId>{5C22544A-7EE6-4342-B048-85BDC9FD1C3A}</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7848">
                <a:tc>
                  <a:txBody>
                    <a:bodyPr/>
                    <a:lstStyle/>
                    <a:p>
                      <a:pPr algn="ctr"/>
                      <a:r>
                        <a:rPr lang="pt-BR" sz="1100" dirty="0">
                          <a:latin typeface="Montserrat" panose="00000500000000000000" pitchFamily="2" charset="0"/>
                        </a:rPr>
                        <a:t>CENTRO COMERCIAL</a:t>
                      </a:r>
                    </a:p>
                  </a:txBody>
                  <a:tcPr anchor="ctr">
                    <a:solidFill>
                      <a:schemeClr val="accent1"/>
                    </a:solidFill>
                  </a:tcPr>
                </a:tc>
                <a:tc>
                  <a:txBody>
                    <a:bodyPr/>
                    <a:lstStyle/>
                    <a:p>
                      <a:pPr algn="ctr"/>
                      <a:r>
                        <a:rPr lang="pt-BR" sz="1100">
                          <a:latin typeface="Montserrat" panose="00000500000000000000" pitchFamily="2" charset="0"/>
                        </a:rPr>
                        <a:t>DESAROLLADOR</a:t>
                      </a:r>
                      <a:endParaRPr lang="pt-BR" sz="1100" dirty="0">
                        <a:latin typeface="Montserrat" panose="00000500000000000000" pitchFamily="2" charset="0"/>
                      </a:endParaRP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Futeca</a:t>
                      </a:r>
                      <a:r>
                        <a:rPr lang="pt-BR" sz="900" b="0" i="0" u="none" strike="noStrike" dirty="0">
                          <a:solidFill>
                            <a:srgbClr val="000000"/>
                          </a:solidFill>
                          <a:effectLst/>
                          <a:latin typeface="Montserrat" panose="00000500000000000000" pitchFamily="2" charset="0"/>
                        </a:rPr>
                        <a:t> San Cristobal</a:t>
                      </a:r>
                    </a:p>
                  </a:txBody>
                  <a:tcPr marL="9525" marR="9525" marT="9525" marB="0" anchor="ctr">
                    <a:solidFill>
                      <a:srgbClr val="D2DEEF"/>
                    </a:solidFill>
                  </a:tcPr>
                </a:tc>
                <a:tc>
                  <a:txBody>
                    <a:bodyPr/>
                    <a:lstStyle/>
                    <a:p>
                      <a:pPr algn="ctr" fontAlgn="b"/>
                      <a:r>
                        <a:rPr lang="pt-BR" sz="900" b="0" i="0" u="none" strike="noStrike">
                          <a:solidFill>
                            <a:srgbClr val="000000"/>
                          </a:solidFill>
                          <a:effectLst/>
                          <a:latin typeface="Montserrat" panose="00000500000000000000" pitchFamily="2" charset="0"/>
                        </a:rPr>
                        <a:t>Grupo Eskala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Mixco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8.100</a:t>
                      </a:r>
                    </a:p>
                  </a:txBody>
                  <a:tcPr marL="9525" marR="9525" marT="9525" marB="0" anchor="ctr"/>
                </a:tc>
                <a:extLst>
                  <a:ext uri="{0D108BD9-81ED-4DB2-BD59-A6C34878D82A}">
                    <a16:rowId xmlns:a16="http://schemas.microsoft.com/office/drawing/2014/main" val="4084838371"/>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Futeca</a:t>
                      </a:r>
                      <a:r>
                        <a:rPr lang="pt-BR" sz="900" b="0" i="0" u="none" strike="noStrike" dirty="0">
                          <a:solidFill>
                            <a:srgbClr val="000000"/>
                          </a:solidFill>
                          <a:effectLst/>
                          <a:latin typeface="Montserrat" panose="00000500000000000000" pitchFamily="2" charset="0"/>
                        </a:rPr>
                        <a:t> zona 14</a:t>
                      </a:r>
                    </a:p>
                  </a:txBody>
                  <a:tcPr marL="9525" marR="9525" marT="9525" marB="0" anchor="ctr">
                    <a:solidFill>
                      <a:srgbClr val="EAEFF7"/>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Eskala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Ciudad de Guatemala</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7.000</a:t>
                      </a:r>
                    </a:p>
                  </a:txBody>
                  <a:tcPr marL="9525" marR="9525" marT="9525" marB="0" anchor="ctr"/>
                </a:tc>
                <a:extLst>
                  <a:ext uri="{0D108BD9-81ED-4DB2-BD59-A6C34878D82A}">
                    <a16:rowId xmlns:a16="http://schemas.microsoft.com/office/drawing/2014/main" val="3980164922"/>
                  </a:ext>
                </a:extLst>
              </a:tr>
              <a:tr h="313200">
                <a:tc>
                  <a:txBody>
                    <a:bodyPr/>
                    <a:lstStyle/>
                    <a:p>
                      <a:pPr algn="ctr" fontAlgn="b"/>
                      <a:r>
                        <a:rPr lang="pt-BR" sz="900" b="0" i="0" u="none" strike="noStrike">
                          <a:solidFill>
                            <a:srgbClr val="000000"/>
                          </a:solidFill>
                          <a:effectLst/>
                          <a:latin typeface="Montserrat" panose="00000500000000000000" pitchFamily="2" charset="0"/>
                        </a:rPr>
                        <a:t>La Estacion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Eskala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Ciudad</a:t>
                      </a: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 de 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12.400</a:t>
                      </a:r>
                    </a:p>
                  </a:txBody>
                  <a:tcPr marL="9525" marR="9525" marT="9525" marB="0" anchor="ctr"/>
                </a:tc>
                <a:extLst>
                  <a:ext uri="{0D108BD9-81ED-4DB2-BD59-A6C34878D82A}">
                    <a16:rowId xmlns:a16="http://schemas.microsoft.com/office/drawing/2014/main" val="2169466808"/>
                  </a:ext>
                </a:extLst>
              </a:tr>
              <a:tr h="313200">
                <a:tc>
                  <a:txBody>
                    <a:bodyPr/>
                    <a:lstStyle/>
                    <a:p>
                      <a:pPr algn="ctr" fontAlgn="b"/>
                      <a:r>
                        <a:rPr lang="pt-BR" sz="900" b="0" i="0" u="none" strike="noStrike">
                          <a:solidFill>
                            <a:srgbClr val="000000"/>
                          </a:solidFill>
                          <a:effectLst/>
                          <a:latin typeface="Montserrat" panose="00000500000000000000" pitchFamily="2" charset="0"/>
                        </a:rPr>
                        <a:t>Metrocentro Villa Nueva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Grupo Roble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Villa Nueva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19652 </a:t>
                      </a:r>
                    </a:p>
                  </a:txBody>
                  <a:tcPr marL="9525" marR="9525" marT="9525" marB="0" anchor="ctr"/>
                </a:tc>
                <a:extLst>
                  <a:ext uri="{0D108BD9-81ED-4DB2-BD59-A6C34878D82A}">
                    <a16:rowId xmlns:a16="http://schemas.microsoft.com/office/drawing/2014/main" val="2561620714"/>
                  </a:ext>
                </a:extLst>
              </a:tr>
              <a:tr h="313200">
                <a:tc>
                  <a:txBody>
                    <a:bodyPr/>
                    <a:lstStyle/>
                    <a:p>
                      <a:pPr algn="ctr" fontAlgn="b"/>
                      <a:r>
                        <a:rPr lang="pt-BR" sz="900" b="0" i="0" u="none" strike="noStrike">
                          <a:solidFill>
                            <a:srgbClr val="000000"/>
                          </a:solidFill>
                          <a:effectLst/>
                          <a:latin typeface="Montserrat" panose="00000500000000000000" pitchFamily="2" charset="0"/>
                        </a:rPr>
                        <a:t>Parque las Americas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Integro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Ciudad</a:t>
                      </a: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 de 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15.000</a:t>
                      </a:r>
                    </a:p>
                  </a:txBody>
                  <a:tcPr marL="9525" marR="9525" marT="9525" marB="0" anchor="ctr"/>
                </a:tc>
                <a:extLst>
                  <a:ext uri="{0D108BD9-81ED-4DB2-BD59-A6C34878D82A}">
                    <a16:rowId xmlns:a16="http://schemas.microsoft.com/office/drawing/2014/main" val="470419466"/>
                  </a:ext>
                </a:extLst>
              </a:tr>
              <a:tr h="313200">
                <a:tc>
                  <a:txBody>
                    <a:bodyPr/>
                    <a:lstStyle/>
                    <a:p>
                      <a:pPr algn="ctr" fontAlgn="b"/>
                      <a:r>
                        <a:rPr lang="pt-BR" sz="900" b="0" i="0" u="none" strike="noStrike">
                          <a:solidFill>
                            <a:srgbClr val="000000"/>
                          </a:solidFill>
                          <a:effectLst/>
                          <a:latin typeface="Montserrat" panose="00000500000000000000" pitchFamily="2" charset="0"/>
                        </a:rPr>
                        <a:t>Paseo Andaria Chimaltenango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Navitta - Puntos comerciales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Chimaltenango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Chimaltenango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18.300</a:t>
                      </a:r>
                    </a:p>
                  </a:txBody>
                  <a:tcPr marL="9525" marR="9525" marT="9525" marB="0" anchor="ctr"/>
                </a:tc>
                <a:extLst>
                  <a:ext uri="{0D108BD9-81ED-4DB2-BD59-A6C34878D82A}">
                    <a16:rowId xmlns:a16="http://schemas.microsoft.com/office/drawing/2014/main" val="3929758918"/>
                  </a:ext>
                </a:extLst>
              </a:tr>
              <a:tr h="313200">
                <a:tc>
                  <a:txBody>
                    <a:bodyPr/>
                    <a:lstStyle/>
                    <a:p>
                      <a:pPr algn="ctr" fontAlgn="b"/>
                      <a:r>
                        <a:rPr lang="pt-BR" sz="900" b="0" i="0" u="none" strike="noStrike">
                          <a:solidFill>
                            <a:srgbClr val="000000"/>
                          </a:solidFill>
                          <a:effectLst/>
                          <a:latin typeface="Montserrat" panose="00000500000000000000" pitchFamily="2" charset="0"/>
                        </a:rPr>
                        <a:t>Paseo Cayala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Cayala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Ciudad de Guatemala</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79.335</a:t>
                      </a:r>
                    </a:p>
                  </a:txBody>
                  <a:tcPr marL="9525" marR="9525" marT="9525" marB="0" anchor="ctr"/>
                </a:tc>
                <a:extLst>
                  <a:ext uri="{0D108BD9-81ED-4DB2-BD59-A6C34878D82A}">
                    <a16:rowId xmlns:a16="http://schemas.microsoft.com/office/drawing/2014/main" val="3933403289"/>
                  </a:ext>
                </a:extLst>
              </a:tr>
              <a:tr h="313200">
                <a:tc>
                  <a:txBody>
                    <a:bodyPr/>
                    <a:lstStyle/>
                    <a:p>
                      <a:pPr algn="ctr" fontAlgn="b"/>
                      <a:r>
                        <a:rPr lang="pt-BR" sz="900" b="0" i="0" u="none" strike="noStrike">
                          <a:solidFill>
                            <a:srgbClr val="000000"/>
                          </a:solidFill>
                          <a:effectLst/>
                          <a:latin typeface="Montserrat" panose="00000500000000000000" pitchFamily="2" charset="0"/>
                        </a:rPr>
                        <a:t>Paseo San Sebastian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Multinational Investments &amp; Projects</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Ciudad de Guatemala</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9.566</a:t>
                      </a:r>
                    </a:p>
                  </a:txBody>
                  <a:tcPr marL="9525" marR="9525" marT="9525" marB="0" anchor="ctr"/>
                </a:tc>
                <a:extLst>
                  <a:ext uri="{0D108BD9-81ED-4DB2-BD59-A6C34878D82A}">
                    <a16:rowId xmlns:a16="http://schemas.microsoft.com/office/drawing/2014/main" val="562895131"/>
                  </a:ext>
                </a:extLst>
              </a:tr>
              <a:tr h="313200">
                <a:tc>
                  <a:txBody>
                    <a:bodyPr/>
                    <a:lstStyle/>
                    <a:p>
                      <a:pPr algn="ctr" fontAlgn="b"/>
                      <a:r>
                        <a:rPr lang="pt-BR" sz="900" b="0" i="0" u="none" strike="noStrike">
                          <a:solidFill>
                            <a:srgbClr val="000000"/>
                          </a:solidFill>
                          <a:effectLst/>
                          <a:latin typeface="Montserrat" panose="00000500000000000000" pitchFamily="2" charset="0"/>
                        </a:rPr>
                        <a:t>Peri Roosevelt</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Navitta - Puntos comerciales</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Ciudad</a:t>
                      </a: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 de 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29.963</a:t>
                      </a:r>
                    </a:p>
                  </a:txBody>
                  <a:tcPr marL="9525" marR="9525" marT="9525" marB="0" anchor="ctr"/>
                </a:tc>
                <a:extLst>
                  <a:ext uri="{0D108BD9-81ED-4DB2-BD59-A6C34878D82A}">
                    <a16:rowId xmlns:a16="http://schemas.microsoft.com/office/drawing/2014/main" val="2026311568"/>
                  </a:ext>
                </a:extLst>
              </a:tr>
              <a:tr h="313200">
                <a:tc>
                  <a:txBody>
                    <a:bodyPr/>
                    <a:lstStyle/>
                    <a:p>
                      <a:pPr algn="ctr" fontAlgn="b"/>
                      <a:r>
                        <a:rPr lang="pt-BR" sz="900" b="0" i="0" u="none" strike="noStrike">
                          <a:solidFill>
                            <a:srgbClr val="000000"/>
                          </a:solidFill>
                          <a:effectLst/>
                          <a:latin typeface="Montserrat" panose="00000500000000000000" pitchFamily="2" charset="0"/>
                        </a:rPr>
                        <a:t>Plaza Central San Lucas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Navitta - Puntos comerciales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Sacatepequez</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Sacatepequez</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4.700</a:t>
                      </a:r>
                    </a:p>
                  </a:txBody>
                  <a:tcPr marL="9525" marR="9525" marT="9525" marB="0" anchor="ctr"/>
                </a:tc>
                <a:extLst>
                  <a:ext uri="{0D108BD9-81ED-4DB2-BD59-A6C34878D82A}">
                    <a16:rowId xmlns:a16="http://schemas.microsoft.com/office/drawing/2014/main" val="3185641319"/>
                  </a:ext>
                </a:extLst>
              </a:tr>
              <a:tr h="313200">
                <a:tc>
                  <a:txBody>
                    <a:bodyPr/>
                    <a:lstStyle/>
                    <a:p>
                      <a:pPr algn="ctr" fontAlgn="b"/>
                      <a:r>
                        <a:rPr lang="pt-BR" sz="900" b="0" i="0" u="none" strike="noStrike">
                          <a:solidFill>
                            <a:srgbClr val="000000"/>
                          </a:solidFill>
                          <a:effectLst/>
                          <a:latin typeface="Montserrat" panose="00000500000000000000" pitchFamily="2" charset="0"/>
                        </a:rPr>
                        <a:t>Plaza del Parque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Desarrollos Courban - Inmobiliaria Magdalena</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Coban</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Alta </a:t>
                      </a:r>
                      <a:r>
                        <a:rPr lang="pt-BR" sz="900" b="0" i="0" u="none" strike="noStrike" dirty="0" err="1">
                          <a:solidFill>
                            <a:srgbClr val="000000"/>
                          </a:solidFill>
                          <a:effectLst/>
                          <a:latin typeface="Montserrat" panose="00000500000000000000" pitchFamily="2" charset="0"/>
                        </a:rPr>
                        <a:t>Verapaz</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4.750</a:t>
                      </a:r>
                    </a:p>
                  </a:txBody>
                  <a:tcPr marL="9525" marR="9525" marT="9525" marB="0" anchor="ctr"/>
                </a:tc>
                <a:extLst>
                  <a:ext uri="{0D108BD9-81ED-4DB2-BD59-A6C34878D82A}">
                    <a16:rowId xmlns:a16="http://schemas.microsoft.com/office/drawing/2014/main" val="2746906140"/>
                  </a:ext>
                </a:extLst>
              </a:tr>
              <a:tr h="313200">
                <a:tc>
                  <a:txBody>
                    <a:bodyPr/>
                    <a:lstStyle/>
                    <a:p>
                      <a:pPr algn="ctr" fontAlgn="b"/>
                      <a:r>
                        <a:rPr lang="pt-BR" sz="900" b="0" i="0" u="none" strike="noStrike">
                          <a:solidFill>
                            <a:srgbClr val="000000"/>
                          </a:solidFill>
                          <a:effectLst/>
                          <a:latin typeface="Montserrat" panose="00000500000000000000" pitchFamily="2" charset="0"/>
                        </a:rPr>
                        <a:t>Plaza Fontabella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Abarca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Ciudad</a:t>
                      </a: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 de 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12.380</a:t>
                      </a:r>
                    </a:p>
                  </a:txBody>
                  <a:tcPr marL="9525" marR="9525" marT="9525" marB="0" anchor="ctr"/>
                </a:tc>
                <a:extLst>
                  <a:ext uri="{0D108BD9-81ED-4DB2-BD59-A6C34878D82A}">
                    <a16:rowId xmlns:a16="http://schemas.microsoft.com/office/drawing/2014/main" val="4084903455"/>
                  </a:ext>
                </a:extLst>
              </a:tr>
              <a:tr h="313200">
                <a:tc>
                  <a:txBody>
                    <a:bodyPr/>
                    <a:lstStyle/>
                    <a:p>
                      <a:pPr algn="ctr" fontAlgn="b"/>
                      <a:r>
                        <a:rPr lang="pt-BR" sz="900" b="0" i="0" u="none" strike="noStrike">
                          <a:solidFill>
                            <a:srgbClr val="000000"/>
                          </a:solidFill>
                          <a:effectLst/>
                          <a:latin typeface="Montserrat" panose="00000500000000000000" pitchFamily="2" charset="0"/>
                        </a:rPr>
                        <a:t>Plaza Magdalena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Desarrollos Courban - Inmobiliaria Magdalena</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Coban</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Alta </a:t>
                      </a:r>
                      <a:r>
                        <a:rPr lang="pt-BR" sz="900" b="0" i="0" u="none" strike="noStrike" dirty="0" err="1">
                          <a:solidFill>
                            <a:srgbClr val="000000"/>
                          </a:solidFill>
                          <a:effectLst/>
                          <a:latin typeface="Montserrat" panose="00000500000000000000" pitchFamily="2" charset="0"/>
                        </a:rPr>
                        <a:t>Verapaz</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21.350</a:t>
                      </a:r>
                    </a:p>
                  </a:txBody>
                  <a:tcPr marL="9525" marR="9525" marT="9525" marB="0" anchor="ctr"/>
                </a:tc>
                <a:extLst>
                  <a:ext uri="{0D108BD9-81ED-4DB2-BD59-A6C34878D82A}">
                    <a16:rowId xmlns:a16="http://schemas.microsoft.com/office/drawing/2014/main" val="3857270473"/>
                  </a:ext>
                </a:extLst>
              </a:tr>
              <a:tr h="313200">
                <a:tc>
                  <a:txBody>
                    <a:bodyPr/>
                    <a:lstStyle/>
                    <a:p>
                      <a:pPr algn="ctr" fontAlgn="b"/>
                      <a:r>
                        <a:rPr lang="pt-BR" sz="900" b="0" i="0" u="none" strike="noStrike">
                          <a:solidFill>
                            <a:srgbClr val="000000"/>
                          </a:solidFill>
                          <a:effectLst/>
                          <a:latin typeface="Montserrat" panose="00000500000000000000" pitchFamily="2" charset="0"/>
                        </a:rPr>
                        <a:t>Plaza Muxbal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Corporacion Emprende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Ciudad de Guatemala</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7.549</a:t>
                      </a:r>
                    </a:p>
                  </a:txBody>
                  <a:tcPr marL="9525" marR="9525" marT="9525" marB="0" anchor="ctr"/>
                </a:tc>
                <a:extLst>
                  <a:ext uri="{0D108BD9-81ED-4DB2-BD59-A6C34878D82A}">
                    <a16:rowId xmlns:a16="http://schemas.microsoft.com/office/drawing/2014/main" val="929604792"/>
                  </a:ext>
                </a:extLst>
              </a:tr>
              <a:tr h="313200">
                <a:tc>
                  <a:txBody>
                    <a:bodyPr/>
                    <a:lstStyle/>
                    <a:p>
                      <a:pPr algn="ctr" fontAlgn="b"/>
                      <a:r>
                        <a:rPr lang="pt-BR" sz="900" b="0" i="0" u="none" strike="noStrike">
                          <a:solidFill>
                            <a:srgbClr val="000000"/>
                          </a:solidFill>
                          <a:effectLst/>
                          <a:latin typeface="Montserrat" panose="00000500000000000000" pitchFamily="2" charset="0"/>
                        </a:rPr>
                        <a:t>Plaza Obelisco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Eskala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Ciudad de Guatemala</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7.975</a:t>
                      </a:r>
                    </a:p>
                  </a:txBody>
                  <a:tcPr marL="9525" marR="9525" marT="9525" marB="0" anchor="ctr"/>
                </a:tc>
                <a:extLst>
                  <a:ext uri="{0D108BD9-81ED-4DB2-BD59-A6C34878D82A}">
                    <a16:rowId xmlns:a16="http://schemas.microsoft.com/office/drawing/2014/main" val="3611666958"/>
                  </a:ext>
                </a:extLst>
              </a:tr>
              <a:tr h="313200">
                <a:tc>
                  <a:txBody>
                    <a:bodyPr/>
                    <a:lstStyle/>
                    <a:p>
                      <a:pPr algn="ctr" fontAlgn="b"/>
                      <a:r>
                        <a:rPr lang="pt-BR" sz="900" b="0" i="0" u="none" strike="noStrike">
                          <a:solidFill>
                            <a:srgbClr val="000000"/>
                          </a:solidFill>
                          <a:effectLst/>
                          <a:latin typeface="Montserrat" panose="00000500000000000000" pitchFamily="2" charset="0"/>
                        </a:rPr>
                        <a:t>Plaza Varieta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Eskala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Ciudad de Guatemala</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5.100</a:t>
                      </a:r>
                    </a:p>
                  </a:txBody>
                  <a:tcPr marL="9525" marR="9525" marT="9525" marB="0" anchor="ctr"/>
                </a:tc>
                <a:extLst>
                  <a:ext uri="{0D108BD9-81ED-4DB2-BD59-A6C34878D82A}">
                    <a16:rowId xmlns:a16="http://schemas.microsoft.com/office/drawing/2014/main" val="1661396278"/>
                  </a:ext>
                </a:extLst>
              </a:tr>
              <a:tr h="313200">
                <a:tc>
                  <a:txBody>
                    <a:bodyPr/>
                    <a:lstStyle/>
                    <a:p>
                      <a:pPr algn="ctr" fontAlgn="b"/>
                      <a:r>
                        <a:rPr lang="pt-BR" sz="900" b="0" i="0" u="none" strike="noStrike">
                          <a:solidFill>
                            <a:srgbClr val="000000"/>
                          </a:solidFill>
                          <a:effectLst/>
                          <a:latin typeface="Montserrat" panose="00000500000000000000" pitchFamily="2" charset="0"/>
                        </a:rPr>
                        <a:t>Plaza zona 4</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Apolo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Ciudad de Guatemala</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13.195</a:t>
                      </a:r>
                    </a:p>
                  </a:txBody>
                  <a:tcPr marL="9525" marR="9525" marT="9525" marB="0" anchor="ctr"/>
                </a:tc>
                <a:extLst>
                  <a:ext uri="{0D108BD9-81ED-4DB2-BD59-A6C34878D82A}">
                    <a16:rowId xmlns:a16="http://schemas.microsoft.com/office/drawing/2014/main" val="1428700010"/>
                  </a:ext>
                </a:extLst>
              </a:tr>
              <a:tr h="313200">
                <a:tc>
                  <a:txBody>
                    <a:bodyPr/>
                    <a:lstStyle/>
                    <a:p>
                      <a:pPr algn="ctr" fontAlgn="b"/>
                      <a:r>
                        <a:rPr lang="pt-BR" sz="900" b="0" i="0" u="none" strike="noStrike">
                          <a:solidFill>
                            <a:srgbClr val="000000"/>
                          </a:solidFill>
                          <a:effectLst/>
                          <a:latin typeface="Montserrat" panose="00000500000000000000" pitchFamily="2" charset="0"/>
                        </a:rPr>
                        <a:t>Quo, zona 4</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Rosul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Ciudad</a:t>
                      </a: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 de Guatemala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4.366</a:t>
                      </a:r>
                    </a:p>
                  </a:txBody>
                  <a:tcPr marL="9525" marR="9525" marT="9525" marB="0" anchor="ctr"/>
                </a:tc>
                <a:extLst>
                  <a:ext uri="{0D108BD9-81ED-4DB2-BD59-A6C34878D82A}">
                    <a16:rowId xmlns:a16="http://schemas.microsoft.com/office/drawing/2014/main" val="3773668651"/>
                  </a:ext>
                </a:extLst>
              </a:tr>
              <a:tr h="313200">
                <a:tc>
                  <a:txBody>
                    <a:bodyPr/>
                    <a:lstStyle/>
                    <a:p>
                      <a:pPr algn="ctr" fontAlgn="b"/>
                      <a:r>
                        <a:rPr lang="pt-BR" sz="900" b="0" i="0" u="none" strike="noStrike">
                          <a:solidFill>
                            <a:srgbClr val="000000"/>
                          </a:solidFill>
                          <a:effectLst/>
                          <a:latin typeface="Montserrat" panose="00000500000000000000" pitchFamily="2" charset="0"/>
                        </a:rPr>
                        <a:t>Santalu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Integro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Santa Lucia </a:t>
                      </a:r>
                      <a:r>
                        <a:rPr lang="pt-BR" sz="900" b="0" i="0" u="none" strike="noStrike" dirty="0" err="1">
                          <a:solidFill>
                            <a:srgbClr val="000000"/>
                          </a:solidFill>
                          <a:effectLst/>
                          <a:latin typeface="Montserrat" panose="00000500000000000000" pitchFamily="2" charset="0"/>
                        </a:rPr>
                        <a:t>Cotzulmalguapa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Escuintla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12.800</a:t>
                      </a:r>
                    </a:p>
                  </a:txBody>
                  <a:tcPr marL="9525" marR="9525" marT="9525" marB="0" anchor="ctr"/>
                </a:tc>
                <a:extLst>
                  <a:ext uri="{0D108BD9-81ED-4DB2-BD59-A6C34878D82A}">
                    <a16:rowId xmlns:a16="http://schemas.microsoft.com/office/drawing/2014/main" val="2573794083"/>
                  </a:ext>
                </a:extLst>
              </a:tr>
              <a:tr h="313200">
                <a:tc>
                  <a:txBody>
                    <a:bodyPr/>
                    <a:lstStyle/>
                    <a:p>
                      <a:pPr algn="ctr" fontAlgn="b"/>
                      <a:r>
                        <a:rPr lang="pt-BR" sz="900" b="0" i="0" u="none" strike="noStrike">
                          <a:solidFill>
                            <a:srgbClr val="000000"/>
                          </a:solidFill>
                          <a:effectLst/>
                          <a:latin typeface="Montserrat" panose="00000500000000000000" pitchFamily="2" charset="0"/>
                        </a:rPr>
                        <a:t>Vilaflor Fase 1</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Proyecto Vilaflor Fase 1</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Ciudad</a:t>
                      </a: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 de 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Guatemala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15.223</a:t>
                      </a:r>
                    </a:p>
                  </a:txBody>
                  <a:tcPr marL="9525" marR="9525" marT="9525" marB="0" anchor="ctr"/>
                </a:tc>
                <a:extLst>
                  <a:ext uri="{0D108BD9-81ED-4DB2-BD59-A6C34878D82A}">
                    <a16:rowId xmlns:a16="http://schemas.microsoft.com/office/drawing/2014/main" val="3402022351"/>
                  </a:ext>
                </a:extLst>
              </a:tr>
            </a:tbl>
          </a:graphicData>
        </a:graphic>
      </p:graphicFrame>
      <p:sp>
        <p:nvSpPr>
          <p:cNvPr id="2" name="Retângulo: Cantos Arredondados 1">
            <a:extLst>
              <a:ext uri="{FF2B5EF4-FFF2-40B4-BE49-F238E27FC236}">
                <a16:creationId xmlns:a16="http://schemas.microsoft.com/office/drawing/2014/main" id="{55BA6203-C791-C7A6-7ABF-7ED0AB4820D7}"/>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136</a:t>
            </a:r>
          </a:p>
        </p:txBody>
      </p:sp>
      <p:sp>
        <p:nvSpPr>
          <p:cNvPr id="12" name="Retângulo: Cantos Arredondados 11">
            <a:hlinkClick r:id="rId3" action="ppaction://hlinksldjump"/>
            <a:extLst>
              <a:ext uri="{FF2B5EF4-FFF2-40B4-BE49-F238E27FC236}">
                <a16:creationId xmlns:a16="http://schemas.microsoft.com/office/drawing/2014/main" id="{8E04B7F4-29BD-F3F1-29A7-D5C574D05F11}"/>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563728387"/>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ixaDeTexto 3">
            <a:extLst>
              <a:ext uri="{FF2B5EF4-FFF2-40B4-BE49-F238E27FC236}">
                <a16:creationId xmlns:a16="http://schemas.microsoft.com/office/drawing/2014/main" id="{B6B93228-D4F8-0083-151D-B9654AA0F60F}"/>
              </a:ext>
            </a:extLst>
          </p:cNvPr>
          <p:cNvSpPr txBox="1"/>
          <p:nvPr/>
        </p:nvSpPr>
        <p:spPr>
          <a:xfrm>
            <a:off x="3713921" y="3088656"/>
            <a:ext cx="5379427" cy="1015663"/>
          </a:xfrm>
          <a:prstGeom prst="rect">
            <a:avLst/>
          </a:prstGeom>
          <a:noFill/>
        </p:spPr>
        <p:txBody>
          <a:bodyPr wrap="square" rtlCol="0">
            <a:spAutoFit/>
          </a:bodyPr>
          <a:lstStyle/>
          <a:p>
            <a:r>
              <a:rPr lang="pt-BR" sz="6000" b="1" dirty="0">
                <a:solidFill>
                  <a:srgbClr val="CE1126"/>
                </a:solidFill>
                <a:latin typeface="Montserrat" panose="00000500000000000000" pitchFamily="2" charset="0"/>
              </a:rPr>
              <a:t>México</a:t>
            </a:r>
          </a:p>
        </p:txBody>
      </p:sp>
      <p:cxnSp>
        <p:nvCxnSpPr>
          <p:cNvPr id="9" name="Conector reto 8">
            <a:extLst>
              <a:ext uri="{FF2B5EF4-FFF2-40B4-BE49-F238E27FC236}">
                <a16:creationId xmlns:a16="http://schemas.microsoft.com/office/drawing/2014/main" id="{4EB27928-E7A6-969A-2BE1-9F5349F9AACA}"/>
              </a:ext>
            </a:extLst>
          </p:cNvPr>
          <p:cNvCxnSpPr/>
          <p:nvPr/>
        </p:nvCxnSpPr>
        <p:spPr>
          <a:xfrm>
            <a:off x="3516477" y="-114405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3440804" y="355092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17" name="CaixaDeTexto 16">
            <a:extLst>
              <a:ext uri="{FF2B5EF4-FFF2-40B4-BE49-F238E27FC236}">
                <a16:creationId xmlns:a16="http://schemas.microsoft.com/office/drawing/2014/main" id="{28C5E4DD-C396-3222-E107-AE7D5D48795D}"/>
              </a:ext>
            </a:extLst>
          </p:cNvPr>
          <p:cNvSpPr txBox="1"/>
          <p:nvPr/>
        </p:nvSpPr>
        <p:spPr>
          <a:xfrm>
            <a:off x="7562394" y="4829922"/>
            <a:ext cx="420308" cy="510909"/>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3200" b="1" i="0" u="none" strike="noStrike" kern="1200" cap="none" spc="0" normalizeH="0" baseline="0">
                <a:ln>
                  <a:noFill/>
                </a:ln>
                <a:solidFill>
                  <a:prstClr val="white"/>
                </a:solidFill>
                <a:effectLst/>
                <a:uLnTx/>
                <a:uFillTx/>
                <a:latin typeface="Segoe UI" panose="020B0502040204020203" pitchFamily="34" charset="0"/>
                <a:ea typeface="Segoe UI Black" panose="020B0A02040204020203" pitchFamily="34" charset="0"/>
                <a:cs typeface="Segoe UI" panose="020B0502040204020203" pitchFamily="34" charset="0"/>
              </a:rPr>
              <a:t>5</a:t>
            </a:r>
            <a:endParaRPr kumimoji="0" lang="es-419" sz="3200" b="0" i="0" u="none" strike="noStrike" kern="1200" cap="none" spc="0" normalizeH="0" baseline="0">
              <a:ln>
                <a:noFill/>
              </a:ln>
              <a:solidFill>
                <a:prstClr val="white"/>
              </a:solidFill>
              <a:effectLst/>
              <a:uLnTx/>
              <a:uFillTx/>
              <a:latin typeface="Segoe UI Light" panose="020B0502040204020203" pitchFamily="34" charset="0"/>
              <a:ea typeface="Segoe UI Black" panose="020B0A02040204020203" pitchFamily="34" charset="0"/>
              <a:cs typeface="Segoe UI Light" panose="020B0502040204020203" pitchFamily="34" charset="0"/>
            </a:endParaRPr>
          </a:p>
        </p:txBody>
      </p:sp>
      <p:grpSp>
        <p:nvGrpSpPr>
          <p:cNvPr id="18" name="Agrupar 17">
            <a:extLst>
              <a:ext uri="{FF2B5EF4-FFF2-40B4-BE49-F238E27FC236}">
                <a16:creationId xmlns:a16="http://schemas.microsoft.com/office/drawing/2014/main" id="{72EEB066-0DB7-BE03-BA61-1B1E106BCB53}"/>
              </a:ext>
            </a:extLst>
          </p:cNvPr>
          <p:cNvGrpSpPr/>
          <p:nvPr/>
        </p:nvGrpSpPr>
        <p:grpSpPr>
          <a:xfrm>
            <a:off x="7568879" y="-533400"/>
            <a:ext cx="136272" cy="8183880"/>
            <a:chOff x="8805915" y="403820"/>
            <a:chExt cx="136272" cy="8183880"/>
          </a:xfrm>
        </p:grpSpPr>
        <p:cxnSp>
          <p:nvCxnSpPr>
            <p:cNvPr id="19" name="Conector reto 18">
              <a:extLst>
                <a:ext uri="{FF2B5EF4-FFF2-40B4-BE49-F238E27FC236}">
                  <a16:creationId xmlns:a16="http://schemas.microsoft.com/office/drawing/2014/main" id="{67B34D11-8F3A-D309-1167-C006EED51938}"/>
                </a:ext>
              </a:extLst>
            </p:cNvPr>
            <p:cNvCxnSpPr>
              <a:cxnSpLocks/>
            </p:cNvCxnSpPr>
            <p:nvPr/>
          </p:nvCxnSpPr>
          <p:spPr>
            <a:xfrm>
              <a:off x="8873837" y="403820"/>
              <a:ext cx="0" cy="8183880"/>
            </a:xfrm>
            <a:prstGeom prst="line">
              <a:avLst/>
            </a:prstGeom>
            <a:ln w="952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nvGrpSpPr>
            <p:cNvPr id="20" name="Agrupar 19">
              <a:extLst>
                <a:ext uri="{FF2B5EF4-FFF2-40B4-BE49-F238E27FC236}">
                  <a16:creationId xmlns:a16="http://schemas.microsoft.com/office/drawing/2014/main" id="{FD87A7E9-ED11-76EC-02EE-0EA7C518665C}"/>
                </a:ext>
              </a:extLst>
            </p:cNvPr>
            <p:cNvGrpSpPr/>
            <p:nvPr/>
          </p:nvGrpSpPr>
          <p:grpSpPr>
            <a:xfrm>
              <a:off x="8805915" y="2339882"/>
              <a:ext cx="136272" cy="3712393"/>
              <a:chOff x="4304804" y="2919385"/>
              <a:chExt cx="136272" cy="3712393"/>
            </a:xfrm>
          </p:grpSpPr>
          <p:sp>
            <p:nvSpPr>
              <p:cNvPr id="21" name="Elipse 20">
                <a:extLst>
                  <a:ext uri="{FF2B5EF4-FFF2-40B4-BE49-F238E27FC236}">
                    <a16:creationId xmlns:a16="http://schemas.microsoft.com/office/drawing/2014/main" id="{0D76614E-B847-B630-470B-E8DEC0E32DD7}"/>
                  </a:ext>
                </a:extLst>
              </p:cNvPr>
              <p:cNvSpPr/>
              <p:nvPr/>
            </p:nvSpPr>
            <p:spPr>
              <a:xfrm>
                <a:off x="4304804" y="2919385"/>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3" name="Elipse 22">
                <a:extLst>
                  <a:ext uri="{FF2B5EF4-FFF2-40B4-BE49-F238E27FC236}">
                    <a16:creationId xmlns:a16="http://schemas.microsoft.com/office/drawing/2014/main" id="{50308E62-7855-86BD-D1FE-44867424D660}"/>
                  </a:ext>
                </a:extLst>
              </p:cNvPr>
              <p:cNvSpPr/>
              <p:nvPr/>
            </p:nvSpPr>
            <p:spPr>
              <a:xfrm>
                <a:off x="4305232" y="4111568"/>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Elipse 23">
                <a:extLst>
                  <a:ext uri="{FF2B5EF4-FFF2-40B4-BE49-F238E27FC236}">
                    <a16:creationId xmlns:a16="http://schemas.microsoft.com/office/drawing/2014/main" id="{69E7EC7E-CE51-7A88-FC25-D09BA7E0A348}"/>
                  </a:ext>
                </a:extLst>
              </p:cNvPr>
              <p:cNvSpPr/>
              <p:nvPr/>
            </p:nvSpPr>
            <p:spPr>
              <a:xfrm>
                <a:off x="4304804" y="5303751"/>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Elipse 24">
                <a:extLst>
                  <a:ext uri="{FF2B5EF4-FFF2-40B4-BE49-F238E27FC236}">
                    <a16:creationId xmlns:a16="http://schemas.microsoft.com/office/drawing/2014/main" id="{D1C2F61E-A986-40AF-74F7-F1B311149F86}"/>
                  </a:ext>
                </a:extLst>
              </p:cNvPr>
              <p:cNvSpPr/>
              <p:nvPr/>
            </p:nvSpPr>
            <p:spPr>
              <a:xfrm>
                <a:off x="4304804" y="6495934"/>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2186940" y="2186940"/>
            <a:ext cx="6858000" cy="2484120"/>
          </a:xfrm>
          <a:prstGeom prst="rect">
            <a:avLst/>
          </a:prstGeom>
        </p:spPr>
      </p:pic>
      <p:sp>
        <p:nvSpPr>
          <p:cNvPr id="2" name="CaixaDeTexto 1">
            <a:extLst>
              <a:ext uri="{FF2B5EF4-FFF2-40B4-BE49-F238E27FC236}">
                <a16:creationId xmlns:a16="http://schemas.microsoft.com/office/drawing/2014/main" id="{8A680C22-AC3D-7BB0-3063-05B324F02E2E}"/>
              </a:ext>
            </a:extLst>
          </p:cNvPr>
          <p:cNvSpPr txBox="1"/>
          <p:nvPr/>
        </p:nvSpPr>
        <p:spPr>
          <a:xfrm>
            <a:off x="7868402" y="1243429"/>
            <a:ext cx="2281394"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CE1126"/>
                </a:solidFill>
                <a:effectLst/>
                <a:uLnTx/>
                <a:uFillTx/>
                <a:latin typeface="Bebas Neue" panose="00000500000000000000" pitchFamily="2" charset="0"/>
                <a:ea typeface="Segoe UI Black" panose="020B0A02040204020203" pitchFamily="34" charset="0"/>
                <a:cs typeface="Segoe UI" panose="020B0502040204020203" pitchFamily="34" charset="0"/>
              </a:rPr>
              <a:t>987</a:t>
            </a:r>
            <a:br>
              <a:rPr kumimoji="0" lang="es-419" sz="1600" b="1" i="0" u="none" strike="noStrike" kern="1200" cap="none" spc="0" normalizeH="0" baseline="0" dirty="0">
                <a:ln>
                  <a:noFill/>
                </a:ln>
                <a:solidFill>
                  <a:srgbClr val="653040"/>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Centros comerciales</a:t>
            </a:r>
          </a:p>
        </p:txBody>
      </p:sp>
      <p:sp>
        <p:nvSpPr>
          <p:cNvPr id="5" name="CaixaDeTexto 4">
            <a:extLst>
              <a:ext uri="{FF2B5EF4-FFF2-40B4-BE49-F238E27FC236}">
                <a16:creationId xmlns:a16="http://schemas.microsoft.com/office/drawing/2014/main" id="{2EF27496-5368-E652-17E3-F215D30714E2}"/>
              </a:ext>
            </a:extLst>
          </p:cNvPr>
          <p:cNvSpPr txBox="1"/>
          <p:nvPr/>
        </p:nvSpPr>
        <p:spPr>
          <a:xfrm>
            <a:off x="7868402" y="2231100"/>
            <a:ext cx="3240768" cy="94128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Tamaño promedio de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los centros comerciales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400" b="1" dirty="0">
                <a:solidFill>
                  <a:srgbClr val="CE1126"/>
                </a:solidFill>
                <a:latin typeface="Bebas Neue" panose="00000500000000000000" pitchFamily="2" charset="0"/>
                <a:ea typeface="Segoe UI Black" panose="020B0A02040204020203" pitchFamily="34" charset="0"/>
                <a:cs typeface="Segoe UI" panose="020B0502040204020203" pitchFamily="34" charset="0"/>
              </a:rPr>
              <a:t>26.046 M²</a:t>
            </a:r>
            <a:endParaRPr kumimoji="0" lang="es-419" sz="2400" b="1" i="0" u="none" strike="noStrike" kern="1200" cap="none" spc="0" normalizeH="0" baseline="0" dirty="0">
              <a:ln>
                <a:noFill/>
              </a:ln>
              <a:solidFill>
                <a:srgbClr val="CE1126"/>
              </a:solidFill>
              <a:effectLst/>
              <a:uLnTx/>
              <a:uFillTx/>
              <a:latin typeface="Bebas Neue" panose="00000500000000000000" pitchFamily="2" charset="0"/>
              <a:ea typeface="Segoe UI Black" panose="020B0A02040204020203" pitchFamily="34" charset="0"/>
              <a:cs typeface="Segoe UI" panose="020B0502040204020203" pitchFamily="34" charset="0"/>
            </a:endParaRPr>
          </a:p>
        </p:txBody>
      </p:sp>
      <p:sp>
        <p:nvSpPr>
          <p:cNvPr id="6" name="CaixaDeTexto 5">
            <a:extLst>
              <a:ext uri="{FF2B5EF4-FFF2-40B4-BE49-F238E27FC236}">
                <a16:creationId xmlns:a16="http://schemas.microsoft.com/office/drawing/2014/main" id="{044F2A11-D60D-0178-9877-2D595E072BBD}"/>
              </a:ext>
            </a:extLst>
          </p:cNvPr>
          <p:cNvSpPr txBox="1"/>
          <p:nvPr/>
        </p:nvSpPr>
        <p:spPr>
          <a:xfrm>
            <a:off x="7868402" y="3590440"/>
            <a:ext cx="2686954"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CE1126"/>
                </a:solidFill>
                <a:effectLst/>
                <a:uLnTx/>
                <a:uFillTx/>
                <a:latin typeface="Bebas Neue" panose="00000500000000000000" pitchFamily="2" charset="0"/>
                <a:ea typeface="Segoe UI Black" panose="020B0A02040204020203" pitchFamily="34" charset="0"/>
                <a:cs typeface="Segoe UI" panose="020B0502040204020203" pitchFamily="34" charset="0"/>
              </a:rPr>
              <a:t>182 ciudades</a:t>
            </a:r>
            <a:br>
              <a:rPr kumimoji="0" lang="es-419" sz="1600" b="1" i="0" u="none" strike="noStrike" kern="1200" cap="none" spc="0" normalizeH="0" baseline="0" dirty="0">
                <a:ln>
                  <a:noFill/>
                </a:ln>
                <a:solidFill>
                  <a:srgbClr val="E04C34"/>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con centros comerciales</a:t>
            </a:r>
          </a:p>
        </p:txBody>
      </p:sp>
      <p:sp>
        <p:nvSpPr>
          <p:cNvPr id="7" name="CaixaDeTexto 6">
            <a:extLst>
              <a:ext uri="{FF2B5EF4-FFF2-40B4-BE49-F238E27FC236}">
                <a16:creationId xmlns:a16="http://schemas.microsoft.com/office/drawing/2014/main" id="{65269F35-D705-1E1C-0050-A16B1B873548}"/>
              </a:ext>
            </a:extLst>
          </p:cNvPr>
          <p:cNvSpPr txBox="1"/>
          <p:nvPr/>
        </p:nvSpPr>
        <p:spPr>
          <a:xfrm>
            <a:off x="7885400" y="4819239"/>
            <a:ext cx="1534394" cy="62940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1600" dirty="0">
                <a:solidFill>
                  <a:srgbClr val="404040"/>
                </a:solidFill>
                <a:latin typeface="Montserrat" panose="00000500000000000000" pitchFamily="2" charset="0"/>
                <a:ea typeface="Segoe UI Black" panose="020B0A02040204020203" pitchFamily="34" charset="0"/>
                <a:cs typeface="Segoe UI Light" panose="020B0502040204020203" pitchFamily="34" charset="0"/>
              </a:rPr>
              <a:t>G</a:t>
            </a: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LA</a:t>
            </a:r>
            <a:b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br>
            <a:r>
              <a:rPr kumimoji="0" lang="es-419" sz="2400" b="1" i="0" u="none" strike="noStrike" kern="1200" cap="none" spc="0" normalizeH="0" baseline="0" dirty="0">
                <a:ln>
                  <a:noFill/>
                </a:ln>
                <a:solidFill>
                  <a:srgbClr val="CE1126"/>
                </a:solidFill>
                <a:effectLst/>
                <a:uLnTx/>
                <a:uFillTx/>
                <a:latin typeface="Bebas Neue" panose="00000500000000000000" pitchFamily="2" charset="0"/>
                <a:ea typeface="Segoe UI Black" panose="020B0A02040204020203" pitchFamily="34" charset="0"/>
                <a:cs typeface="Segoe UI" panose="020B0502040204020203" pitchFamily="34" charset="0"/>
              </a:rPr>
              <a:t>25.707 mm m²</a:t>
            </a:r>
          </a:p>
        </p:txBody>
      </p:sp>
      <p:sp>
        <p:nvSpPr>
          <p:cNvPr id="8" name="Retângulo: Cantos Arredondados 7">
            <a:extLst>
              <a:ext uri="{FF2B5EF4-FFF2-40B4-BE49-F238E27FC236}">
                <a16:creationId xmlns:a16="http://schemas.microsoft.com/office/drawing/2014/main" id="{C48D5CB9-9DFD-726A-7907-0C27645FF9C6}"/>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137</a:t>
            </a:r>
          </a:p>
        </p:txBody>
      </p:sp>
      <p:sp>
        <p:nvSpPr>
          <p:cNvPr id="11" name="Retângulo: Cantos Arredondados 10">
            <a:hlinkClick r:id="rId3" action="ppaction://hlinksldjump"/>
            <a:extLst>
              <a:ext uri="{FF2B5EF4-FFF2-40B4-BE49-F238E27FC236}">
                <a16:creationId xmlns:a16="http://schemas.microsoft.com/office/drawing/2014/main" id="{0E5FE4F7-CC8B-8B9E-7FCC-457053C9E504}"/>
              </a:ext>
            </a:extLst>
          </p:cNvPr>
          <p:cNvSpPr/>
          <p:nvPr/>
        </p:nvSpPr>
        <p:spPr>
          <a:xfrm>
            <a:off x="2558527"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4253278117"/>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290733" y="2824909"/>
            <a:ext cx="3034805" cy="1085425"/>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Población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y PIB</a:t>
            </a:r>
          </a:p>
        </p:txBody>
      </p:sp>
      <p:sp>
        <p:nvSpPr>
          <p:cNvPr id="3" name="Elipse 2">
            <a:extLst>
              <a:ext uri="{FF2B5EF4-FFF2-40B4-BE49-F238E27FC236}">
                <a16:creationId xmlns:a16="http://schemas.microsoft.com/office/drawing/2014/main" id="{7D640E71-6146-68E9-FBE2-20B6F6C18756}"/>
              </a:ext>
            </a:extLst>
          </p:cNvPr>
          <p:cNvSpPr/>
          <p:nvPr/>
        </p:nvSpPr>
        <p:spPr>
          <a:xfrm>
            <a:off x="1144042" y="296368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09555" y="-174997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tângulo 5">
            <a:extLst>
              <a:ext uri="{FF2B5EF4-FFF2-40B4-BE49-F238E27FC236}">
                <a16:creationId xmlns:a16="http://schemas.microsoft.com/office/drawing/2014/main" id="{03B4CBA6-B982-A1CA-F9D3-3D1F15B42CDF}"/>
              </a:ext>
            </a:extLst>
          </p:cNvPr>
          <p:cNvSpPr/>
          <p:nvPr/>
        </p:nvSpPr>
        <p:spPr>
          <a:xfrm>
            <a:off x="5328268" y="0"/>
            <a:ext cx="3513396" cy="1458410"/>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Retângulo 8">
            <a:extLst>
              <a:ext uri="{FF2B5EF4-FFF2-40B4-BE49-F238E27FC236}">
                <a16:creationId xmlns:a16="http://schemas.microsoft.com/office/drawing/2014/main" id="{316A612B-1021-57CC-EAAA-FCFD26AA9F5D}"/>
              </a:ext>
            </a:extLst>
          </p:cNvPr>
          <p:cNvSpPr/>
          <p:nvPr/>
        </p:nvSpPr>
        <p:spPr>
          <a:xfrm>
            <a:off x="5328268" y="2898702"/>
            <a:ext cx="3513396" cy="1458410"/>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Retângulo 14">
            <a:extLst>
              <a:ext uri="{FF2B5EF4-FFF2-40B4-BE49-F238E27FC236}">
                <a16:creationId xmlns:a16="http://schemas.microsoft.com/office/drawing/2014/main" id="{9FA756A5-B9EE-1DD7-5C40-E8119EEDB4BE}"/>
              </a:ext>
            </a:extLst>
          </p:cNvPr>
          <p:cNvSpPr/>
          <p:nvPr/>
        </p:nvSpPr>
        <p:spPr>
          <a:xfrm>
            <a:off x="5328268" y="5808132"/>
            <a:ext cx="6863732" cy="1049867"/>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7" name="Conector reto 16">
            <a:extLst>
              <a:ext uri="{FF2B5EF4-FFF2-40B4-BE49-F238E27FC236}">
                <a16:creationId xmlns:a16="http://schemas.microsoft.com/office/drawing/2014/main" id="{E312AF2E-3246-6ABC-D0AC-269F08A61ABB}"/>
              </a:ext>
            </a:extLst>
          </p:cNvPr>
          <p:cNvCxnSpPr>
            <a:cxnSpLocks/>
          </p:cNvCxnSpPr>
          <p:nvPr/>
        </p:nvCxnSpPr>
        <p:spPr>
          <a:xfrm>
            <a:off x="8841664" y="0"/>
            <a:ext cx="0" cy="5808132"/>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8" name="CaixaDeTexto 17">
            <a:extLst>
              <a:ext uri="{FF2B5EF4-FFF2-40B4-BE49-F238E27FC236}">
                <a16:creationId xmlns:a16="http://schemas.microsoft.com/office/drawing/2014/main" id="{3319470B-B298-8533-5174-A727CE7E5D3B}"/>
              </a:ext>
            </a:extLst>
          </p:cNvPr>
          <p:cNvSpPr txBox="1"/>
          <p:nvPr/>
        </p:nvSpPr>
        <p:spPr>
          <a:xfrm>
            <a:off x="9168381" y="593956"/>
            <a:ext cx="2696900" cy="338554"/>
          </a:xfrm>
          <a:prstGeom prst="rect">
            <a:avLst/>
          </a:prstGeom>
          <a:noFill/>
          <a:ln>
            <a:noFill/>
          </a:ln>
        </p:spPr>
        <p:txBody>
          <a:bodyPr wrap="square" rtlCol="0">
            <a:spAutoFit/>
          </a:bodyPr>
          <a:lstStyle/>
          <a:p>
            <a:r>
              <a:rPr lang="pt-BR" sz="1600" dirty="0">
                <a:ln>
                  <a:solidFill>
                    <a:srgbClr val="006847"/>
                  </a:solidFill>
                </a:ln>
                <a:solidFill>
                  <a:srgbClr val="006847"/>
                </a:solidFill>
                <a:latin typeface="Montserrat" panose="00000500000000000000" pitchFamily="2" charset="0"/>
              </a:rPr>
              <a:t>127,4 </a:t>
            </a:r>
            <a:r>
              <a:rPr lang="pt-BR" sz="1600" dirty="0" err="1">
                <a:ln>
                  <a:solidFill>
                    <a:srgbClr val="006847"/>
                  </a:solidFill>
                </a:ln>
                <a:solidFill>
                  <a:srgbClr val="006847"/>
                </a:solidFill>
                <a:latin typeface="Montserrat" panose="00000500000000000000" pitchFamily="2" charset="0"/>
              </a:rPr>
              <a:t>millones</a:t>
            </a:r>
            <a:endParaRPr lang="pt-BR" sz="1600" dirty="0">
              <a:ln>
                <a:solidFill>
                  <a:srgbClr val="006847"/>
                </a:solidFill>
              </a:ln>
              <a:solidFill>
                <a:srgbClr val="006847"/>
              </a:solidFill>
              <a:latin typeface="Montserrat" panose="00000500000000000000" pitchFamily="2" charset="0"/>
            </a:endParaRPr>
          </a:p>
        </p:txBody>
      </p:sp>
      <p:sp>
        <p:nvSpPr>
          <p:cNvPr id="19" name="CaixaDeTexto 18">
            <a:extLst>
              <a:ext uri="{FF2B5EF4-FFF2-40B4-BE49-F238E27FC236}">
                <a16:creationId xmlns:a16="http://schemas.microsoft.com/office/drawing/2014/main" id="{3779E38B-D4F1-8BD1-E57F-888F06A44306}"/>
              </a:ext>
            </a:extLst>
          </p:cNvPr>
          <p:cNvSpPr txBox="1"/>
          <p:nvPr/>
        </p:nvSpPr>
        <p:spPr>
          <a:xfrm>
            <a:off x="5659557" y="467595"/>
            <a:ext cx="3359481" cy="461665"/>
          </a:xfrm>
          <a:prstGeom prst="rect">
            <a:avLst/>
          </a:prstGeom>
          <a:noFill/>
        </p:spPr>
        <p:txBody>
          <a:bodyPr wrap="square" rtlCol="0">
            <a:spAutoFit/>
          </a:bodyPr>
          <a:lstStyle/>
          <a:p>
            <a:r>
              <a:rPr lang="pt-BR" sz="2400" b="1" dirty="0" err="1">
                <a:solidFill>
                  <a:schemeClr val="bg1"/>
                </a:solidFill>
                <a:latin typeface="Montserrat" panose="00000500000000000000" pitchFamily="2" charset="0"/>
              </a:rPr>
              <a:t>Población</a:t>
            </a:r>
            <a:r>
              <a:rPr lang="pt-BR" sz="2400" b="1" dirty="0">
                <a:solidFill>
                  <a:schemeClr val="bg1"/>
                </a:solidFill>
                <a:latin typeface="Montserrat" panose="00000500000000000000" pitchFamily="2" charset="0"/>
              </a:rPr>
              <a:t> 2022</a:t>
            </a:r>
          </a:p>
        </p:txBody>
      </p:sp>
      <p:sp>
        <p:nvSpPr>
          <p:cNvPr id="20" name="CaixaDeTexto 19">
            <a:extLst>
              <a:ext uri="{FF2B5EF4-FFF2-40B4-BE49-F238E27FC236}">
                <a16:creationId xmlns:a16="http://schemas.microsoft.com/office/drawing/2014/main" id="{65088231-A54C-5598-B9EB-6EF62C80C001}"/>
              </a:ext>
            </a:extLst>
          </p:cNvPr>
          <p:cNvSpPr txBox="1"/>
          <p:nvPr/>
        </p:nvSpPr>
        <p:spPr>
          <a:xfrm>
            <a:off x="5491329" y="1793002"/>
            <a:ext cx="3028191" cy="861774"/>
          </a:xfrm>
          <a:prstGeom prst="rect">
            <a:avLst/>
          </a:prstGeom>
          <a:noFill/>
        </p:spPr>
        <p:txBody>
          <a:bodyPr wrap="square" rtlCol="0">
            <a:spAutoFit/>
          </a:bodyPr>
          <a:lstStyle/>
          <a:p>
            <a:r>
              <a:rPr lang="es-419" b="1" dirty="0">
                <a:solidFill>
                  <a:srgbClr val="E9343D"/>
                </a:solidFill>
                <a:latin typeface="Montserrat" panose="00000500000000000000" pitchFamily="2" charset="0"/>
                <a:cs typeface="Calibri" panose="020F0502020204030204" pitchFamily="34" charset="0"/>
              </a:rPr>
              <a:t>Tasa de crecimiento de la población </a:t>
            </a:r>
          </a:p>
          <a:p>
            <a:r>
              <a:rPr lang="es-419" sz="1400" dirty="0">
                <a:solidFill>
                  <a:srgbClr val="E9343D"/>
                </a:solidFill>
                <a:latin typeface="Montserrat" panose="00000500000000000000" pitchFamily="2" charset="0"/>
                <a:cs typeface="Calibri" panose="020F0502020204030204" pitchFamily="34" charset="0"/>
              </a:rPr>
              <a:t>(% anual) 2020/2021</a:t>
            </a:r>
            <a:endParaRPr lang="pt-BR" sz="1400" dirty="0">
              <a:solidFill>
                <a:srgbClr val="E9343D"/>
              </a:solidFill>
              <a:latin typeface="Montserrat" panose="00000500000000000000" pitchFamily="2" charset="0"/>
            </a:endParaRPr>
          </a:p>
        </p:txBody>
      </p:sp>
      <p:sp>
        <p:nvSpPr>
          <p:cNvPr id="21" name="CaixaDeTexto 20">
            <a:extLst>
              <a:ext uri="{FF2B5EF4-FFF2-40B4-BE49-F238E27FC236}">
                <a16:creationId xmlns:a16="http://schemas.microsoft.com/office/drawing/2014/main" id="{86AC4C98-84FB-519F-418B-8CF3A9FAA56C}"/>
              </a:ext>
            </a:extLst>
          </p:cNvPr>
          <p:cNvSpPr txBox="1"/>
          <p:nvPr/>
        </p:nvSpPr>
        <p:spPr>
          <a:xfrm>
            <a:off x="5752933" y="3291366"/>
            <a:ext cx="2696900" cy="707886"/>
          </a:xfrm>
          <a:prstGeom prst="rect">
            <a:avLst/>
          </a:prstGeom>
          <a:noFill/>
        </p:spPr>
        <p:txBody>
          <a:bodyPr wrap="square" rtlCol="0">
            <a:spAutoFit/>
          </a:bodyPr>
          <a:lstStyle/>
          <a:p>
            <a:r>
              <a:rPr lang="pt-BR" sz="2000" b="1" dirty="0">
                <a:solidFill>
                  <a:schemeClr val="bg1"/>
                </a:solidFill>
                <a:latin typeface="Montserrat" panose="00000500000000000000" pitchFamily="2" charset="0"/>
              </a:rPr>
              <a:t>PIB (</a:t>
            </a:r>
            <a:r>
              <a:rPr lang="pt-BR" sz="2000" b="1" dirty="0" err="1">
                <a:solidFill>
                  <a:schemeClr val="bg1"/>
                </a:solidFill>
                <a:latin typeface="Montserrat" panose="00000500000000000000" pitchFamily="2" charset="0"/>
              </a:rPr>
              <a:t>actual</a:t>
            </a:r>
            <a:r>
              <a:rPr lang="pt-BR" sz="2000" b="1" dirty="0">
                <a:solidFill>
                  <a:schemeClr val="bg1"/>
                </a:solidFill>
                <a:latin typeface="Montserrat" panose="00000500000000000000" pitchFamily="2" charset="0"/>
              </a:rPr>
              <a:t> US$) 2021</a:t>
            </a:r>
          </a:p>
        </p:txBody>
      </p:sp>
      <p:sp>
        <p:nvSpPr>
          <p:cNvPr id="22" name="CaixaDeTexto 21">
            <a:extLst>
              <a:ext uri="{FF2B5EF4-FFF2-40B4-BE49-F238E27FC236}">
                <a16:creationId xmlns:a16="http://schemas.microsoft.com/office/drawing/2014/main" id="{80D1D173-5C57-5CED-6BB3-A156293380B3}"/>
              </a:ext>
            </a:extLst>
          </p:cNvPr>
          <p:cNvSpPr txBox="1"/>
          <p:nvPr/>
        </p:nvSpPr>
        <p:spPr>
          <a:xfrm>
            <a:off x="5659557" y="4691704"/>
            <a:ext cx="2696900" cy="1015663"/>
          </a:xfrm>
          <a:prstGeom prst="rect">
            <a:avLst/>
          </a:prstGeom>
          <a:noFill/>
        </p:spPr>
        <p:txBody>
          <a:bodyPr wrap="square" rtlCol="0">
            <a:spAutoFit/>
          </a:bodyPr>
          <a:lstStyle/>
          <a:p>
            <a:r>
              <a:rPr lang="pt-BR" sz="2000" b="1" dirty="0">
                <a:solidFill>
                  <a:srgbClr val="E9343D"/>
                </a:solidFill>
                <a:latin typeface="Montserrat" panose="00000500000000000000" pitchFamily="2" charset="0"/>
                <a:cs typeface="Calibri" panose="020F0502020204030204" pitchFamily="34" charset="0"/>
              </a:rPr>
              <a:t>PIB </a:t>
            </a:r>
            <a:r>
              <a:rPr lang="pt-BR" sz="2000" b="1" dirty="0" err="1">
                <a:solidFill>
                  <a:srgbClr val="E9343D"/>
                </a:solidFill>
                <a:latin typeface="Montserrat" panose="00000500000000000000" pitchFamily="2" charset="0"/>
                <a:cs typeface="Calibri" panose="020F0502020204030204" pitchFamily="34" charset="0"/>
              </a:rPr>
              <a:t>crecimiento</a:t>
            </a:r>
            <a:r>
              <a:rPr lang="pt-BR" sz="2000" b="1" dirty="0">
                <a:solidFill>
                  <a:srgbClr val="E9343D"/>
                </a:solidFill>
                <a:latin typeface="Montserrat" panose="00000500000000000000" pitchFamily="2" charset="0"/>
                <a:cs typeface="Calibri" panose="020F0502020204030204" pitchFamily="34" charset="0"/>
              </a:rPr>
              <a:t> (anual %) - 2020/2021**</a:t>
            </a:r>
          </a:p>
        </p:txBody>
      </p:sp>
      <p:sp>
        <p:nvSpPr>
          <p:cNvPr id="24" name="CaixaDeTexto 23">
            <a:extLst>
              <a:ext uri="{FF2B5EF4-FFF2-40B4-BE49-F238E27FC236}">
                <a16:creationId xmlns:a16="http://schemas.microsoft.com/office/drawing/2014/main" id="{2CFF9016-8104-B2BE-39BF-DA316542EF28}"/>
              </a:ext>
            </a:extLst>
          </p:cNvPr>
          <p:cNvSpPr txBox="1"/>
          <p:nvPr/>
        </p:nvSpPr>
        <p:spPr>
          <a:xfrm>
            <a:off x="9171638" y="2112621"/>
            <a:ext cx="2696900" cy="338554"/>
          </a:xfrm>
          <a:prstGeom prst="rect">
            <a:avLst/>
          </a:prstGeom>
          <a:noFill/>
          <a:ln>
            <a:noFill/>
          </a:ln>
        </p:spPr>
        <p:txBody>
          <a:bodyPr wrap="square" rtlCol="0">
            <a:spAutoFit/>
          </a:bodyPr>
          <a:lstStyle/>
          <a:p>
            <a:r>
              <a:rPr lang="pt-BR" sz="1600" dirty="0">
                <a:ln>
                  <a:solidFill>
                    <a:srgbClr val="006847"/>
                  </a:solidFill>
                </a:ln>
                <a:solidFill>
                  <a:srgbClr val="006847"/>
                </a:solidFill>
                <a:latin typeface="Montserrat" panose="00000500000000000000" pitchFamily="2" charset="0"/>
              </a:rPr>
              <a:t>0,56 %</a:t>
            </a:r>
          </a:p>
        </p:txBody>
      </p:sp>
      <p:sp>
        <p:nvSpPr>
          <p:cNvPr id="26" name="CaixaDeTexto 25">
            <a:extLst>
              <a:ext uri="{FF2B5EF4-FFF2-40B4-BE49-F238E27FC236}">
                <a16:creationId xmlns:a16="http://schemas.microsoft.com/office/drawing/2014/main" id="{A109AEB9-B84B-D38F-3FD8-FB83FA335533}"/>
              </a:ext>
            </a:extLst>
          </p:cNvPr>
          <p:cNvSpPr txBox="1"/>
          <p:nvPr/>
        </p:nvSpPr>
        <p:spPr>
          <a:xfrm>
            <a:off x="9168381" y="3458630"/>
            <a:ext cx="2696900" cy="338554"/>
          </a:xfrm>
          <a:prstGeom prst="rect">
            <a:avLst/>
          </a:prstGeom>
          <a:noFill/>
          <a:ln>
            <a:noFill/>
          </a:ln>
        </p:spPr>
        <p:txBody>
          <a:bodyPr wrap="square" rtlCol="0">
            <a:spAutoFit/>
          </a:bodyPr>
          <a:lstStyle/>
          <a:p>
            <a:r>
              <a:rPr lang="pt-BR" sz="1600" dirty="0">
                <a:ln>
                  <a:solidFill>
                    <a:srgbClr val="006847"/>
                  </a:solidFill>
                </a:ln>
                <a:solidFill>
                  <a:srgbClr val="006847"/>
                </a:solidFill>
                <a:latin typeface="Montserrat" panose="00000500000000000000" pitchFamily="2" charset="0"/>
              </a:rPr>
              <a:t>1.272.839.334.119</a:t>
            </a:r>
          </a:p>
        </p:txBody>
      </p:sp>
      <p:sp>
        <p:nvSpPr>
          <p:cNvPr id="28" name="CaixaDeTexto 27">
            <a:extLst>
              <a:ext uri="{FF2B5EF4-FFF2-40B4-BE49-F238E27FC236}">
                <a16:creationId xmlns:a16="http://schemas.microsoft.com/office/drawing/2014/main" id="{1C9C1374-D4DA-38A5-52E1-A3D985AF55CF}"/>
              </a:ext>
            </a:extLst>
          </p:cNvPr>
          <p:cNvSpPr txBox="1"/>
          <p:nvPr/>
        </p:nvSpPr>
        <p:spPr>
          <a:xfrm>
            <a:off x="9233496" y="4876370"/>
            <a:ext cx="2696900" cy="338554"/>
          </a:xfrm>
          <a:prstGeom prst="rect">
            <a:avLst/>
          </a:prstGeom>
          <a:noFill/>
          <a:ln>
            <a:noFill/>
          </a:ln>
        </p:spPr>
        <p:txBody>
          <a:bodyPr wrap="square" rtlCol="0">
            <a:spAutoFit/>
          </a:bodyPr>
          <a:lstStyle/>
          <a:p>
            <a:r>
              <a:rPr lang="pt-BR" sz="1600" dirty="0">
                <a:ln>
                  <a:solidFill>
                    <a:srgbClr val="006847"/>
                  </a:solidFill>
                </a:ln>
                <a:solidFill>
                  <a:srgbClr val="006847"/>
                </a:solidFill>
                <a:latin typeface="Montserrat" panose="00000500000000000000" pitchFamily="2" charset="0"/>
              </a:rPr>
              <a:t>4,72 %</a:t>
            </a:r>
          </a:p>
        </p:txBody>
      </p:sp>
      <p:sp>
        <p:nvSpPr>
          <p:cNvPr id="11" name="CaixaDeTexto 10">
            <a:extLst>
              <a:ext uri="{FF2B5EF4-FFF2-40B4-BE49-F238E27FC236}">
                <a16:creationId xmlns:a16="http://schemas.microsoft.com/office/drawing/2014/main" id="{7C07F2E8-8C16-9ECA-AD08-54C5F0354F83}"/>
              </a:ext>
            </a:extLst>
          </p:cNvPr>
          <p:cNvSpPr txBox="1"/>
          <p:nvPr/>
        </p:nvSpPr>
        <p:spPr>
          <a:xfrm>
            <a:off x="5594327" y="6113614"/>
            <a:ext cx="6186841" cy="738664"/>
          </a:xfrm>
          <a:prstGeom prst="rect">
            <a:avLst/>
          </a:prstGeom>
          <a:noFill/>
        </p:spPr>
        <p:txBody>
          <a:bodyPr wrap="square" rtlCol="0">
            <a:spAutoFit/>
          </a:bodyPr>
          <a:lstStyle/>
          <a:p>
            <a:pPr marL="0" marR="0" lvl="0" indent="0" rtl="0">
              <a:lnSpc>
                <a:spcPct val="100000"/>
              </a:lnSpc>
              <a:spcBef>
                <a:spcPts val="0"/>
              </a:spcBef>
              <a:spcAft>
                <a:spcPts val="0"/>
              </a:spcAft>
              <a:buNone/>
            </a:pPr>
            <a:r>
              <a:rPr lang="es-419" sz="1200" i="1" dirty="0">
                <a:solidFill>
                  <a:schemeClr val="bg1"/>
                </a:solidFill>
                <a:latin typeface="Montserrat" panose="00000500000000000000" pitchFamily="2" charset="0"/>
                <a:cs typeface="Calibri" panose="020F0502020204030204" pitchFamily="34" charset="0"/>
              </a:rPr>
              <a:t>Fuente: https://data.worldbank.org/ * proyección – tasas 2020/21 ** última información disponible</a:t>
            </a:r>
          </a:p>
          <a:p>
            <a:endParaRPr lang="pt-BR" dirty="0"/>
          </a:p>
        </p:txBody>
      </p:sp>
      <p:pic>
        <p:nvPicPr>
          <p:cNvPr id="7" name="Imagem 6" descr="Uma imagem contendo Interface gráfica do usuário&#10;&#10;Descrição gerada automaticamente">
            <a:extLst>
              <a:ext uri="{FF2B5EF4-FFF2-40B4-BE49-F238E27FC236}">
                <a16:creationId xmlns:a16="http://schemas.microsoft.com/office/drawing/2014/main" id="{BB01B10A-CCA1-3C5D-5966-DC2BC3951241}"/>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grpSp>
        <p:nvGrpSpPr>
          <p:cNvPr id="5" name="Agrupar 4">
            <a:extLst>
              <a:ext uri="{FF2B5EF4-FFF2-40B4-BE49-F238E27FC236}">
                <a16:creationId xmlns:a16="http://schemas.microsoft.com/office/drawing/2014/main" id="{C6EC2C03-7E8D-0624-01F3-8C62828BC1A6}"/>
              </a:ext>
            </a:extLst>
          </p:cNvPr>
          <p:cNvGrpSpPr/>
          <p:nvPr/>
        </p:nvGrpSpPr>
        <p:grpSpPr>
          <a:xfrm>
            <a:off x="-20722" y="-287870"/>
            <a:ext cx="763874" cy="7492999"/>
            <a:chOff x="-7620" y="-406399"/>
            <a:chExt cx="763874" cy="406398"/>
          </a:xfrm>
        </p:grpSpPr>
        <p:sp>
          <p:nvSpPr>
            <p:cNvPr id="8" name="Retângulo 7">
              <a:extLst>
                <a:ext uri="{FF2B5EF4-FFF2-40B4-BE49-F238E27FC236}">
                  <a16:creationId xmlns:a16="http://schemas.microsoft.com/office/drawing/2014/main" id="{2F275B3A-DB6D-2FBF-7316-2F2EC09ACFC9}"/>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0" name="Retângulo 9">
              <a:extLst>
                <a:ext uri="{FF2B5EF4-FFF2-40B4-BE49-F238E27FC236}">
                  <a16:creationId xmlns:a16="http://schemas.microsoft.com/office/drawing/2014/main" id="{F934C4B7-E93F-70B0-F64E-89231797AB4F}"/>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2" name="Retângulo 11">
              <a:extLst>
                <a:ext uri="{FF2B5EF4-FFF2-40B4-BE49-F238E27FC236}">
                  <a16:creationId xmlns:a16="http://schemas.microsoft.com/office/drawing/2014/main" id="{172743D0-A9FC-2D7B-ACE1-1572B21F74E3}"/>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3" name="Retângulo: Cantos Arredondados 12">
            <a:extLst>
              <a:ext uri="{FF2B5EF4-FFF2-40B4-BE49-F238E27FC236}">
                <a16:creationId xmlns:a16="http://schemas.microsoft.com/office/drawing/2014/main" id="{8DEF6402-872C-94B8-3A1E-6679D8B3FCEE}"/>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138</a:t>
            </a:r>
          </a:p>
        </p:txBody>
      </p:sp>
      <p:sp>
        <p:nvSpPr>
          <p:cNvPr id="14" name="Retângulo: Cantos Arredondados 13">
            <a:hlinkClick r:id="rId3" action="ppaction://hlinksldjump"/>
            <a:extLst>
              <a:ext uri="{FF2B5EF4-FFF2-40B4-BE49-F238E27FC236}">
                <a16:creationId xmlns:a16="http://schemas.microsoft.com/office/drawing/2014/main" id="{D5D751CC-842B-EA3C-F692-13A81B227831}"/>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363141182"/>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tângulo 35">
            <a:extLst>
              <a:ext uri="{FF2B5EF4-FFF2-40B4-BE49-F238E27FC236}">
                <a16:creationId xmlns:a16="http://schemas.microsoft.com/office/drawing/2014/main" id="{58C95D0F-95FD-620D-AF0C-0F704AB56E53}"/>
              </a:ext>
            </a:extLst>
          </p:cNvPr>
          <p:cNvSpPr/>
          <p:nvPr/>
        </p:nvSpPr>
        <p:spPr>
          <a:xfrm>
            <a:off x="5372100" y="-266700"/>
            <a:ext cx="2797100" cy="7391400"/>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Retângulo 29">
            <a:extLst>
              <a:ext uri="{FF2B5EF4-FFF2-40B4-BE49-F238E27FC236}">
                <a16:creationId xmlns:a16="http://schemas.microsoft.com/office/drawing/2014/main" id="{92FDF75F-FC0D-2CD5-E4D2-33FCE5373033}"/>
              </a:ext>
            </a:extLst>
          </p:cNvPr>
          <p:cNvSpPr/>
          <p:nvPr/>
        </p:nvSpPr>
        <p:spPr>
          <a:xfrm>
            <a:off x="8175170" y="3548269"/>
            <a:ext cx="4016830" cy="3309731"/>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9" name="Retângulo 28">
            <a:extLst>
              <a:ext uri="{FF2B5EF4-FFF2-40B4-BE49-F238E27FC236}">
                <a16:creationId xmlns:a16="http://schemas.microsoft.com/office/drawing/2014/main" id="{B0E14FCB-C8D3-9F33-8AD9-E892E02481FE}"/>
              </a:ext>
            </a:extLst>
          </p:cNvPr>
          <p:cNvSpPr/>
          <p:nvPr/>
        </p:nvSpPr>
        <p:spPr>
          <a:xfrm>
            <a:off x="8175170" y="0"/>
            <a:ext cx="4016825" cy="35482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 name="CaixaDeTexto 1">
            <a:extLst>
              <a:ext uri="{FF2B5EF4-FFF2-40B4-BE49-F238E27FC236}">
                <a16:creationId xmlns:a16="http://schemas.microsoft.com/office/drawing/2014/main" id="{4F70FA0D-05FA-1B6A-D3A6-61D3E37E2374}"/>
              </a:ext>
            </a:extLst>
          </p:cNvPr>
          <p:cNvSpPr txBox="1"/>
          <p:nvPr/>
        </p:nvSpPr>
        <p:spPr>
          <a:xfrm>
            <a:off x="1360901" y="2891537"/>
            <a:ext cx="3618298"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GLA,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Indicadores</a:t>
            </a:r>
          </a:p>
        </p:txBody>
      </p:sp>
      <p:sp>
        <p:nvSpPr>
          <p:cNvPr id="3" name="Elipse 2">
            <a:extLst>
              <a:ext uri="{FF2B5EF4-FFF2-40B4-BE49-F238E27FC236}">
                <a16:creationId xmlns:a16="http://schemas.microsoft.com/office/drawing/2014/main" id="{7D640E71-6146-68E9-FBE2-20B6F6C18756}"/>
              </a:ext>
            </a:extLst>
          </p:cNvPr>
          <p:cNvSpPr/>
          <p:nvPr/>
        </p:nvSpPr>
        <p:spPr>
          <a:xfrm>
            <a:off x="1144042" y="296368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09555" y="-174997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Google Shape;96;p7">
            <a:extLst>
              <a:ext uri="{FF2B5EF4-FFF2-40B4-BE49-F238E27FC236}">
                <a16:creationId xmlns:a16="http://schemas.microsoft.com/office/drawing/2014/main" id="{C3CEF6C2-77D7-2269-6F08-09B60D4DA5E9}"/>
              </a:ext>
            </a:extLst>
          </p:cNvPr>
          <p:cNvSpPr txBox="1"/>
          <p:nvPr/>
        </p:nvSpPr>
        <p:spPr>
          <a:xfrm>
            <a:off x="1313793" y="6382640"/>
            <a:ext cx="2880892" cy="246181"/>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rPr>
              <a:t>Fuente: </a:t>
            </a: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hlinkClick r:id="rId2"/>
              </a:rPr>
              <a:t>https://data.worldbank.org/</a:t>
            </a: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rPr>
              <a:t>   CENSO CLICC</a:t>
            </a:r>
            <a:endParaRPr i="1" dirty="0">
              <a:latin typeface="Calibri" panose="020F0502020204030204" pitchFamily="34" charset="0"/>
              <a:cs typeface="Calibri" panose="020F0502020204030204" pitchFamily="34" charset="0"/>
            </a:endParaRPr>
          </a:p>
        </p:txBody>
      </p:sp>
      <p:sp>
        <p:nvSpPr>
          <p:cNvPr id="12" name="Retângulo: Cantos Arredondados 11">
            <a:extLst>
              <a:ext uri="{FF2B5EF4-FFF2-40B4-BE49-F238E27FC236}">
                <a16:creationId xmlns:a16="http://schemas.microsoft.com/office/drawing/2014/main" id="{D6B92C88-16E2-BE03-F724-3A9D43E64BDE}"/>
              </a:ext>
            </a:extLst>
          </p:cNvPr>
          <p:cNvSpPr/>
          <p:nvPr/>
        </p:nvSpPr>
        <p:spPr>
          <a:xfrm>
            <a:off x="5678935" y="1226287"/>
            <a:ext cx="31737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chemeClr val="bg1"/>
                </a:solidFill>
                <a:latin typeface="Montserrat" panose="00000500000000000000" pitchFamily="2" charset="0"/>
                <a:cs typeface="Calibri" panose="020F0502020204030204" pitchFamily="34" charset="0"/>
              </a:rPr>
              <a:t>Centros </a:t>
            </a:r>
          </a:p>
          <a:p>
            <a:r>
              <a:rPr lang="pt-BR" b="1" dirty="0" err="1">
                <a:solidFill>
                  <a:schemeClr val="bg1"/>
                </a:solidFill>
                <a:latin typeface="Montserrat" panose="00000500000000000000" pitchFamily="2" charset="0"/>
                <a:cs typeface="Calibri" panose="020F0502020204030204" pitchFamily="34" charset="0"/>
              </a:rPr>
              <a:t>Comerciales</a:t>
            </a:r>
            <a:r>
              <a:rPr lang="pt-BR" b="1" dirty="0">
                <a:solidFill>
                  <a:schemeClr val="bg1"/>
                </a:solidFill>
                <a:latin typeface="Montserrat" panose="00000500000000000000" pitchFamily="2" charset="0"/>
                <a:cs typeface="Calibri" panose="020F0502020204030204" pitchFamily="34" charset="0"/>
              </a:rPr>
              <a:t> </a:t>
            </a:r>
            <a:r>
              <a:rPr lang="pt-BR" b="1" dirty="0" err="1">
                <a:solidFill>
                  <a:schemeClr val="bg1"/>
                </a:solidFill>
                <a:latin typeface="Montserrat" panose="00000500000000000000" pitchFamily="2" charset="0"/>
                <a:cs typeface="Calibri" panose="020F0502020204030204" pitchFamily="34" charset="0"/>
              </a:rPr>
              <a:t>en</a:t>
            </a:r>
            <a:r>
              <a:rPr lang="pt-BR" b="1" dirty="0">
                <a:solidFill>
                  <a:schemeClr val="bg1"/>
                </a:solidFill>
                <a:latin typeface="Montserrat" panose="00000500000000000000" pitchFamily="2" charset="0"/>
                <a:cs typeface="Calibri" panose="020F0502020204030204" pitchFamily="34" charset="0"/>
              </a:rPr>
              <a:t> </a:t>
            </a:r>
            <a:r>
              <a:rPr lang="pt-BR" b="1" dirty="0" err="1">
                <a:solidFill>
                  <a:schemeClr val="bg1"/>
                </a:solidFill>
                <a:latin typeface="Montserrat" panose="00000500000000000000" pitchFamily="2" charset="0"/>
                <a:cs typeface="Calibri" panose="020F0502020204030204" pitchFamily="34" charset="0"/>
              </a:rPr>
              <a:t>Operación</a:t>
            </a:r>
            <a:endParaRPr lang="pt-BR" b="1" dirty="0">
              <a:solidFill>
                <a:schemeClr val="bg1"/>
              </a:solidFill>
              <a:latin typeface="Montserrat" panose="00000500000000000000" pitchFamily="2" charset="0"/>
              <a:cs typeface="Calibri" panose="020F0502020204030204" pitchFamily="34" charset="0"/>
            </a:endParaRPr>
          </a:p>
          <a:p>
            <a:r>
              <a:rPr lang="pt-BR" sz="4000" b="1" dirty="0">
                <a:solidFill>
                  <a:schemeClr val="bg1"/>
                </a:solidFill>
                <a:latin typeface="Montserrat" panose="00000500000000000000" pitchFamily="2" charset="0"/>
                <a:cs typeface="Calibri" panose="020F0502020204030204" pitchFamily="34" charset="0"/>
              </a:rPr>
              <a:t>987</a:t>
            </a:r>
            <a:endParaRPr lang="pt-BR" b="1" dirty="0">
              <a:solidFill>
                <a:schemeClr val="bg1"/>
              </a:solidFill>
              <a:latin typeface="Montserrat" panose="00000500000000000000" pitchFamily="2" charset="0"/>
              <a:cs typeface="Calibri" panose="020F0502020204030204" pitchFamily="34" charset="0"/>
            </a:endParaRPr>
          </a:p>
        </p:txBody>
      </p:sp>
      <p:sp>
        <p:nvSpPr>
          <p:cNvPr id="13" name="Retângulo: Cantos Arredondados 12">
            <a:extLst>
              <a:ext uri="{FF2B5EF4-FFF2-40B4-BE49-F238E27FC236}">
                <a16:creationId xmlns:a16="http://schemas.microsoft.com/office/drawing/2014/main" id="{FE1B52E7-A0EB-C539-999C-492188A67872}"/>
              </a:ext>
            </a:extLst>
          </p:cNvPr>
          <p:cNvSpPr/>
          <p:nvPr/>
        </p:nvSpPr>
        <p:spPr>
          <a:xfrm>
            <a:off x="5549535" y="4781994"/>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chemeClr val="bg1"/>
                </a:solidFill>
                <a:latin typeface="Montserrat" panose="00000500000000000000" pitchFamily="2" charset="0"/>
                <a:cs typeface="Calibri" panose="020F0502020204030204" pitchFamily="34" charset="0"/>
              </a:rPr>
              <a:t>GLA m² </a:t>
            </a:r>
          </a:p>
          <a:p>
            <a:r>
              <a:rPr lang="pt-BR" sz="3200" b="1" dirty="0">
                <a:solidFill>
                  <a:schemeClr val="bg1"/>
                </a:solidFill>
                <a:latin typeface="Montserrat" panose="00000500000000000000" pitchFamily="2" charset="0"/>
                <a:cs typeface="Calibri" panose="020F0502020204030204" pitchFamily="34" charset="0"/>
              </a:rPr>
              <a:t>25.707.684</a:t>
            </a:r>
          </a:p>
        </p:txBody>
      </p:sp>
      <p:sp>
        <p:nvSpPr>
          <p:cNvPr id="14" name="Retângulo: Cantos Arredondados 13">
            <a:extLst>
              <a:ext uri="{FF2B5EF4-FFF2-40B4-BE49-F238E27FC236}">
                <a16:creationId xmlns:a16="http://schemas.microsoft.com/office/drawing/2014/main" id="{3BD5E0C4-5562-A1F0-2BDB-272F6688ED44}"/>
              </a:ext>
            </a:extLst>
          </p:cNvPr>
          <p:cNvSpPr/>
          <p:nvPr/>
        </p:nvSpPr>
        <p:spPr>
          <a:xfrm>
            <a:off x="8470601" y="562368"/>
            <a:ext cx="3420000"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solidFill>
                  <a:schemeClr val="tx1"/>
                </a:solidFill>
                <a:latin typeface="Montserrat" panose="00000500000000000000" pitchFamily="2" charset="0"/>
                <a:cs typeface="Calibri" panose="020F0502020204030204" pitchFamily="34" charset="0"/>
              </a:rPr>
              <a:t>Habitantes / Centro comercial</a:t>
            </a:r>
          </a:p>
          <a:p>
            <a:r>
              <a:rPr lang="pt-BR" sz="3200" b="1" dirty="0">
                <a:solidFill>
                  <a:schemeClr val="tx1"/>
                </a:solidFill>
                <a:latin typeface="Montserrat" panose="00000500000000000000" pitchFamily="2" charset="0"/>
                <a:cs typeface="Calibri" panose="020F0502020204030204" pitchFamily="34" charset="0"/>
              </a:rPr>
              <a:t>127.414</a:t>
            </a:r>
          </a:p>
        </p:txBody>
      </p:sp>
      <p:sp>
        <p:nvSpPr>
          <p:cNvPr id="16" name="Retângulo: Cantos Arredondados 15">
            <a:extLst>
              <a:ext uri="{FF2B5EF4-FFF2-40B4-BE49-F238E27FC236}">
                <a16:creationId xmlns:a16="http://schemas.microsoft.com/office/drawing/2014/main" id="{519CBC2E-D55A-F345-E7CF-E8EBCF5A0063}"/>
              </a:ext>
            </a:extLst>
          </p:cNvPr>
          <p:cNvSpPr/>
          <p:nvPr/>
        </p:nvSpPr>
        <p:spPr>
          <a:xfrm>
            <a:off x="8701769" y="3956444"/>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latin typeface="Montserrat" panose="00000500000000000000" pitchFamily="2" charset="0"/>
                <a:cs typeface="Calibri" panose="020F0502020204030204" pitchFamily="34" charset="0"/>
              </a:rPr>
              <a:t>Habitantes / m² de GLA </a:t>
            </a:r>
          </a:p>
          <a:p>
            <a:r>
              <a:rPr lang="pt-BR" sz="3200" b="1" dirty="0">
                <a:latin typeface="Montserrat" panose="00000500000000000000" pitchFamily="2" charset="0"/>
                <a:cs typeface="Calibri" panose="020F0502020204030204" pitchFamily="34" charset="0"/>
              </a:rPr>
              <a:t>5</a:t>
            </a:r>
          </a:p>
        </p:txBody>
      </p:sp>
      <p:sp>
        <p:nvSpPr>
          <p:cNvPr id="23" name="Retângulo: Cantos Arredondados 22">
            <a:extLst>
              <a:ext uri="{FF2B5EF4-FFF2-40B4-BE49-F238E27FC236}">
                <a16:creationId xmlns:a16="http://schemas.microsoft.com/office/drawing/2014/main" id="{97C29DF5-C8B9-A261-1017-ECBA8D193F58}"/>
              </a:ext>
            </a:extLst>
          </p:cNvPr>
          <p:cNvSpPr/>
          <p:nvPr/>
        </p:nvSpPr>
        <p:spPr>
          <a:xfrm>
            <a:off x="8440393" y="1928175"/>
            <a:ext cx="3420000"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solidFill>
                  <a:schemeClr val="tx1"/>
                </a:solidFill>
                <a:latin typeface="Montserrat" panose="00000500000000000000" pitchFamily="2" charset="0"/>
                <a:cs typeface="Calibri" panose="020F0502020204030204" pitchFamily="34" charset="0"/>
              </a:rPr>
              <a:t>PIB (US$) / Centros </a:t>
            </a:r>
            <a:r>
              <a:rPr lang="pt-BR" sz="1400" b="1" dirty="0" err="1">
                <a:solidFill>
                  <a:schemeClr val="tx1"/>
                </a:solidFill>
                <a:latin typeface="Montserrat" panose="00000500000000000000" pitchFamily="2" charset="0"/>
                <a:cs typeface="Calibri" panose="020F0502020204030204" pitchFamily="34" charset="0"/>
              </a:rPr>
              <a:t>comerciales</a:t>
            </a:r>
            <a:endParaRPr lang="pt-BR" sz="1400" b="1" dirty="0">
              <a:solidFill>
                <a:schemeClr val="tx1"/>
              </a:solidFill>
              <a:latin typeface="Montserrat" panose="00000500000000000000" pitchFamily="2" charset="0"/>
              <a:cs typeface="Calibri" panose="020F0502020204030204" pitchFamily="34" charset="0"/>
            </a:endParaRPr>
          </a:p>
          <a:p>
            <a:r>
              <a:rPr lang="pt-BR" sz="3200" b="1" dirty="0">
                <a:solidFill>
                  <a:schemeClr val="tx1"/>
                </a:solidFill>
                <a:latin typeface="Montserrat" panose="00000500000000000000" pitchFamily="2" charset="0"/>
                <a:cs typeface="Calibri" panose="020F0502020204030204" pitchFamily="34" charset="0"/>
              </a:rPr>
              <a:t>1.272.839.334</a:t>
            </a:r>
          </a:p>
        </p:txBody>
      </p:sp>
      <p:sp>
        <p:nvSpPr>
          <p:cNvPr id="25" name="Retângulo: Cantos Arredondados 24">
            <a:extLst>
              <a:ext uri="{FF2B5EF4-FFF2-40B4-BE49-F238E27FC236}">
                <a16:creationId xmlns:a16="http://schemas.microsoft.com/office/drawing/2014/main" id="{2A7A889A-D757-1637-ADFF-FAFB8AC31A95}"/>
              </a:ext>
            </a:extLst>
          </p:cNvPr>
          <p:cNvSpPr/>
          <p:nvPr/>
        </p:nvSpPr>
        <p:spPr>
          <a:xfrm>
            <a:off x="8701769" y="5371169"/>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latin typeface="Montserrat" panose="00000500000000000000" pitchFamily="2" charset="0"/>
                <a:cs typeface="Calibri" panose="020F0502020204030204" pitchFamily="34" charset="0"/>
              </a:rPr>
              <a:t>PIB (US$) / m² de GLA </a:t>
            </a:r>
          </a:p>
          <a:p>
            <a:r>
              <a:rPr lang="pt-BR" sz="3200" b="1" dirty="0">
                <a:latin typeface="Montserrat" panose="00000500000000000000" pitchFamily="2" charset="0"/>
                <a:cs typeface="Calibri" panose="020F0502020204030204" pitchFamily="34" charset="0"/>
              </a:rPr>
              <a:t>49.512,02</a:t>
            </a:r>
          </a:p>
        </p:txBody>
      </p:sp>
      <p:pic>
        <p:nvPicPr>
          <p:cNvPr id="6" name="Imagem 5" descr="Uma imagem contendo Interface gráfica do usuário&#10;&#10;Descrição gerada automaticamente">
            <a:extLst>
              <a:ext uri="{FF2B5EF4-FFF2-40B4-BE49-F238E27FC236}">
                <a16:creationId xmlns:a16="http://schemas.microsoft.com/office/drawing/2014/main" id="{D51E878D-F132-FD0E-BD7F-7CB47BA25F1A}"/>
              </a:ext>
            </a:extLst>
          </p:cNvPr>
          <p:cNvPicPr>
            <a:picLocks noChangeAspect="1"/>
          </p:cNvPicPr>
          <p:nvPr/>
        </p:nvPicPr>
        <p:blipFill rotWithShape="1">
          <a:blip r:embed="rId3">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grpSp>
        <p:nvGrpSpPr>
          <p:cNvPr id="5" name="Agrupar 4">
            <a:extLst>
              <a:ext uri="{FF2B5EF4-FFF2-40B4-BE49-F238E27FC236}">
                <a16:creationId xmlns:a16="http://schemas.microsoft.com/office/drawing/2014/main" id="{70C78650-A5B9-A98E-6F5F-D10E26CC21FD}"/>
              </a:ext>
            </a:extLst>
          </p:cNvPr>
          <p:cNvGrpSpPr/>
          <p:nvPr/>
        </p:nvGrpSpPr>
        <p:grpSpPr>
          <a:xfrm>
            <a:off x="-20722" y="-287870"/>
            <a:ext cx="763874" cy="7492999"/>
            <a:chOff x="-7620" y="-406399"/>
            <a:chExt cx="763874" cy="406398"/>
          </a:xfrm>
        </p:grpSpPr>
        <p:sp>
          <p:nvSpPr>
            <p:cNvPr id="7" name="Retângulo 6">
              <a:extLst>
                <a:ext uri="{FF2B5EF4-FFF2-40B4-BE49-F238E27FC236}">
                  <a16:creationId xmlns:a16="http://schemas.microsoft.com/office/drawing/2014/main" id="{684C142B-D576-47F4-333F-4F0310A940F3}"/>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899FE2E5-9ADF-3358-21D5-7C6463CE0B41}"/>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9" name="Retângulo 8">
              <a:extLst>
                <a:ext uri="{FF2B5EF4-FFF2-40B4-BE49-F238E27FC236}">
                  <a16:creationId xmlns:a16="http://schemas.microsoft.com/office/drawing/2014/main" id="{FAFB99D6-2C16-C7DC-7181-A4352A495D3A}"/>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5" name="Retângulo: Cantos Arredondados 14">
            <a:extLst>
              <a:ext uri="{FF2B5EF4-FFF2-40B4-BE49-F238E27FC236}">
                <a16:creationId xmlns:a16="http://schemas.microsoft.com/office/drawing/2014/main" id="{DC69FC54-83CA-6E3D-2A68-DB2B425210F7}"/>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139</a:t>
            </a:r>
          </a:p>
        </p:txBody>
      </p:sp>
      <p:sp>
        <p:nvSpPr>
          <p:cNvPr id="11" name="Retângulo: Cantos Arredondados 10">
            <a:hlinkClick r:id="rId4" action="ppaction://hlinksldjump"/>
            <a:extLst>
              <a:ext uri="{FF2B5EF4-FFF2-40B4-BE49-F238E27FC236}">
                <a16:creationId xmlns:a16="http://schemas.microsoft.com/office/drawing/2014/main" id="{78F8146E-A3DE-F5CB-C81D-206A678610C4}"/>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10476768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131730" y="1146201"/>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los centros comerciales</a:t>
            </a:r>
          </a:p>
        </p:txBody>
      </p:sp>
      <p:sp>
        <p:nvSpPr>
          <p:cNvPr id="3" name="Elipse 2">
            <a:extLst>
              <a:ext uri="{FF2B5EF4-FFF2-40B4-BE49-F238E27FC236}">
                <a16:creationId xmlns:a16="http://schemas.microsoft.com/office/drawing/2014/main" id="{7D640E71-6146-68E9-FBE2-20B6F6C18756}"/>
              </a:ext>
            </a:extLst>
          </p:cNvPr>
          <p:cNvSpPr/>
          <p:nvPr/>
        </p:nvSpPr>
        <p:spPr>
          <a:xfrm>
            <a:off x="789223" y="1282699"/>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854736" y="-3430960"/>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aixaDeTexto 4">
            <a:extLst>
              <a:ext uri="{FF2B5EF4-FFF2-40B4-BE49-F238E27FC236}">
                <a16:creationId xmlns:a16="http://schemas.microsoft.com/office/drawing/2014/main" id="{7B375E4D-8818-2CFC-852E-725EA641F80A}"/>
              </a:ext>
            </a:extLst>
          </p:cNvPr>
          <p:cNvSpPr txBox="1"/>
          <p:nvPr/>
        </p:nvSpPr>
        <p:spPr>
          <a:xfrm>
            <a:off x="1161599" y="2748063"/>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CANTIDAD</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sp>
        <p:nvSpPr>
          <p:cNvPr id="6" name="Retângulo 5">
            <a:extLst>
              <a:ext uri="{FF2B5EF4-FFF2-40B4-BE49-F238E27FC236}">
                <a16:creationId xmlns:a16="http://schemas.microsoft.com/office/drawing/2014/main" id="{71FEA4A3-13EC-DCB6-8F57-3CDBE051F270}"/>
              </a:ext>
            </a:extLst>
          </p:cNvPr>
          <p:cNvSpPr/>
          <p:nvPr/>
        </p:nvSpPr>
        <p:spPr>
          <a:xfrm>
            <a:off x="4655549" y="0"/>
            <a:ext cx="7536450" cy="6869575"/>
          </a:xfrm>
          <a:prstGeom prst="rect">
            <a:avLst/>
          </a:prstGeom>
          <a:solidFill>
            <a:srgbClr val="74A9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419"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aphicFrame>
        <p:nvGraphicFramePr>
          <p:cNvPr id="8" name="Gráfico 7">
            <a:extLst>
              <a:ext uri="{FF2B5EF4-FFF2-40B4-BE49-F238E27FC236}">
                <a16:creationId xmlns:a16="http://schemas.microsoft.com/office/drawing/2014/main" id="{E18A60F3-F82E-7EC2-ED85-873157CBD398}"/>
              </a:ext>
            </a:extLst>
          </p:cNvPr>
          <p:cNvGraphicFramePr/>
          <p:nvPr>
            <p:extLst>
              <p:ext uri="{D42A27DB-BD31-4B8C-83A1-F6EECF244321}">
                <p14:modId xmlns:p14="http://schemas.microsoft.com/office/powerpoint/2010/main" val="1554109468"/>
              </p:ext>
            </p:extLst>
          </p:nvPr>
        </p:nvGraphicFramePr>
        <p:xfrm>
          <a:off x="6860224" y="-18414"/>
          <a:ext cx="2831126" cy="3837943"/>
        </p:xfrm>
        <a:graphic>
          <a:graphicData uri="http://schemas.openxmlformats.org/drawingml/2006/chart">
            <c:chart xmlns:c="http://schemas.openxmlformats.org/drawingml/2006/chart" xmlns:r="http://schemas.openxmlformats.org/officeDocument/2006/relationships" r:id="rId2"/>
          </a:graphicData>
        </a:graphic>
      </p:graphicFrame>
      <p:sp>
        <p:nvSpPr>
          <p:cNvPr id="9" name="CaixaDeTexto 8">
            <a:extLst>
              <a:ext uri="{FF2B5EF4-FFF2-40B4-BE49-F238E27FC236}">
                <a16:creationId xmlns:a16="http://schemas.microsoft.com/office/drawing/2014/main" id="{3A5332F9-3407-17AA-4316-5F3E47E487F7}"/>
              </a:ext>
            </a:extLst>
          </p:cNvPr>
          <p:cNvSpPr txBox="1"/>
          <p:nvPr/>
        </p:nvSpPr>
        <p:spPr>
          <a:xfrm>
            <a:off x="9497352" y="2663995"/>
            <a:ext cx="2214500"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solidFill>
                  <a:schemeClr val="bg1"/>
                </a:solidFill>
                <a:effectLst/>
                <a:uLnTx/>
                <a:uFillTx/>
                <a:latin typeface="Montserrat" panose="00000500000000000000" pitchFamily="2" charset="0"/>
                <a:ea typeface="Segoe UI Black" panose="020B0A02040204020203" pitchFamily="34" charset="0"/>
                <a:cs typeface="Segoe UI" panose="020B0502040204020203" pitchFamily="34" charset="0"/>
              </a:rPr>
              <a:t>Otras Ciudades</a:t>
            </a:r>
          </a:p>
        </p:txBody>
      </p:sp>
      <p:sp>
        <p:nvSpPr>
          <p:cNvPr id="11" name="CaixaDeTexto 10">
            <a:extLst>
              <a:ext uri="{FF2B5EF4-FFF2-40B4-BE49-F238E27FC236}">
                <a16:creationId xmlns:a16="http://schemas.microsoft.com/office/drawing/2014/main" id="{06B0AAFE-C9E6-C26E-C11D-B7B342E40CBC}"/>
              </a:ext>
            </a:extLst>
          </p:cNvPr>
          <p:cNvSpPr txBox="1"/>
          <p:nvPr/>
        </p:nvSpPr>
        <p:spPr>
          <a:xfrm>
            <a:off x="5500811" y="1091769"/>
            <a:ext cx="1417139" cy="66684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solidFill>
                  <a:schemeClr val="bg1"/>
                </a:solidFill>
                <a:effectLst/>
                <a:uLnTx/>
                <a:uFillTx/>
                <a:latin typeface="Montserrat" panose="00000500000000000000" pitchFamily="2" charset="0"/>
                <a:ea typeface="Segoe UI Black" panose="020B0A02040204020203" pitchFamily="34" charset="0"/>
                <a:cs typeface="Segoe UI" panose="020B0502040204020203" pitchFamily="34" charset="0"/>
              </a:rPr>
              <a:t>Capital</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000" b="1" dirty="0">
                <a:solidFill>
                  <a:schemeClr val="bg1"/>
                </a:solidFill>
                <a:latin typeface="Montserrat" panose="00000500000000000000" pitchFamily="2" charset="0"/>
                <a:ea typeface="Segoe UI Black" panose="020B0A02040204020203" pitchFamily="34" charset="0"/>
                <a:cs typeface="Segoe UI" panose="020B0502040204020203" pitchFamily="34" charset="0"/>
              </a:rPr>
              <a:t>del país</a:t>
            </a:r>
            <a:endParaRPr kumimoji="0" lang="es-419" sz="2000" b="1" i="0" u="none" strike="noStrike" kern="1200" cap="none" spc="0" normalizeH="0" baseline="0" dirty="0">
              <a:ln>
                <a:noFill/>
              </a:ln>
              <a:solidFill>
                <a:schemeClr val="bg1"/>
              </a:solidFill>
              <a:effectLst/>
              <a:uLnTx/>
              <a:uFillTx/>
              <a:latin typeface="Montserrat" panose="00000500000000000000" pitchFamily="2" charset="0"/>
              <a:ea typeface="Segoe UI Black" panose="020B0A02040204020203" pitchFamily="34" charset="0"/>
              <a:cs typeface="Segoe UI" panose="020B0502040204020203" pitchFamily="34" charset="0"/>
            </a:endParaRPr>
          </a:p>
        </p:txBody>
      </p:sp>
      <p:graphicFrame>
        <p:nvGraphicFramePr>
          <p:cNvPr id="15" name="Gráfico 14">
            <a:extLst>
              <a:ext uri="{FF2B5EF4-FFF2-40B4-BE49-F238E27FC236}">
                <a16:creationId xmlns:a16="http://schemas.microsoft.com/office/drawing/2014/main" id="{BB9A8A4A-C0BA-CB14-E6B0-FCFAC08E2052}"/>
              </a:ext>
            </a:extLst>
          </p:cNvPr>
          <p:cNvGraphicFramePr/>
          <p:nvPr>
            <p:extLst>
              <p:ext uri="{D42A27DB-BD31-4B8C-83A1-F6EECF244321}">
                <p14:modId xmlns:p14="http://schemas.microsoft.com/office/powerpoint/2010/main" val="1602408719"/>
              </p:ext>
            </p:extLst>
          </p:nvPr>
        </p:nvGraphicFramePr>
        <p:xfrm>
          <a:off x="4500524" y="3470739"/>
          <a:ext cx="4590787" cy="2716674"/>
        </p:xfrm>
        <a:graphic>
          <a:graphicData uri="http://schemas.openxmlformats.org/drawingml/2006/chart">
            <c:chart xmlns:c="http://schemas.openxmlformats.org/drawingml/2006/chart" xmlns:r="http://schemas.openxmlformats.org/officeDocument/2006/relationships" r:id="rId3"/>
          </a:graphicData>
        </a:graphic>
      </p:graphicFrame>
      <p:sp>
        <p:nvSpPr>
          <p:cNvPr id="17" name="CaixaDeTexto 16">
            <a:extLst>
              <a:ext uri="{FF2B5EF4-FFF2-40B4-BE49-F238E27FC236}">
                <a16:creationId xmlns:a16="http://schemas.microsoft.com/office/drawing/2014/main" id="{5431895D-0B85-E05B-0239-CAAFD080B63E}"/>
              </a:ext>
            </a:extLst>
          </p:cNvPr>
          <p:cNvSpPr txBox="1"/>
          <p:nvPr/>
        </p:nvSpPr>
        <p:spPr>
          <a:xfrm>
            <a:off x="4615474" y="4652104"/>
            <a:ext cx="2961052"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i="0" u="none" strike="noStrike" kern="1200" cap="none" spc="0" normalizeH="0" baseline="0" dirty="0">
                <a:ln>
                  <a:noFill/>
                </a:ln>
                <a:solidFill>
                  <a:schemeClr val="bg1"/>
                </a:solidFill>
                <a:effectLst/>
                <a:uLnTx/>
                <a:uFillTx/>
                <a:latin typeface="Montserrat" panose="00000500000000000000" pitchFamily="2" charset="0"/>
                <a:ea typeface="Segoe UI Black" panose="020B0A02040204020203" pitchFamily="34" charset="0"/>
                <a:cs typeface="Segoe UI" panose="020B0502040204020203" pitchFamily="34" charset="0"/>
              </a:rPr>
              <a:t>OTRAS</a:t>
            </a:r>
            <a:r>
              <a:rPr kumimoji="0" lang="es-419" sz="2000" i="0" u="none" strike="noStrike" kern="1200" cap="none" spc="0" normalizeH="0" baseline="0" dirty="0">
                <a:ln>
                  <a:noFill/>
                </a:ln>
                <a:solidFill>
                  <a:schemeClr val="bg1"/>
                </a:solidFill>
                <a:effectLst/>
                <a:uLnTx/>
                <a:uFillTx/>
                <a:latin typeface="Montserrat" panose="00000500000000000000" pitchFamily="2" charset="0"/>
                <a:ea typeface="Segoe UI Black" panose="020B0A02040204020203" pitchFamily="34" charset="0"/>
                <a:cs typeface="Segoe UI" panose="020B0502040204020203" pitchFamily="34" charset="0"/>
              </a:rPr>
              <a:t> </a:t>
            </a:r>
            <a:r>
              <a:rPr kumimoji="0" lang="es-419" sz="1400" i="0" u="none" strike="noStrike" kern="1200" cap="none" spc="0" normalizeH="0" baseline="0" dirty="0">
                <a:ln>
                  <a:noFill/>
                </a:ln>
                <a:solidFill>
                  <a:schemeClr val="bg1"/>
                </a:solidFill>
                <a:effectLst/>
                <a:uLnTx/>
                <a:uFillTx/>
                <a:latin typeface="Montserrat" panose="00000500000000000000" pitchFamily="2" charset="0"/>
                <a:ea typeface="Segoe UI Black" panose="020B0A02040204020203" pitchFamily="34" charset="0"/>
                <a:cs typeface="Segoe UI" panose="020B0502040204020203" pitchFamily="34" charset="0"/>
              </a:rPr>
              <a:t>CIUDADES</a:t>
            </a:r>
          </a:p>
        </p:txBody>
      </p:sp>
      <p:sp>
        <p:nvSpPr>
          <p:cNvPr id="18" name="CaixaDeTexto 17">
            <a:extLst>
              <a:ext uri="{FF2B5EF4-FFF2-40B4-BE49-F238E27FC236}">
                <a16:creationId xmlns:a16="http://schemas.microsoft.com/office/drawing/2014/main" id="{418A48CC-B7F5-5DBB-A5A4-28162F9BE7D8}"/>
              </a:ext>
            </a:extLst>
          </p:cNvPr>
          <p:cNvSpPr txBox="1"/>
          <p:nvPr/>
        </p:nvSpPr>
        <p:spPr>
          <a:xfrm>
            <a:off x="4596424" y="3528247"/>
            <a:ext cx="2232151" cy="275460"/>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i="0" u="none" strike="noStrike" kern="1200" cap="none" spc="0" normalizeH="0" baseline="0" dirty="0">
                <a:ln>
                  <a:noFill/>
                </a:ln>
                <a:solidFill>
                  <a:schemeClr val="bg1"/>
                </a:solidFill>
                <a:effectLst/>
                <a:uLnTx/>
                <a:uFillTx/>
                <a:latin typeface="Montserrat" panose="00000500000000000000" pitchFamily="2" charset="0"/>
                <a:ea typeface="Segoe UI Black" panose="020B0A02040204020203" pitchFamily="34" charset="0"/>
                <a:cs typeface="Segoe UI" panose="020B0502040204020203" pitchFamily="34" charset="0"/>
              </a:rPr>
              <a:t>CAPITAL DEL PAÍS</a:t>
            </a:r>
          </a:p>
        </p:txBody>
      </p:sp>
      <p:graphicFrame>
        <p:nvGraphicFramePr>
          <p:cNvPr id="19" name="Tabela 18">
            <a:extLst>
              <a:ext uri="{FF2B5EF4-FFF2-40B4-BE49-F238E27FC236}">
                <a16:creationId xmlns:a16="http://schemas.microsoft.com/office/drawing/2014/main" id="{BD11FE5D-85E5-9D5F-E21E-895F13CB54D0}"/>
              </a:ext>
            </a:extLst>
          </p:cNvPr>
          <p:cNvGraphicFramePr>
            <a:graphicFrameLocks noGrp="1"/>
          </p:cNvGraphicFramePr>
          <p:nvPr>
            <p:extLst>
              <p:ext uri="{D42A27DB-BD31-4B8C-83A1-F6EECF244321}">
                <p14:modId xmlns:p14="http://schemas.microsoft.com/office/powerpoint/2010/main" val="2695873214"/>
              </p:ext>
            </p:extLst>
          </p:nvPr>
        </p:nvGraphicFramePr>
        <p:xfrm>
          <a:off x="9206262" y="3841890"/>
          <a:ext cx="2985738" cy="2490808"/>
        </p:xfrm>
        <a:graphic>
          <a:graphicData uri="http://schemas.openxmlformats.org/drawingml/2006/table">
            <a:tbl>
              <a:tblPr firstRow="1" bandRow="1">
                <a:tableStyleId>{35758FB7-9AC5-4552-8A53-C91805E547FA}</a:tableStyleId>
              </a:tblPr>
              <a:tblGrid>
                <a:gridCol w="1103919">
                  <a:extLst>
                    <a:ext uri="{9D8B030D-6E8A-4147-A177-3AD203B41FA5}">
                      <a16:colId xmlns:a16="http://schemas.microsoft.com/office/drawing/2014/main" val="20000"/>
                    </a:ext>
                  </a:extLst>
                </a:gridCol>
                <a:gridCol w="1881819">
                  <a:extLst>
                    <a:ext uri="{9D8B030D-6E8A-4147-A177-3AD203B41FA5}">
                      <a16:colId xmlns:a16="http://schemas.microsoft.com/office/drawing/2014/main" val="20001"/>
                    </a:ext>
                  </a:extLst>
                </a:gridCol>
              </a:tblGrid>
              <a:tr h="541480">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solidFill>
                      <a:srgbClr val="002060"/>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solidFill>
                      <a:srgbClr val="002060"/>
                    </a:solidFill>
                  </a:tcPr>
                </a:tc>
                <a:extLst>
                  <a:ext uri="{0D108BD9-81ED-4DB2-BD59-A6C34878D82A}">
                    <a16:rowId xmlns:a16="http://schemas.microsoft.com/office/drawing/2014/main" val="10000"/>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solidFill>
                      <a:schemeClr val="accent5">
                        <a:lumMod val="5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solidFill>
                      <a:schemeClr val="accent5">
                        <a:lumMod val="50000"/>
                      </a:schemeClr>
                    </a:solidFill>
                  </a:tcPr>
                </a:tc>
                <a:extLst>
                  <a:ext uri="{0D108BD9-81ED-4DB2-BD59-A6C34878D82A}">
                    <a16:rowId xmlns:a16="http://schemas.microsoft.com/office/drawing/2014/main" val="10001"/>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solidFill>
                      <a:schemeClr val="accent5">
                        <a:lumMod val="75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solidFill>
                      <a:schemeClr val="accent5">
                        <a:lumMod val="75000"/>
                      </a:schemeClr>
                    </a:solidFill>
                  </a:tcPr>
                </a:tc>
                <a:extLst>
                  <a:ext uri="{0D108BD9-81ED-4DB2-BD59-A6C34878D82A}">
                    <a16:rowId xmlns:a16="http://schemas.microsoft.com/office/drawing/2014/main" val="10002"/>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solidFill>
                      <a:schemeClr val="accent5">
                        <a:lumMod val="60000"/>
                        <a:lumOff val="40000"/>
                        <a:alpha val="4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solidFill>
                      <a:schemeClr val="accent5">
                        <a:lumMod val="60000"/>
                        <a:lumOff val="40000"/>
                        <a:alpha val="40000"/>
                      </a:schemeClr>
                    </a:solidFill>
                  </a:tcPr>
                </a:tc>
                <a:extLst>
                  <a:ext uri="{0D108BD9-81ED-4DB2-BD59-A6C34878D82A}">
                    <a16:rowId xmlns:a16="http://schemas.microsoft.com/office/drawing/2014/main" val="10003"/>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solidFill>
                      <a:schemeClr val="accent5">
                        <a:lumMod val="40000"/>
                        <a:lumOff val="6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solidFill>
                      <a:schemeClr val="accent5">
                        <a:lumMod val="40000"/>
                        <a:lumOff val="60000"/>
                      </a:schemeClr>
                    </a:solidFill>
                  </a:tcPr>
                </a:tc>
                <a:extLst>
                  <a:ext uri="{0D108BD9-81ED-4DB2-BD59-A6C34878D82A}">
                    <a16:rowId xmlns:a16="http://schemas.microsoft.com/office/drawing/2014/main" val="10004"/>
                  </a:ext>
                </a:extLst>
              </a:tr>
            </a:tbl>
          </a:graphicData>
        </a:graphic>
      </p:graphicFrame>
      <p:pic>
        <p:nvPicPr>
          <p:cNvPr id="12" name="Imagem 11" descr="Uma imagem contendo Diagrama&#10;&#10;Descrição gerada automaticamente">
            <a:extLst>
              <a:ext uri="{FF2B5EF4-FFF2-40B4-BE49-F238E27FC236}">
                <a16:creationId xmlns:a16="http://schemas.microsoft.com/office/drawing/2014/main" id="{FA6B88DF-2754-7B73-2F46-10706EDDB11D}"/>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6084" t="50387" r="6601" b="10444"/>
          <a:stretch/>
        </p:blipFill>
        <p:spPr>
          <a:xfrm rot="16200000">
            <a:off x="-3130752" y="3140693"/>
            <a:ext cx="6858002" cy="596494"/>
          </a:xfrm>
          <a:prstGeom prst="rect">
            <a:avLst/>
          </a:prstGeom>
        </p:spPr>
      </p:pic>
      <p:sp>
        <p:nvSpPr>
          <p:cNvPr id="14" name="CaixaDeTexto 13">
            <a:extLst>
              <a:ext uri="{FF2B5EF4-FFF2-40B4-BE49-F238E27FC236}">
                <a16:creationId xmlns:a16="http://schemas.microsoft.com/office/drawing/2014/main" id="{C91DE176-E99E-2CDE-35B6-D3BFAAADDAF2}"/>
              </a:ext>
            </a:extLst>
          </p:cNvPr>
          <p:cNvSpPr txBox="1"/>
          <p:nvPr/>
        </p:nvSpPr>
        <p:spPr>
          <a:xfrm>
            <a:off x="1115510" y="4037584"/>
            <a:ext cx="3540038" cy="1261884"/>
          </a:xfrm>
          <a:prstGeom prst="rect">
            <a:avLst/>
          </a:prstGeom>
          <a:noFill/>
        </p:spPr>
        <p:txBody>
          <a:bodyPr wrap="square">
            <a:spAutoFit/>
          </a:bodyPr>
          <a:lstStyle/>
          <a:p>
            <a:r>
              <a:rPr lang="es-419" sz="2000" b="1" dirty="0">
                <a:solidFill>
                  <a:srgbClr val="74A9DB"/>
                </a:solidFill>
                <a:latin typeface="Montserrat" panose="00000500000000000000" pitchFamily="2" charset="0"/>
                <a:cs typeface="Calibri" panose="020F0502020204030204" pitchFamily="34" charset="0"/>
              </a:rPr>
              <a:t>Centros Comerciales filiados </a:t>
            </a:r>
          </a:p>
          <a:p>
            <a:r>
              <a:rPr lang="es-419" sz="3600" b="1" dirty="0">
                <a:solidFill>
                  <a:srgbClr val="74A9DB"/>
                </a:solidFill>
                <a:latin typeface="Montserrat" panose="00000500000000000000" pitchFamily="2" charset="0"/>
                <a:cs typeface="Calibri" panose="020F0502020204030204" pitchFamily="34" charset="0"/>
              </a:rPr>
              <a:t>61</a:t>
            </a:r>
          </a:p>
        </p:txBody>
      </p:sp>
      <p:grpSp>
        <p:nvGrpSpPr>
          <p:cNvPr id="7" name="Agrupar 6">
            <a:extLst>
              <a:ext uri="{FF2B5EF4-FFF2-40B4-BE49-F238E27FC236}">
                <a16:creationId xmlns:a16="http://schemas.microsoft.com/office/drawing/2014/main" id="{2C461A48-3868-F27B-4AAF-1683C76487FE}"/>
              </a:ext>
            </a:extLst>
          </p:cNvPr>
          <p:cNvGrpSpPr/>
          <p:nvPr/>
        </p:nvGrpSpPr>
        <p:grpSpPr>
          <a:xfrm>
            <a:off x="0" y="-203200"/>
            <a:ext cx="596496" cy="7096541"/>
            <a:chOff x="0" y="9939"/>
            <a:chExt cx="596496" cy="6858002"/>
          </a:xfrm>
        </p:grpSpPr>
        <p:pic>
          <p:nvPicPr>
            <p:cNvPr id="13" name="Imagem 12" descr="Uma imagem contendo Diagrama&#10;&#10;Descrição gerada automaticamente">
              <a:extLst>
                <a:ext uri="{FF2B5EF4-FFF2-40B4-BE49-F238E27FC236}">
                  <a16:creationId xmlns:a16="http://schemas.microsoft.com/office/drawing/2014/main" id="{0D6C4428-70FE-A54E-1390-F303000F1BD7}"/>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6084" t="50387" r="6601" b="10444"/>
            <a:stretch/>
          </p:blipFill>
          <p:spPr>
            <a:xfrm rot="16200000">
              <a:off x="-3130752" y="3140693"/>
              <a:ext cx="6858002" cy="596494"/>
            </a:xfrm>
            <a:prstGeom prst="rect">
              <a:avLst/>
            </a:prstGeom>
          </p:spPr>
        </p:pic>
        <p:sp>
          <p:nvSpPr>
            <p:cNvPr id="16" name="Retângulo 15">
              <a:extLst>
                <a:ext uri="{FF2B5EF4-FFF2-40B4-BE49-F238E27FC236}">
                  <a16:creationId xmlns:a16="http://schemas.microsoft.com/office/drawing/2014/main" id="{5D9E81C6-0609-B41D-B061-C8FF62B85B72}"/>
                </a:ext>
              </a:extLst>
            </p:cNvPr>
            <p:cNvSpPr/>
            <p:nvPr/>
          </p:nvSpPr>
          <p:spPr>
            <a:xfrm>
              <a:off x="0" y="2112621"/>
              <a:ext cx="275303" cy="276374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20" name="Retângulo: Cantos Arredondados 19">
            <a:extLst>
              <a:ext uri="{FF2B5EF4-FFF2-40B4-BE49-F238E27FC236}">
                <a16:creationId xmlns:a16="http://schemas.microsoft.com/office/drawing/2014/main" id="{17650F86-64A4-543E-151D-3265A08B676A}"/>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14</a:t>
            </a:r>
          </a:p>
        </p:txBody>
      </p:sp>
      <p:sp>
        <p:nvSpPr>
          <p:cNvPr id="10" name="Retângulo: Cantos Arredondados 9">
            <a:hlinkClick r:id="rId5" action="ppaction://hlinksldjump"/>
            <a:extLst>
              <a:ext uri="{FF2B5EF4-FFF2-40B4-BE49-F238E27FC236}">
                <a16:creationId xmlns:a16="http://schemas.microsoft.com/office/drawing/2014/main" id="{61D0A776-F8E3-E441-6944-58B6B46324DF}"/>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009583331"/>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251534" y="968760"/>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los centros comerciales</a:t>
            </a:r>
          </a:p>
        </p:txBody>
      </p:sp>
      <p:sp>
        <p:nvSpPr>
          <p:cNvPr id="3" name="Elipse 2">
            <a:extLst>
              <a:ext uri="{FF2B5EF4-FFF2-40B4-BE49-F238E27FC236}">
                <a16:creationId xmlns:a16="http://schemas.microsoft.com/office/drawing/2014/main" id="{7D640E71-6146-68E9-FBE2-20B6F6C18756}"/>
              </a:ext>
            </a:extLst>
          </p:cNvPr>
          <p:cNvSpPr/>
          <p:nvPr/>
        </p:nvSpPr>
        <p:spPr>
          <a:xfrm>
            <a:off x="1047381" y="135505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112894" y="-3358606"/>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aixaDeTexto 4">
            <a:extLst>
              <a:ext uri="{FF2B5EF4-FFF2-40B4-BE49-F238E27FC236}">
                <a16:creationId xmlns:a16="http://schemas.microsoft.com/office/drawing/2014/main" id="{7B375E4D-8818-2CFC-852E-725EA641F80A}"/>
              </a:ext>
            </a:extLst>
          </p:cNvPr>
          <p:cNvSpPr txBox="1"/>
          <p:nvPr/>
        </p:nvSpPr>
        <p:spPr>
          <a:xfrm>
            <a:off x="1276590" y="2605165"/>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CANTIDAD</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graphicFrame>
        <p:nvGraphicFramePr>
          <p:cNvPr id="8" name="Gráfico 7">
            <a:extLst>
              <a:ext uri="{FF2B5EF4-FFF2-40B4-BE49-F238E27FC236}">
                <a16:creationId xmlns:a16="http://schemas.microsoft.com/office/drawing/2014/main" id="{E18A60F3-F82E-7EC2-ED85-873157CBD398}"/>
              </a:ext>
            </a:extLst>
          </p:cNvPr>
          <p:cNvGraphicFramePr/>
          <p:nvPr>
            <p:extLst>
              <p:ext uri="{D42A27DB-BD31-4B8C-83A1-F6EECF244321}">
                <p14:modId xmlns:p14="http://schemas.microsoft.com/office/powerpoint/2010/main" val="1682589354"/>
              </p:ext>
            </p:extLst>
          </p:nvPr>
        </p:nvGraphicFramePr>
        <p:xfrm>
          <a:off x="7089512" y="117482"/>
          <a:ext cx="2831126" cy="3837943"/>
        </p:xfrm>
        <a:graphic>
          <a:graphicData uri="http://schemas.openxmlformats.org/drawingml/2006/chart">
            <c:chart xmlns:c="http://schemas.openxmlformats.org/drawingml/2006/chart" xmlns:r="http://schemas.openxmlformats.org/officeDocument/2006/relationships" r:id="rId2"/>
          </a:graphicData>
        </a:graphic>
      </p:graphicFrame>
      <p:sp>
        <p:nvSpPr>
          <p:cNvPr id="9" name="CaixaDeTexto 8">
            <a:extLst>
              <a:ext uri="{FF2B5EF4-FFF2-40B4-BE49-F238E27FC236}">
                <a16:creationId xmlns:a16="http://schemas.microsoft.com/office/drawing/2014/main" id="{3A5332F9-3407-17AA-4316-5F3E47E487F7}"/>
              </a:ext>
            </a:extLst>
          </p:cNvPr>
          <p:cNvSpPr txBox="1"/>
          <p:nvPr/>
        </p:nvSpPr>
        <p:spPr>
          <a:xfrm>
            <a:off x="9726640" y="2972897"/>
            <a:ext cx="2214500"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Otras Ciudades</a:t>
            </a:r>
          </a:p>
        </p:txBody>
      </p:sp>
      <p:sp>
        <p:nvSpPr>
          <p:cNvPr id="11" name="CaixaDeTexto 10">
            <a:extLst>
              <a:ext uri="{FF2B5EF4-FFF2-40B4-BE49-F238E27FC236}">
                <a16:creationId xmlns:a16="http://schemas.microsoft.com/office/drawing/2014/main" id="{06B0AAFE-C9E6-C26E-C11D-B7B342E40CBC}"/>
              </a:ext>
            </a:extLst>
          </p:cNvPr>
          <p:cNvSpPr txBox="1"/>
          <p:nvPr/>
        </p:nvSpPr>
        <p:spPr>
          <a:xfrm>
            <a:off x="6365828" y="529092"/>
            <a:ext cx="1417139" cy="66684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Capital</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del país</a:t>
            </a:r>
          </a:p>
        </p:txBody>
      </p:sp>
      <p:graphicFrame>
        <p:nvGraphicFramePr>
          <p:cNvPr id="15" name="Gráfico 14">
            <a:extLst>
              <a:ext uri="{FF2B5EF4-FFF2-40B4-BE49-F238E27FC236}">
                <a16:creationId xmlns:a16="http://schemas.microsoft.com/office/drawing/2014/main" id="{BB9A8A4A-C0BA-CB14-E6B0-FCFAC08E2052}"/>
              </a:ext>
            </a:extLst>
          </p:cNvPr>
          <p:cNvGraphicFramePr/>
          <p:nvPr>
            <p:extLst>
              <p:ext uri="{D42A27DB-BD31-4B8C-83A1-F6EECF244321}">
                <p14:modId xmlns:p14="http://schemas.microsoft.com/office/powerpoint/2010/main" val="2181274440"/>
              </p:ext>
            </p:extLst>
          </p:nvPr>
        </p:nvGraphicFramePr>
        <p:xfrm>
          <a:off x="4847204" y="3453775"/>
          <a:ext cx="4484152" cy="2594873"/>
        </p:xfrm>
        <a:graphic>
          <a:graphicData uri="http://schemas.openxmlformats.org/drawingml/2006/chart">
            <c:chart xmlns:c="http://schemas.openxmlformats.org/drawingml/2006/chart" xmlns:r="http://schemas.openxmlformats.org/officeDocument/2006/relationships" r:id="rId3"/>
          </a:graphicData>
        </a:graphic>
      </p:graphicFrame>
      <p:sp>
        <p:nvSpPr>
          <p:cNvPr id="17" name="CaixaDeTexto 16">
            <a:extLst>
              <a:ext uri="{FF2B5EF4-FFF2-40B4-BE49-F238E27FC236}">
                <a16:creationId xmlns:a16="http://schemas.microsoft.com/office/drawing/2014/main" id="{5431895D-0B85-E05B-0239-CAAFD080B63E}"/>
              </a:ext>
            </a:extLst>
          </p:cNvPr>
          <p:cNvSpPr txBox="1"/>
          <p:nvPr/>
        </p:nvSpPr>
        <p:spPr>
          <a:xfrm>
            <a:off x="4942454" y="4626137"/>
            <a:ext cx="2961052"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OTRAS</a:t>
            </a: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 </a:t>
            </a:r>
            <a:r>
              <a:rPr kumimoji="0" lang="es-419" sz="14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CIUDADES</a:t>
            </a:r>
          </a:p>
        </p:txBody>
      </p:sp>
      <p:sp>
        <p:nvSpPr>
          <p:cNvPr id="18" name="CaixaDeTexto 17">
            <a:extLst>
              <a:ext uri="{FF2B5EF4-FFF2-40B4-BE49-F238E27FC236}">
                <a16:creationId xmlns:a16="http://schemas.microsoft.com/office/drawing/2014/main" id="{418A48CC-B7F5-5DBB-A5A4-28162F9BE7D8}"/>
              </a:ext>
            </a:extLst>
          </p:cNvPr>
          <p:cNvSpPr txBox="1"/>
          <p:nvPr/>
        </p:nvSpPr>
        <p:spPr>
          <a:xfrm>
            <a:off x="4905964" y="3594736"/>
            <a:ext cx="2232151" cy="275460"/>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CAPITAL DEL PAÍS</a:t>
            </a:r>
          </a:p>
        </p:txBody>
      </p:sp>
      <p:graphicFrame>
        <p:nvGraphicFramePr>
          <p:cNvPr id="19" name="Tabela 18">
            <a:extLst>
              <a:ext uri="{FF2B5EF4-FFF2-40B4-BE49-F238E27FC236}">
                <a16:creationId xmlns:a16="http://schemas.microsoft.com/office/drawing/2014/main" id="{BD11FE5D-85E5-9D5F-E21E-895F13CB54D0}"/>
              </a:ext>
            </a:extLst>
          </p:cNvPr>
          <p:cNvGraphicFramePr>
            <a:graphicFrameLocks noGrp="1"/>
          </p:cNvGraphicFramePr>
          <p:nvPr>
            <p:extLst>
              <p:ext uri="{D42A27DB-BD31-4B8C-83A1-F6EECF244321}">
                <p14:modId xmlns:p14="http://schemas.microsoft.com/office/powerpoint/2010/main" val="3673223548"/>
              </p:ext>
            </p:extLst>
          </p:nvPr>
        </p:nvGraphicFramePr>
        <p:xfrm>
          <a:off x="9360871" y="3818206"/>
          <a:ext cx="2831126" cy="2515919"/>
        </p:xfrm>
        <a:graphic>
          <a:graphicData uri="http://schemas.openxmlformats.org/drawingml/2006/table">
            <a:tbl>
              <a:tblPr firstRow="1" bandRow="1">
                <a:tableStyleId>{35758FB7-9AC5-4552-8A53-C91805E547FA}</a:tableStyleId>
              </a:tblPr>
              <a:tblGrid>
                <a:gridCol w="1159570">
                  <a:extLst>
                    <a:ext uri="{9D8B030D-6E8A-4147-A177-3AD203B41FA5}">
                      <a16:colId xmlns:a16="http://schemas.microsoft.com/office/drawing/2014/main" val="20000"/>
                    </a:ext>
                  </a:extLst>
                </a:gridCol>
                <a:gridCol w="1671556">
                  <a:extLst>
                    <a:ext uri="{9D8B030D-6E8A-4147-A177-3AD203B41FA5}">
                      <a16:colId xmlns:a16="http://schemas.microsoft.com/office/drawing/2014/main" val="20001"/>
                    </a:ext>
                  </a:extLst>
                </a:gridCol>
              </a:tblGrid>
              <a:tr h="546939">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lnL w="6350" cap="flat" cmpd="sng" algn="ctr">
                      <a:noFill/>
                      <a:prstDash val="solid"/>
                      <a:miter lim="800000"/>
                    </a:lnL>
                    <a:lnR>
                      <a:noFill/>
                    </a:lnR>
                    <a:lnT w="6350" cap="flat" cmpd="sng" algn="ctr">
                      <a:noFill/>
                      <a:prstDash val="solid"/>
                      <a:miter lim="800000"/>
                    </a:lnT>
                    <a:lnB w="12700" cap="flat" cmpd="sng" algn="ctr">
                      <a:noFill/>
                      <a:prstDash val="solid"/>
                      <a:miter lim="800000"/>
                    </a:lnB>
                    <a:lnTlToBr w="12700" cmpd="sng">
                      <a:noFill/>
                      <a:prstDash val="solid"/>
                    </a:lnTlToBr>
                    <a:lnBlToTr w="12700" cmpd="sng">
                      <a:noFill/>
                      <a:prstDash val="solid"/>
                    </a:lnBlToTr>
                    <a:solidFill>
                      <a:srgbClr val="006847"/>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lnL>
                      <a:noFill/>
                    </a:lnL>
                    <a:lnR w="6350" cap="flat" cmpd="sng" algn="ctr">
                      <a:noFill/>
                      <a:prstDash val="solid"/>
                      <a:miter lim="800000"/>
                    </a:lnR>
                    <a:lnT w="6350" cap="flat" cmpd="sng" algn="ctr">
                      <a:noFill/>
                      <a:prstDash val="solid"/>
                      <a:miter lim="800000"/>
                    </a:lnT>
                    <a:lnB w="12700" cap="flat" cmpd="sng" algn="ctr">
                      <a:noFill/>
                      <a:prstDash val="solid"/>
                      <a:miter lim="800000"/>
                    </a:lnB>
                    <a:lnTlToBr w="12700" cmpd="sng">
                      <a:noFill/>
                      <a:prstDash val="solid"/>
                    </a:lnTlToBr>
                    <a:lnBlToTr w="12700" cmpd="sng">
                      <a:noFill/>
                      <a:prstDash val="solid"/>
                    </a:lnBlToTr>
                    <a:solidFill>
                      <a:srgbClr val="006847"/>
                    </a:solidFill>
                  </a:tcPr>
                </a:tc>
                <a:extLst>
                  <a:ext uri="{0D108BD9-81ED-4DB2-BD59-A6C34878D82A}">
                    <a16:rowId xmlns:a16="http://schemas.microsoft.com/office/drawing/2014/main" val="10000"/>
                  </a:ext>
                </a:extLst>
              </a:tr>
              <a:tr h="492245">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lnL w="6350" cap="flat" cmpd="sng" algn="ctr">
                      <a:noFill/>
                      <a:prstDash val="solid"/>
                      <a:miter lim="800000"/>
                    </a:lnL>
                    <a:lnR w="6350" cap="flat" cmpd="sng" algn="ctr">
                      <a:noFill/>
                      <a:prstDash val="solid"/>
                      <a:miter lim="800000"/>
                    </a:lnR>
                    <a:lnT w="1270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865D"/>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lnL w="6350" cap="flat" cmpd="sng" algn="ctr">
                      <a:noFill/>
                      <a:prstDash val="solid"/>
                      <a:miter lim="800000"/>
                    </a:lnL>
                    <a:lnR w="6350" cap="flat" cmpd="sng" algn="ctr">
                      <a:noFill/>
                      <a:prstDash val="solid"/>
                      <a:miter lim="800000"/>
                    </a:lnR>
                    <a:lnT w="1270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865D"/>
                    </a:solidFill>
                  </a:tcPr>
                </a:tc>
                <a:extLst>
                  <a:ext uri="{0D108BD9-81ED-4DB2-BD59-A6C34878D82A}">
                    <a16:rowId xmlns:a16="http://schemas.microsoft.com/office/drawing/2014/main" val="10001"/>
                  </a:ext>
                </a:extLst>
              </a:tr>
              <a:tr h="492245">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A874"/>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A874"/>
                    </a:solidFill>
                  </a:tcPr>
                </a:tc>
                <a:extLst>
                  <a:ext uri="{0D108BD9-81ED-4DB2-BD59-A6C34878D82A}">
                    <a16:rowId xmlns:a16="http://schemas.microsoft.com/office/drawing/2014/main" val="10002"/>
                  </a:ext>
                </a:extLst>
              </a:tr>
              <a:tr h="492245">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D090"/>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D090"/>
                    </a:solidFill>
                  </a:tcPr>
                </a:tc>
                <a:extLst>
                  <a:ext uri="{0D108BD9-81ED-4DB2-BD59-A6C34878D82A}">
                    <a16:rowId xmlns:a16="http://schemas.microsoft.com/office/drawing/2014/main" val="10003"/>
                  </a:ext>
                </a:extLst>
              </a:tr>
              <a:tr h="492245">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EEA4"/>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EEA4"/>
                    </a:solidFill>
                  </a:tcPr>
                </a:tc>
                <a:extLst>
                  <a:ext uri="{0D108BD9-81ED-4DB2-BD59-A6C34878D82A}">
                    <a16:rowId xmlns:a16="http://schemas.microsoft.com/office/drawing/2014/main" val="10004"/>
                  </a:ext>
                </a:extLst>
              </a:tr>
            </a:tbl>
          </a:graphicData>
        </a:graphic>
      </p:graphicFrame>
      <p:sp>
        <p:nvSpPr>
          <p:cNvPr id="14" name="CaixaDeTexto 13">
            <a:extLst>
              <a:ext uri="{FF2B5EF4-FFF2-40B4-BE49-F238E27FC236}">
                <a16:creationId xmlns:a16="http://schemas.microsoft.com/office/drawing/2014/main" id="{C91DE176-E99E-2CDE-35B6-D3BFAAADDAF2}"/>
              </a:ext>
            </a:extLst>
          </p:cNvPr>
          <p:cNvSpPr txBox="1"/>
          <p:nvPr/>
        </p:nvSpPr>
        <p:spPr>
          <a:xfrm>
            <a:off x="1082001" y="4363536"/>
            <a:ext cx="3506739" cy="1261884"/>
          </a:xfrm>
          <a:prstGeom prst="rect">
            <a:avLst/>
          </a:prstGeom>
          <a:noFill/>
        </p:spPr>
        <p:txBody>
          <a:bodyPr wrap="square">
            <a:spAutoFit/>
          </a:bodyPr>
          <a:lstStyle/>
          <a:p>
            <a:r>
              <a:rPr lang="es-419" sz="2000" b="1" dirty="0">
                <a:solidFill>
                  <a:srgbClr val="006847"/>
                </a:solidFill>
                <a:latin typeface="Montserrat" panose="00000500000000000000" pitchFamily="2" charset="0"/>
                <a:cs typeface="Calibri" panose="020F0502020204030204" pitchFamily="34" charset="0"/>
              </a:rPr>
              <a:t>Centros Comerciales </a:t>
            </a:r>
          </a:p>
          <a:p>
            <a:r>
              <a:rPr lang="es-419" sz="2000" b="1" dirty="0">
                <a:solidFill>
                  <a:srgbClr val="006847"/>
                </a:solidFill>
                <a:latin typeface="Montserrat" panose="00000500000000000000" pitchFamily="2" charset="0"/>
                <a:cs typeface="Calibri" panose="020F0502020204030204" pitchFamily="34" charset="0"/>
              </a:rPr>
              <a:t>en Operación</a:t>
            </a:r>
          </a:p>
          <a:p>
            <a:r>
              <a:rPr lang="es-419" sz="3600" b="1" dirty="0">
                <a:solidFill>
                  <a:srgbClr val="006847"/>
                </a:solidFill>
                <a:latin typeface="Montserrat" panose="00000500000000000000" pitchFamily="2" charset="0"/>
                <a:cs typeface="Calibri" panose="020F0502020204030204" pitchFamily="34" charset="0"/>
              </a:rPr>
              <a:t>987</a:t>
            </a:r>
            <a:endParaRPr lang="es-419" sz="2000" b="1" dirty="0">
              <a:solidFill>
                <a:srgbClr val="006847"/>
              </a:solidFill>
              <a:latin typeface="Montserrat" panose="00000500000000000000" pitchFamily="2" charset="0"/>
              <a:cs typeface="Calibri" panose="020F0502020204030204" pitchFamily="34" charset="0"/>
            </a:endParaRPr>
          </a:p>
        </p:txBody>
      </p:sp>
      <p:pic>
        <p:nvPicPr>
          <p:cNvPr id="7" name="Imagem 6" descr="Uma imagem contendo Interface gráfica do usuário&#10;&#10;Descrição gerada automaticamente">
            <a:extLst>
              <a:ext uri="{FF2B5EF4-FFF2-40B4-BE49-F238E27FC236}">
                <a16:creationId xmlns:a16="http://schemas.microsoft.com/office/drawing/2014/main" id="{897BF265-AD1E-9A88-39CF-5B64F3C03862}"/>
              </a:ext>
            </a:extLst>
          </p:cNvPr>
          <p:cNvPicPr>
            <a:picLocks noChangeAspect="1"/>
          </p:cNvPicPr>
          <p:nvPr/>
        </p:nvPicPr>
        <p:blipFill rotWithShape="1">
          <a:blip r:embed="rId4">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grpSp>
        <p:nvGrpSpPr>
          <p:cNvPr id="6" name="Agrupar 5">
            <a:extLst>
              <a:ext uri="{FF2B5EF4-FFF2-40B4-BE49-F238E27FC236}">
                <a16:creationId xmlns:a16="http://schemas.microsoft.com/office/drawing/2014/main" id="{09A435F9-07A3-4A12-9087-080CFD5BC263}"/>
              </a:ext>
            </a:extLst>
          </p:cNvPr>
          <p:cNvGrpSpPr/>
          <p:nvPr/>
        </p:nvGrpSpPr>
        <p:grpSpPr>
          <a:xfrm>
            <a:off x="-20722" y="-287870"/>
            <a:ext cx="763874" cy="7492999"/>
            <a:chOff x="-7620" y="-406399"/>
            <a:chExt cx="763874" cy="406398"/>
          </a:xfrm>
        </p:grpSpPr>
        <p:sp>
          <p:nvSpPr>
            <p:cNvPr id="12" name="Retângulo 11">
              <a:extLst>
                <a:ext uri="{FF2B5EF4-FFF2-40B4-BE49-F238E27FC236}">
                  <a16:creationId xmlns:a16="http://schemas.microsoft.com/office/drawing/2014/main" id="{0B0DD4BF-B7FC-CD1B-7231-3AD5C197CD38}"/>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3" name="Retângulo 12">
              <a:extLst>
                <a:ext uri="{FF2B5EF4-FFF2-40B4-BE49-F238E27FC236}">
                  <a16:creationId xmlns:a16="http://schemas.microsoft.com/office/drawing/2014/main" id="{009AF394-5587-45D3-CCA7-D39C55994643}"/>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6" name="Retângulo 15">
              <a:extLst>
                <a:ext uri="{FF2B5EF4-FFF2-40B4-BE49-F238E27FC236}">
                  <a16:creationId xmlns:a16="http://schemas.microsoft.com/office/drawing/2014/main" id="{7AC8D74D-445A-A3FA-4A84-96A62FA5FE76}"/>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0" name="Retângulo: Cantos Arredondados 9">
            <a:extLst>
              <a:ext uri="{FF2B5EF4-FFF2-40B4-BE49-F238E27FC236}">
                <a16:creationId xmlns:a16="http://schemas.microsoft.com/office/drawing/2014/main" id="{8C6B7996-041D-1B0F-4CCE-579A65CD7598}"/>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140</a:t>
            </a:r>
          </a:p>
        </p:txBody>
      </p:sp>
      <p:sp>
        <p:nvSpPr>
          <p:cNvPr id="20" name="Retângulo: Cantos Arredondados 19">
            <a:hlinkClick r:id="rId5" action="ppaction://hlinksldjump"/>
            <a:extLst>
              <a:ext uri="{FF2B5EF4-FFF2-40B4-BE49-F238E27FC236}">
                <a16:creationId xmlns:a16="http://schemas.microsoft.com/office/drawing/2014/main" id="{14256C48-8257-5CE5-B9FF-8C4F9605F017}"/>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213319423"/>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lipse 2">
            <a:extLst>
              <a:ext uri="{FF2B5EF4-FFF2-40B4-BE49-F238E27FC236}">
                <a16:creationId xmlns:a16="http://schemas.microsoft.com/office/drawing/2014/main" id="{7D640E71-6146-68E9-FBE2-20B6F6C18756}"/>
              </a:ext>
            </a:extLst>
          </p:cNvPr>
          <p:cNvSpPr/>
          <p:nvPr/>
        </p:nvSpPr>
        <p:spPr>
          <a:xfrm>
            <a:off x="1010019" y="136673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075532" y="-3346929"/>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CaixaDeTexto 12">
            <a:extLst>
              <a:ext uri="{FF2B5EF4-FFF2-40B4-BE49-F238E27FC236}">
                <a16:creationId xmlns:a16="http://schemas.microsoft.com/office/drawing/2014/main" id="{45BA90F9-40D0-6577-18D5-90A38DDBF403}"/>
              </a:ext>
            </a:extLst>
          </p:cNvPr>
          <p:cNvSpPr txBox="1"/>
          <p:nvPr/>
        </p:nvSpPr>
        <p:spPr>
          <a:xfrm>
            <a:off x="1075532" y="4197049"/>
            <a:ext cx="6105524" cy="892552"/>
          </a:xfrm>
          <a:prstGeom prst="rect">
            <a:avLst/>
          </a:prstGeom>
          <a:noFill/>
        </p:spPr>
        <p:txBody>
          <a:bodyPr wrap="square">
            <a:spAutoFit/>
          </a:bodyPr>
          <a:lstStyle/>
          <a:p>
            <a:r>
              <a:rPr lang="es-419" sz="1600" b="1" dirty="0">
                <a:solidFill>
                  <a:srgbClr val="006847"/>
                </a:solidFill>
                <a:latin typeface="Montserrat" panose="00000500000000000000" pitchFamily="2" charset="0"/>
                <a:cs typeface="Calibri" panose="020F0502020204030204" pitchFamily="34" charset="0"/>
              </a:rPr>
              <a:t>GLA m² </a:t>
            </a:r>
          </a:p>
          <a:p>
            <a:r>
              <a:rPr lang="es-419" sz="3600" b="1" dirty="0">
                <a:solidFill>
                  <a:srgbClr val="006847"/>
                </a:solidFill>
                <a:latin typeface="Montserrat" panose="00000500000000000000" pitchFamily="2" charset="0"/>
                <a:cs typeface="Calibri" panose="020F0502020204030204" pitchFamily="34" charset="0"/>
              </a:rPr>
              <a:t>25.707.684</a:t>
            </a:r>
          </a:p>
        </p:txBody>
      </p:sp>
      <p:pic>
        <p:nvPicPr>
          <p:cNvPr id="7" name="Imagem 6" descr="Uma imagem contendo Interface gráfica do usuário&#10;&#10;Descrição gerada automaticamente">
            <a:extLst>
              <a:ext uri="{FF2B5EF4-FFF2-40B4-BE49-F238E27FC236}">
                <a16:creationId xmlns:a16="http://schemas.microsoft.com/office/drawing/2014/main" id="{A78EAD74-2711-B728-417E-E184D9130DBC}"/>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graphicFrame>
        <p:nvGraphicFramePr>
          <p:cNvPr id="11" name="Gráfico 10">
            <a:extLst>
              <a:ext uri="{FF2B5EF4-FFF2-40B4-BE49-F238E27FC236}">
                <a16:creationId xmlns:a16="http://schemas.microsoft.com/office/drawing/2014/main" id="{072F5241-5079-E71C-3D31-1543294DC3AB}"/>
              </a:ext>
            </a:extLst>
          </p:cNvPr>
          <p:cNvGraphicFramePr/>
          <p:nvPr>
            <p:extLst>
              <p:ext uri="{D42A27DB-BD31-4B8C-83A1-F6EECF244321}">
                <p14:modId xmlns:p14="http://schemas.microsoft.com/office/powerpoint/2010/main" val="1469408196"/>
              </p:ext>
            </p:extLst>
          </p:nvPr>
        </p:nvGraphicFramePr>
        <p:xfrm>
          <a:off x="7227333" y="50242"/>
          <a:ext cx="2831126" cy="383794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7" name="Gráfico 16">
            <a:extLst>
              <a:ext uri="{FF2B5EF4-FFF2-40B4-BE49-F238E27FC236}">
                <a16:creationId xmlns:a16="http://schemas.microsoft.com/office/drawing/2014/main" id="{84332486-8CDE-0398-BAB9-C47BC34B1201}"/>
              </a:ext>
            </a:extLst>
          </p:cNvPr>
          <p:cNvGraphicFramePr/>
          <p:nvPr>
            <p:extLst>
              <p:ext uri="{D42A27DB-BD31-4B8C-83A1-F6EECF244321}">
                <p14:modId xmlns:p14="http://schemas.microsoft.com/office/powerpoint/2010/main" val="3303518746"/>
              </p:ext>
            </p:extLst>
          </p:nvPr>
        </p:nvGraphicFramePr>
        <p:xfrm>
          <a:off x="4815759" y="3381743"/>
          <a:ext cx="4484152" cy="2594873"/>
        </p:xfrm>
        <a:graphic>
          <a:graphicData uri="http://schemas.openxmlformats.org/drawingml/2006/chart">
            <c:chart xmlns:c="http://schemas.openxmlformats.org/drawingml/2006/chart" xmlns:r="http://schemas.openxmlformats.org/officeDocument/2006/relationships" r:id="rId4"/>
          </a:graphicData>
        </a:graphic>
      </p:graphicFrame>
      <p:sp>
        <p:nvSpPr>
          <p:cNvPr id="19" name="CaixaDeTexto 18">
            <a:extLst>
              <a:ext uri="{FF2B5EF4-FFF2-40B4-BE49-F238E27FC236}">
                <a16:creationId xmlns:a16="http://schemas.microsoft.com/office/drawing/2014/main" id="{2CE32E84-5353-AE9E-DAAA-4EE94C9CB35F}"/>
              </a:ext>
            </a:extLst>
          </p:cNvPr>
          <p:cNvSpPr txBox="1"/>
          <p:nvPr/>
        </p:nvSpPr>
        <p:spPr>
          <a:xfrm>
            <a:off x="4874519" y="3436979"/>
            <a:ext cx="2232151" cy="275460"/>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CAPITAL DEL PAÍS</a:t>
            </a:r>
          </a:p>
        </p:txBody>
      </p:sp>
      <p:graphicFrame>
        <p:nvGraphicFramePr>
          <p:cNvPr id="21" name="Tabela 20">
            <a:extLst>
              <a:ext uri="{FF2B5EF4-FFF2-40B4-BE49-F238E27FC236}">
                <a16:creationId xmlns:a16="http://schemas.microsoft.com/office/drawing/2014/main" id="{5C80304C-9BC0-878A-318E-D40EBEC965D8}"/>
              </a:ext>
            </a:extLst>
          </p:cNvPr>
          <p:cNvGraphicFramePr>
            <a:graphicFrameLocks noGrp="1"/>
          </p:cNvGraphicFramePr>
          <p:nvPr>
            <p:extLst>
              <p:ext uri="{D42A27DB-BD31-4B8C-83A1-F6EECF244321}">
                <p14:modId xmlns:p14="http://schemas.microsoft.com/office/powerpoint/2010/main" val="3343513916"/>
              </p:ext>
            </p:extLst>
          </p:nvPr>
        </p:nvGraphicFramePr>
        <p:xfrm>
          <a:off x="9360871" y="3761056"/>
          <a:ext cx="2831126" cy="2515919"/>
        </p:xfrm>
        <a:graphic>
          <a:graphicData uri="http://schemas.openxmlformats.org/drawingml/2006/table">
            <a:tbl>
              <a:tblPr firstRow="1" bandRow="1">
                <a:tableStyleId>{35758FB7-9AC5-4552-8A53-C91805E547FA}</a:tableStyleId>
              </a:tblPr>
              <a:tblGrid>
                <a:gridCol w="1159570">
                  <a:extLst>
                    <a:ext uri="{9D8B030D-6E8A-4147-A177-3AD203B41FA5}">
                      <a16:colId xmlns:a16="http://schemas.microsoft.com/office/drawing/2014/main" val="20000"/>
                    </a:ext>
                  </a:extLst>
                </a:gridCol>
                <a:gridCol w="1671556">
                  <a:extLst>
                    <a:ext uri="{9D8B030D-6E8A-4147-A177-3AD203B41FA5}">
                      <a16:colId xmlns:a16="http://schemas.microsoft.com/office/drawing/2014/main" val="20001"/>
                    </a:ext>
                  </a:extLst>
                </a:gridCol>
              </a:tblGrid>
              <a:tr h="546939">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lnL w="6350" cap="flat" cmpd="sng" algn="ctr">
                      <a:noFill/>
                      <a:prstDash val="solid"/>
                      <a:miter lim="800000"/>
                    </a:lnL>
                    <a:lnR>
                      <a:noFill/>
                    </a:lnR>
                    <a:lnT w="6350" cap="flat" cmpd="sng" algn="ctr">
                      <a:noFill/>
                      <a:prstDash val="solid"/>
                      <a:miter lim="800000"/>
                    </a:lnT>
                    <a:lnB w="12700" cap="flat" cmpd="sng" algn="ctr">
                      <a:noFill/>
                      <a:prstDash val="solid"/>
                      <a:miter lim="800000"/>
                    </a:lnB>
                    <a:lnTlToBr w="12700" cmpd="sng">
                      <a:noFill/>
                      <a:prstDash val="solid"/>
                    </a:lnTlToBr>
                    <a:lnBlToTr w="12700" cmpd="sng">
                      <a:noFill/>
                      <a:prstDash val="solid"/>
                    </a:lnBlToTr>
                    <a:solidFill>
                      <a:srgbClr val="006847"/>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lnL>
                      <a:noFill/>
                    </a:lnL>
                    <a:lnR w="6350" cap="flat" cmpd="sng" algn="ctr">
                      <a:noFill/>
                      <a:prstDash val="solid"/>
                      <a:miter lim="800000"/>
                    </a:lnR>
                    <a:lnT w="6350" cap="flat" cmpd="sng" algn="ctr">
                      <a:noFill/>
                      <a:prstDash val="solid"/>
                      <a:miter lim="800000"/>
                    </a:lnT>
                    <a:lnB w="12700" cap="flat" cmpd="sng" algn="ctr">
                      <a:noFill/>
                      <a:prstDash val="solid"/>
                      <a:miter lim="800000"/>
                    </a:lnB>
                    <a:lnTlToBr w="12700" cmpd="sng">
                      <a:noFill/>
                      <a:prstDash val="solid"/>
                    </a:lnTlToBr>
                    <a:lnBlToTr w="12700" cmpd="sng">
                      <a:noFill/>
                      <a:prstDash val="solid"/>
                    </a:lnBlToTr>
                    <a:solidFill>
                      <a:srgbClr val="006847"/>
                    </a:solidFill>
                  </a:tcPr>
                </a:tc>
                <a:extLst>
                  <a:ext uri="{0D108BD9-81ED-4DB2-BD59-A6C34878D82A}">
                    <a16:rowId xmlns:a16="http://schemas.microsoft.com/office/drawing/2014/main" val="10000"/>
                  </a:ext>
                </a:extLst>
              </a:tr>
              <a:tr h="492245">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lnL w="6350" cap="flat" cmpd="sng" algn="ctr">
                      <a:noFill/>
                      <a:prstDash val="solid"/>
                      <a:miter lim="800000"/>
                    </a:lnL>
                    <a:lnR w="6350" cap="flat" cmpd="sng" algn="ctr">
                      <a:noFill/>
                      <a:prstDash val="solid"/>
                      <a:miter lim="800000"/>
                    </a:lnR>
                    <a:lnT w="1270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865D"/>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lnL w="6350" cap="flat" cmpd="sng" algn="ctr">
                      <a:noFill/>
                      <a:prstDash val="solid"/>
                      <a:miter lim="800000"/>
                    </a:lnL>
                    <a:lnR w="6350" cap="flat" cmpd="sng" algn="ctr">
                      <a:noFill/>
                      <a:prstDash val="solid"/>
                      <a:miter lim="800000"/>
                    </a:lnR>
                    <a:lnT w="1270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865D"/>
                    </a:solidFill>
                  </a:tcPr>
                </a:tc>
                <a:extLst>
                  <a:ext uri="{0D108BD9-81ED-4DB2-BD59-A6C34878D82A}">
                    <a16:rowId xmlns:a16="http://schemas.microsoft.com/office/drawing/2014/main" val="10001"/>
                  </a:ext>
                </a:extLst>
              </a:tr>
              <a:tr h="492245">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A874"/>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A874"/>
                    </a:solidFill>
                  </a:tcPr>
                </a:tc>
                <a:extLst>
                  <a:ext uri="{0D108BD9-81ED-4DB2-BD59-A6C34878D82A}">
                    <a16:rowId xmlns:a16="http://schemas.microsoft.com/office/drawing/2014/main" val="10002"/>
                  </a:ext>
                </a:extLst>
              </a:tr>
              <a:tr h="492245">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D090"/>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D090"/>
                    </a:solidFill>
                  </a:tcPr>
                </a:tc>
                <a:extLst>
                  <a:ext uri="{0D108BD9-81ED-4DB2-BD59-A6C34878D82A}">
                    <a16:rowId xmlns:a16="http://schemas.microsoft.com/office/drawing/2014/main" val="10003"/>
                  </a:ext>
                </a:extLst>
              </a:tr>
              <a:tr h="492245">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EEA4"/>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EEA4"/>
                    </a:solidFill>
                  </a:tcPr>
                </a:tc>
                <a:extLst>
                  <a:ext uri="{0D108BD9-81ED-4DB2-BD59-A6C34878D82A}">
                    <a16:rowId xmlns:a16="http://schemas.microsoft.com/office/drawing/2014/main" val="10004"/>
                  </a:ext>
                </a:extLst>
              </a:tr>
            </a:tbl>
          </a:graphicData>
        </a:graphic>
      </p:graphicFrame>
      <p:sp>
        <p:nvSpPr>
          <p:cNvPr id="6" name="CaixaDeTexto 5">
            <a:extLst>
              <a:ext uri="{FF2B5EF4-FFF2-40B4-BE49-F238E27FC236}">
                <a16:creationId xmlns:a16="http://schemas.microsoft.com/office/drawing/2014/main" id="{AF1663DF-0D4F-AF88-FFAD-94C21999B1DB}"/>
              </a:ext>
            </a:extLst>
          </p:cNvPr>
          <p:cNvSpPr txBox="1"/>
          <p:nvPr/>
        </p:nvSpPr>
        <p:spPr>
          <a:xfrm>
            <a:off x="1160823" y="968760"/>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los centros comerciales</a:t>
            </a:r>
          </a:p>
        </p:txBody>
      </p:sp>
      <p:sp>
        <p:nvSpPr>
          <p:cNvPr id="8" name="CaixaDeTexto 7">
            <a:extLst>
              <a:ext uri="{FF2B5EF4-FFF2-40B4-BE49-F238E27FC236}">
                <a16:creationId xmlns:a16="http://schemas.microsoft.com/office/drawing/2014/main" id="{EEDAE2F7-4555-BB78-550E-7C307CBBAB51}"/>
              </a:ext>
            </a:extLst>
          </p:cNvPr>
          <p:cNvSpPr txBox="1"/>
          <p:nvPr/>
        </p:nvSpPr>
        <p:spPr>
          <a:xfrm>
            <a:off x="1185879" y="2605165"/>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GLA</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grpSp>
        <p:nvGrpSpPr>
          <p:cNvPr id="2" name="Agrupar 1">
            <a:extLst>
              <a:ext uri="{FF2B5EF4-FFF2-40B4-BE49-F238E27FC236}">
                <a16:creationId xmlns:a16="http://schemas.microsoft.com/office/drawing/2014/main" id="{90473532-46A9-B735-2414-5F9A70ACECAC}"/>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4A6F6482-8027-9211-4BE1-F96329F5B3DC}"/>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9" name="Retângulo 8">
              <a:extLst>
                <a:ext uri="{FF2B5EF4-FFF2-40B4-BE49-F238E27FC236}">
                  <a16:creationId xmlns:a16="http://schemas.microsoft.com/office/drawing/2014/main" id="{9F2ED412-B2ED-9011-F2F9-F1A62C9E7C05}"/>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4" name="Retângulo 13">
              <a:extLst>
                <a:ext uri="{FF2B5EF4-FFF2-40B4-BE49-F238E27FC236}">
                  <a16:creationId xmlns:a16="http://schemas.microsoft.com/office/drawing/2014/main" id="{ED129B2B-165A-171F-C378-BD6532FEBB9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6" name="CaixaDeTexto 15">
            <a:extLst>
              <a:ext uri="{FF2B5EF4-FFF2-40B4-BE49-F238E27FC236}">
                <a16:creationId xmlns:a16="http://schemas.microsoft.com/office/drawing/2014/main" id="{C12D2B3C-E663-55D5-A065-1984F8E5A47B}"/>
              </a:ext>
            </a:extLst>
          </p:cNvPr>
          <p:cNvSpPr txBox="1"/>
          <p:nvPr/>
        </p:nvSpPr>
        <p:spPr>
          <a:xfrm>
            <a:off x="9726640" y="2944322"/>
            <a:ext cx="2214500"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Otras Ciudades</a:t>
            </a:r>
          </a:p>
        </p:txBody>
      </p:sp>
      <p:sp>
        <p:nvSpPr>
          <p:cNvPr id="20" name="CaixaDeTexto 19">
            <a:extLst>
              <a:ext uri="{FF2B5EF4-FFF2-40B4-BE49-F238E27FC236}">
                <a16:creationId xmlns:a16="http://schemas.microsoft.com/office/drawing/2014/main" id="{D8E51CD7-1D6E-9592-A30E-CB115F4C7E59}"/>
              </a:ext>
            </a:extLst>
          </p:cNvPr>
          <p:cNvSpPr txBox="1"/>
          <p:nvPr/>
        </p:nvSpPr>
        <p:spPr>
          <a:xfrm>
            <a:off x="6365828" y="500517"/>
            <a:ext cx="1417139" cy="66684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Capital</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del país</a:t>
            </a:r>
          </a:p>
        </p:txBody>
      </p:sp>
      <p:sp>
        <p:nvSpPr>
          <p:cNvPr id="22" name="CaixaDeTexto 21">
            <a:extLst>
              <a:ext uri="{FF2B5EF4-FFF2-40B4-BE49-F238E27FC236}">
                <a16:creationId xmlns:a16="http://schemas.microsoft.com/office/drawing/2014/main" id="{E585D602-54E4-F695-1F69-60EEE21A478F}"/>
              </a:ext>
            </a:extLst>
          </p:cNvPr>
          <p:cNvSpPr txBox="1"/>
          <p:nvPr/>
        </p:nvSpPr>
        <p:spPr>
          <a:xfrm>
            <a:off x="4942454" y="4457862"/>
            <a:ext cx="2961052"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OTRAS</a:t>
            </a: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 </a:t>
            </a:r>
            <a:r>
              <a:rPr kumimoji="0" lang="es-419" sz="14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CIUDADES</a:t>
            </a:r>
          </a:p>
        </p:txBody>
      </p:sp>
      <p:sp>
        <p:nvSpPr>
          <p:cNvPr id="10" name="Retângulo: Cantos Arredondados 9">
            <a:extLst>
              <a:ext uri="{FF2B5EF4-FFF2-40B4-BE49-F238E27FC236}">
                <a16:creationId xmlns:a16="http://schemas.microsoft.com/office/drawing/2014/main" id="{FDD743E1-4F35-47BA-79EC-03B0ED656902}"/>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141</a:t>
            </a:r>
          </a:p>
        </p:txBody>
      </p:sp>
      <p:sp>
        <p:nvSpPr>
          <p:cNvPr id="12" name="Retângulo: Cantos Arredondados 11">
            <a:hlinkClick r:id="rId5" action="ppaction://hlinksldjump"/>
            <a:extLst>
              <a:ext uri="{FF2B5EF4-FFF2-40B4-BE49-F238E27FC236}">
                <a16:creationId xmlns:a16="http://schemas.microsoft.com/office/drawing/2014/main" id="{377BCCA6-8984-A0F2-CA36-7FB5B7EB4066}"/>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681052630"/>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lipse 2">
            <a:extLst>
              <a:ext uri="{FF2B5EF4-FFF2-40B4-BE49-F238E27FC236}">
                <a16:creationId xmlns:a16="http://schemas.microsoft.com/office/drawing/2014/main" id="{7D640E71-6146-68E9-FBE2-20B6F6C18756}"/>
              </a:ext>
            </a:extLst>
          </p:cNvPr>
          <p:cNvSpPr/>
          <p:nvPr/>
        </p:nvSpPr>
        <p:spPr>
          <a:xfrm>
            <a:off x="1010019" y="136673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075532" y="-3346929"/>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Imagem 6" descr="Uma imagem contendo Interface gráfica do usuário&#10;&#10;Descrição gerada automaticamente">
            <a:extLst>
              <a:ext uri="{FF2B5EF4-FFF2-40B4-BE49-F238E27FC236}">
                <a16:creationId xmlns:a16="http://schemas.microsoft.com/office/drawing/2014/main" id="{A78EAD74-2711-B728-417E-E184D9130DBC}"/>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graphicFrame>
        <p:nvGraphicFramePr>
          <p:cNvPr id="21" name="Tabela 20">
            <a:extLst>
              <a:ext uri="{FF2B5EF4-FFF2-40B4-BE49-F238E27FC236}">
                <a16:creationId xmlns:a16="http://schemas.microsoft.com/office/drawing/2014/main" id="{5C80304C-9BC0-878A-318E-D40EBEC965D8}"/>
              </a:ext>
            </a:extLst>
          </p:cNvPr>
          <p:cNvGraphicFramePr>
            <a:graphicFrameLocks noGrp="1"/>
          </p:cNvGraphicFramePr>
          <p:nvPr>
            <p:extLst>
              <p:ext uri="{D42A27DB-BD31-4B8C-83A1-F6EECF244321}">
                <p14:modId xmlns:p14="http://schemas.microsoft.com/office/powerpoint/2010/main" val="971985647"/>
              </p:ext>
            </p:extLst>
          </p:nvPr>
        </p:nvGraphicFramePr>
        <p:xfrm>
          <a:off x="6947059" y="3665806"/>
          <a:ext cx="5244941" cy="2515919"/>
        </p:xfrm>
        <a:graphic>
          <a:graphicData uri="http://schemas.openxmlformats.org/drawingml/2006/table">
            <a:tbl>
              <a:tblPr firstRow="1" bandRow="1">
                <a:tableStyleId>{35758FB7-9AC5-4552-8A53-C91805E547FA}</a:tableStyleId>
              </a:tblPr>
              <a:tblGrid>
                <a:gridCol w="2148218">
                  <a:extLst>
                    <a:ext uri="{9D8B030D-6E8A-4147-A177-3AD203B41FA5}">
                      <a16:colId xmlns:a16="http://schemas.microsoft.com/office/drawing/2014/main" val="20000"/>
                    </a:ext>
                  </a:extLst>
                </a:gridCol>
                <a:gridCol w="3096723">
                  <a:extLst>
                    <a:ext uri="{9D8B030D-6E8A-4147-A177-3AD203B41FA5}">
                      <a16:colId xmlns:a16="http://schemas.microsoft.com/office/drawing/2014/main" val="20001"/>
                    </a:ext>
                  </a:extLst>
                </a:gridCol>
              </a:tblGrid>
              <a:tr h="546939">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lnL w="6350" cap="flat" cmpd="sng" algn="ctr">
                      <a:noFill/>
                      <a:prstDash val="solid"/>
                      <a:miter lim="800000"/>
                    </a:lnL>
                    <a:lnR>
                      <a:noFill/>
                    </a:lnR>
                    <a:lnT w="6350" cap="flat" cmpd="sng" algn="ctr">
                      <a:noFill/>
                      <a:prstDash val="solid"/>
                      <a:miter lim="800000"/>
                    </a:lnT>
                    <a:lnB w="12700" cap="flat" cmpd="sng" algn="ctr">
                      <a:noFill/>
                      <a:prstDash val="solid"/>
                      <a:miter lim="800000"/>
                    </a:lnB>
                    <a:lnTlToBr w="12700" cmpd="sng">
                      <a:noFill/>
                      <a:prstDash val="solid"/>
                    </a:lnTlToBr>
                    <a:lnBlToTr w="12700" cmpd="sng">
                      <a:noFill/>
                      <a:prstDash val="solid"/>
                    </a:lnBlToTr>
                    <a:solidFill>
                      <a:srgbClr val="006847"/>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lnL>
                      <a:noFill/>
                    </a:lnL>
                    <a:lnR w="6350" cap="flat" cmpd="sng" algn="ctr">
                      <a:noFill/>
                      <a:prstDash val="solid"/>
                      <a:miter lim="800000"/>
                    </a:lnR>
                    <a:lnT w="6350" cap="flat" cmpd="sng" algn="ctr">
                      <a:noFill/>
                      <a:prstDash val="solid"/>
                      <a:miter lim="800000"/>
                    </a:lnT>
                    <a:lnB w="12700" cap="flat" cmpd="sng" algn="ctr">
                      <a:noFill/>
                      <a:prstDash val="solid"/>
                      <a:miter lim="800000"/>
                    </a:lnB>
                    <a:lnTlToBr w="12700" cmpd="sng">
                      <a:noFill/>
                      <a:prstDash val="solid"/>
                    </a:lnTlToBr>
                    <a:lnBlToTr w="12700" cmpd="sng">
                      <a:noFill/>
                      <a:prstDash val="solid"/>
                    </a:lnBlToTr>
                    <a:solidFill>
                      <a:srgbClr val="006847"/>
                    </a:solidFill>
                  </a:tcPr>
                </a:tc>
                <a:extLst>
                  <a:ext uri="{0D108BD9-81ED-4DB2-BD59-A6C34878D82A}">
                    <a16:rowId xmlns:a16="http://schemas.microsoft.com/office/drawing/2014/main" val="10000"/>
                  </a:ext>
                </a:extLst>
              </a:tr>
              <a:tr h="492245">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lnL w="6350" cap="flat" cmpd="sng" algn="ctr">
                      <a:noFill/>
                      <a:prstDash val="solid"/>
                      <a:miter lim="800000"/>
                    </a:lnL>
                    <a:lnR w="6350" cap="flat" cmpd="sng" algn="ctr">
                      <a:noFill/>
                      <a:prstDash val="solid"/>
                      <a:miter lim="800000"/>
                    </a:lnR>
                    <a:lnT w="1270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865D"/>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lnL w="6350" cap="flat" cmpd="sng" algn="ctr">
                      <a:noFill/>
                      <a:prstDash val="solid"/>
                      <a:miter lim="800000"/>
                    </a:lnL>
                    <a:lnR w="6350" cap="flat" cmpd="sng" algn="ctr">
                      <a:noFill/>
                      <a:prstDash val="solid"/>
                      <a:miter lim="800000"/>
                    </a:lnR>
                    <a:lnT w="1270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865D"/>
                    </a:solidFill>
                  </a:tcPr>
                </a:tc>
                <a:extLst>
                  <a:ext uri="{0D108BD9-81ED-4DB2-BD59-A6C34878D82A}">
                    <a16:rowId xmlns:a16="http://schemas.microsoft.com/office/drawing/2014/main" val="10001"/>
                  </a:ext>
                </a:extLst>
              </a:tr>
              <a:tr h="492245">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A874"/>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A874"/>
                    </a:solidFill>
                  </a:tcPr>
                </a:tc>
                <a:extLst>
                  <a:ext uri="{0D108BD9-81ED-4DB2-BD59-A6C34878D82A}">
                    <a16:rowId xmlns:a16="http://schemas.microsoft.com/office/drawing/2014/main" val="10002"/>
                  </a:ext>
                </a:extLst>
              </a:tr>
              <a:tr h="492245">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D090"/>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D090"/>
                    </a:solidFill>
                  </a:tcPr>
                </a:tc>
                <a:extLst>
                  <a:ext uri="{0D108BD9-81ED-4DB2-BD59-A6C34878D82A}">
                    <a16:rowId xmlns:a16="http://schemas.microsoft.com/office/drawing/2014/main" val="10003"/>
                  </a:ext>
                </a:extLst>
              </a:tr>
              <a:tr h="492245">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EEA4"/>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EEA4"/>
                    </a:solidFill>
                  </a:tcPr>
                </a:tc>
                <a:extLst>
                  <a:ext uri="{0D108BD9-81ED-4DB2-BD59-A6C34878D82A}">
                    <a16:rowId xmlns:a16="http://schemas.microsoft.com/office/drawing/2014/main" val="10004"/>
                  </a:ext>
                </a:extLst>
              </a:tr>
            </a:tbl>
          </a:graphicData>
        </a:graphic>
      </p:graphicFrame>
      <p:sp>
        <p:nvSpPr>
          <p:cNvPr id="6" name="CaixaDeTexto 5">
            <a:extLst>
              <a:ext uri="{FF2B5EF4-FFF2-40B4-BE49-F238E27FC236}">
                <a16:creationId xmlns:a16="http://schemas.microsoft.com/office/drawing/2014/main" id="{AF1663DF-0D4F-AF88-FFAD-94C21999B1DB}"/>
              </a:ext>
            </a:extLst>
          </p:cNvPr>
          <p:cNvSpPr txBox="1"/>
          <p:nvPr/>
        </p:nvSpPr>
        <p:spPr>
          <a:xfrm>
            <a:off x="1160823" y="968760"/>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los centros comerciales</a:t>
            </a:r>
          </a:p>
        </p:txBody>
      </p:sp>
      <p:sp>
        <p:nvSpPr>
          <p:cNvPr id="8" name="CaixaDeTexto 7">
            <a:extLst>
              <a:ext uri="{FF2B5EF4-FFF2-40B4-BE49-F238E27FC236}">
                <a16:creationId xmlns:a16="http://schemas.microsoft.com/office/drawing/2014/main" id="{EEDAE2F7-4555-BB78-550E-7C307CBBAB51}"/>
              </a:ext>
            </a:extLst>
          </p:cNvPr>
          <p:cNvSpPr txBox="1"/>
          <p:nvPr/>
        </p:nvSpPr>
        <p:spPr>
          <a:xfrm>
            <a:off x="1185879" y="2605165"/>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GLA</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sp>
        <p:nvSpPr>
          <p:cNvPr id="2" name="CaixaDeTexto 1">
            <a:extLst>
              <a:ext uri="{FF2B5EF4-FFF2-40B4-BE49-F238E27FC236}">
                <a16:creationId xmlns:a16="http://schemas.microsoft.com/office/drawing/2014/main" id="{02F8FF90-F6C7-298E-97A9-B08600EF7C64}"/>
              </a:ext>
            </a:extLst>
          </p:cNvPr>
          <p:cNvSpPr txBox="1"/>
          <p:nvPr/>
        </p:nvSpPr>
        <p:spPr>
          <a:xfrm>
            <a:off x="1160823" y="3871439"/>
            <a:ext cx="3240768" cy="94128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Tamaño promedio de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los centros comerciales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400" b="1" dirty="0">
                <a:solidFill>
                  <a:srgbClr val="CE1126"/>
                </a:solidFill>
                <a:latin typeface="Bebas Neue" panose="00000500000000000000" pitchFamily="2" charset="0"/>
                <a:ea typeface="Segoe UI Black" panose="020B0A02040204020203" pitchFamily="34" charset="0"/>
                <a:cs typeface="Segoe UI" panose="020B0502040204020203" pitchFamily="34" charset="0"/>
              </a:rPr>
              <a:t>26.046 M²</a:t>
            </a:r>
            <a:endParaRPr kumimoji="0" lang="es-419" sz="2400" b="1" i="0" u="none" strike="noStrike" kern="1200" cap="none" spc="0" normalizeH="0" baseline="0" dirty="0">
              <a:ln>
                <a:noFill/>
              </a:ln>
              <a:solidFill>
                <a:srgbClr val="CE1126"/>
              </a:solidFill>
              <a:effectLst/>
              <a:uLnTx/>
              <a:uFillTx/>
              <a:latin typeface="Bebas Neue" panose="00000500000000000000" pitchFamily="2" charset="0"/>
              <a:ea typeface="Segoe UI Black" panose="020B0A02040204020203" pitchFamily="34" charset="0"/>
              <a:cs typeface="Segoe UI" panose="020B0502040204020203" pitchFamily="34" charset="0"/>
            </a:endParaRPr>
          </a:p>
        </p:txBody>
      </p:sp>
      <p:graphicFrame>
        <p:nvGraphicFramePr>
          <p:cNvPr id="5" name="Gráfico 4">
            <a:extLst>
              <a:ext uri="{FF2B5EF4-FFF2-40B4-BE49-F238E27FC236}">
                <a16:creationId xmlns:a16="http://schemas.microsoft.com/office/drawing/2014/main" id="{3DE34987-31FB-4AA4-A7F1-0D9286EB8EB9}"/>
              </a:ext>
            </a:extLst>
          </p:cNvPr>
          <p:cNvGraphicFramePr/>
          <p:nvPr>
            <p:extLst>
              <p:ext uri="{D42A27DB-BD31-4B8C-83A1-F6EECF244321}">
                <p14:modId xmlns:p14="http://schemas.microsoft.com/office/powerpoint/2010/main" val="3224255199"/>
              </p:ext>
            </p:extLst>
          </p:nvPr>
        </p:nvGraphicFramePr>
        <p:xfrm>
          <a:off x="7770517" y="196627"/>
          <a:ext cx="3967941" cy="3370532"/>
        </p:xfrm>
        <a:graphic>
          <a:graphicData uri="http://schemas.openxmlformats.org/drawingml/2006/chart">
            <c:chart xmlns:c="http://schemas.openxmlformats.org/drawingml/2006/chart" xmlns:r="http://schemas.openxmlformats.org/officeDocument/2006/relationships" r:id="rId3"/>
          </a:graphicData>
        </a:graphic>
      </p:graphicFrame>
      <p:grpSp>
        <p:nvGrpSpPr>
          <p:cNvPr id="9" name="Agrupar 8">
            <a:extLst>
              <a:ext uri="{FF2B5EF4-FFF2-40B4-BE49-F238E27FC236}">
                <a16:creationId xmlns:a16="http://schemas.microsoft.com/office/drawing/2014/main" id="{3AEF2B27-E317-DD59-C75C-E17E866446DC}"/>
              </a:ext>
            </a:extLst>
          </p:cNvPr>
          <p:cNvGrpSpPr/>
          <p:nvPr/>
        </p:nvGrpSpPr>
        <p:grpSpPr>
          <a:xfrm>
            <a:off x="-20722" y="-287870"/>
            <a:ext cx="763874" cy="7492999"/>
            <a:chOff x="-7620" y="-406399"/>
            <a:chExt cx="763874" cy="406398"/>
          </a:xfrm>
        </p:grpSpPr>
        <p:sp>
          <p:nvSpPr>
            <p:cNvPr id="11" name="Retângulo 10">
              <a:extLst>
                <a:ext uri="{FF2B5EF4-FFF2-40B4-BE49-F238E27FC236}">
                  <a16:creationId xmlns:a16="http://schemas.microsoft.com/office/drawing/2014/main" id="{96471EDD-2450-575A-9A99-9FDC9903E0C4}"/>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2" name="Retângulo 11">
              <a:extLst>
                <a:ext uri="{FF2B5EF4-FFF2-40B4-BE49-F238E27FC236}">
                  <a16:creationId xmlns:a16="http://schemas.microsoft.com/office/drawing/2014/main" id="{8D5F9832-13EA-3122-15DA-F5416655DC0E}"/>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3" name="Retângulo 12">
              <a:extLst>
                <a:ext uri="{FF2B5EF4-FFF2-40B4-BE49-F238E27FC236}">
                  <a16:creationId xmlns:a16="http://schemas.microsoft.com/office/drawing/2014/main" id="{D7C723ED-58D7-DF79-2AFA-B141CACAAD14}"/>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0" name="Retângulo: Cantos Arredondados 9">
            <a:extLst>
              <a:ext uri="{FF2B5EF4-FFF2-40B4-BE49-F238E27FC236}">
                <a16:creationId xmlns:a16="http://schemas.microsoft.com/office/drawing/2014/main" id="{6AEF8AE1-963F-8411-47D2-E811BD25E5DE}"/>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142</a:t>
            </a:r>
          </a:p>
        </p:txBody>
      </p:sp>
      <p:sp>
        <p:nvSpPr>
          <p:cNvPr id="14" name="Retângulo: Cantos Arredondados 13">
            <a:hlinkClick r:id="rId4" action="ppaction://hlinksldjump"/>
            <a:extLst>
              <a:ext uri="{FF2B5EF4-FFF2-40B4-BE49-F238E27FC236}">
                <a16:creationId xmlns:a16="http://schemas.microsoft.com/office/drawing/2014/main" id="{C1E22BB1-43AD-BE7B-2FF8-A7071CF43CC1}"/>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545708648"/>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377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1170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3573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pic>
        <p:nvPicPr>
          <p:cNvPr id="6" name="Imagem 5" descr="Uma imagem contendo Interface gráfica do usuário&#10;&#10;Descrição gerada automaticamente">
            <a:extLst>
              <a:ext uri="{FF2B5EF4-FFF2-40B4-BE49-F238E27FC236}">
                <a16:creationId xmlns:a16="http://schemas.microsoft.com/office/drawing/2014/main" id="{9805CB17-C367-231E-C510-93840EC2BDCF}"/>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grpSp>
        <p:nvGrpSpPr>
          <p:cNvPr id="5" name="Agrupar 4">
            <a:extLst>
              <a:ext uri="{FF2B5EF4-FFF2-40B4-BE49-F238E27FC236}">
                <a16:creationId xmlns:a16="http://schemas.microsoft.com/office/drawing/2014/main" id="{52B2BC79-9386-95E4-AF3F-3D0AA7499B53}"/>
              </a:ext>
            </a:extLst>
          </p:cNvPr>
          <p:cNvGrpSpPr/>
          <p:nvPr/>
        </p:nvGrpSpPr>
        <p:grpSpPr>
          <a:xfrm>
            <a:off x="-20722" y="-287870"/>
            <a:ext cx="763874" cy="7492999"/>
            <a:chOff x="-7620" y="-406399"/>
            <a:chExt cx="763874" cy="406398"/>
          </a:xfrm>
        </p:grpSpPr>
        <p:sp>
          <p:nvSpPr>
            <p:cNvPr id="8" name="Retângulo 7">
              <a:extLst>
                <a:ext uri="{FF2B5EF4-FFF2-40B4-BE49-F238E27FC236}">
                  <a16:creationId xmlns:a16="http://schemas.microsoft.com/office/drawing/2014/main" id="{C1444CDB-6200-05E9-4CFF-CF87B6BC708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9" name="Retângulo 8">
              <a:extLst>
                <a:ext uri="{FF2B5EF4-FFF2-40B4-BE49-F238E27FC236}">
                  <a16:creationId xmlns:a16="http://schemas.microsoft.com/office/drawing/2014/main" id="{5B894C3E-A5B7-A79A-8DF7-87934BB0ADD1}"/>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0" name="Retângulo 9">
              <a:extLst>
                <a:ext uri="{FF2B5EF4-FFF2-40B4-BE49-F238E27FC236}">
                  <a16:creationId xmlns:a16="http://schemas.microsoft.com/office/drawing/2014/main" id="{4F13215B-76F1-A806-41AD-4211C345437D}"/>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10">
            <a:extLst>
              <a:ext uri="{FF2B5EF4-FFF2-40B4-BE49-F238E27FC236}">
                <a16:creationId xmlns:a16="http://schemas.microsoft.com/office/drawing/2014/main" id="{65E21CB4-53E6-A748-9DA8-222C193ED087}"/>
              </a:ext>
            </a:extLst>
          </p:cNvPr>
          <p:cNvGraphicFramePr>
            <a:graphicFrameLocks noGrp="1"/>
          </p:cNvGraphicFramePr>
          <p:nvPr>
            <p:extLst>
              <p:ext uri="{D42A27DB-BD31-4B8C-83A1-F6EECF244321}">
                <p14:modId xmlns:p14="http://schemas.microsoft.com/office/powerpoint/2010/main" val="1353699512"/>
              </p:ext>
            </p:extLst>
          </p:nvPr>
        </p:nvGraphicFramePr>
        <p:xfrm>
          <a:off x="5314953" y="-1"/>
          <a:ext cx="6119999" cy="6887198"/>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E1126"/>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E1126"/>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E1126"/>
                    </a:solidFill>
                  </a:tcPr>
                </a:tc>
                <a:extLst>
                  <a:ext uri="{0D108BD9-81ED-4DB2-BD59-A6C34878D82A}">
                    <a16:rowId xmlns:a16="http://schemas.microsoft.com/office/drawing/2014/main" val="3012483457"/>
                  </a:ext>
                </a:extLst>
              </a:tr>
              <a:tr h="346102">
                <a:tc>
                  <a:txBody>
                    <a:bodyPr/>
                    <a:lstStyle/>
                    <a:p>
                      <a:pPr algn="ctr" fontAlgn="b"/>
                      <a:r>
                        <a:rPr lang="pt-BR" sz="1100" b="0" i="0" u="none" strike="noStrike" dirty="0">
                          <a:solidFill>
                            <a:srgbClr val="000000"/>
                          </a:solidFill>
                          <a:effectLst/>
                          <a:latin typeface="Montserrat" panose="00000500000000000000" pitchFamily="2" charset="0"/>
                        </a:rPr>
                        <a:t>CDMX</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es-ES" sz="1100" b="0" i="0" u="none" strike="noStrike" dirty="0" err="1">
                          <a:solidFill>
                            <a:srgbClr val="000000"/>
                          </a:solidFill>
                          <a:effectLst/>
                          <a:latin typeface="Montserrat" panose="00000500000000000000" pitchFamily="2" charset="0"/>
                        </a:rPr>
                        <a:t>Zm</a:t>
                      </a:r>
                      <a:r>
                        <a:rPr lang="es-ES" sz="1100" b="0" i="0" u="none" strike="noStrike" dirty="0">
                          <a:solidFill>
                            <a:srgbClr val="000000"/>
                          </a:solidFill>
                          <a:effectLst/>
                          <a:latin typeface="Montserrat" panose="00000500000000000000" pitchFamily="2" charset="0"/>
                        </a:rPr>
                        <a:t> Del Valle De México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a:solidFill>
                            <a:srgbClr val="000000"/>
                          </a:solidFill>
                          <a:effectLst/>
                          <a:latin typeface="Montserrat" panose="00000500000000000000" pitchFamily="2" charset="0"/>
                        </a:rPr>
                        <a:t>109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1307562550"/>
                  </a:ext>
                </a:extLst>
              </a:tr>
              <a:tr h="313241">
                <a:tc>
                  <a:txBody>
                    <a:bodyPr/>
                    <a:lstStyle/>
                    <a:p>
                      <a:pPr algn="ctr" fontAlgn="b"/>
                      <a:r>
                        <a:rPr lang="pt-BR" sz="1100" b="0" i="0" u="none" strike="noStrike">
                          <a:solidFill>
                            <a:srgbClr val="000000"/>
                          </a:solidFill>
                          <a:effectLst/>
                          <a:latin typeface="Montserrat" panose="00000500000000000000" pitchFamily="2" charset="0"/>
                        </a:rPr>
                        <a:t>Puebla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err="1">
                          <a:solidFill>
                            <a:srgbClr val="000000"/>
                          </a:solidFill>
                          <a:effectLst/>
                          <a:latin typeface="Montserrat" panose="00000500000000000000" pitchFamily="2" charset="0"/>
                        </a:rPr>
                        <a:t>Tlaxcalancingo</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a:solidFill>
                            <a:srgbClr val="000000"/>
                          </a:solidFill>
                          <a:effectLst/>
                          <a:latin typeface="Montserrat" panose="00000500000000000000" pitchFamily="2" charset="0"/>
                        </a:rPr>
                        <a:t>93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3054193406"/>
                  </a:ext>
                </a:extLst>
              </a:tr>
              <a:tr h="345480">
                <a:tc>
                  <a:txBody>
                    <a:bodyPr/>
                    <a:lstStyle/>
                    <a:p>
                      <a:pPr algn="ctr" fontAlgn="b"/>
                      <a:r>
                        <a:rPr lang="pt-BR" sz="1100" b="0" i="0" u="none" strike="noStrike" dirty="0">
                          <a:solidFill>
                            <a:srgbClr val="000000"/>
                          </a:solidFill>
                          <a:effectLst/>
                          <a:latin typeface="Montserrat" panose="00000500000000000000" pitchFamily="2" charset="0"/>
                        </a:rPr>
                        <a:t>Nuevo León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Monterrey</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a:solidFill>
                            <a:srgbClr val="000000"/>
                          </a:solidFill>
                          <a:effectLst/>
                          <a:latin typeface="Montserrat" panose="00000500000000000000" pitchFamily="2" charset="0"/>
                        </a:rPr>
                        <a:t>86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2054920396"/>
                  </a:ext>
                </a:extLst>
              </a:tr>
              <a:tr h="313241">
                <a:tc>
                  <a:txBody>
                    <a:bodyPr/>
                    <a:lstStyle/>
                    <a:p>
                      <a:pPr algn="ctr" fontAlgn="b"/>
                      <a:r>
                        <a:rPr lang="pt-BR" sz="1100" b="0" i="0" u="none" strike="noStrike">
                          <a:solidFill>
                            <a:srgbClr val="000000"/>
                          </a:solidFill>
                          <a:effectLst/>
                          <a:latin typeface="Montserrat" panose="00000500000000000000" pitchFamily="2" charset="0"/>
                        </a:rPr>
                        <a:t>Jalisco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es-ES" sz="1100" b="0" i="0" u="none" strike="noStrike" dirty="0">
                          <a:solidFill>
                            <a:srgbClr val="000000"/>
                          </a:solidFill>
                          <a:effectLst/>
                          <a:latin typeface="Montserrat" panose="00000500000000000000" pitchFamily="2" charset="0"/>
                        </a:rPr>
                        <a:t>San Juan De Los Lagos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a:solidFill>
                            <a:srgbClr val="000000"/>
                          </a:solidFill>
                          <a:effectLst/>
                          <a:latin typeface="Montserrat" panose="00000500000000000000" pitchFamily="2" charset="0"/>
                        </a:rPr>
                        <a:t>65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3752072157"/>
                  </a:ext>
                </a:extLst>
              </a:tr>
              <a:tr h="313241">
                <a:tc>
                  <a:txBody>
                    <a:bodyPr/>
                    <a:lstStyle/>
                    <a:p>
                      <a:pPr algn="ctr" fontAlgn="b"/>
                      <a:r>
                        <a:rPr lang="pt-BR" sz="1100" b="0" i="0" u="none" strike="noStrike">
                          <a:solidFill>
                            <a:srgbClr val="000000"/>
                          </a:solidFill>
                          <a:effectLst/>
                          <a:latin typeface="Montserrat" panose="00000500000000000000" pitchFamily="2" charset="0"/>
                        </a:rPr>
                        <a:t>Guanajuato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Guanajuato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a:solidFill>
                            <a:srgbClr val="000000"/>
                          </a:solidFill>
                          <a:effectLst/>
                          <a:latin typeface="Montserrat" panose="00000500000000000000" pitchFamily="2" charset="0"/>
                        </a:rPr>
                        <a:t>45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4031367642"/>
                  </a:ext>
                </a:extLst>
              </a:tr>
              <a:tr h="313241">
                <a:tc>
                  <a:txBody>
                    <a:bodyPr/>
                    <a:lstStyle/>
                    <a:p>
                      <a:pPr algn="ctr" fontAlgn="b"/>
                      <a:r>
                        <a:rPr lang="pt-BR" sz="1100" b="0" i="0" u="none" strike="noStrike">
                          <a:solidFill>
                            <a:srgbClr val="000000"/>
                          </a:solidFill>
                          <a:effectLst/>
                          <a:latin typeface="Montserrat" panose="00000500000000000000" pitchFamily="2" charset="0"/>
                        </a:rPr>
                        <a:t>Baja California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Tijuana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a:solidFill>
                            <a:srgbClr val="000000"/>
                          </a:solidFill>
                          <a:effectLst/>
                          <a:latin typeface="Montserrat" panose="00000500000000000000" pitchFamily="2" charset="0"/>
                        </a:rPr>
                        <a:t>44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2873299266"/>
                  </a:ext>
                </a:extLst>
              </a:tr>
              <a:tr h="313241">
                <a:tc>
                  <a:txBody>
                    <a:bodyPr/>
                    <a:lstStyle/>
                    <a:p>
                      <a:pPr algn="ctr" fontAlgn="b"/>
                      <a:r>
                        <a:rPr lang="pt-BR" sz="1100" b="0" i="0" u="none" strike="noStrike">
                          <a:solidFill>
                            <a:srgbClr val="000000"/>
                          </a:solidFill>
                          <a:effectLst/>
                          <a:latin typeface="Montserrat" panose="00000500000000000000" pitchFamily="2" charset="0"/>
                        </a:rPr>
                        <a:t>Quintana Roo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Cancún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a:solidFill>
                            <a:srgbClr val="000000"/>
                          </a:solidFill>
                          <a:effectLst/>
                          <a:latin typeface="Montserrat" panose="00000500000000000000" pitchFamily="2" charset="0"/>
                        </a:rPr>
                        <a:t>36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668676117"/>
                  </a:ext>
                </a:extLst>
              </a:tr>
              <a:tr h="313241">
                <a:tc>
                  <a:txBody>
                    <a:bodyPr/>
                    <a:lstStyle/>
                    <a:p>
                      <a:pPr algn="ctr" fontAlgn="b"/>
                      <a:r>
                        <a:rPr lang="pt-BR" sz="1100" b="0" i="0" u="none" strike="noStrike">
                          <a:solidFill>
                            <a:srgbClr val="000000"/>
                          </a:solidFill>
                          <a:effectLst/>
                          <a:latin typeface="Montserrat" panose="00000500000000000000" pitchFamily="2" charset="0"/>
                        </a:rPr>
                        <a:t>Veracruz</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a:t>
                      </a:r>
                      <a:r>
                        <a:rPr lang="pt-BR" sz="1100" b="0" i="0" u="none" strike="noStrike" dirty="0" err="1">
                          <a:solidFill>
                            <a:srgbClr val="000000"/>
                          </a:solidFill>
                          <a:effectLst/>
                          <a:latin typeface="Montserrat" panose="00000500000000000000" pitchFamily="2" charset="0"/>
                        </a:rPr>
                        <a:t>Coatzacoalcos</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a:solidFill>
                            <a:srgbClr val="000000"/>
                          </a:solidFill>
                          <a:effectLst/>
                          <a:latin typeface="Montserrat" panose="00000500000000000000" pitchFamily="2" charset="0"/>
                        </a:rPr>
                        <a:t>35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3220823585"/>
                  </a:ext>
                </a:extLst>
              </a:tr>
              <a:tr h="313241">
                <a:tc>
                  <a:txBody>
                    <a:bodyPr/>
                    <a:lstStyle/>
                    <a:p>
                      <a:pPr algn="ctr" fontAlgn="b"/>
                      <a:r>
                        <a:rPr lang="pt-BR" sz="1100" b="0" i="0" u="none" strike="noStrike">
                          <a:solidFill>
                            <a:srgbClr val="000000"/>
                          </a:solidFill>
                          <a:effectLst/>
                          <a:latin typeface="Montserrat" panose="00000500000000000000" pitchFamily="2" charset="0"/>
                        </a:rPr>
                        <a:t>Querétaro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Querétaro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a:solidFill>
                            <a:srgbClr val="000000"/>
                          </a:solidFill>
                          <a:effectLst/>
                          <a:latin typeface="Montserrat" panose="00000500000000000000" pitchFamily="2" charset="0"/>
                        </a:rPr>
                        <a:t>32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281381991"/>
                  </a:ext>
                </a:extLst>
              </a:tr>
              <a:tr h="313241">
                <a:tc>
                  <a:txBody>
                    <a:bodyPr/>
                    <a:lstStyle/>
                    <a:p>
                      <a:pPr algn="ctr" fontAlgn="b"/>
                      <a:r>
                        <a:rPr lang="pt-BR" sz="1100" b="0" i="0" u="none" strike="noStrike">
                          <a:solidFill>
                            <a:srgbClr val="000000"/>
                          </a:solidFill>
                          <a:effectLst/>
                          <a:latin typeface="Montserrat" panose="00000500000000000000" pitchFamily="2" charset="0"/>
                        </a:rPr>
                        <a:t>Sinaloa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a:t>
                      </a:r>
                      <a:r>
                        <a:rPr lang="pt-BR" sz="1100" b="0" i="0" u="none" strike="noStrike" dirty="0" err="1">
                          <a:solidFill>
                            <a:srgbClr val="000000"/>
                          </a:solidFill>
                          <a:effectLst/>
                          <a:latin typeface="Montserrat" panose="00000500000000000000" pitchFamily="2" charset="0"/>
                        </a:rPr>
                        <a:t>Mazatlán</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a:solidFill>
                            <a:srgbClr val="000000"/>
                          </a:solidFill>
                          <a:effectLst/>
                          <a:latin typeface="Montserrat" panose="00000500000000000000" pitchFamily="2" charset="0"/>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1140982063"/>
                  </a:ext>
                </a:extLst>
              </a:tr>
              <a:tr h="313241">
                <a:tc>
                  <a:txBody>
                    <a:bodyPr/>
                    <a:lstStyle/>
                    <a:p>
                      <a:pPr algn="ctr" fontAlgn="b"/>
                      <a:r>
                        <a:rPr lang="pt-BR" sz="1100" b="0" i="0" u="none" strike="noStrike">
                          <a:solidFill>
                            <a:srgbClr val="000000"/>
                          </a:solidFill>
                          <a:effectLst/>
                          <a:latin typeface="Montserrat" panose="00000500000000000000" pitchFamily="2" charset="0"/>
                        </a:rPr>
                        <a:t>Tamaulipas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a:t>
                      </a:r>
                      <a:r>
                        <a:rPr lang="pt-BR" sz="1100" b="0" i="0" u="none" strike="noStrike" dirty="0" err="1">
                          <a:solidFill>
                            <a:srgbClr val="000000"/>
                          </a:solidFill>
                          <a:effectLst/>
                          <a:latin typeface="Montserrat" panose="00000500000000000000" pitchFamily="2" charset="0"/>
                        </a:rPr>
                        <a:t>Tampico</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31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590072551"/>
                  </a:ext>
                </a:extLst>
              </a:tr>
              <a:tr h="313241">
                <a:tc>
                  <a:txBody>
                    <a:bodyPr/>
                    <a:lstStyle/>
                    <a:p>
                      <a:pPr algn="ctr" fontAlgn="b"/>
                      <a:r>
                        <a:rPr lang="pt-BR" sz="1100" b="0" i="0" u="none" strike="noStrike">
                          <a:solidFill>
                            <a:srgbClr val="000000"/>
                          </a:solidFill>
                          <a:effectLst/>
                          <a:latin typeface="Montserrat" panose="00000500000000000000" pitchFamily="2" charset="0"/>
                        </a:rPr>
                        <a:t>Chihuahua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Juárez</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a:solidFill>
                            <a:srgbClr val="000000"/>
                          </a:solidFill>
                          <a:effectLst/>
                          <a:latin typeface="Montserrat" panose="00000500000000000000" pitchFamily="2" charset="0"/>
                        </a:rPr>
                        <a:t>30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3081294170"/>
                  </a:ext>
                </a:extLst>
              </a:tr>
              <a:tr h="313241">
                <a:tc>
                  <a:txBody>
                    <a:bodyPr/>
                    <a:lstStyle/>
                    <a:p>
                      <a:pPr algn="ctr" fontAlgn="b"/>
                      <a:r>
                        <a:rPr lang="pt-BR" sz="1100" b="0" i="0" u="none" strike="noStrike">
                          <a:solidFill>
                            <a:srgbClr val="000000"/>
                          </a:solidFill>
                          <a:effectLst/>
                          <a:latin typeface="Montserrat" panose="00000500000000000000" pitchFamily="2" charset="0"/>
                        </a:rPr>
                        <a:t>Coahuila de Zaragoza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La Laguna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29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930030221"/>
                  </a:ext>
                </a:extLst>
              </a:tr>
              <a:tr h="313241">
                <a:tc>
                  <a:txBody>
                    <a:bodyPr/>
                    <a:lstStyle/>
                    <a:p>
                      <a:pPr algn="ctr" fontAlgn="b"/>
                      <a:r>
                        <a:rPr lang="pt-BR" sz="1100" b="0" i="0" u="none" strike="noStrike">
                          <a:solidFill>
                            <a:srgbClr val="000000"/>
                          </a:solidFill>
                          <a:effectLst/>
                          <a:latin typeface="Montserrat" panose="00000500000000000000" pitchFamily="2" charset="0"/>
                        </a:rPr>
                        <a:t>Yucatán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Mérida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20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1225063859"/>
                  </a:ext>
                </a:extLst>
              </a:tr>
              <a:tr h="313241">
                <a:tc>
                  <a:txBody>
                    <a:bodyPr/>
                    <a:lstStyle/>
                    <a:p>
                      <a:pPr algn="ctr" fontAlgn="b"/>
                      <a:r>
                        <a:rPr lang="pt-BR" sz="1100" b="0" i="0" u="none" strike="noStrike">
                          <a:solidFill>
                            <a:srgbClr val="000000"/>
                          </a:solidFill>
                          <a:effectLst/>
                          <a:latin typeface="Montserrat" panose="00000500000000000000" pitchFamily="2" charset="0"/>
                        </a:rPr>
                        <a:t>Sonora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a:t>
                      </a:r>
                      <a:r>
                        <a:rPr lang="pt-BR" sz="1100" b="0" i="0" u="none" strike="noStrike" dirty="0" err="1">
                          <a:solidFill>
                            <a:srgbClr val="000000"/>
                          </a:solidFill>
                          <a:effectLst/>
                          <a:latin typeface="Montserrat" panose="00000500000000000000" pitchFamily="2" charset="0"/>
                        </a:rPr>
                        <a:t>Hermosillo</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a:solidFill>
                            <a:srgbClr val="000000"/>
                          </a:solidFill>
                          <a:effectLst/>
                          <a:latin typeface="Montserrat" panose="00000500000000000000" pitchFamily="2" charset="0"/>
                        </a:rPr>
                        <a:t>19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477947059"/>
                  </a:ext>
                </a:extLst>
              </a:tr>
              <a:tr h="313241">
                <a:tc>
                  <a:txBody>
                    <a:bodyPr/>
                    <a:lstStyle/>
                    <a:p>
                      <a:pPr algn="ctr" fontAlgn="b"/>
                      <a:r>
                        <a:rPr lang="pt-BR" sz="1100" b="0" i="0" u="none" strike="noStrike">
                          <a:solidFill>
                            <a:srgbClr val="000000"/>
                          </a:solidFill>
                          <a:effectLst/>
                          <a:latin typeface="Montserrat" panose="00000500000000000000" pitchFamily="2" charset="0"/>
                        </a:rPr>
                        <a:t>Hidalgo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Pachuca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3293303817"/>
                  </a:ext>
                </a:extLst>
              </a:tr>
              <a:tr h="313241">
                <a:tc>
                  <a:txBody>
                    <a:bodyPr/>
                    <a:lstStyle/>
                    <a:p>
                      <a:pPr algn="ctr" fontAlgn="b"/>
                      <a:r>
                        <a:rPr lang="pt-BR" sz="1100" b="0" i="0" u="none" strike="noStrike">
                          <a:solidFill>
                            <a:srgbClr val="000000"/>
                          </a:solidFill>
                          <a:effectLst/>
                          <a:latin typeface="Montserrat" panose="00000500000000000000" pitchFamily="2" charset="0"/>
                        </a:rPr>
                        <a:t>Michoacán de Ocampo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Uruapan</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632341154"/>
                  </a:ext>
                </a:extLst>
              </a:tr>
              <a:tr h="313241">
                <a:tc>
                  <a:txBody>
                    <a:bodyPr/>
                    <a:lstStyle/>
                    <a:p>
                      <a:pPr algn="ctr" fontAlgn="b"/>
                      <a:r>
                        <a:rPr lang="pt-BR" sz="1100" b="0" i="0" u="none" strike="noStrike">
                          <a:solidFill>
                            <a:srgbClr val="000000"/>
                          </a:solidFill>
                          <a:effectLst/>
                          <a:latin typeface="Montserrat" panose="00000500000000000000" pitchFamily="2" charset="0"/>
                        </a:rPr>
                        <a:t>Tabasco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a:t>
                      </a:r>
                      <a:r>
                        <a:rPr lang="pt-BR" sz="1100" b="0" i="0" u="none" strike="noStrike" dirty="0" err="1">
                          <a:solidFill>
                            <a:srgbClr val="000000"/>
                          </a:solidFill>
                          <a:effectLst/>
                          <a:latin typeface="Montserrat" panose="00000500000000000000" pitchFamily="2" charset="0"/>
                        </a:rPr>
                        <a:t>Villahermosa</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2529338775"/>
                  </a:ext>
                </a:extLst>
              </a:tr>
              <a:tr h="313241">
                <a:tc>
                  <a:txBody>
                    <a:bodyPr/>
                    <a:lstStyle/>
                    <a:p>
                      <a:pPr algn="ctr" fontAlgn="b"/>
                      <a:r>
                        <a:rPr lang="pt-BR" sz="1100" b="0" i="0" u="none" strike="noStrike">
                          <a:solidFill>
                            <a:srgbClr val="000000"/>
                          </a:solidFill>
                          <a:effectLst/>
                          <a:latin typeface="Montserrat" panose="00000500000000000000" pitchFamily="2" charset="0"/>
                        </a:rPr>
                        <a:t>Baja California Sur</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La Paz</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14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2684877926"/>
                  </a:ext>
                </a:extLst>
              </a:tr>
              <a:tr h="313241">
                <a:tc>
                  <a:txBody>
                    <a:bodyPr/>
                    <a:lstStyle/>
                    <a:p>
                      <a:pPr algn="ctr" fontAlgn="b"/>
                      <a:r>
                        <a:rPr lang="pt-BR" sz="1100" b="0" i="0" u="none" strike="noStrike">
                          <a:solidFill>
                            <a:srgbClr val="000000"/>
                          </a:solidFill>
                          <a:effectLst/>
                          <a:latin typeface="Montserrat" panose="00000500000000000000" pitchFamily="2" charset="0"/>
                        </a:rPr>
                        <a:t>Guerrero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Acapulco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2774232126"/>
                  </a:ext>
                </a:extLst>
              </a:tr>
            </a:tbl>
          </a:graphicData>
        </a:graphic>
      </p:graphicFrame>
      <p:sp>
        <p:nvSpPr>
          <p:cNvPr id="7" name="CaixaDeTexto 6">
            <a:extLst>
              <a:ext uri="{FF2B5EF4-FFF2-40B4-BE49-F238E27FC236}">
                <a16:creationId xmlns:a16="http://schemas.microsoft.com/office/drawing/2014/main" id="{2514594B-44EF-1D4D-BAD2-F1D602BDD01F}"/>
              </a:ext>
            </a:extLst>
          </p:cNvPr>
          <p:cNvSpPr txBox="1"/>
          <p:nvPr/>
        </p:nvSpPr>
        <p:spPr>
          <a:xfrm>
            <a:off x="1377450" y="4827478"/>
            <a:ext cx="3725699"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El número de ciudades con centros comerciales considera la muestra de 868 de los 1000 centros comerciales del país.</a:t>
            </a:r>
            <a:endParaRPr lang="es-419" sz="900" dirty="0">
              <a:latin typeface="Montserrat" panose="00000500000000000000" pitchFamily="2" charset="0"/>
              <a:cs typeface="Calibri" panose="020F0502020204030204" pitchFamily="34" charset="0"/>
            </a:endParaRPr>
          </a:p>
        </p:txBody>
      </p:sp>
      <p:sp>
        <p:nvSpPr>
          <p:cNvPr id="12" name="Retângulo: Cantos Arredondados 11">
            <a:extLst>
              <a:ext uri="{FF2B5EF4-FFF2-40B4-BE49-F238E27FC236}">
                <a16:creationId xmlns:a16="http://schemas.microsoft.com/office/drawing/2014/main" id="{4B002709-0820-99BD-18EE-07044FE41042}"/>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143</a:t>
            </a:r>
          </a:p>
        </p:txBody>
      </p:sp>
      <p:sp>
        <p:nvSpPr>
          <p:cNvPr id="13" name="Retângulo: Cantos Arredondados 12">
            <a:hlinkClick r:id="rId3" action="ppaction://hlinksldjump"/>
            <a:extLst>
              <a:ext uri="{FF2B5EF4-FFF2-40B4-BE49-F238E27FC236}">
                <a16:creationId xmlns:a16="http://schemas.microsoft.com/office/drawing/2014/main" id="{98018A85-01EF-ADA0-F566-6AC459B679F1}"/>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283076566"/>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377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1170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3573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pic>
        <p:nvPicPr>
          <p:cNvPr id="6" name="Imagem 5" descr="Uma imagem contendo Interface gráfica do usuário&#10;&#10;Descrição gerada automaticamente">
            <a:extLst>
              <a:ext uri="{FF2B5EF4-FFF2-40B4-BE49-F238E27FC236}">
                <a16:creationId xmlns:a16="http://schemas.microsoft.com/office/drawing/2014/main" id="{9805CB17-C367-231E-C510-93840EC2BDCF}"/>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grpSp>
        <p:nvGrpSpPr>
          <p:cNvPr id="5" name="Agrupar 4">
            <a:extLst>
              <a:ext uri="{FF2B5EF4-FFF2-40B4-BE49-F238E27FC236}">
                <a16:creationId xmlns:a16="http://schemas.microsoft.com/office/drawing/2014/main" id="{52B2BC79-9386-95E4-AF3F-3D0AA7499B53}"/>
              </a:ext>
            </a:extLst>
          </p:cNvPr>
          <p:cNvGrpSpPr/>
          <p:nvPr/>
        </p:nvGrpSpPr>
        <p:grpSpPr>
          <a:xfrm>
            <a:off x="-20722" y="-287870"/>
            <a:ext cx="763874" cy="7492999"/>
            <a:chOff x="-7620" y="-406399"/>
            <a:chExt cx="763874" cy="406398"/>
          </a:xfrm>
        </p:grpSpPr>
        <p:sp>
          <p:nvSpPr>
            <p:cNvPr id="8" name="Retângulo 7">
              <a:extLst>
                <a:ext uri="{FF2B5EF4-FFF2-40B4-BE49-F238E27FC236}">
                  <a16:creationId xmlns:a16="http://schemas.microsoft.com/office/drawing/2014/main" id="{C1444CDB-6200-05E9-4CFF-CF87B6BC708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9" name="Retângulo 8">
              <a:extLst>
                <a:ext uri="{FF2B5EF4-FFF2-40B4-BE49-F238E27FC236}">
                  <a16:creationId xmlns:a16="http://schemas.microsoft.com/office/drawing/2014/main" id="{5B894C3E-A5B7-A79A-8DF7-87934BB0ADD1}"/>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0" name="Retângulo 9">
              <a:extLst>
                <a:ext uri="{FF2B5EF4-FFF2-40B4-BE49-F238E27FC236}">
                  <a16:creationId xmlns:a16="http://schemas.microsoft.com/office/drawing/2014/main" id="{4F13215B-76F1-A806-41AD-4211C345437D}"/>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10">
            <a:extLst>
              <a:ext uri="{FF2B5EF4-FFF2-40B4-BE49-F238E27FC236}">
                <a16:creationId xmlns:a16="http://schemas.microsoft.com/office/drawing/2014/main" id="{65E21CB4-53E6-A748-9DA8-222C193ED087}"/>
              </a:ext>
            </a:extLst>
          </p:cNvPr>
          <p:cNvGraphicFramePr>
            <a:graphicFrameLocks noGrp="1"/>
          </p:cNvGraphicFramePr>
          <p:nvPr>
            <p:extLst>
              <p:ext uri="{D42A27DB-BD31-4B8C-83A1-F6EECF244321}">
                <p14:modId xmlns:p14="http://schemas.microsoft.com/office/powerpoint/2010/main" val="4277014914"/>
              </p:ext>
            </p:extLst>
          </p:nvPr>
        </p:nvGraphicFramePr>
        <p:xfrm>
          <a:off x="5314953" y="-1"/>
          <a:ext cx="6119999" cy="4298797"/>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E1126"/>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E1126"/>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E1126"/>
                    </a:solidFill>
                  </a:tcPr>
                </a:tc>
                <a:extLst>
                  <a:ext uri="{0D108BD9-81ED-4DB2-BD59-A6C34878D82A}">
                    <a16:rowId xmlns:a16="http://schemas.microsoft.com/office/drawing/2014/main" val="3012483457"/>
                  </a:ext>
                </a:extLst>
              </a:tr>
              <a:tr h="346102">
                <a:tc>
                  <a:txBody>
                    <a:bodyPr/>
                    <a:lstStyle/>
                    <a:p>
                      <a:pPr algn="ctr" fontAlgn="b"/>
                      <a:r>
                        <a:rPr lang="pt-BR" sz="1100" b="0" i="0" u="none" strike="noStrike" dirty="0" err="1">
                          <a:solidFill>
                            <a:srgbClr val="000000"/>
                          </a:solidFill>
                          <a:effectLst/>
                          <a:latin typeface="Montserrat" panose="00000500000000000000" pitchFamily="2" charset="0"/>
                        </a:rPr>
                        <a:t>Morelos</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a:t>
                      </a:r>
                      <a:r>
                        <a:rPr lang="pt-BR" sz="1100" b="0" i="0" u="none" strike="noStrike" dirty="0" err="1">
                          <a:solidFill>
                            <a:srgbClr val="000000"/>
                          </a:solidFill>
                          <a:effectLst/>
                          <a:latin typeface="Montserrat" panose="00000500000000000000" pitchFamily="2" charset="0"/>
                        </a:rPr>
                        <a:t>Cuernavaca</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1307562550"/>
                  </a:ext>
                </a:extLst>
              </a:tr>
              <a:tr h="313241">
                <a:tc>
                  <a:txBody>
                    <a:bodyPr/>
                    <a:lstStyle/>
                    <a:p>
                      <a:pPr algn="ctr" fontAlgn="b"/>
                      <a:r>
                        <a:rPr lang="pt-BR" sz="1100" b="0" i="0" u="none" strike="noStrike" dirty="0">
                          <a:solidFill>
                            <a:srgbClr val="000000"/>
                          </a:solidFill>
                          <a:effectLst/>
                          <a:latin typeface="Montserrat" panose="00000500000000000000" pitchFamily="2" charset="0"/>
                        </a:rPr>
                        <a:t>San </a:t>
                      </a:r>
                      <a:r>
                        <a:rPr lang="pt-BR" sz="1100" b="0" i="0" u="none" strike="noStrike" dirty="0" err="1">
                          <a:solidFill>
                            <a:srgbClr val="000000"/>
                          </a:solidFill>
                          <a:effectLst/>
                          <a:latin typeface="Montserrat" panose="00000500000000000000" pitchFamily="2" charset="0"/>
                        </a:rPr>
                        <a:t>Luis</a:t>
                      </a:r>
                      <a:r>
                        <a:rPr lang="pt-BR" sz="1100" b="0" i="0" u="none" strike="noStrike" dirty="0">
                          <a:solidFill>
                            <a:srgbClr val="000000"/>
                          </a:solidFill>
                          <a:effectLst/>
                          <a:latin typeface="Montserrat" panose="00000500000000000000" pitchFamily="2" charset="0"/>
                        </a:rPr>
                        <a:t> Potosí</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es-ES" sz="1100" b="0" i="0" u="none" strike="noStrike" dirty="0" err="1">
                          <a:solidFill>
                            <a:srgbClr val="000000"/>
                          </a:solidFill>
                          <a:effectLst/>
                          <a:latin typeface="Montserrat" panose="00000500000000000000" pitchFamily="2" charset="0"/>
                        </a:rPr>
                        <a:t>Zm</a:t>
                      </a:r>
                      <a:r>
                        <a:rPr lang="es-ES" sz="1100" b="0" i="0" u="none" strike="noStrike" dirty="0">
                          <a:solidFill>
                            <a:srgbClr val="000000"/>
                          </a:solidFill>
                          <a:effectLst/>
                          <a:latin typeface="Montserrat" panose="00000500000000000000" pitchFamily="2" charset="0"/>
                        </a:rPr>
                        <a:t> De San Luis Potosí-Soledad De Graciano Sánchez</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12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3054193406"/>
                  </a:ext>
                </a:extLst>
              </a:tr>
              <a:tr h="345480">
                <a:tc>
                  <a:txBody>
                    <a:bodyPr/>
                    <a:lstStyle/>
                    <a:p>
                      <a:pPr algn="ctr" fontAlgn="b"/>
                      <a:r>
                        <a:rPr lang="pt-BR" sz="1100" b="0" i="0" u="none" strike="noStrike" dirty="0" err="1">
                          <a:solidFill>
                            <a:srgbClr val="000000"/>
                          </a:solidFill>
                          <a:effectLst/>
                          <a:latin typeface="Montserrat" panose="00000500000000000000" pitchFamily="2" charset="0"/>
                        </a:rPr>
                        <a:t>Aguascalientes</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a:t>
                      </a:r>
                      <a:r>
                        <a:rPr lang="pt-BR" sz="1100" b="0" i="0" u="none" strike="noStrike" dirty="0" err="1">
                          <a:solidFill>
                            <a:srgbClr val="000000"/>
                          </a:solidFill>
                          <a:effectLst/>
                          <a:latin typeface="Montserrat" panose="00000500000000000000" pitchFamily="2" charset="0"/>
                        </a:rPr>
                        <a:t>Aguascalientes</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11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2054920396"/>
                  </a:ext>
                </a:extLst>
              </a:tr>
              <a:tr h="313241">
                <a:tc>
                  <a:txBody>
                    <a:bodyPr/>
                    <a:lstStyle/>
                    <a:p>
                      <a:pPr algn="ctr" fontAlgn="b"/>
                      <a:r>
                        <a:rPr lang="pt-BR" sz="1100" b="0" i="0" u="none" strike="noStrike" dirty="0">
                          <a:solidFill>
                            <a:srgbClr val="000000"/>
                          </a:solidFill>
                          <a:effectLst/>
                          <a:latin typeface="Montserrat" panose="00000500000000000000" pitchFamily="2" charset="0"/>
                        </a:rPr>
                        <a:t>Chiapas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a:t>
                      </a:r>
                      <a:r>
                        <a:rPr lang="pt-BR" sz="1100" b="0" i="0" u="none" strike="noStrike" dirty="0" err="1">
                          <a:solidFill>
                            <a:srgbClr val="000000"/>
                          </a:solidFill>
                          <a:effectLst/>
                          <a:latin typeface="Montserrat" panose="00000500000000000000" pitchFamily="2" charset="0"/>
                        </a:rPr>
                        <a:t>Tapachula</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3752072157"/>
                  </a:ext>
                </a:extLst>
              </a:tr>
              <a:tr h="313241">
                <a:tc>
                  <a:txBody>
                    <a:bodyPr/>
                    <a:lstStyle/>
                    <a:p>
                      <a:pPr algn="ctr" fontAlgn="b"/>
                      <a:r>
                        <a:rPr lang="pt-BR" sz="1100" b="0" i="0" u="none" strike="noStrike" dirty="0">
                          <a:solidFill>
                            <a:srgbClr val="000000"/>
                          </a:solidFill>
                          <a:effectLst/>
                          <a:latin typeface="Montserrat" panose="00000500000000000000" pitchFamily="2" charset="0"/>
                        </a:rPr>
                        <a:t>Colima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Tecomán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4031367642"/>
                  </a:ext>
                </a:extLst>
              </a:tr>
              <a:tr h="313241">
                <a:tc>
                  <a:txBody>
                    <a:bodyPr/>
                    <a:lstStyle/>
                    <a:p>
                      <a:pPr algn="ctr" fontAlgn="b"/>
                      <a:r>
                        <a:rPr lang="pt-BR" sz="1100" b="0" i="0" u="none" strike="noStrike" dirty="0">
                          <a:solidFill>
                            <a:srgbClr val="000000"/>
                          </a:solidFill>
                          <a:effectLst/>
                          <a:latin typeface="Montserrat" panose="00000500000000000000" pitchFamily="2" charset="0"/>
                        </a:rPr>
                        <a:t>Oaxaca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a:t>
                      </a:r>
                      <a:r>
                        <a:rPr lang="pt-BR" sz="1100" b="0" i="0" u="none" strike="noStrike" dirty="0" err="1">
                          <a:solidFill>
                            <a:srgbClr val="000000"/>
                          </a:solidFill>
                          <a:effectLst/>
                          <a:latin typeface="Montserrat" panose="00000500000000000000" pitchFamily="2" charset="0"/>
                        </a:rPr>
                        <a:t>Tehuantepec</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2873299266"/>
                  </a:ext>
                </a:extLst>
              </a:tr>
              <a:tr h="313241">
                <a:tc>
                  <a:txBody>
                    <a:bodyPr/>
                    <a:lstStyle/>
                    <a:p>
                      <a:pPr algn="ctr" fontAlgn="b"/>
                      <a:r>
                        <a:rPr lang="pt-BR" sz="1100" b="0" i="0" u="none" strike="noStrike" dirty="0">
                          <a:solidFill>
                            <a:srgbClr val="000000"/>
                          </a:solidFill>
                          <a:effectLst/>
                          <a:latin typeface="Montserrat" panose="00000500000000000000" pitchFamily="2" charset="0"/>
                        </a:rPr>
                        <a:t>Durango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Durango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668676117"/>
                  </a:ext>
                </a:extLst>
              </a:tr>
              <a:tr h="313241">
                <a:tc>
                  <a:txBody>
                    <a:bodyPr/>
                    <a:lstStyle/>
                    <a:p>
                      <a:pPr algn="ctr" fontAlgn="b"/>
                      <a:r>
                        <a:rPr lang="pt-BR" sz="1100" b="0" i="0" u="none" strike="noStrike" dirty="0">
                          <a:solidFill>
                            <a:srgbClr val="000000"/>
                          </a:solidFill>
                          <a:effectLst/>
                          <a:latin typeface="Montserrat" panose="00000500000000000000" pitchFamily="2" charset="0"/>
                        </a:rPr>
                        <a:t>Campeche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Cd. Del Carmen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3220823585"/>
                  </a:ext>
                </a:extLst>
              </a:tr>
              <a:tr h="313241">
                <a:tc>
                  <a:txBody>
                    <a:bodyPr/>
                    <a:lstStyle/>
                    <a:p>
                      <a:pPr algn="ctr" fontAlgn="b"/>
                      <a:r>
                        <a:rPr lang="pt-BR" sz="1100" b="0" i="0" u="none" strike="noStrike" dirty="0" err="1">
                          <a:solidFill>
                            <a:srgbClr val="000000"/>
                          </a:solidFill>
                          <a:effectLst/>
                          <a:latin typeface="Montserrat" panose="00000500000000000000" pitchFamily="2" charset="0"/>
                        </a:rPr>
                        <a:t>Tlaxcala</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a:t>
                      </a:r>
                      <a:r>
                        <a:rPr lang="pt-BR" sz="1100" b="0" i="0" u="none" strike="noStrike" dirty="0" err="1">
                          <a:solidFill>
                            <a:srgbClr val="000000"/>
                          </a:solidFill>
                          <a:effectLst/>
                          <a:latin typeface="Montserrat" panose="00000500000000000000" pitchFamily="2" charset="0"/>
                        </a:rPr>
                        <a:t>Tlaxcala-apizaco</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281381991"/>
                  </a:ext>
                </a:extLst>
              </a:tr>
              <a:tr h="313241">
                <a:tc>
                  <a:txBody>
                    <a:bodyPr/>
                    <a:lstStyle/>
                    <a:p>
                      <a:pPr algn="ctr" fontAlgn="b"/>
                      <a:r>
                        <a:rPr lang="pt-BR" sz="1100" b="0" i="0" u="none" strike="noStrike" dirty="0" err="1">
                          <a:solidFill>
                            <a:srgbClr val="000000"/>
                          </a:solidFill>
                          <a:effectLst/>
                          <a:latin typeface="Montserrat" panose="00000500000000000000" pitchFamily="2" charset="0"/>
                        </a:rPr>
                        <a:t>Nayarit</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a:t>
                      </a:r>
                      <a:r>
                        <a:rPr lang="pt-BR" sz="1100" b="0" i="0" u="none" strike="noStrike" dirty="0" err="1">
                          <a:solidFill>
                            <a:srgbClr val="000000"/>
                          </a:solidFill>
                          <a:effectLst/>
                          <a:latin typeface="Montserrat" panose="00000500000000000000" pitchFamily="2" charset="0"/>
                        </a:rPr>
                        <a:t>Tepic</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1140982063"/>
                  </a:ext>
                </a:extLst>
              </a:tr>
              <a:tr h="313241">
                <a:tc>
                  <a:txBody>
                    <a:bodyPr/>
                    <a:lstStyle/>
                    <a:p>
                      <a:pPr algn="ctr" fontAlgn="b"/>
                      <a:r>
                        <a:rPr lang="pt-BR" sz="1100" b="0" i="0" u="none" strike="noStrike" dirty="0" err="1">
                          <a:solidFill>
                            <a:srgbClr val="000000"/>
                          </a:solidFill>
                          <a:effectLst/>
                          <a:latin typeface="Montserrat" panose="00000500000000000000" pitchFamily="2" charset="0"/>
                        </a:rPr>
                        <a:t>Zacatecas</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Zm</a:t>
                      </a:r>
                      <a:r>
                        <a:rPr lang="pt-BR" sz="1100" b="0" i="0" u="none" strike="noStrike" dirty="0">
                          <a:solidFill>
                            <a:srgbClr val="000000"/>
                          </a:solidFill>
                          <a:effectLst/>
                          <a:latin typeface="Montserrat" panose="00000500000000000000" pitchFamily="2" charset="0"/>
                        </a:rPr>
                        <a:t> De </a:t>
                      </a:r>
                      <a:r>
                        <a:rPr lang="pt-BR" sz="1100" b="0" i="0" u="none" strike="noStrike" dirty="0" err="1">
                          <a:solidFill>
                            <a:srgbClr val="000000"/>
                          </a:solidFill>
                          <a:effectLst/>
                          <a:latin typeface="Montserrat" panose="00000500000000000000" pitchFamily="2" charset="0"/>
                        </a:rPr>
                        <a:t>Zacatecas-guadalupe</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590072551"/>
                  </a:ext>
                </a:extLst>
              </a:tr>
            </a:tbl>
          </a:graphicData>
        </a:graphic>
      </p:graphicFrame>
      <p:sp>
        <p:nvSpPr>
          <p:cNvPr id="7" name="CaixaDeTexto 6">
            <a:extLst>
              <a:ext uri="{FF2B5EF4-FFF2-40B4-BE49-F238E27FC236}">
                <a16:creationId xmlns:a16="http://schemas.microsoft.com/office/drawing/2014/main" id="{105D5A52-16F0-36BE-567F-C873CC003B0E}"/>
              </a:ext>
            </a:extLst>
          </p:cNvPr>
          <p:cNvSpPr txBox="1"/>
          <p:nvPr/>
        </p:nvSpPr>
        <p:spPr>
          <a:xfrm>
            <a:off x="1377450" y="4827478"/>
            <a:ext cx="3725699"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El número de ciudades con centros comerciales considera la muestra de 868 de los 1000 centros comerciales del país.</a:t>
            </a:r>
            <a:endParaRPr lang="es-419" sz="900" dirty="0">
              <a:latin typeface="Montserrat" panose="00000500000000000000" pitchFamily="2" charset="0"/>
              <a:cs typeface="Calibri" panose="020F0502020204030204" pitchFamily="34" charset="0"/>
            </a:endParaRPr>
          </a:p>
        </p:txBody>
      </p:sp>
      <p:sp>
        <p:nvSpPr>
          <p:cNvPr id="12" name="Retângulo: Cantos Arredondados 11">
            <a:extLst>
              <a:ext uri="{FF2B5EF4-FFF2-40B4-BE49-F238E27FC236}">
                <a16:creationId xmlns:a16="http://schemas.microsoft.com/office/drawing/2014/main" id="{92B63DAC-E2FA-A622-0B0B-C69F43A797E5}"/>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144</a:t>
            </a:r>
          </a:p>
        </p:txBody>
      </p:sp>
      <p:sp>
        <p:nvSpPr>
          <p:cNvPr id="13" name="Retângulo: Cantos Arredondados 12">
            <a:hlinkClick r:id="rId3" action="ppaction://hlinksldjump"/>
            <a:extLst>
              <a:ext uri="{FF2B5EF4-FFF2-40B4-BE49-F238E27FC236}">
                <a16:creationId xmlns:a16="http://schemas.microsoft.com/office/drawing/2014/main" id="{506E6437-470A-8F68-DD93-1B83239F2DCA}"/>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722823882"/>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2645120270"/>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Acaya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Coatzacoalcos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Coatzacoalcos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36.700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Acaya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Mazatlán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Mazatlán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36.900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Adagio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Haus </a:t>
                      </a:r>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Sa De Cv</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Tlaxcalancingo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4.934</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Adana Monterrey</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Imagen</a:t>
                      </a:r>
                      <a:r>
                        <a:rPr lang="pt-BR" sz="900" b="0" i="0" u="none" strike="noStrike" dirty="0">
                          <a:solidFill>
                            <a:srgbClr val="000000"/>
                          </a:solidFill>
                          <a:effectLst/>
                          <a:latin typeface="Montserrat" panose="00000500000000000000" pitchFamily="2" charset="0"/>
                        </a:rPr>
                        <a:t> Vision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26.400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Agora </a:t>
                      </a:r>
                      <a:r>
                        <a:rPr lang="pt-BR" sz="900" b="0" i="0" u="none" strike="noStrike" dirty="0" err="1">
                          <a:solidFill>
                            <a:srgbClr val="000000"/>
                          </a:solidFill>
                          <a:effectLst/>
                          <a:latin typeface="Montserrat" panose="00000500000000000000" pitchFamily="2" charset="0"/>
                        </a:rPr>
                        <a:t>Uruapan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Promodesa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Michoacán</a:t>
                      </a:r>
                      <a:r>
                        <a:rPr lang="pt-BR" sz="900" b="0" i="0" u="none" strike="noStrike" dirty="0">
                          <a:solidFill>
                            <a:srgbClr val="000000"/>
                          </a:solidFill>
                          <a:effectLst/>
                          <a:latin typeface="Montserrat" panose="00000500000000000000" pitchFamily="2" charset="0"/>
                        </a:rPr>
                        <a:t> De Ocampo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Uruapan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25.500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Alaia</a:t>
                      </a:r>
                      <a:r>
                        <a:rPr lang="pt-BR" sz="900" b="0" i="0" u="none" strike="noStrike" dirty="0">
                          <a:solidFill>
                            <a:srgbClr val="000000"/>
                          </a:solidFill>
                          <a:effectLst/>
                          <a:latin typeface="Montserrat" panose="00000500000000000000" pitchFamily="2" charset="0"/>
                        </a:rPr>
                        <a:t> Guanajuato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Guanajuato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43.400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Alaia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Tapachula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Chiapas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Tapachula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36.500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Alameda Del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Fortem</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La Paz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13.000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Alameda Iglesias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Loma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Juárez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25.000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Alameda </a:t>
                      </a:r>
                      <a:r>
                        <a:rPr lang="pt-BR" sz="900" b="0" i="0" u="none" strike="noStrike" dirty="0" err="1">
                          <a:solidFill>
                            <a:srgbClr val="000000"/>
                          </a:solidFill>
                          <a:effectLst/>
                          <a:latin typeface="Montserrat" panose="00000500000000000000" pitchFamily="2" charset="0"/>
                        </a:rPr>
                        <a:t>Otay</a:t>
                      </a:r>
                      <a:r>
                        <a:rPr lang="pt-BR" sz="900" b="0" i="0" u="none" strike="noStrike" dirty="0">
                          <a:solidFill>
                            <a:srgbClr val="000000"/>
                          </a:solidFill>
                          <a:effectLst/>
                          <a:latin typeface="Montserrat" panose="00000500000000000000" pitchFamily="2" charset="0"/>
                        </a:rPr>
                        <a:t> Town Center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Loma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47.800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Alameda </a:t>
                      </a:r>
                      <a:r>
                        <a:rPr lang="pt-BR" sz="900" b="0" i="0" u="none" strike="noStrike" dirty="0" err="1">
                          <a:solidFill>
                            <a:srgbClr val="000000"/>
                          </a:solidFill>
                          <a:effectLst/>
                          <a:latin typeface="Montserrat" panose="00000500000000000000" pitchFamily="2" charset="0"/>
                        </a:rPr>
                        <a:t>Tecoman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Fortem</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Colima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Tecomán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17.000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Alameda </a:t>
                      </a:r>
                      <a:r>
                        <a:rPr lang="pt-BR" sz="900" b="0" i="0" u="none" strike="noStrike" dirty="0" err="1">
                          <a:solidFill>
                            <a:srgbClr val="000000"/>
                          </a:solidFill>
                          <a:effectLst/>
                          <a:latin typeface="Montserrat" panose="00000500000000000000" pitchFamily="2" charset="0"/>
                        </a:rPr>
                        <a:t>Tizayuca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Fortem</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16.500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Almanara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Proyectos</a:t>
                      </a:r>
                      <a:r>
                        <a:rPr lang="pt-BR" sz="900" b="0" i="0" u="none" strike="noStrike" dirty="0">
                          <a:solidFill>
                            <a:srgbClr val="000000"/>
                          </a:solidFill>
                          <a:effectLst/>
                          <a:latin typeface="Montserrat" panose="00000500000000000000" pitchFamily="2" charset="0"/>
                        </a:rPr>
                        <a:t> 9</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La Laguna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27.000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Altabrisa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CARSO/ARCO </a:t>
                      </a:r>
                      <a:r>
                        <a:rPr lang="pt-BR" sz="900" b="0" i="0" u="none" strike="noStrike" dirty="0" err="1">
                          <a:solidFill>
                            <a:srgbClr val="000000"/>
                          </a:solidFill>
                          <a:effectLst/>
                          <a:latin typeface="Montserrat" panose="00000500000000000000" pitchFamily="2" charset="0"/>
                        </a:rPr>
                        <a:t>Investment</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Group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Tabasco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Villahermosa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103.500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Altacia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Aryba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61.000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Altama</a:t>
                      </a:r>
                      <a:r>
                        <a:rPr lang="pt-BR" sz="900" b="0" i="0" u="none" strike="noStrike" dirty="0">
                          <a:solidFill>
                            <a:srgbClr val="000000"/>
                          </a:solidFill>
                          <a:effectLst/>
                          <a:latin typeface="Montserrat" panose="00000500000000000000" pitchFamily="2" charset="0"/>
                        </a:rPr>
                        <a:t> City Center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Tampico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Tampico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77.000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Altaria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Aryba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85.200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Altea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Apodaca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Altea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Desarrollos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18.300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Ambar</a:t>
                      </a:r>
                      <a:r>
                        <a:rPr lang="pt-BR" sz="900" b="0" i="0" u="none" strike="noStrike" dirty="0">
                          <a:solidFill>
                            <a:srgbClr val="000000"/>
                          </a:solidFill>
                          <a:effectLst/>
                          <a:latin typeface="Montserrat" panose="00000500000000000000" pitchFamily="2" charset="0"/>
                        </a:rPr>
                        <a:t> Fashion Mall </a:t>
                      </a:r>
                      <a:r>
                        <a:rPr lang="pt-BR" sz="900" b="0" i="0" u="none" strike="noStrike" dirty="0" err="1">
                          <a:solidFill>
                            <a:srgbClr val="000000"/>
                          </a:solidFill>
                          <a:effectLst/>
                          <a:latin typeface="Montserrat" panose="00000500000000000000" pitchFamily="2" charset="0"/>
                        </a:rPr>
                        <a:t>Tuxtla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Chiapas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Tuxtla</a:t>
                      </a:r>
                      <a:r>
                        <a:rPr lang="pt-BR" sz="900" b="0" i="0" u="none" strike="noStrike" dirty="0">
                          <a:solidFill>
                            <a:srgbClr val="000000"/>
                          </a:solidFill>
                          <a:effectLst/>
                          <a:latin typeface="Montserrat" panose="00000500000000000000" pitchFamily="2" charset="0"/>
                        </a:rPr>
                        <a:t> Gutiérrez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62.700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Andador </a:t>
                      </a:r>
                      <a:r>
                        <a:rPr lang="pt-BR" sz="900" b="0" i="0" u="none" strike="noStrike" dirty="0" err="1">
                          <a:solidFill>
                            <a:srgbClr val="000000"/>
                          </a:solidFill>
                          <a:effectLst/>
                          <a:latin typeface="Montserrat" panose="00000500000000000000" pitchFamily="2" charset="0"/>
                        </a:rPr>
                        <a:t>Interlomas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PES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8.500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Retângulo: Cantos Arredondados 1">
            <a:extLst>
              <a:ext uri="{FF2B5EF4-FFF2-40B4-BE49-F238E27FC236}">
                <a16:creationId xmlns:a16="http://schemas.microsoft.com/office/drawing/2014/main" id="{BD1A7BC4-8AF4-9E7F-85B2-40E6E5CE5B8C}"/>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145</a:t>
            </a:r>
          </a:p>
        </p:txBody>
      </p:sp>
      <p:sp>
        <p:nvSpPr>
          <p:cNvPr id="12" name="Retângulo: Cantos Arredondados 11">
            <a:hlinkClick r:id="rId3" action="ppaction://hlinksldjump"/>
            <a:extLst>
              <a:ext uri="{FF2B5EF4-FFF2-40B4-BE49-F238E27FC236}">
                <a16:creationId xmlns:a16="http://schemas.microsoft.com/office/drawing/2014/main" id="{9A545124-065E-2418-A65C-82B935FF810F}"/>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607765449"/>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2202600008"/>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Andamar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Gsm</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Veracruz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44.500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Andenes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Paga </a:t>
                      </a:r>
                      <a:r>
                        <a:rPr lang="pt-BR" sz="900" b="0" i="0" u="none" strike="noStrike" dirty="0" err="1">
                          <a:solidFill>
                            <a:srgbClr val="000000"/>
                          </a:solidFill>
                          <a:effectLst/>
                          <a:latin typeface="Montserrat" panose="00000500000000000000" pitchFamily="2" charset="0"/>
                        </a:rPr>
                        <a:t>Desarrollos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Sonora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Hermosillo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10.200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Angelopolis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Gsm</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103.700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Angelópolis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Adconam</a:t>
                      </a:r>
                      <a:r>
                        <a:rPr lang="pt-BR" sz="900" b="0" i="0" u="none" strike="noStrike" dirty="0">
                          <a:solidFill>
                            <a:srgbClr val="000000"/>
                          </a:solidFill>
                          <a:effectLst/>
                          <a:latin typeface="Montserrat" panose="00000500000000000000" pitchFamily="2" charset="0"/>
                        </a:rPr>
                        <a:t>, S.A. De C.V.</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190.384</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Animol</a:t>
                      </a:r>
                      <a:r>
                        <a:rPr lang="pt-BR" sz="900" b="0" i="0" u="none" strike="noStrike" dirty="0">
                          <a:solidFill>
                            <a:srgbClr val="000000"/>
                          </a:solidFill>
                          <a:effectLst/>
                          <a:latin typeface="Montserrat" panose="00000500000000000000" pitchFamily="2" charset="0"/>
                        </a:rPr>
                        <a:t> Plaza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Dicka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12.500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Antara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Gsm</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54.600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Antara AMP</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Gsm</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30.500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Antea</a:t>
                      </a:r>
                      <a:r>
                        <a:rPr lang="pt-BR" sz="900" b="0" i="0" u="none" strike="noStrike" dirty="0">
                          <a:solidFill>
                            <a:srgbClr val="000000"/>
                          </a:solidFill>
                          <a:effectLst/>
                          <a:latin typeface="Montserrat" panose="00000500000000000000" pitchFamily="2" charset="0"/>
                        </a:rPr>
                        <a:t> Life </a:t>
                      </a:r>
                      <a:r>
                        <a:rPr lang="pt-BR" sz="900" b="0" i="0" u="none" strike="noStrike" dirty="0" err="1">
                          <a:solidFill>
                            <a:srgbClr val="000000"/>
                          </a:solidFill>
                          <a:effectLst/>
                          <a:latin typeface="Montserrat" panose="00000500000000000000" pitchFamily="2" charset="0"/>
                        </a:rPr>
                        <a:t>Style</a:t>
                      </a:r>
                      <a:r>
                        <a:rPr lang="pt-BR" sz="900" b="0" i="0" u="none" strike="noStrike" dirty="0">
                          <a:solidFill>
                            <a:srgbClr val="000000"/>
                          </a:solidFill>
                          <a:effectLst/>
                          <a:latin typeface="Montserrat" panose="00000500000000000000" pitchFamily="2" charset="0"/>
                        </a:rPr>
                        <a:t> Center</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Gsm</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119.100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Aqua Avenue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ARCO </a:t>
                      </a:r>
                      <a:r>
                        <a:rPr lang="pt-BR" sz="900" b="0" i="0" u="none" strike="noStrike" dirty="0" err="1">
                          <a:solidFill>
                            <a:srgbClr val="000000"/>
                          </a:solidFill>
                          <a:effectLst/>
                          <a:latin typeface="Montserrat" panose="00000500000000000000" pitchFamily="2" charset="0"/>
                        </a:rPr>
                        <a:t>Investment</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Group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Yucatán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Mérida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13.750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Arcadia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Paga </a:t>
                      </a:r>
                      <a:r>
                        <a:rPr lang="pt-BR" sz="900" b="0" i="0" u="none" strike="noStrike" dirty="0" err="1">
                          <a:solidFill>
                            <a:srgbClr val="000000"/>
                          </a:solidFill>
                          <a:effectLst/>
                          <a:latin typeface="Montserrat" panose="00000500000000000000" pitchFamily="2" charset="0"/>
                        </a:rPr>
                        <a:t>Desarrollos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17.900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Arcos Bosques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14.000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Arena Plaza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Vtr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San Andres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Argania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es-ES" sz="900" b="0" i="0" u="none" strike="noStrike" dirty="0">
                          <a:solidFill>
                            <a:srgbClr val="000000"/>
                          </a:solidFill>
                          <a:effectLst/>
                          <a:latin typeface="Montserrat" panose="00000500000000000000" pitchFamily="2" charset="0"/>
                        </a:rPr>
                        <a:t>San Juan De Los Lagos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8.000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Arkana</a:t>
                      </a:r>
                      <a:r>
                        <a:rPr lang="pt-BR" sz="900" b="0" i="0" u="none" strike="noStrike" dirty="0">
                          <a:solidFill>
                            <a:srgbClr val="000000"/>
                          </a:solidFill>
                          <a:effectLst/>
                          <a:latin typeface="Montserrat" panose="00000500000000000000" pitchFamily="2" charset="0"/>
                        </a:rPr>
                        <a:t> Norte</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CEHLA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31.700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Artz</a:t>
                      </a:r>
                      <a:r>
                        <a:rPr lang="pt-BR" sz="900" b="0" i="0" u="none" strike="noStrike" dirty="0">
                          <a:solidFill>
                            <a:srgbClr val="000000"/>
                          </a:solidFill>
                          <a:effectLst/>
                          <a:latin typeface="Montserrat" panose="00000500000000000000" pitchFamily="2" charset="0"/>
                        </a:rPr>
                        <a:t> Pedregal</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Gsm</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62.000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Atana </a:t>
                      </a:r>
                      <a:r>
                        <a:rPr lang="pt-BR" sz="900" b="0" i="0" u="none" strike="noStrike" dirty="0" err="1">
                          <a:solidFill>
                            <a:srgbClr val="000000"/>
                          </a:solidFill>
                          <a:effectLst/>
                          <a:latin typeface="Montserrat" panose="00000500000000000000" pitchFamily="2" charset="0"/>
                        </a:rPr>
                        <a:t>Lindavista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Gva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11.300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Auriga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Idei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17.000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Avanta</a:t>
                      </a:r>
                      <a:r>
                        <a:rPr lang="pt-BR" sz="900" b="0" i="0" u="none" strike="noStrike" dirty="0">
                          <a:solidFill>
                            <a:srgbClr val="000000"/>
                          </a:solidFill>
                          <a:effectLst/>
                          <a:latin typeface="Montserrat" panose="00000500000000000000" pitchFamily="2" charset="0"/>
                        </a:rPr>
                        <a:t> Gardens Querétaro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Insar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22.000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Avanta</a:t>
                      </a:r>
                      <a:r>
                        <a:rPr lang="pt-BR" sz="900" b="0" i="0" u="none" strike="noStrike" dirty="0">
                          <a:solidFill>
                            <a:srgbClr val="000000"/>
                          </a:solidFill>
                          <a:effectLst/>
                          <a:latin typeface="Montserrat" panose="00000500000000000000" pitchFamily="2" charset="0"/>
                        </a:rPr>
                        <a:t> Gardens San Pedro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Insar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10.400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Averanda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Proarquitectura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Morelos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Cuernavaca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50.000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9D782DF4-4F63-ADA4-3B0B-60B22B3BF46E}"/>
              </a:ext>
            </a:extLst>
          </p:cNvPr>
          <p:cNvSpPr txBox="1"/>
          <p:nvPr/>
        </p:nvSpPr>
        <p:spPr>
          <a:xfrm>
            <a:off x="1421279" y="6389857"/>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04AF11D1-59F7-2FCC-4877-DAB5F8DD7576}"/>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146</a:t>
            </a:r>
          </a:p>
        </p:txBody>
      </p:sp>
      <p:sp>
        <p:nvSpPr>
          <p:cNvPr id="13" name="Retângulo: Cantos Arredondados 12">
            <a:hlinkClick r:id="rId3" action="ppaction://hlinksldjump"/>
            <a:extLst>
              <a:ext uri="{FF2B5EF4-FFF2-40B4-BE49-F238E27FC236}">
                <a16:creationId xmlns:a16="http://schemas.microsoft.com/office/drawing/2014/main" id="{BEC749DF-0E3C-C05E-2760-F721D0316A43}"/>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764861682"/>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3904938208"/>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Barrio Santiago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Idisa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11.500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Boulevard Norte</a:t>
                      </a:r>
                    </a:p>
                  </a:txBody>
                  <a:tcPr marL="9525" marR="9525" marT="9525" marB="0" anchor="ctr">
                    <a:solidFill>
                      <a:srgbClr val="FCECE8"/>
                    </a:solidFill>
                  </a:tcPr>
                </a:tc>
                <a:tc>
                  <a:txBody>
                    <a:bodyPr/>
                    <a:lstStyle/>
                    <a:p>
                      <a:pPr algn="ctr" fontAlgn="b"/>
                      <a:r>
                        <a:rPr lang="fr-FR" sz="900" b="0" i="0" u="none" strike="noStrike" dirty="0">
                          <a:solidFill>
                            <a:srgbClr val="000000"/>
                          </a:solidFill>
                          <a:effectLst/>
                          <a:latin typeface="Montserrat" panose="00000500000000000000" pitchFamily="2" charset="0"/>
                        </a:rPr>
                        <a:t>Silver Plus, S.A.P.I. De C.V.</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4.857</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Buenaventura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Zona </a:t>
                      </a:r>
                      <a:r>
                        <a:rPr lang="pt-BR" sz="900" b="0" i="0" u="none" strike="noStrike" dirty="0" err="1">
                          <a:solidFill>
                            <a:srgbClr val="000000"/>
                          </a:solidFill>
                          <a:effectLst/>
                          <a:latin typeface="Montserrat" panose="00000500000000000000" pitchFamily="2" charset="0"/>
                        </a:rPr>
                        <a:t>Dorada</a:t>
                      </a:r>
                      <a:r>
                        <a:rPr lang="pt-BR" sz="900" b="0" i="0" u="none" strike="noStrike" dirty="0">
                          <a:solidFill>
                            <a:srgbClr val="000000"/>
                          </a:solidFill>
                          <a:effectLst/>
                          <a:latin typeface="Montserrat" panose="00000500000000000000" pitchFamily="2" charset="0"/>
                        </a:rPr>
                        <a:t> S.C.</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C Cultural Telmex</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9.900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C.C. </a:t>
                      </a:r>
                      <a:r>
                        <a:rPr lang="pt-BR" sz="900" b="0" i="0" u="none" strike="noStrike" dirty="0" err="1">
                          <a:solidFill>
                            <a:srgbClr val="000000"/>
                          </a:solidFill>
                          <a:effectLst/>
                          <a:latin typeface="Montserrat" panose="00000500000000000000" pitchFamily="2" charset="0"/>
                        </a:rPr>
                        <a:t>Manacar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Pulso </a:t>
                      </a:r>
                      <a:r>
                        <a:rPr lang="pt-BR" sz="900" b="0" i="0" u="none" strike="noStrike" dirty="0" err="1">
                          <a:solidFill>
                            <a:srgbClr val="000000"/>
                          </a:solidFill>
                          <a:effectLst/>
                          <a:latin typeface="Montserrat" panose="00000500000000000000" pitchFamily="2" charset="0"/>
                        </a:rPr>
                        <a:t>Inmobiliario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27.000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C.C. Sonata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VTR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45.700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Cancun Mall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31.800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CC El Dorado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Veracruz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61.600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CC El </a:t>
                      </a:r>
                      <a:r>
                        <a:rPr lang="pt-BR" sz="900" b="0" i="0" u="none" strike="noStrike" dirty="0" err="1">
                          <a:solidFill>
                            <a:srgbClr val="000000"/>
                          </a:solidFill>
                          <a:effectLst/>
                          <a:latin typeface="Montserrat" panose="00000500000000000000" pitchFamily="2" charset="0"/>
                        </a:rPr>
                        <a:t>Limon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Ensenada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12.000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CC </a:t>
                      </a:r>
                      <a:r>
                        <a:rPr lang="pt-BR" sz="900" b="0" i="0" u="none" strike="noStrike" dirty="0" err="1">
                          <a:solidFill>
                            <a:srgbClr val="000000"/>
                          </a:solidFill>
                          <a:effectLst/>
                          <a:latin typeface="Montserrat" panose="00000500000000000000" pitchFamily="2" charset="0"/>
                        </a:rPr>
                        <a:t>Mision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Ensenada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11.000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CC Pacifico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17.050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CC Palmira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 </a:t>
                      </a:r>
                      <a:r>
                        <a:rPr lang="pt-BR" sz="900" b="0" i="0" u="none" strike="noStrike" dirty="0" err="1">
                          <a:solidFill>
                            <a:srgbClr val="000000"/>
                          </a:solidFill>
                          <a:effectLst/>
                          <a:latin typeface="Montserrat" panose="00000500000000000000" pitchFamily="2" charset="0"/>
                        </a:rPr>
                        <a:t>Accion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Campeche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Cd. Del Carmen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29.600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CC San Jeronimo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42.800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CC </a:t>
                      </a:r>
                      <a:r>
                        <a:rPr lang="pt-BR" sz="900" b="0" i="0" u="none" strike="noStrike" dirty="0" err="1">
                          <a:solidFill>
                            <a:srgbClr val="000000"/>
                          </a:solidFill>
                          <a:effectLst/>
                          <a:latin typeface="Montserrat" panose="00000500000000000000" pitchFamily="2" charset="0"/>
                        </a:rPr>
                        <a:t>Texcoco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11.100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CC </a:t>
                      </a:r>
                      <a:r>
                        <a:rPr lang="pt-BR" sz="900" b="0" i="0" u="none" strike="noStrike" dirty="0" err="1">
                          <a:solidFill>
                            <a:srgbClr val="000000"/>
                          </a:solidFill>
                          <a:effectLst/>
                          <a:latin typeface="Montserrat" panose="00000500000000000000" pitchFamily="2" charset="0"/>
                        </a:rPr>
                        <a:t>Titanes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Fraterna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10.000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Center Plaza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18.400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a:t>
                      </a:r>
                      <a:r>
                        <a:rPr lang="pt-BR" sz="900" b="0" i="0" u="none" strike="noStrike" dirty="0" err="1">
                          <a:solidFill>
                            <a:srgbClr val="000000"/>
                          </a:solidFill>
                          <a:effectLst/>
                          <a:latin typeface="Montserrat" panose="00000500000000000000" pitchFamily="2" charset="0"/>
                        </a:rPr>
                        <a:t>Chimalhuacan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IPB</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49.300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Com. </a:t>
                      </a:r>
                      <a:r>
                        <a:rPr lang="pt-BR" sz="900" b="0" i="0" u="none" strike="noStrike" dirty="0" err="1">
                          <a:solidFill>
                            <a:srgbClr val="000000"/>
                          </a:solidFill>
                          <a:effectLst/>
                          <a:latin typeface="Montserrat" panose="00000500000000000000" pitchFamily="2" charset="0"/>
                        </a:rPr>
                        <a:t>Otay</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20.400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Com. </a:t>
                      </a:r>
                      <a:r>
                        <a:rPr lang="pt-BR" sz="900" b="0" i="0" u="none" strike="noStrike" dirty="0" err="1">
                          <a:solidFill>
                            <a:srgbClr val="000000"/>
                          </a:solidFill>
                          <a:effectLst/>
                          <a:latin typeface="Montserrat" panose="00000500000000000000" pitchFamily="2" charset="0"/>
                        </a:rPr>
                        <a:t>Playas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10.870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Comercial </a:t>
                      </a:r>
                      <a:r>
                        <a:rPr lang="pt-BR" sz="900" b="0" i="0" u="none" strike="noStrike" dirty="0" err="1">
                          <a:solidFill>
                            <a:srgbClr val="000000"/>
                          </a:solidFill>
                          <a:effectLst/>
                          <a:latin typeface="Montserrat" panose="00000500000000000000" pitchFamily="2" charset="0"/>
                        </a:rPr>
                        <a:t>Polanco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30.700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E45FCB62-DAB9-5084-FB8E-071B1C3B5CD0}"/>
              </a:ext>
            </a:extLst>
          </p:cNvPr>
          <p:cNvSpPr txBox="1"/>
          <p:nvPr/>
        </p:nvSpPr>
        <p:spPr>
          <a:xfrm>
            <a:off x="1313793"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B75A0A6A-4FF2-E4C9-62B2-CC43D8F09783}"/>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147</a:t>
            </a:r>
          </a:p>
        </p:txBody>
      </p:sp>
      <p:sp>
        <p:nvSpPr>
          <p:cNvPr id="13" name="Retângulo: Cantos Arredondados 12">
            <a:hlinkClick r:id="rId3" action="ppaction://hlinksldjump"/>
            <a:extLst>
              <a:ext uri="{FF2B5EF4-FFF2-40B4-BE49-F238E27FC236}">
                <a16:creationId xmlns:a16="http://schemas.microsoft.com/office/drawing/2014/main" id="{329D85A0-416B-BEFE-2DC8-D97C1982404F}"/>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507484606"/>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2718420421"/>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Comercial </a:t>
                      </a:r>
                      <a:r>
                        <a:rPr lang="pt-BR" sz="900" b="0" i="0" u="none" strike="noStrike" dirty="0" err="1">
                          <a:solidFill>
                            <a:srgbClr val="000000"/>
                          </a:solidFill>
                          <a:effectLst/>
                          <a:latin typeface="Montserrat" panose="00000500000000000000" pitchFamily="2" charset="0"/>
                        </a:rPr>
                        <a:t>Taxqueña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ctr"/>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ctr"/>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ctr"/>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17.100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a:t>
                      </a:r>
                      <a:r>
                        <a:rPr lang="pt-BR" sz="900" b="0" i="0" u="none" strike="noStrike" dirty="0" err="1">
                          <a:solidFill>
                            <a:srgbClr val="000000"/>
                          </a:solidFill>
                          <a:effectLst/>
                          <a:latin typeface="Montserrat" panose="00000500000000000000" pitchFamily="2" charset="0"/>
                        </a:rPr>
                        <a:t>Cuauhtemoc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Proyectos</a:t>
                      </a:r>
                      <a:r>
                        <a:rPr lang="pt-BR" sz="900" b="0" i="0" u="none" strike="noStrike" dirty="0">
                          <a:solidFill>
                            <a:srgbClr val="000000"/>
                          </a:solidFill>
                          <a:effectLst/>
                          <a:latin typeface="Montserrat" panose="00000500000000000000" pitchFamily="2" charset="0"/>
                        </a:rPr>
                        <a:t> 9</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13.000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a:t>
                      </a:r>
                      <a:r>
                        <a:rPr lang="pt-BR" sz="900" b="0" i="0" u="none" strike="noStrike" dirty="0" err="1">
                          <a:solidFill>
                            <a:srgbClr val="000000"/>
                          </a:solidFill>
                          <a:effectLst/>
                          <a:latin typeface="Montserrat" panose="00000500000000000000" pitchFamily="2" charset="0"/>
                        </a:rPr>
                        <a:t>Huehuetoca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Joma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9.200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Lago De Guadalupe</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38.900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Laguna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Promodesa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Chapala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6.000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Americas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Pdc2</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99.000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Sendas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Marfil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22.500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Magno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Ica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14.500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Max</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Link</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34.800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Maya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Playa</a:t>
                      </a:r>
                      <a:r>
                        <a:rPr lang="pt-BR" sz="900" b="0" i="0" u="none" strike="noStrike" dirty="0">
                          <a:solidFill>
                            <a:srgbClr val="000000"/>
                          </a:solidFill>
                          <a:effectLst/>
                          <a:latin typeface="Montserrat" panose="00000500000000000000" pitchFamily="2" charset="0"/>
                        </a:rPr>
                        <a:t> Del Carmen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46.800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San Miguel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Pdc2</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39.000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Santa Fe</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Caabsa</a:t>
                      </a:r>
                      <a:r>
                        <a:rPr lang="pt-BR" sz="900" b="0" i="0" u="none" strike="noStrike" dirty="0">
                          <a:solidFill>
                            <a:srgbClr val="000000"/>
                          </a:solidFill>
                          <a:effectLst/>
                          <a:latin typeface="Montserrat" panose="00000500000000000000" pitchFamily="2" charset="0"/>
                        </a:rPr>
                        <a:t>/Liverpool/ Palacio/</a:t>
                      </a:r>
                      <a:r>
                        <a:rPr lang="pt-BR" sz="900" b="0" i="0" u="none" strike="noStrike" dirty="0" err="1">
                          <a:solidFill>
                            <a:srgbClr val="000000"/>
                          </a:solidFill>
                          <a:effectLst/>
                          <a:latin typeface="Montserrat" panose="00000500000000000000" pitchFamily="2" charset="0"/>
                        </a:rPr>
                        <a:t>Carso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210.400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a:t>
                      </a:r>
                      <a:r>
                        <a:rPr lang="pt-BR" sz="900" b="0" i="0" u="none" strike="noStrike" dirty="0" err="1">
                          <a:solidFill>
                            <a:srgbClr val="000000"/>
                          </a:solidFill>
                          <a:effectLst/>
                          <a:latin typeface="Montserrat" panose="00000500000000000000" pitchFamily="2" charset="0"/>
                        </a:rPr>
                        <a:t>Sao</a:t>
                      </a:r>
                      <a:r>
                        <a:rPr lang="pt-BR" sz="900" b="0" i="0" u="none" strike="noStrike" dirty="0">
                          <a:solidFill>
                            <a:srgbClr val="000000"/>
                          </a:solidFill>
                          <a:effectLst/>
                          <a:latin typeface="Montserrat" panose="00000500000000000000" pitchFamily="2" charset="0"/>
                        </a:rPr>
                        <a:t> Paulo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Promodesa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13.100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a:solidFill>
                            <a:srgbClr val="000000"/>
                          </a:solidFill>
                          <a:effectLst/>
                          <a:latin typeface="Montserrat" panose="00000500000000000000" pitchFamily="2" charset="0"/>
                        </a:rPr>
                        <a:t>Inmobiliaria Residencial </a:t>
                      </a:r>
                      <a:r>
                        <a:rPr lang="es-ES" sz="900" b="0" i="0" u="none" strike="noStrike" dirty="0" err="1">
                          <a:solidFill>
                            <a:srgbClr val="000000"/>
                          </a:solidFill>
                          <a:effectLst/>
                          <a:latin typeface="Montserrat" panose="00000500000000000000" pitchFamily="2" charset="0"/>
                        </a:rPr>
                        <a:t>Morillotla</a:t>
                      </a:r>
                      <a:r>
                        <a:rPr lang="es-ES" sz="900" b="0" i="0" u="none" strike="noStrike" dirty="0">
                          <a:solidFill>
                            <a:srgbClr val="000000"/>
                          </a:solidFill>
                          <a:effectLst/>
                          <a:latin typeface="Montserrat" panose="00000500000000000000" pitchFamily="2" charset="0"/>
                        </a:rPr>
                        <a:t>, S.A. De C.V.</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39.625</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a:t>
                      </a:r>
                      <a:r>
                        <a:rPr lang="pt-BR" sz="900" b="0" i="0" u="none" strike="noStrike" dirty="0" err="1">
                          <a:solidFill>
                            <a:srgbClr val="000000"/>
                          </a:solidFill>
                          <a:effectLst/>
                          <a:latin typeface="Montserrat" panose="00000500000000000000" pitchFamily="2" charset="0"/>
                        </a:rPr>
                        <a:t>Sur</a:t>
                      </a:r>
                      <a:r>
                        <a:rPr lang="pt-BR" sz="900" b="0" i="0" u="none" strike="noStrike" dirty="0">
                          <a:solidFill>
                            <a:srgbClr val="000000"/>
                          </a:solidFill>
                          <a:effectLst/>
                          <a:latin typeface="Montserrat" panose="00000500000000000000" pitchFamily="2" charset="0"/>
                        </a:rPr>
                        <a:t> 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13.200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a:t>
                      </a:r>
                      <a:r>
                        <a:rPr lang="pt-BR" sz="900" b="0" i="0" u="none" strike="noStrike" dirty="0" err="1">
                          <a:solidFill>
                            <a:srgbClr val="000000"/>
                          </a:solidFill>
                          <a:effectLst/>
                          <a:latin typeface="Montserrat" panose="00000500000000000000" pitchFamily="2" charset="0"/>
                        </a:rPr>
                        <a:t>Sur</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Tlaquepaque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Covarrubias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60.800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a:t>
                      </a:r>
                      <a:r>
                        <a:rPr lang="pt-BR" sz="900" b="0" i="0" u="none" strike="noStrike" dirty="0" err="1">
                          <a:solidFill>
                            <a:srgbClr val="000000"/>
                          </a:solidFill>
                          <a:effectLst/>
                          <a:latin typeface="Montserrat" panose="00000500000000000000" pitchFamily="2" charset="0"/>
                        </a:rPr>
                        <a:t>Tepozán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Acbc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26.700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a:t>
                      </a:r>
                      <a:r>
                        <a:rPr lang="pt-BR" sz="900" b="0" i="0" u="none" strike="noStrike" dirty="0" err="1">
                          <a:solidFill>
                            <a:srgbClr val="000000"/>
                          </a:solidFill>
                          <a:effectLst/>
                          <a:latin typeface="Montserrat" panose="00000500000000000000" pitchFamily="2" charset="0"/>
                        </a:rPr>
                        <a:t>Zumpango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Global </a:t>
                      </a:r>
                      <a:r>
                        <a:rPr lang="pt-BR" sz="900" b="0" i="0" u="none" strike="noStrike" dirty="0" err="1">
                          <a:solidFill>
                            <a:srgbClr val="000000"/>
                          </a:solidFill>
                          <a:effectLst/>
                          <a:latin typeface="Montserrat" panose="00000500000000000000" pitchFamily="2" charset="0"/>
                        </a:rPr>
                        <a:t>Retail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14.700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Centtral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7.900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CETRAM </a:t>
                      </a:r>
                      <a:r>
                        <a:rPr lang="pt-BR" sz="900" b="0" i="0" u="none" strike="noStrike" dirty="0" err="1">
                          <a:solidFill>
                            <a:srgbClr val="000000"/>
                          </a:solidFill>
                          <a:effectLst/>
                          <a:latin typeface="Montserrat" panose="00000500000000000000" pitchFamily="2" charset="0"/>
                        </a:rPr>
                        <a:t>Cuatro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Caminos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Carso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30.300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Retângulo: Cantos Arredondados 1">
            <a:extLst>
              <a:ext uri="{FF2B5EF4-FFF2-40B4-BE49-F238E27FC236}">
                <a16:creationId xmlns:a16="http://schemas.microsoft.com/office/drawing/2014/main" id="{02344606-26DE-606E-09C8-6DE11F036A5C}"/>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148</a:t>
            </a:r>
          </a:p>
        </p:txBody>
      </p:sp>
      <p:sp>
        <p:nvSpPr>
          <p:cNvPr id="12" name="Retângulo: Cantos Arredondados 11">
            <a:hlinkClick r:id="rId3" action="ppaction://hlinksldjump"/>
            <a:extLst>
              <a:ext uri="{FF2B5EF4-FFF2-40B4-BE49-F238E27FC236}">
                <a16:creationId xmlns:a16="http://schemas.microsoft.com/office/drawing/2014/main" id="{3419116E-080E-CAB2-52E8-AF5B5253E1F9}"/>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853404229"/>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2395126526"/>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CETRAM El Rosario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Carso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13.800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Acayucan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Acayucan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10.600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Ajusco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Carrefour</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18.300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Alfredo Del Mazo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Toluca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19.300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Anfora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13.800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Bernardo Quintana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12.200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Coapa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21.100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Comalcalco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Tabasco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Comalcalco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13.200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Coyol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Veracruz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10.400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Durango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Durango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Durango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12.200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Francisco Villa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13.700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Jacarandas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Morelos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Cuernavaca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16.000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Kabah</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9.300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Matamoros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Matamoros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12.100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Mundo Maya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11.300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Neza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24.300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Paraiso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Tabasco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Paraíso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11.000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Pie De La </a:t>
                      </a:r>
                      <a:r>
                        <a:rPr lang="pt-BR" sz="900" b="0" i="0" u="none" strike="noStrike" dirty="0" err="1">
                          <a:solidFill>
                            <a:srgbClr val="000000"/>
                          </a:solidFill>
                          <a:effectLst/>
                          <a:latin typeface="Montserrat" panose="00000500000000000000" pitchFamily="2" charset="0"/>
                        </a:rPr>
                        <a:t>Cuesta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Guerrero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Acapulco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14.900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Playa</a:t>
                      </a:r>
                      <a:r>
                        <a:rPr lang="pt-BR" sz="900" b="0" i="0" u="none" strike="noStrike" dirty="0">
                          <a:solidFill>
                            <a:srgbClr val="000000"/>
                          </a:solidFill>
                          <a:effectLst/>
                          <a:latin typeface="Montserrat" panose="00000500000000000000" pitchFamily="2" charset="0"/>
                        </a:rPr>
                        <a:t> Centro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Playa</a:t>
                      </a:r>
                      <a:r>
                        <a:rPr lang="pt-BR" sz="900" b="0" i="0" u="none" strike="noStrike" dirty="0">
                          <a:solidFill>
                            <a:srgbClr val="000000"/>
                          </a:solidFill>
                          <a:effectLst/>
                          <a:latin typeface="Montserrat" panose="00000500000000000000" pitchFamily="2" charset="0"/>
                        </a:rPr>
                        <a:t> Del Carmen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9.100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San Juan Del Rio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San Juan Del Río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10.700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Retângulo: Cantos Arredondados 1">
            <a:extLst>
              <a:ext uri="{FF2B5EF4-FFF2-40B4-BE49-F238E27FC236}">
                <a16:creationId xmlns:a16="http://schemas.microsoft.com/office/drawing/2014/main" id="{D9C7384F-483E-55D0-0D86-5E0D13AE4DF8}"/>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149</a:t>
            </a:r>
          </a:p>
        </p:txBody>
      </p:sp>
      <p:sp>
        <p:nvSpPr>
          <p:cNvPr id="12" name="Retângulo: Cantos Arredondados 11">
            <a:hlinkClick r:id="rId3" action="ppaction://hlinksldjump"/>
            <a:extLst>
              <a:ext uri="{FF2B5EF4-FFF2-40B4-BE49-F238E27FC236}">
                <a16:creationId xmlns:a16="http://schemas.microsoft.com/office/drawing/2014/main" id="{C43A7934-1244-0CB3-ECE8-64F43579F56A}"/>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46182629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tângulo 14">
            <a:extLst>
              <a:ext uri="{FF2B5EF4-FFF2-40B4-BE49-F238E27FC236}">
                <a16:creationId xmlns:a16="http://schemas.microsoft.com/office/drawing/2014/main" id="{7F8F05F4-B432-1D5E-50A9-78A41500C5EE}"/>
              </a:ext>
            </a:extLst>
          </p:cNvPr>
          <p:cNvSpPr/>
          <p:nvPr/>
        </p:nvSpPr>
        <p:spPr>
          <a:xfrm>
            <a:off x="9028555" y="-906"/>
            <a:ext cx="3163445" cy="6866234"/>
          </a:xfrm>
          <a:prstGeom prst="rect">
            <a:avLst/>
          </a:prstGeom>
          <a:solidFill>
            <a:srgbClr val="74A9DB"/>
          </a:solidFill>
          <a:ln>
            <a:solidFill>
              <a:srgbClr val="74A9D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aphicFrame>
        <p:nvGraphicFramePr>
          <p:cNvPr id="111" name="Gráfico 110">
            <a:extLst>
              <a:ext uri="{FF2B5EF4-FFF2-40B4-BE49-F238E27FC236}">
                <a16:creationId xmlns:a16="http://schemas.microsoft.com/office/drawing/2014/main" id="{659A2324-02CD-47EC-9302-404D44AC6D2F}"/>
              </a:ext>
            </a:extLst>
          </p:cNvPr>
          <p:cNvGraphicFramePr/>
          <p:nvPr>
            <p:extLst>
              <p:ext uri="{D42A27DB-BD31-4B8C-83A1-F6EECF244321}">
                <p14:modId xmlns:p14="http://schemas.microsoft.com/office/powerpoint/2010/main" val="2480124801"/>
              </p:ext>
            </p:extLst>
          </p:nvPr>
        </p:nvGraphicFramePr>
        <p:xfrm>
          <a:off x="1200063" y="2621680"/>
          <a:ext cx="3442828" cy="370526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Gráfico 5">
            <a:extLst>
              <a:ext uri="{FF2B5EF4-FFF2-40B4-BE49-F238E27FC236}">
                <a16:creationId xmlns:a16="http://schemas.microsoft.com/office/drawing/2014/main" id="{EC3E400E-2791-FD58-CA44-F21CEE63CB55}"/>
              </a:ext>
            </a:extLst>
          </p:cNvPr>
          <p:cNvGraphicFramePr/>
          <p:nvPr>
            <p:extLst>
              <p:ext uri="{D42A27DB-BD31-4B8C-83A1-F6EECF244321}">
                <p14:modId xmlns:p14="http://schemas.microsoft.com/office/powerpoint/2010/main" val="2196483234"/>
              </p:ext>
            </p:extLst>
          </p:nvPr>
        </p:nvGraphicFramePr>
        <p:xfrm>
          <a:off x="6662306" y="1782347"/>
          <a:ext cx="5024630" cy="4533900"/>
        </p:xfrm>
        <a:graphic>
          <a:graphicData uri="http://schemas.openxmlformats.org/drawingml/2006/chart">
            <c:chart xmlns:c="http://schemas.openxmlformats.org/drawingml/2006/chart" xmlns:r="http://schemas.openxmlformats.org/officeDocument/2006/relationships" r:id="rId4"/>
          </a:graphicData>
        </a:graphic>
      </p:graphicFrame>
      <p:sp>
        <p:nvSpPr>
          <p:cNvPr id="10" name="Retângulo 9">
            <a:hlinkClick r:id="rId5" action="ppaction://hlinksldjump"/>
            <a:extLst>
              <a:ext uri="{FF2B5EF4-FFF2-40B4-BE49-F238E27FC236}">
                <a16:creationId xmlns:a16="http://schemas.microsoft.com/office/drawing/2014/main" id="{ED467A02-6873-E712-FC9F-DD7BB29C0248}"/>
              </a:ext>
            </a:extLst>
          </p:cNvPr>
          <p:cNvSpPr/>
          <p:nvPr/>
        </p:nvSpPr>
        <p:spPr>
          <a:xfrm>
            <a:off x="1494309" y="6450209"/>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dirty="0">
              <a:latin typeface="Century Gothic" panose="020B0502020202020204" pitchFamily="34" charset="0"/>
              <a:ea typeface="Verdana" panose="020B0604030504040204" pitchFamily="34" charset="0"/>
              <a:cs typeface="Verdana" panose="020B0604030504040204" pitchFamily="34" charset="0"/>
            </a:endParaRPr>
          </a:p>
        </p:txBody>
      </p:sp>
      <p:sp>
        <p:nvSpPr>
          <p:cNvPr id="12" name="CaixaDeTexto 11">
            <a:extLst>
              <a:ext uri="{FF2B5EF4-FFF2-40B4-BE49-F238E27FC236}">
                <a16:creationId xmlns:a16="http://schemas.microsoft.com/office/drawing/2014/main" id="{B7A08CD3-E8A8-233C-C059-C1E094EFF5F0}"/>
              </a:ext>
            </a:extLst>
          </p:cNvPr>
          <p:cNvSpPr txBox="1"/>
          <p:nvPr/>
        </p:nvSpPr>
        <p:spPr>
          <a:xfrm>
            <a:off x="1402323" y="541753"/>
            <a:ext cx="5777419" cy="1399357"/>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4000" b="1" dirty="0">
                <a:solidFill>
                  <a:srgbClr val="74A9DB"/>
                </a:solidFill>
                <a:latin typeface="Montserrat" panose="00000500000000000000" pitchFamily="2" charset="0"/>
                <a:cs typeface="Segoe UI" panose="020B0502040204020203" pitchFamily="34" charset="0"/>
              </a:rPr>
              <a:t>Perfil de los centros comerciales</a:t>
            </a:r>
            <a:endParaRPr kumimoji="0" lang="es-419" sz="4000" b="1" i="0" u="none" strike="noStrike" kern="1200" cap="none" spc="0" normalizeH="0" baseline="0" dirty="0">
              <a:ln>
                <a:noFill/>
              </a:ln>
              <a:solidFill>
                <a:srgbClr val="74A9DB"/>
              </a:solidFill>
              <a:effectLst/>
              <a:uLnTx/>
              <a:uFillTx/>
              <a:latin typeface="Bebas Neue" panose="00000500000000000000" pitchFamily="2" charset="0"/>
              <a:cs typeface="Segoe UI" panose="020B0502040204020203" pitchFamily="34" charset="0"/>
            </a:endParaRPr>
          </a:p>
          <a:p>
            <a:pPr lvl="0" algn="l">
              <a:defRPr/>
            </a:pPr>
            <a:r>
              <a:rPr lang="es-419" sz="1600" spc="300" dirty="0">
                <a:latin typeface="Montserrat" panose="00000500000000000000" pitchFamily="2" charset="0"/>
              </a:rPr>
              <a:t>Integra complejo de usos múltiples  (%)</a:t>
            </a:r>
            <a:endParaRPr kumimoji="0" lang="es-419" sz="1600" b="0" i="0" u="none" strike="noStrike" kern="1200" cap="none" spc="300" normalizeH="0" baseline="0" dirty="0">
              <a:ln>
                <a:noFill/>
              </a:ln>
              <a:solidFill>
                <a:srgbClr val="404040"/>
              </a:solidFill>
              <a:effectLst/>
              <a:uLnTx/>
              <a:uFillTx/>
              <a:latin typeface="Montserrat" panose="00000500000000000000" pitchFamily="2" charset="0"/>
            </a:endParaRPr>
          </a:p>
        </p:txBody>
      </p:sp>
      <p:cxnSp>
        <p:nvCxnSpPr>
          <p:cNvPr id="13" name="Conector reto 12">
            <a:extLst>
              <a:ext uri="{FF2B5EF4-FFF2-40B4-BE49-F238E27FC236}">
                <a16:creationId xmlns:a16="http://schemas.microsoft.com/office/drawing/2014/main" id="{8513A387-FF50-FB02-62FD-3863B9ED8D91}"/>
              </a:ext>
            </a:extLst>
          </p:cNvPr>
          <p:cNvCxnSpPr>
            <a:cxnSpLocks/>
          </p:cNvCxnSpPr>
          <p:nvPr/>
        </p:nvCxnSpPr>
        <p:spPr>
          <a:xfrm>
            <a:off x="1200063" y="-4033588"/>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Elipse 13">
            <a:extLst>
              <a:ext uri="{FF2B5EF4-FFF2-40B4-BE49-F238E27FC236}">
                <a16:creationId xmlns:a16="http://schemas.microsoft.com/office/drawing/2014/main" id="{F1AEBA70-3392-1753-A7E2-8D582853406C}"/>
              </a:ext>
            </a:extLst>
          </p:cNvPr>
          <p:cNvSpPr/>
          <p:nvPr/>
        </p:nvSpPr>
        <p:spPr>
          <a:xfrm>
            <a:off x="1124390" y="680071"/>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17" name="Conector reto 16">
            <a:extLst>
              <a:ext uri="{FF2B5EF4-FFF2-40B4-BE49-F238E27FC236}">
                <a16:creationId xmlns:a16="http://schemas.microsoft.com/office/drawing/2014/main" id="{9E4516F7-D689-7AAD-34C8-B195CC5FB523}"/>
              </a:ext>
            </a:extLst>
          </p:cNvPr>
          <p:cNvCxnSpPr>
            <a:cxnSpLocks/>
          </p:cNvCxnSpPr>
          <p:nvPr/>
        </p:nvCxnSpPr>
        <p:spPr>
          <a:xfrm flipV="1">
            <a:off x="9033593" y="-428743"/>
            <a:ext cx="0" cy="77154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3" name="Imagem 2" descr="Uma imagem contendo Diagrama&#10;&#10;Descrição gerada automaticamente">
            <a:extLst>
              <a:ext uri="{FF2B5EF4-FFF2-40B4-BE49-F238E27FC236}">
                <a16:creationId xmlns:a16="http://schemas.microsoft.com/office/drawing/2014/main" id="{65F226F8-F9F7-750F-E5F2-8CCE8DD65469}"/>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6084" t="50387" r="6601" b="10444"/>
          <a:stretch/>
        </p:blipFill>
        <p:spPr>
          <a:xfrm rot="16200000">
            <a:off x="-3125091" y="3150640"/>
            <a:ext cx="6846680" cy="596494"/>
          </a:xfrm>
          <a:prstGeom prst="rect">
            <a:avLst/>
          </a:prstGeom>
        </p:spPr>
      </p:pic>
      <p:grpSp>
        <p:nvGrpSpPr>
          <p:cNvPr id="2" name="Agrupar 1">
            <a:extLst>
              <a:ext uri="{FF2B5EF4-FFF2-40B4-BE49-F238E27FC236}">
                <a16:creationId xmlns:a16="http://schemas.microsoft.com/office/drawing/2014/main" id="{B9949997-B915-2737-A963-A8E61F4BC4F2}"/>
              </a:ext>
            </a:extLst>
          </p:cNvPr>
          <p:cNvGrpSpPr/>
          <p:nvPr/>
        </p:nvGrpSpPr>
        <p:grpSpPr>
          <a:xfrm>
            <a:off x="0" y="-203200"/>
            <a:ext cx="596496" cy="7096541"/>
            <a:chOff x="0" y="9939"/>
            <a:chExt cx="596496" cy="6858002"/>
          </a:xfrm>
        </p:grpSpPr>
        <p:pic>
          <p:nvPicPr>
            <p:cNvPr id="4" name="Imagem 3" descr="Uma imagem contendo Diagrama&#10;&#10;Descrição gerada automaticamente">
              <a:extLst>
                <a:ext uri="{FF2B5EF4-FFF2-40B4-BE49-F238E27FC236}">
                  <a16:creationId xmlns:a16="http://schemas.microsoft.com/office/drawing/2014/main" id="{8EDF47AD-A521-0FCA-9231-5AAFA9970EAD}"/>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6084" t="50387" r="6601" b="10444"/>
            <a:stretch/>
          </p:blipFill>
          <p:spPr>
            <a:xfrm rot="16200000">
              <a:off x="-3130752" y="3140693"/>
              <a:ext cx="6858002" cy="596494"/>
            </a:xfrm>
            <a:prstGeom prst="rect">
              <a:avLst/>
            </a:prstGeom>
          </p:spPr>
        </p:pic>
        <p:sp>
          <p:nvSpPr>
            <p:cNvPr id="5" name="Retângulo 4">
              <a:extLst>
                <a:ext uri="{FF2B5EF4-FFF2-40B4-BE49-F238E27FC236}">
                  <a16:creationId xmlns:a16="http://schemas.microsoft.com/office/drawing/2014/main" id="{6A0F77A0-B60F-2751-4714-B593E717434F}"/>
                </a:ext>
              </a:extLst>
            </p:cNvPr>
            <p:cNvSpPr/>
            <p:nvPr/>
          </p:nvSpPr>
          <p:spPr>
            <a:xfrm>
              <a:off x="0" y="2112621"/>
              <a:ext cx="275303" cy="276374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8" name="Retângulo: Cantos Arredondados 7">
            <a:extLst>
              <a:ext uri="{FF2B5EF4-FFF2-40B4-BE49-F238E27FC236}">
                <a16:creationId xmlns:a16="http://schemas.microsoft.com/office/drawing/2014/main" id="{260ADA3F-07A1-A7AF-55DC-485F2407FBCB}"/>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15</a:t>
            </a:r>
          </a:p>
        </p:txBody>
      </p:sp>
      <p:sp>
        <p:nvSpPr>
          <p:cNvPr id="7" name="Retângulo: Cantos Arredondados 6">
            <a:hlinkClick r:id="rId5" action="ppaction://hlinksldjump"/>
            <a:extLst>
              <a:ext uri="{FF2B5EF4-FFF2-40B4-BE49-F238E27FC236}">
                <a16:creationId xmlns:a16="http://schemas.microsoft.com/office/drawing/2014/main" id="{2F2AE0F8-4D5E-9FA2-A395-09D1C0E3C8B7}"/>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831917713"/>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4288241137"/>
              </p:ext>
            </p:extLst>
          </p:nvPr>
        </p:nvGraphicFramePr>
        <p:xfrm>
          <a:off x="3725782" y="1"/>
          <a:ext cx="7812001" cy="6844481"/>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35637">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03713">
                <a:tc>
                  <a:txBody>
                    <a:bodyPr/>
                    <a:lstStyle/>
                    <a:p>
                      <a:pPr algn="ctr" fontAlgn="b"/>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Tlajomulco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13.800</a:t>
                      </a:r>
                    </a:p>
                  </a:txBody>
                  <a:tcPr marL="9525" marR="9525" marT="9525" marB="0" anchor="ctr">
                    <a:solidFill>
                      <a:srgbClr val="F8D7CD"/>
                    </a:solidFill>
                  </a:tcPr>
                </a:tc>
                <a:extLst>
                  <a:ext uri="{0D108BD9-81ED-4DB2-BD59-A6C34878D82A}">
                    <a16:rowId xmlns:a16="http://schemas.microsoft.com/office/drawing/2014/main" val="174269447"/>
                  </a:ext>
                </a:extLst>
              </a:tr>
              <a:tr h="303713">
                <a:tc>
                  <a:txBody>
                    <a:bodyPr/>
                    <a:lstStyle/>
                    <a:p>
                      <a:pPr algn="ctr" fontAlgn="b"/>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Torres </a:t>
                      </a:r>
                      <a:r>
                        <a:rPr lang="pt-BR" sz="900" b="0" i="0" u="none" strike="noStrike" dirty="0" err="1">
                          <a:solidFill>
                            <a:srgbClr val="000000"/>
                          </a:solidFill>
                          <a:effectLst/>
                          <a:latin typeface="Montserrat" panose="00000500000000000000" pitchFamily="2" charset="0"/>
                        </a:rPr>
                        <a:t>Landa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15.100</a:t>
                      </a:r>
                    </a:p>
                  </a:txBody>
                  <a:tcPr marL="9525" marR="9525" marT="9525" marB="0" anchor="ctr">
                    <a:solidFill>
                      <a:srgbClr val="FCECE8"/>
                    </a:solidFill>
                  </a:tcPr>
                </a:tc>
                <a:extLst>
                  <a:ext uri="{0D108BD9-81ED-4DB2-BD59-A6C34878D82A}">
                    <a16:rowId xmlns:a16="http://schemas.microsoft.com/office/drawing/2014/main" val="2738435831"/>
                  </a:ext>
                </a:extLst>
              </a:tr>
              <a:tr h="303713">
                <a:tc>
                  <a:txBody>
                    <a:bodyPr/>
                    <a:lstStyle/>
                    <a:p>
                      <a:pPr algn="ctr" fontAlgn="b"/>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Villas Del Sol</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Playa</a:t>
                      </a:r>
                      <a:r>
                        <a:rPr lang="pt-BR" sz="900" b="0" i="0" u="none" strike="noStrike" dirty="0">
                          <a:solidFill>
                            <a:srgbClr val="000000"/>
                          </a:solidFill>
                          <a:effectLst/>
                          <a:latin typeface="Montserrat" panose="00000500000000000000" pitchFamily="2" charset="0"/>
                        </a:rPr>
                        <a:t> Del Carmen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14.800</a:t>
                      </a:r>
                    </a:p>
                  </a:txBody>
                  <a:tcPr marL="9525" marR="9525" marT="9525" marB="0" anchor="ctr">
                    <a:solidFill>
                      <a:srgbClr val="F8D7CD"/>
                    </a:solidFill>
                  </a:tcPr>
                </a:tc>
                <a:extLst>
                  <a:ext uri="{0D108BD9-81ED-4DB2-BD59-A6C34878D82A}">
                    <a16:rowId xmlns:a16="http://schemas.microsoft.com/office/drawing/2014/main" val="1188178967"/>
                  </a:ext>
                </a:extLst>
              </a:tr>
              <a:tr h="303713">
                <a:tc>
                  <a:txBody>
                    <a:bodyPr/>
                    <a:lstStyle/>
                    <a:p>
                      <a:pPr algn="ctr" fontAlgn="b"/>
                      <a:r>
                        <a:rPr lang="pt-BR" sz="900" b="0" i="0" u="none" strike="noStrike" dirty="0">
                          <a:solidFill>
                            <a:srgbClr val="000000"/>
                          </a:solidFill>
                          <a:effectLst/>
                          <a:latin typeface="Montserrat" panose="00000500000000000000" pitchFamily="2" charset="0"/>
                        </a:rPr>
                        <a:t>Cima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España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extLst>
                  <a:ext uri="{0D108BD9-81ED-4DB2-BD59-A6C34878D82A}">
                    <a16:rowId xmlns:a16="http://schemas.microsoft.com/office/drawing/2014/main" val="1037831715"/>
                  </a:ext>
                </a:extLst>
              </a:tr>
              <a:tr h="303713">
                <a:tc>
                  <a:txBody>
                    <a:bodyPr/>
                    <a:lstStyle/>
                    <a:p>
                      <a:pPr algn="ctr" fontAlgn="b"/>
                      <a:r>
                        <a:rPr lang="pt-BR" sz="900" b="0" i="0" u="none" strike="noStrike" dirty="0" err="1">
                          <a:solidFill>
                            <a:srgbClr val="000000"/>
                          </a:solidFill>
                          <a:effectLst/>
                          <a:latin typeface="Montserrat" panose="00000500000000000000" pitchFamily="2" charset="0"/>
                        </a:rPr>
                        <a:t>Citadel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Stiva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61.500</a:t>
                      </a:r>
                    </a:p>
                  </a:txBody>
                  <a:tcPr marL="9525" marR="9525" marT="9525" marB="0" anchor="ctr">
                    <a:solidFill>
                      <a:srgbClr val="F8D7CD"/>
                    </a:solidFill>
                  </a:tcPr>
                </a:tc>
                <a:extLst>
                  <a:ext uri="{0D108BD9-81ED-4DB2-BD59-A6C34878D82A}">
                    <a16:rowId xmlns:a16="http://schemas.microsoft.com/office/drawing/2014/main" val="1624563643"/>
                  </a:ext>
                </a:extLst>
              </a:tr>
              <a:tr h="418768">
                <a:tc>
                  <a:txBody>
                    <a:bodyPr/>
                    <a:lstStyle/>
                    <a:p>
                      <a:pPr algn="ctr" fontAlgn="b"/>
                      <a:r>
                        <a:rPr lang="pt-BR" sz="900" b="0" i="0" u="none" strike="noStrike" dirty="0" err="1">
                          <a:solidFill>
                            <a:srgbClr val="000000"/>
                          </a:solidFill>
                          <a:effectLst/>
                          <a:latin typeface="Montserrat" panose="00000500000000000000" pitchFamily="2" charset="0"/>
                        </a:rPr>
                        <a:t>Citadella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Colliers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International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San </a:t>
                      </a:r>
                      <a:r>
                        <a:rPr lang="pt-BR" sz="900" b="0" i="0" u="none" strike="noStrike" dirty="0" err="1">
                          <a:solidFill>
                            <a:srgbClr val="000000"/>
                          </a:solidFill>
                          <a:effectLst/>
                          <a:latin typeface="Montserrat" panose="00000500000000000000" pitchFamily="2" charset="0"/>
                        </a:rPr>
                        <a:t>Luis</a:t>
                      </a:r>
                      <a:r>
                        <a:rPr lang="pt-BR" sz="900" b="0" i="0" u="none" strike="noStrike" dirty="0">
                          <a:solidFill>
                            <a:srgbClr val="000000"/>
                          </a:solidFill>
                          <a:effectLst/>
                          <a:latin typeface="Montserrat" panose="00000500000000000000" pitchFamily="2" charset="0"/>
                        </a:rPr>
                        <a:t> Potosí</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 San Luis Potosí-soledad De Graciano Sánchez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16.600</a:t>
                      </a:r>
                    </a:p>
                  </a:txBody>
                  <a:tcPr marL="9525" marR="9525" marT="9525" marB="0" anchor="ctr">
                    <a:solidFill>
                      <a:srgbClr val="FCECE8"/>
                    </a:solidFill>
                  </a:tcPr>
                </a:tc>
                <a:extLst>
                  <a:ext uri="{0D108BD9-81ED-4DB2-BD59-A6C34878D82A}">
                    <a16:rowId xmlns:a16="http://schemas.microsoft.com/office/drawing/2014/main" val="159647448"/>
                  </a:ext>
                </a:extLst>
              </a:tr>
              <a:tr h="303713">
                <a:tc>
                  <a:txBody>
                    <a:bodyPr/>
                    <a:lstStyle/>
                    <a:p>
                      <a:pPr algn="ctr" fontAlgn="b"/>
                      <a:r>
                        <a:rPr lang="pt-BR" sz="900" b="0" i="0" u="none" strike="noStrike" dirty="0">
                          <a:solidFill>
                            <a:srgbClr val="000000"/>
                          </a:solidFill>
                          <a:effectLst/>
                          <a:latin typeface="Montserrat" panose="00000500000000000000" pitchFamily="2" charset="0"/>
                        </a:rPr>
                        <a:t>Citadina Concordia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Stiva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13.400</a:t>
                      </a:r>
                    </a:p>
                  </a:txBody>
                  <a:tcPr marL="9525" marR="9525" marT="9525" marB="0" anchor="ctr">
                    <a:solidFill>
                      <a:srgbClr val="F8D7CD"/>
                    </a:solidFill>
                  </a:tcPr>
                </a:tc>
                <a:extLst>
                  <a:ext uri="{0D108BD9-81ED-4DB2-BD59-A6C34878D82A}">
                    <a16:rowId xmlns:a16="http://schemas.microsoft.com/office/drawing/2014/main" val="3882297485"/>
                  </a:ext>
                </a:extLst>
              </a:tr>
              <a:tr h="303713">
                <a:tc>
                  <a:txBody>
                    <a:bodyPr/>
                    <a:lstStyle/>
                    <a:p>
                      <a:pPr algn="ctr" fontAlgn="b"/>
                      <a:r>
                        <a:rPr lang="pt-BR" sz="900" b="0" i="0" u="none" strike="noStrike" dirty="0">
                          <a:solidFill>
                            <a:srgbClr val="000000"/>
                          </a:solidFill>
                          <a:effectLst/>
                          <a:latin typeface="Montserrat" panose="00000500000000000000" pitchFamily="2" charset="0"/>
                        </a:rPr>
                        <a:t>Citadina </a:t>
                      </a:r>
                      <a:r>
                        <a:rPr lang="pt-BR" sz="900" b="0" i="0" u="none" strike="noStrike" dirty="0" err="1">
                          <a:solidFill>
                            <a:srgbClr val="000000"/>
                          </a:solidFill>
                          <a:effectLst/>
                          <a:latin typeface="Montserrat" panose="00000500000000000000" pitchFamily="2" charset="0"/>
                        </a:rPr>
                        <a:t>Corregidora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Stiva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24.000</a:t>
                      </a:r>
                    </a:p>
                  </a:txBody>
                  <a:tcPr marL="9525" marR="9525" marT="9525" marB="0" anchor="ctr">
                    <a:solidFill>
                      <a:srgbClr val="FCECE8"/>
                    </a:solidFill>
                  </a:tcPr>
                </a:tc>
                <a:extLst>
                  <a:ext uri="{0D108BD9-81ED-4DB2-BD59-A6C34878D82A}">
                    <a16:rowId xmlns:a16="http://schemas.microsoft.com/office/drawing/2014/main" val="1849445180"/>
                  </a:ext>
                </a:extLst>
              </a:tr>
              <a:tr h="303713">
                <a:tc>
                  <a:txBody>
                    <a:bodyPr/>
                    <a:lstStyle/>
                    <a:p>
                      <a:pPr algn="ctr" fontAlgn="b"/>
                      <a:r>
                        <a:rPr lang="pt-BR" sz="900" b="0" i="0" u="none" strike="noStrike" dirty="0">
                          <a:solidFill>
                            <a:srgbClr val="000000"/>
                          </a:solidFill>
                          <a:effectLst/>
                          <a:latin typeface="Montserrat" panose="00000500000000000000" pitchFamily="2" charset="0"/>
                        </a:rPr>
                        <a:t>Citadina </a:t>
                      </a:r>
                      <a:r>
                        <a:rPr lang="pt-BR" sz="900" b="0" i="0" u="none" strike="noStrike" dirty="0" err="1">
                          <a:solidFill>
                            <a:srgbClr val="000000"/>
                          </a:solidFill>
                          <a:effectLst/>
                          <a:latin typeface="Montserrat" panose="00000500000000000000" pitchFamily="2" charset="0"/>
                        </a:rPr>
                        <a:t>Escobedo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Stiva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9.000</a:t>
                      </a:r>
                    </a:p>
                  </a:txBody>
                  <a:tcPr marL="9525" marR="9525" marT="9525" marB="0" anchor="ctr">
                    <a:solidFill>
                      <a:srgbClr val="F8D7CD"/>
                    </a:solidFill>
                  </a:tcPr>
                </a:tc>
                <a:extLst>
                  <a:ext uri="{0D108BD9-81ED-4DB2-BD59-A6C34878D82A}">
                    <a16:rowId xmlns:a16="http://schemas.microsoft.com/office/drawing/2014/main" val="1411550322"/>
                  </a:ext>
                </a:extLst>
              </a:tr>
              <a:tr h="418768">
                <a:tc>
                  <a:txBody>
                    <a:bodyPr/>
                    <a:lstStyle/>
                    <a:p>
                      <a:pPr algn="ctr" fontAlgn="b"/>
                      <a:r>
                        <a:rPr lang="pt-BR" sz="900" b="0" i="0" u="none" strike="noStrike" dirty="0">
                          <a:solidFill>
                            <a:srgbClr val="000000"/>
                          </a:solidFill>
                          <a:effectLst/>
                          <a:latin typeface="Montserrat" panose="00000500000000000000" pitchFamily="2" charset="0"/>
                        </a:rPr>
                        <a:t>Citadina San </a:t>
                      </a:r>
                      <a:r>
                        <a:rPr lang="pt-BR" sz="900" b="0" i="0" u="none" strike="noStrike" dirty="0" err="1">
                          <a:solidFill>
                            <a:srgbClr val="000000"/>
                          </a:solidFill>
                          <a:effectLst/>
                          <a:latin typeface="Montserrat" panose="00000500000000000000" pitchFamily="2" charset="0"/>
                        </a:rPr>
                        <a:t>Luis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Stiva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San </a:t>
                      </a:r>
                      <a:r>
                        <a:rPr lang="pt-BR" sz="900" b="0" i="0" u="none" strike="noStrike" dirty="0" err="1">
                          <a:solidFill>
                            <a:srgbClr val="000000"/>
                          </a:solidFill>
                          <a:effectLst/>
                          <a:latin typeface="Montserrat" panose="00000500000000000000" pitchFamily="2" charset="0"/>
                        </a:rPr>
                        <a:t>Luis</a:t>
                      </a:r>
                      <a:r>
                        <a:rPr lang="pt-BR" sz="900" b="0" i="0" u="none" strike="noStrike" dirty="0">
                          <a:solidFill>
                            <a:srgbClr val="000000"/>
                          </a:solidFill>
                          <a:effectLst/>
                          <a:latin typeface="Montserrat" panose="00000500000000000000" pitchFamily="2" charset="0"/>
                        </a:rPr>
                        <a:t> Potosí</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 San Luis Potosí-soledad De Graciano Sánchez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16.500</a:t>
                      </a:r>
                    </a:p>
                  </a:txBody>
                  <a:tcPr marL="9525" marR="9525" marT="9525" marB="0" anchor="ctr">
                    <a:solidFill>
                      <a:srgbClr val="FCECE8"/>
                    </a:solidFill>
                  </a:tcPr>
                </a:tc>
                <a:extLst>
                  <a:ext uri="{0D108BD9-81ED-4DB2-BD59-A6C34878D82A}">
                    <a16:rowId xmlns:a16="http://schemas.microsoft.com/office/drawing/2014/main" val="3066878474"/>
                  </a:ext>
                </a:extLst>
              </a:tr>
              <a:tr h="303713">
                <a:tc>
                  <a:txBody>
                    <a:bodyPr/>
                    <a:lstStyle/>
                    <a:p>
                      <a:pPr algn="ctr" fontAlgn="b"/>
                      <a:r>
                        <a:rPr lang="pt-BR" sz="900" b="0" i="0" u="none" strike="noStrike" dirty="0">
                          <a:solidFill>
                            <a:srgbClr val="000000"/>
                          </a:solidFill>
                          <a:effectLst/>
                          <a:latin typeface="Montserrat" panose="00000500000000000000" pitchFamily="2" charset="0"/>
                        </a:rPr>
                        <a:t>City Center Esmeralda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Hines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25.700</a:t>
                      </a:r>
                    </a:p>
                  </a:txBody>
                  <a:tcPr marL="9525" marR="9525" marT="9525" marB="0" anchor="ctr">
                    <a:solidFill>
                      <a:srgbClr val="F8D7CD"/>
                    </a:solidFill>
                  </a:tcPr>
                </a:tc>
                <a:extLst>
                  <a:ext uri="{0D108BD9-81ED-4DB2-BD59-A6C34878D82A}">
                    <a16:rowId xmlns:a16="http://schemas.microsoft.com/office/drawing/2014/main" val="2150376807"/>
                  </a:ext>
                </a:extLst>
              </a:tr>
              <a:tr h="303713">
                <a:tc>
                  <a:txBody>
                    <a:bodyPr/>
                    <a:lstStyle/>
                    <a:p>
                      <a:pPr algn="ctr" fontAlgn="b"/>
                      <a:r>
                        <a:rPr lang="pt-BR" sz="900" b="0" i="0" u="none" strike="noStrike" dirty="0">
                          <a:solidFill>
                            <a:srgbClr val="000000"/>
                          </a:solidFill>
                          <a:effectLst/>
                          <a:latin typeface="Montserrat" panose="00000500000000000000" pitchFamily="2" charset="0"/>
                        </a:rPr>
                        <a:t>City Center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29.000</a:t>
                      </a:r>
                    </a:p>
                  </a:txBody>
                  <a:tcPr marL="9525" marR="9525" marT="9525" marB="0" anchor="ctr">
                    <a:solidFill>
                      <a:srgbClr val="FCECE8"/>
                    </a:solidFill>
                  </a:tcPr>
                </a:tc>
                <a:extLst>
                  <a:ext uri="{0D108BD9-81ED-4DB2-BD59-A6C34878D82A}">
                    <a16:rowId xmlns:a16="http://schemas.microsoft.com/office/drawing/2014/main" val="2015994734"/>
                  </a:ext>
                </a:extLst>
              </a:tr>
              <a:tr h="303713">
                <a:tc>
                  <a:txBody>
                    <a:bodyPr/>
                    <a:lstStyle/>
                    <a:p>
                      <a:pPr algn="ctr" fontAlgn="b"/>
                      <a:r>
                        <a:rPr lang="pt-BR" sz="900" b="0" i="0" u="none" strike="noStrike" dirty="0">
                          <a:solidFill>
                            <a:srgbClr val="000000"/>
                          </a:solidFill>
                          <a:effectLst/>
                          <a:latin typeface="Montserrat" panose="00000500000000000000" pitchFamily="2" charset="0"/>
                        </a:rPr>
                        <a:t>City Center Mérida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Hines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Yucatán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Mérida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28.500</a:t>
                      </a:r>
                    </a:p>
                  </a:txBody>
                  <a:tcPr marL="9525" marR="9525" marT="9525" marB="0" anchor="ctr">
                    <a:solidFill>
                      <a:srgbClr val="F8D7CD"/>
                    </a:solidFill>
                  </a:tcPr>
                </a:tc>
                <a:extLst>
                  <a:ext uri="{0D108BD9-81ED-4DB2-BD59-A6C34878D82A}">
                    <a16:rowId xmlns:a16="http://schemas.microsoft.com/office/drawing/2014/main" val="2104077100"/>
                  </a:ext>
                </a:extLst>
              </a:tr>
              <a:tr h="303713">
                <a:tc>
                  <a:txBody>
                    <a:bodyPr/>
                    <a:lstStyle/>
                    <a:p>
                      <a:pPr algn="ctr" fontAlgn="b"/>
                      <a:r>
                        <a:rPr lang="pt-BR" sz="900" b="0" i="0" u="none" strike="noStrike" dirty="0">
                          <a:solidFill>
                            <a:srgbClr val="000000"/>
                          </a:solidFill>
                          <a:effectLst/>
                          <a:latin typeface="Montserrat" panose="00000500000000000000" pitchFamily="2" charset="0"/>
                        </a:rPr>
                        <a:t>City Center </a:t>
                      </a:r>
                      <a:r>
                        <a:rPr lang="pt-BR" sz="900" b="0" i="0" u="none" strike="noStrike" dirty="0" err="1">
                          <a:solidFill>
                            <a:srgbClr val="000000"/>
                          </a:solidFill>
                          <a:effectLst/>
                          <a:latin typeface="Montserrat" panose="00000500000000000000" pitchFamily="2" charset="0"/>
                        </a:rPr>
                        <a:t>Villahermosa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Tabasco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Villahermosa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14.500</a:t>
                      </a:r>
                    </a:p>
                  </a:txBody>
                  <a:tcPr marL="9525" marR="9525" marT="9525" marB="0" anchor="ctr">
                    <a:solidFill>
                      <a:srgbClr val="FCECE8"/>
                    </a:solidFill>
                  </a:tcPr>
                </a:tc>
                <a:extLst>
                  <a:ext uri="{0D108BD9-81ED-4DB2-BD59-A6C34878D82A}">
                    <a16:rowId xmlns:a16="http://schemas.microsoft.com/office/drawing/2014/main" val="1068493753"/>
                  </a:ext>
                </a:extLst>
              </a:tr>
              <a:tr h="303713">
                <a:tc>
                  <a:txBody>
                    <a:bodyPr/>
                    <a:lstStyle/>
                    <a:p>
                      <a:pPr algn="ctr" fontAlgn="b"/>
                      <a:r>
                        <a:rPr lang="pt-BR" sz="900" b="0" i="0" u="none" strike="noStrike" dirty="0">
                          <a:solidFill>
                            <a:srgbClr val="000000"/>
                          </a:solidFill>
                          <a:effectLst/>
                          <a:latin typeface="Montserrat" panose="00000500000000000000" pitchFamily="2" charset="0"/>
                        </a:rPr>
                        <a:t>City Shops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Impulsora De Destinos Urbanos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18.800</a:t>
                      </a:r>
                    </a:p>
                  </a:txBody>
                  <a:tcPr marL="9525" marR="9525" marT="9525" marB="0" anchor="ctr">
                    <a:solidFill>
                      <a:srgbClr val="F8D7CD"/>
                    </a:solidFill>
                  </a:tcPr>
                </a:tc>
                <a:extLst>
                  <a:ext uri="{0D108BD9-81ED-4DB2-BD59-A6C34878D82A}">
                    <a16:rowId xmlns:a16="http://schemas.microsoft.com/office/drawing/2014/main" val="919468357"/>
                  </a:ext>
                </a:extLst>
              </a:tr>
              <a:tr h="303713">
                <a:tc>
                  <a:txBody>
                    <a:bodyPr/>
                    <a:lstStyle/>
                    <a:p>
                      <a:pPr algn="ctr" fontAlgn="b"/>
                      <a:r>
                        <a:rPr lang="pt-BR" sz="900" b="0" i="0" u="none" strike="noStrike" dirty="0">
                          <a:solidFill>
                            <a:srgbClr val="000000"/>
                          </a:solidFill>
                          <a:effectLst/>
                          <a:latin typeface="Montserrat" panose="00000500000000000000" pitchFamily="2" charset="0"/>
                        </a:rPr>
                        <a:t>City Shops Del Valle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Impulsora De Destinos Urbanos</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15.900</a:t>
                      </a:r>
                    </a:p>
                  </a:txBody>
                  <a:tcPr marL="9525" marR="9525" marT="9525" marB="0" anchor="ctr">
                    <a:solidFill>
                      <a:srgbClr val="FCECE8"/>
                    </a:solidFill>
                  </a:tcPr>
                </a:tc>
                <a:extLst>
                  <a:ext uri="{0D108BD9-81ED-4DB2-BD59-A6C34878D82A}">
                    <a16:rowId xmlns:a16="http://schemas.microsoft.com/office/drawing/2014/main" val="2499613958"/>
                  </a:ext>
                </a:extLst>
              </a:tr>
              <a:tr h="303713">
                <a:tc>
                  <a:txBody>
                    <a:bodyPr/>
                    <a:lstStyle/>
                    <a:p>
                      <a:pPr algn="ctr" fontAlgn="b"/>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Jardin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Carso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87.100</a:t>
                      </a:r>
                    </a:p>
                  </a:txBody>
                  <a:tcPr marL="9525" marR="9525" marT="9525" marB="0" anchor="ctr">
                    <a:solidFill>
                      <a:srgbClr val="F8D7CD"/>
                    </a:solidFill>
                  </a:tcPr>
                </a:tc>
                <a:extLst>
                  <a:ext uri="{0D108BD9-81ED-4DB2-BD59-A6C34878D82A}">
                    <a16:rowId xmlns:a16="http://schemas.microsoft.com/office/drawing/2014/main" val="246155704"/>
                  </a:ext>
                </a:extLst>
              </a:tr>
              <a:tr h="303713">
                <a:tc>
                  <a:txBody>
                    <a:bodyPr/>
                    <a:lstStyle/>
                    <a:p>
                      <a:pPr algn="ctr" fontAlgn="b"/>
                      <a:r>
                        <a:rPr lang="pt-BR" sz="900" b="0" i="0" u="none" strike="noStrike" dirty="0" err="1">
                          <a:solidFill>
                            <a:srgbClr val="000000"/>
                          </a:solidFill>
                          <a:effectLst/>
                          <a:latin typeface="Montserrat" panose="00000500000000000000" pitchFamily="2" charset="0"/>
                        </a:rPr>
                        <a:t>Coacalco</a:t>
                      </a:r>
                      <a:r>
                        <a:rPr lang="pt-BR" sz="900" b="0" i="0" u="none" strike="noStrike" dirty="0">
                          <a:solidFill>
                            <a:srgbClr val="000000"/>
                          </a:solidFill>
                          <a:effectLst/>
                          <a:latin typeface="Montserrat" panose="00000500000000000000" pitchFamily="2" charset="0"/>
                        </a:rPr>
                        <a:t> PC</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GDI</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52.600</a:t>
                      </a:r>
                    </a:p>
                  </a:txBody>
                  <a:tcPr marL="9525" marR="9525" marT="9525" marB="0" anchor="ctr">
                    <a:solidFill>
                      <a:srgbClr val="FCECE8"/>
                    </a:solidFill>
                  </a:tcPr>
                </a:tc>
                <a:extLst>
                  <a:ext uri="{0D108BD9-81ED-4DB2-BD59-A6C34878D82A}">
                    <a16:rowId xmlns:a16="http://schemas.microsoft.com/office/drawing/2014/main" val="2669191146"/>
                  </a:ext>
                </a:extLst>
              </a:tr>
              <a:tr h="303713">
                <a:tc>
                  <a:txBody>
                    <a:bodyPr/>
                    <a:lstStyle/>
                    <a:p>
                      <a:pPr algn="ctr" fontAlgn="b"/>
                      <a:r>
                        <a:rPr lang="pt-BR" sz="900" b="0" i="0" u="none" strike="noStrike" dirty="0">
                          <a:solidFill>
                            <a:srgbClr val="000000"/>
                          </a:solidFill>
                          <a:effectLst/>
                          <a:latin typeface="Montserrat" panose="00000500000000000000" pitchFamily="2" charset="0"/>
                        </a:rPr>
                        <a:t>Com. Mexicana </a:t>
                      </a:r>
                      <a:r>
                        <a:rPr lang="pt-BR" sz="900" b="0" i="0" u="none" strike="noStrike" dirty="0" err="1">
                          <a:solidFill>
                            <a:srgbClr val="000000"/>
                          </a:solidFill>
                          <a:effectLst/>
                          <a:latin typeface="Montserrat" panose="00000500000000000000" pitchFamily="2" charset="0"/>
                        </a:rPr>
                        <a:t>Renacimiento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Guerrero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Acapulco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12.200</a:t>
                      </a:r>
                    </a:p>
                  </a:txBody>
                  <a:tcPr marL="9525" marR="9525" marT="9525" marB="0" anchor="ctr">
                    <a:solidFill>
                      <a:srgbClr val="F8D7CD"/>
                    </a:solidFill>
                  </a:tcPr>
                </a:tc>
                <a:extLst>
                  <a:ext uri="{0D108BD9-81ED-4DB2-BD59-A6C34878D82A}">
                    <a16:rowId xmlns:a16="http://schemas.microsoft.com/office/drawing/2014/main" val="3797744303"/>
                  </a:ext>
                </a:extLst>
              </a:tr>
              <a:tr h="303713">
                <a:tc>
                  <a:txBody>
                    <a:bodyPr/>
                    <a:lstStyle/>
                    <a:p>
                      <a:pPr algn="ctr" fontAlgn="b"/>
                      <a:r>
                        <a:rPr lang="pt-BR" sz="900" b="0" i="0" u="none" strike="noStrike" dirty="0" err="1">
                          <a:solidFill>
                            <a:srgbClr val="000000"/>
                          </a:solidFill>
                          <a:effectLst/>
                          <a:latin typeface="Montserrat" panose="00000500000000000000" pitchFamily="2" charset="0"/>
                        </a:rPr>
                        <a:t>Commercium</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Copilco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Zkc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11.300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2AF4FAEA-7080-B124-70B7-4ADC4BE5B636}"/>
              </a:ext>
            </a:extLst>
          </p:cNvPr>
          <p:cNvSpPr txBox="1"/>
          <p:nvPr/>
        </p:nvSpPr>
        <p:spPr>
          <a:xfrm>
            <a:off x="1357410"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DD1B0631-68AD-3258-B92B-4AB0EEEC681F}"/>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150</a:t>
            </a:r>
          </a:p>
        </p:txBody>
      </p:sp>
      <p:sp>
        <p:nvSpPr>
          <p:cNvPr id="13" name="Retângulo: Cantos Arredondados 12">
            <a:hlinkClick r:id="rId3" action="ppaction://hlinksldjump"/>
            <a:extLst>
              <a:ext uri="{FF2B5EF4-FFF2-40B4-BE49-F238E27FC236}">
                <a16:creationId xmlns:a16="http://schemas.microsoft.com/office/drawing/2014/main" id="{4C7BD7F4-2E85-40C0-0D5B-0DA17BC537BF}"/>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110551329"/>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1171310748"/>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Cosmopol</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Coacalco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GIM </a:t>
                      </a:r>
                      <a:r>
                        <a:rPr lang="pt-BR" sz="900" b="0" i="0" u="none" strike="noStrike" dirty="0" err="1">
                          <a:solidFill>
                            <a:srgbClr val="000000"/>
                          </a:solidFill>
                          <a:effectLst/>
                          <a:latin typeface="Montserrat" panose="00000500000000000000" pitchFamily="2" charset="0"/>
                        </a:rPr>
                        <a:t>Desarrollos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69.800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Costa Mall</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España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Cruz Del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Side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20.500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Cruz Del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Fibra Shop Administración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Cuautlancingo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35.972</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Cuatro</a:t>
                      </a:r>
                      <a:r>
                        <a:rPr lang="pt-BR" sz="900" b="0" i="0" u="none" strike="noStrike" dirty="0">
                          <a:solidFill>
                            <a:srgbClr val="000000"/>
                          </a:solidFill>
                          <a:effectLst/>
                          <a:latin typeface="Montserrat" panose="00000500000000000000" pitchFamily="2" charset="0"/>
                        </a:rPr>
                        <a:t> Rios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Loma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Culiacán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30.000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Cumaná Plaza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Mibrasol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Diagonal </a:t>
                      </a:r>
                      <a:r>
                        <a:rPr lang="pt-BR" sz="900" b="0" i="0" u="none" strike="noStrike" dirty="0" err="1">
                          <a:solidFill>
                            <a:srgbClr val="000000"/>
                          </a:solidFill>
                          <a:effectLst/>
                          <a:latin typeface="Montserrat" panose="00000500000000000000" pitchFamily="2" charset="0"/>
                        </a:rPr>
                        <a:t>Azcapotzalco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8.000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it-IT" sz="900" b="0" i="0" u="none" strike="noStrike" dirty="0">
                          <a:solidFill>
                            <a:srgbClr val="000000"/>
                          </a:solidFill>
                          <a:effectLst/>
                          <a:latin typeface="Montserrat" panose="00000500000000000000" pitchFamily="2" charset="0"/>
                        </a:rPr>
                        <a:t>Distrito La Perla Fase 1</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Quest </a:t>
                      </a:r>
                      <a:r>
                        <a:rPr lang="pt-BR" sz="900" b="0" i="0" u="none" strike="noStrike" dirty="0" err="1">
                          <a:solidFill>
                            <a:srgbClr val="000000"/>
                          </a:solidFill>
                          <a:effectLst/>
                          <a:latin typeface="Montserrat" panose="00000500000000000000" pitchFamily="2" charset="0"/>
                        </a:rPr>
                        <a:t>Development</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115.700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Distrito Uno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Ctu</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Chihuahua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19.300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Downtown</a:t>
                      </a:r>
                      <a:r>
                        <a:rPr lang="pt-BR" sz="900" b="0" i="0" u="none" strike="noStrike" dirty="0">
                          <a:solidFill>
                            <a:srgbClr val="000000"/>
                          </a:solidFill>
                          <a:effectLst/>
                          <a:latin typeface="Montserrat" panose="00000500000000000000" pitchFamily="2" charset="0"/>
                        </a:rPr>
                        <a:t> Puebla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Cinuk</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25.000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EC </a:t>
                      </a:r>
                      <a:r>
                        <a:rPr lang="pt-BR" sz="900" b="0" i="0" u="none" strike="noStrike" dirty="0" err="1">
                          <a:solidFill>
                            <a:srgbClr val="000000"/>
                          </a:solidFill>
                          <a:effectLst/>
                          <a:latin typeface="Montserrat" panose="00000500000000000000" pitchFamily="2" charset="0"/>
                        </a:rPr>
                        <a:t>Cinepolis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Tampico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7.100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Ejido</a:t>
                      </a:r>
                      <a:r>
                        <a:rPr lang="pt-BR" sz="900" b="0" i="0" u="none" strike="noStrike" dirty="0">
                          <a:solidFill>
                            <a:srgbClr val="000000"/>
                          </a:solidFill>
                          <a:effectLst/>
                          <a:latin typeface="Montserrat" panose="00000500000000000000" pitchFamily="2" charset="0"/>
                        </a:rPr>
                        <a:t> Mall</a:t>
                      </a:r>
                    </a:p>
                  </a:txBody>
                  <a:tcPr marL="9525" marR="9525" marT="9525" marB="0" anchor="ctr">
                    <a:solidFill>
                      <a:srgbClr val="FCECE8"/>
                    </a:solidFill>
                  </a:tcPr>
                </a:tc>
                <a:tc>
                  <a:txBody>
                    <a:bodyPr/>
                    <a:lstStyle/>
                    <a:p>
                      <a:pPr algn="ctr" fontAlgn="b"/>
                      <a:r>
                        <a:rPr lang="es-ES" sz="900" b="0" i="0" u="none" strike="noStrike" dirty="0">
                          <a:solidFill>
                            <a:srgbClr val="000000"/>
                          </a:solidFill>
                          <a:effectLst/>
                          <a:latin typeface="Montserrat" panose="00000500000000000000" pitchFamily="2" charset="0"/>
                        </a:rPr>
                        <a:t>Inmobiliaria </a:t>
                      </a:r>
                      <a:r>
                        <a:rPr lang="es-ES" sz="900" b="0" i="0" u="none" strike="noStrike" dirty="0" err="1">
                          <a:solidFill>
                            <a:srgbClr val="000000"/>
                          </a:solidFill>
                          <a:effectLst/>
                          <a:latin typeface="Montserrat" panose="00000500000000000000" pitchFamily="2" charset="0"/>
                        </a:rPr>
                        <a:t>Herku</a:t>
                      </a:r>
                      <a:r>
                        <a:rPr lang="es-ES" sz="900" b="0" i="0" u="none" strike="noStrike" dirty="0">
                          <a:solidFill>
                            <a:srgbClr val="000000"/>
                          </a:solidFill>
                          <a:effectLst/>
                          <a:latin typeface="Montserrat" panose="00000500000000000000" pitchFamily="2" charset="0"/>
                        </a:rPr>
                        <a:t>, S.A. De C.V</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11.073</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El </a:t>
                      </a:r>
                      <a:r>
                        <a:rPr lang="pt-BR" sz="900" b="0" i="0" u="none" strike="noStrike" dirty="0" err="1">
                          <a:solidFill>
                            <a:srgbClr val="000000"/>
                          </a:solidFill>
                          <a:effectLst/>
                          <a:latin typeface="Montserrat" panose="00000500000000000000" pitchFamily="2" charset="0"/>
                        </a:rPr>
                        <a:t>Cortijo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Ixtapaluca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49.900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El Dorado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15.000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El Mol Concordia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U </a:t>
                      </a:r>
                      <a:r>
                        <a:rPr lang="pt-BR" sz="900" b="0" i="0" u="none" strike="noStrike" dirty="0" err="1">
                          <a:solidFill>
                            <a:srgbClr val="000000"/>
                          </a:solidFill>
                          <a:effectLst/>
                          <a:latin typeface="Montserrat" panose="00000500000000000000" pitchFamily="2" charset="0"/>
                        </a:rPr>
                        <a:t>Calli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30.200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es-ES" sz="900" b="0" i="0" u="none" strike="noStrike" dirty="0">
                          <a:solidFill>
                            <a:srgbClr val="000000"/>
                          </a:solidFill>
                          <a:effectLst/>
                          <a:latin typeface="Montserrat" panose="00000500000000000000" pitchFamily="2" charset="0"/>
                        </a:rPr>
                        <a:t>El Palacio De Los Palacios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BAL</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55.200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El </a:t>
                      </a:r>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Santa Catarina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37.900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El </a:t>
                      </a:r>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Tehuacán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Asesoria</a:t>
                      </a:r>
                      <a:r>
                        <a:rPr lang="pt-BR" sz="900" b="0" i="0" u="none" strike="noStrike" dirty="0">
                          <a:solidFill>
                            <a:srgbClr val="000000"/>
                          </a:solidFill>
                          <a:effectLst/>
                          <a:latin typeface="Montserrat" panose="00000500000000000000" pitchFamily="2" charset="0"/>
                        </a:rPr>
                        <a:t> Corporativa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Tehuacán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45.800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El Rosario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11.000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El Rosario Town Center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GIM </a:t>
                      </a:r>
                      <a:r>
                        <a:rPr lang="pt-BR" sz="900" b="0" i="0" u="none" strike="noStrike" dirty="0" err="1">
                          <a:solidFill>
                            <a:srgbClr val="000000"/>
                          </a:solidFill>
                          <a:effectLst/>
                          <a:latin typeface="Montserrat" panose="00000500000000000000" pitchFamily="2" charset="0"/>
                        </a:rPr>
                        <a:t>Desarrollos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63.900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9BF9BC95-547F-6543-A27E-76E1D7876177}"/>
              </a:ext>
            </a:extLst>
          </p:cNvPr>
          <p:cNvSpPr txBox="1"/>
          <p:nvPr/>
        </p:nvSpPr>
        <p:spPr>
          <a:xfrm>
            <a:off x="1331520"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E4426EF1-5F27-3A59-5E65-8601A0E120FE}"/>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151</a:t>
            </a:r>
          </a:p>
        </p:txBody>
      </p:sp>
      <p:sp>
        <p:nvSpPr>
          <p:cNvPr id="13" name="Retângulo: Cantos Arredondados 12">
            <a:hlinkClick r:id="rId3" action="ppaction://hlinksldjump"/>
            <a:extLst>
              <a:ext uri="{FF2B5EF4-FFF2-40B4-BE49-F238E27FC236}">
                <a16:creationId xmlns:a16="http://schemas.microsoft.com/office/drawing/2014/main" id="{58ED154C-5CF9-DE1F-3ED3-B41D9349F9F1}"/>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287197277"/>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2500865434"/>
              </p:ext>
            </p:extLst>
          </p:nvPr>
        </p:nvGraphicFramePr>
        <p:xfrm>
          <a:off x="3725782" y="1"/>
          <a:ext cx="7812001" cy="6806216"/>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4235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07519">
                <a:tc>
                  <a:txBody>
                    <a:bodyPr/>
                    <a:lstStyle/>
                    <a:p>
                      <a:pPr algn="ctr" fontAlgn="b"/>
                      <a:r>
                        <a:rPr lang="pt-BR" sz="900" b="0" i="0" u="none" strike="noStrike" dirty="0">
                          <a:solidFill>
                            <a:srgbClr val="000000"/>
                          </a:solidFill>
                          <a:effectLst/>
                          <a:latin typeface="Montserrat" panose="00000500000000000000" pitchFamily="2" charset="0"/>
                        </a:rPr>
                        <a:t>El Triangulo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8.800</a:t>
                      </a:r>
                    </a:p>
                  </a:txBody>
                  <a:tcPr marL="9525" marR="9525" marT="9525" marB="0" anchor="ctr">
                    <a:solidFill>
                      <a:srgbClr val="F8D7CD"/>
                    </a:solidFill>
                  </a:tcPr>
                </a:tc>
                <a:extLst>
                  <a:ext uri="{0D108BD9-81ED-4DB2-BD59-A6C34878D82A}">
                    <a16:rowId xmlns:a16="http://schemas.microsoft.com/office/drawing/2014/main" val="174269447"/>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Encuentro</a:t>
                      </a:r>
                      <a:r>
                        <a:rPr lang="pt-BR" sz="900" b="0" i="0" u="none" strike="noStrike" dirty="0">
                          <a:solidFill>
                            <a:srgbClr val="000000"/>
                          </a:solidFill>
                          <a:effectLst/>
                          <a:latin typeface="Montserrat" panose="00000500000000000000" pitchFamily="2" charset="0"/>
                        </a:rPr>
                        <a:t> Fortuna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Pulso </a:t>
                      </a:r>
                      <a:r>
                        <a:rPr lang="pt-BR" sz="900" b="0" i="0" u="none" strike="noStrike" dirty="0" err="1">
                          <a:solidFill>
                            <a:srgbClr val="000000"/>
                          </a:solidFill>
                          <a:effectLst/>
                          <a:latin typeface="Montserrat" panose="00000500000000000000" pitchFamily="2" charset="0"/>
                        </a:rPr>
                        <a:t>Inmobiliario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47.800</a:t>
                      </a:r>
                    </a:p>
                  </a:txBody>
                  <a:tcPr marL="9525" marR="9525" marT="9525" marB="0" anchor="ctr">
                    <a:solidFill>
                      <a:srgbClr val="FCECE8"/>
                    </a:solidFill>
                  </a:tcPr>
                </a:tc>
                <a:extLst>
                  <a:ext uri="{0D108BD9-81ED-4DB2-BD59-A6C34878D82A}">
                    <a16:rowId xmlns:a16="http://schemas.microsoft.com/office/drawing/2014/main" val="2738435831"/>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Encuentro</a:t>
                      </a:r>
                      <a:r>
                        <a:rPr lang="pt-BR" sz="900" b="0" i="0" u="none" strike="noStrike" dirty="0">
                          <a:solidFill>
                            <a:srgbClr val="000000"/>
                          </a:solidFill>
                          <a:effectLst/>
                          <a:latin typeface="Montserrat" panose="00000500000000000000" pitchFamily="2" charset="0"/>
                        </a:rPr>
                        <a:t> Oceania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Pulso </a:t>
                      </a:r>
                      <a:r>
                        <a:rPr lang="pt-BR" sz="900" b="0" i="0" u="none" strike="noStrike" dirty="0" err="1">
                          <a:solidFill>
                            <a:srgbClr val="000000"/>
                          </a:solidFill>
                          <a:effectLst/>
                          <a:latin typeface="Montserrat" panose="00000500000000000000" pitchFamily="2" charset="0"/>
                        </a:rPr>
                        <a:t>Inmobiliario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84.500</a:t>
                      </a:r>
                    </a:p>
                  </a:txBody>
                  <a:tcPr marL="9525" marR="9525" marT="9525" marB="0" anchor="ctr">
                    <a:solidFill>
                      <a:srgbClr val="F8D7CD"/>
                    </a:solidFill>
                  </a:tcPr>
                </a:tc>
                <a:extLst>
                  <a:ext uri="{0D108BD9-81ED-4DB2-BD59-A6C34878D82A}">
                    <a16:rowId xmlns:a16="http://schemas.microsoft.com/office/drawing/2014/main" val="1188178967"/>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Encuentro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Tlalnepantla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Foadmi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15.400</a:t>
                      </a:r>
                    </a:p>
                  </a:txBody>
                  <a:tcPr marL="9525" marR="9525" marT="9525" marB="0" anchor="ctr">
                    <a:solidFill>
                      <a:srgbClr val="FCECE8"/>
                    </a:solidFill>
                  </a:tcPr>
                </a:tc>
                <a:extLst>
                  <a:ext uri="{0D108BD9-81ED-4DB2-BD59-A6C34878D82A}">
                    <a16:rowId xmlns:a16="http://schemas.microsoft.com/office/drawing/2014/main" val="1037831715"/>
                  </a:ext>
                </a:extLst>
              </a:tr>
              <a:tr h="307519">
                <a:tc>
                  <a:txBody>
                    <a:bodyPr/>
                    <a:lstStyle/>
                    <a:p>
                      <a:pPr algn="ctr" fontAlgn="b"/>
                      <a:r>
                        <a:rPr lang="pt-BR" sz="900" b="0" i="0" u="none" strike="noStrike" dirty="0">
                          <a:solidFill>
                            <a:srgbClr val="000000"/>
                          </a:solidFill>
                          <a:effectLst/>
                          <a:latin typeface="Montserrat" panose="00000500000000000000" pitchFamily="2" charset="0"/>
                        </a:rPr>
                        <a:t>Escala La </a:t>
                      </a:r>
                      <a:r>
                        <a:rPr lang="pt-BR" sz="900" b="0" i="0" u="none" strike="noStrike" dirty="0" err="1">
                          <a:solidFill>
                            <a:srgbClr val="000000"/>
                          </a:solidFill>
                          <a:effectLst/>
                          <a:latin typeface="Montserrat" panose="00000500000000000000" pitchFamily="2" charset="0"/>
                        </a:rPr>
                        <a:t>Huerta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Citelis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Michoacán</a:t>
                      </a:r>
                      <a:r>
                        <a:rPr lang="pt-BR" sz="900" b="0" i="0" u="none" strike="noStrike" dirty="0">
                          <a:solidFill>
                            <a:srgbClr val="000000"/>
                          </a:solidFill>
                          <a:effectLst/>
                          <a:latin typeface="Montserrat" panose="00000500000000000000" pitchFamily="2" charset="0"/>
                        </a:rPr>
                        <a:t> De Ocampo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Morelia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24.000</a:t>
                      </a:r>
                    </a:p>
                  </a:txBody>
                  <a:tcPr marL="9525" marR="9525" marT="9525" marB="0" anchor="ctr">
                    <a:solidFill>
                      <a:srgbClr val="F8D7CD"/>
                    </a:solidFill>
                  </a:tcPr>
                </a:tc>
                <a:extLst>
                  <a:ext uri="{0D108BD9-81ED-4DB2-BD59-A6C34878D82A}">
                    <a16:rowId xmlns:a16="http://schemas.microsoft.com/office/drawing/2014/main" val="1624563643"/>
                  </a:ext>
                </a:extLst>
              </a:tr>
              <a:tr h="307519">
                <a:tc>
                  <a:txBody>
                    <a:bodyPr/>
                    <a:lstStyle/>
                    <a:p>
                      <a:pPr algn="ctr" fontAlgn="b"/>
                      <a:r>
                        <a:rPr lang="pt-BR" sz="900" b="0" i="0" u="none" strike="noStrike" dirty="0">
                          <a:solidFill>
                            <a:srgbClr val="000000"/>
                          </a:solidFill>
                          <a:effectLst/>
                          <a:latin typeface="Montserrat" panose="00000500000000000000" pitchFamily="2" charset="0"/>
                        </a:rPr>
                        <a:t>Escala </a:t>
                      </a:r>
                      <a:r>
                        <a:rPr lang="pt-BR" sz="900" b="0" i="0" u="none" strike="noStrike" dirty="0" err="1">
                          <a:solidFill>
                            <a:srgbClr val="000000"/>
                          </a:solidFill>
                          <a:effectLst/>
                          <a:latin typeface="Montserrat" panose="00000500000000000000" pitchFamily="2" charset="0"/>
                        </a:rPr>
                        <a:t>Morelia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Citelis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Michoacán</a:t>
                      </a:r>
                      <a:r>
                        <a:rPr lang="pt-BR" sz="900" b="0" i="0" u="none" strike="noStrike" dirty="0">
                          <a:solidFill>
                            <a:srgbClr val="000000"/>
                          </a:solidFill>
                          <a:effectLst/>
                          <a:latin typeface="Montserrat" panose="00000500000000000000" pitchFamily="2" charset="0"/>
                        </a:rPr>
                        <a:t> De Ocampo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Morelia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17.800</a:t>
                      </a:r>
                    </a:p>
                  </a:txBody>
                  <a:tcPr marL="9525" marR="9525" marT="9525" marB="0" anchor="ctr">
                    <a:solidFill>
                      <a:srgbClr val="FCECE8"/>
                    </a:solidFill>
                  </a:tcPr>
                </a:tc>
                <a:extLst>
                  <a:ext uri="{0D108BD9-81ED-4DB2-BD59-A6C34878D82A}">
                    <a16:rowId xmlns:a16="http://schemas.microsoft.com/office/drawing/2014/main" val="159647448"/>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Escenaria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5.600</a:t>
                      </a:r>
                    </a:p>
                  </a:txBody>
                  <a:tcPr marL="9525" marR="9525" marT="9525" marB="0" anchor="ctr">
                    <a:solidFill>
                      <a:srgbClr val="F8D7CD"/>
                    </a:solidFill>
                  </a:tcPr>
                </a:tc>
                <a:extLst>
                  <a:ext uri="{0D108BD9-81ED-4DB2-BD59-A6C34878D82A}">
                    <a16:rowId xmlns:a16="http://schemas.microsoft.com/office/drawing/2014/main" val="3882297485"/>
                  </a:ext>
                </a:extLst>
              </a:tr>
              <a:tr h="307519">
                <a:tc>
                  <a:txBody>
                    <a:bodyPr/>
                    <a:lstStyle/>
                    <a:p>
                      <a:pPr algn="ctr" fontAlgn="b"/>
                      <a:r>
                        <a:rPr lang="pt-BR" sz="900" b="0" i="0" u="none" strike="noStrike" dirty="0">
                          <a:solidFill>
                            <a:srgbClr val="000000"/>
                          </a:solidFill>
                          <a:effectLst/>
                          <a:latin typeface="Montserrat" panose="00000500000000000000" pitchFamily="2" charset="0"/>
                        </a:rPr>
                        <a:t>Esfera Monterrey</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Citelis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71.000</a:t>
                      </a:r>
                    </a:p>
                  </a:txBody>
                  <a:tcPr marL="9525" marR="9525" marT="9525" marB="0" anchor="ctr">
                    <a:solidFill>
                      <a:srgbClr val="FCECE8"/>
                    </a:solidFill>
                  </a:tcPr>
                </a:tc>
                <a:extLst>
                  <a:ext uri="{0D108BD9-81ED-4DB2-BD59-A6C34878D82A}">
                    <a16:rowId xmlns:a16="http://schemas.microsoft.com/office/drawing/2014/main" val="1849445180"/>
                  </a:ext>
                </a:extLst>
              </a:tr>
              <a:tr h="307519">
                <a:tc>
                  <a:txBody>
                    <a:bodyPr/>
                    <a:lstStyle/>
                    <a:p>
                      <a:pPr algn="ctr" fontAlgn="b"/>
                      <a:r>
                        <a:rPr lang="pt-BR" sz="900" b="0" i="0" u="none" strike="noStrike" dirty="0">
                          <a:solidFill>
                            <a:srgbClr val="000000"/>
                          </a:solidFill>
                          <a:effectLst/>
                          <a:latin typeface="Montserrat" panose="00000500000000000000" pitchFamily="2" charset="0"/>
                        </a:rPr>
                        <a:t>Esfera Querétaro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Citelis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39.400</a:t>
                      </a:r>
                    </a:p>
                  </a:txBody>
                  <a:tcPr marL="9525" marR="9525" marT="9525" marB="0" anchor="ctr">
                    <a:solidFill>
                      <a:srgbClr val="F8D7CD"/>
                    </a:solidFill>
                  </a:tcPr>
                </a:tc>
                <a:extLst>
                  <a:ext uri="{0D108BD9-81ED-4DB2-BD59-A6C34878D82A}">
                    <a16:rowId xmlns:a16="http://schemas.microsoft.com/office/drawing/2014/main" val="1411550322"/>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Espacio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Sun Mall</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28.900</a:t>
                      </a:r>
                    </a:p>
                  </a:txBody>
                  <a:tcPr marL="9525" marR="9525" marT="9525" marB="0" anchor="ctr">
                    <a:solidFill>
                      <a:srgbClr val="FCECE8"/>
                    </a:solidFill>
                  </a:tcPr>
                </a:tc>
                <a:extLst>
                  <a:ext uri="{0D108BD9-81ED-4DB2-BD59-A6C34878D82A}">
                    <a16:rowId xmlns:a16="http://schemas.microsoft.com/office/drawing/2014/main" val="3066878474"/>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Espacio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Condesa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NMS Capital</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25.100</a:t>
                      </a:r>
                    </a:p>
                  </a:txBody>
                  <a:tcPr marL="9525" marR="9525" marT="9525" marB="0" anchor="ctr">
                    <a:solidFill>
                      <a:srgbClr val="F8D7CD"/>
                    </a:solidFill>
                  </a:tcPr>
                </a:tc>
                <a:extLst>
                  <a:ext uri="{0D108BD9-81ED-4DB2-BD59-A6C34878D82A}">
                    <a16:rowId xmlns:a16="http://schemas.microsoft.com/office/drawing/2014/main" val="2150376807"/>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Espacio</a:t>
                      </a:r>
                      <a:r>
                        <a:rPr lang="pt-BR" sz="900" b="0" i="0" u="none" strike="noStrike" dirty="0">
                          <a:solidFill>
                            <a:srgbClr val="000000"/>
                          </a:solidFill>
                          <a:effectLst/>
                          <a:latin typeface="Montserrat" panose="00000500000000000000" pitchFamily="2" charset="0"/>
                        </a:rPr>
                        <a:t> Culiacán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Citelis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Culiacán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19.800</a:t>
                      </a:r>
                    </a:p>
                  </a:txBody>
                  <a:tcPr marL="9525" marR="9525" marT="9525" marB="0" anchor="ctr">
                    <a:solidFill>
                      <a:srgbClr val="FCECE8"/>
                    </a:solidFill>
                  </a:tcPr>
                </a:tc>
                <a:extLst>
                  <a:ext uri="{0D108BD9-81ED-4DB2-BD59-A6C34878D82A}">
                    <a16:rowId xmlns:a16="http://schemas.microsoft.com/office/drawing/2014/main" val="2015994734"/>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Espacio</a:t>
                      </a:r>
                      <a:r>
                        <a:rPr lang="pt-BR" sz="900" b="0" i="0" u="none" strike="noStrike" dirty="0">
                          <a:solidFill>
                            <a:srgbClr val="000000"/>
                          </a:solidFill>
                          <a:effectLst/>
                          <a:latin typeface="Montserrat" panose="00000500000000000000" pitchFamily="2" charset="0"/>
                        </a:rPr>
                        <a:t> Esmeralda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GDI</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34.300</a:t>
                      </a:r>
                    </a:p>
                  </a:txBody>
                  <a:tcPr marL="9525" marR="9525" marT="9525" marB="0" anchor="ctr">
                    <a:solidFill>
                      <a:srgbClr val="F8D7CD"/>
                    </a:solidFill>
                  </a:tcPr>
                </a:tc>
                <a:extLst>
                  <a:ext uri="{0D108BD9-81ED-4DB2-BD59-A6C34878D82A}">
                    <a16:rowId xmlns:a16="http://schemas.microsoft.com/office/drawing/2014/main" val="2104077100"/>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Espacio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Interlomas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GDI</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12.600</a:t>
                      </a:r>
                    </a:p>
                  </a:txBody>
                  <a:tcPr marL="9525" marR="9525" marT="9525" marB="0" anchor="ctr">
                    <a:solidFill>
                      <a:srgbClr val="FCECE8"/>
                    </a:solidFill>
                  </a:tcPr>
                </a:tc>
                <a:extLst>
                  <a:ext uri="{0D108BD9-81ED-4DB2-BD59-A6C34878D82A}">
                    <a16:rowId xmlns:a16="http://schemas.microsoft.com/office/drawing/2014/main" val="1068493753"/>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Espacio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Morelia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Citelis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Michoacán</a:t>
                      </a:r>
                      <a:r>
                        <a:rPr lang="pt-BR" sz="900" b="0" i="0" u="none" strike="noStrike" dirty="0">
                          <a:solidFill>
                            <a:srgbClr val="000000"/>
                          </a:solidFill>
                          <a:effectLst/>
                          <a:latin typeface="Montserrat" panose="00000500000000000000" pitchFamily="2" charset="0"/>
                        </a:rPr>
                        <a:t> De Ocampo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Morelia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45.900</a:t>
                      </a:r>
                    </a:p>
                  </a:txBody>
                  <a:tcPr marL="9525" marR="9525" marT="9525" marB="0" anchor="ctr">
                    <a:solidFill>
                      <a:srgbClr val="F8D7CD"/>
                    </a:solidFill>
                  </a:tcPr>
                </a:tc>
                <a:extLst>
                  <a:ext uri="{0D108BD9-81ED-4DB2-BD59-A6C34878D82A}">
                    <a16:rowId xmlns:a16="http://schemas.microsoft.com/office/drawing/2014/main" val="919468357"/>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Europlaza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Tabasco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Villahermosa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15.300</a:t>
                      </a:r>
                    </a:p>
                  </a:txBody>
                  <a:tcPr marL="9525" marR="9525" marT="9525" marB="0" anchor="ctr">
                    <a:solidFill>
                      <a:srgbClr val="FCECE8"/>
                    </a:solidFill>
                  </a:tcPr>
                </a:tc>
                <a:extLst>
                  <a:ext uri="{0D108BD9-81ED-4DB2-BD59-A6C34878D82A}">
                    <a16:rowId xmlns:a16="http://schemas.microsoft.com/office/drawing/2014/main" val="2499613958"/>
                  </a:ext>
                </a:extLst>
              </a:tr>
              <a:tr h="307519">
                <a:tc>
                  <a:txBody>
                    <a:bodyPr/>
                    <a:lstStyle/>
                    <a:p>
                      <a:pPr algn="ctr" fontAlgn="b"/>
                      <a:r>
                        <a:rPr lang="pt-BR" sz="900" b="0" i="0" u="none" strike="noStrike" dirty="0">
                          <a:solidFill>
                            <a:srgbClr val="000000"/>
                          </a:solidFill>
                          <a:effectLst/>
                          <a:latin typeface="Montserrat" panose="00000500000000000000" pitchFamily="2" charset="0"/>
                        </a:rPr>
                        <a:t>Explanada Culiacán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Culiacán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53.500</a:t>
                      </a:r>
                    </a:p>
                  </a:txBody>
                  <a:tcPr marL="9525" marR="9525" marT="9525" marB="0" anchor="ctr">
                    <a:solidFill>
                      <a:srgbClr val="F8D7CD"/>
                    </a:solidFill>
                  </a:tcPr>
                </a:tc>
                <a:extLst>
                  <a:ext uri="{0D108BD9-81ED-4DB2-BD59-A6C34878D82A}">
                    <a16:rowId xmlns:a16="http://schemas.microsoft.com/office/drawing/2014/main" val="246155704"/>
                  </a:ext>
                </a:extLst>
              </a:tr>
              <a:tr h="307519">
                <a:tc>
                  <a:txBody>
                    <a:bodyPr/>
                    <a:lstStyle/>
                    <a:p>
                      <a:pPr algn="ctr" fontAlgn="b"/>
                      <a:r>
                        <a:rPr lang="pt-BR" sz="900" b="0" i="0" u="none" strike="noStrike" dirty="0">
                          <a:solidFill>
                            <a:srgbClr val="000000"/>
                          </a:solidFill>
                          <a:effectLst/>
                          <a:latin typeface="Montserrat" panose="00000500000000000000" pitchFamily="2" charset="0"/>
                        </a:rPr>
                        <a:t>Explanada Pachuca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Hidalgo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Pachuca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85.000</a:t>
                      </a:r>
                    </a:p>
                  </a:txBody>
                  <a:tcPr marL="9525" marR="9525" marT="9525" marB="0" anchor="ctr">
                    <a:solidFill>
                      <a:srgbClr val="FCECE8"/>
                    </a:solidFill>
                  </a:tcPr>
                </a:tc>
                <a:extLst>
                  <a:ext uri="{0D108BD9-81ED-4DB2-BD59-A6C34878D82A}">
                    <a16:rowId xmlns:a16="http://schemas.microsoft.com/office/drawing/2014/main" val="2669191146"/>
                  </a:ext>
                </a:extLst>
              </a:tr>
              <a:tr h="307519">
                <a:tc>
                  <a:txBody>
                    <a:bodyPr/>
                    <a:lstStyle/>
                    <a:p>
                      <a:pPr algn="ctr" fontAlgn="b"/>
                      <a:r>
                        <a:rPr lang="pt-BR" sz="900" b="0" i="0" u="none" strike="noStrike" dirty="0">
                          <a:solidFill>
                            <a:srgbClr val="000000"/>
                          </a:solidFill>
                          <a:effectLst/>
                          <a:latin typeface="Montserrat" panose="00000500000000000000" pitchFamily="2" charset="0"/>
                        </a:rPr>
                        <a:t>Explanada 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87.800</a:t>
                      </a:r>
                    </a:p>
                  </a:txBody>
                  <a:tcPr marL="9525" marR="9525" marT="9525" marB="0" anchor="ctr">
                    <a:solidFill>
                      <a:srgbClr val="F8D7CD"/>
                    </a:solidFill>
                  </a:tcPr>
                </a:tc>
                <a:extLst>
                  <a:ext uri="{0D108BD9-81ED-4DB2-BD59-A6C34878D82A}">
                    <a16:rowId xmlns:a16="http://schemas.microsoft.com/office/drawing/2014/main" val="3797744303"/>
                  </a:ext>
                </a:extLst>
              </a:tr>
              <a:tr h="418780">
                <a:tc>
                  <a:txBody>
                    <a:bodyPr/>
                    <a:lstStyle/>
                    <a:p>
                      <a:pPr algn="ctr" fontAlgn="b"/>
                      <a:r>
                        <a:rPr lang="pt-BR" sz="900" b="0" i="0" u="none" strike="noStrike" dirty="0">
                          <a:solidFill>
                            <a:srgbClr val="000000"/>
                          </a:solidFill>
                          <a:effectLst/>
                          <a:latin typeface="Montserrat" panose="00000500000000000000" pitchFamily="2" charset="0"/>
                        </a:rPr>
                        <a:t>Explanada Puebla</a:t>
                      </a:r>
                    </a:p>
                  </a:txBody>
                  <a:tcPr marL="9525" marR="9525" marT="9525" marB="0" anchor="ctr">
                    <a:solidFill>
                      <a:srgbClr val="FCECE8"/>
                    </a:solidFill>
                  </a:tcPr>
                </a:tc>
                <a:tc>
                  <a:txBody>
                    <a:bodyPr/>
                    <a:lstStyle/>
                    <a:p>
                      <a:pPr algn="ctr" fontAlgn="b"/>
                      <a:r>
                        <a:rPr lang="es-ES" sz="900" b="0" i="0" u="none" strike="noStrike" dirty="0">
                          <a:solidFill>
                            <a:srgbClr val="000000"/>
                          </a:solidFill>
                          <a:effectLst/>
                          <a:latin typeface="Montserrat" panose="00000500000000000000" pitchFamily="2" charset="0"/>
                        </a:rPr>
                        <a:t>Luxe </a:t>
                      </a:r>
                      <a:r>
                        <a:rPr lang="es-ES" sz="900" b="0" i="0" u="none" strike="noStrike" dirty="0" err="1">
                          <a:solidFill>
                            <a:srgbClr val="000000"/>
                          </a:solidFill>
                          <a:effectLst/>
                          <a:latin typeface="Montserrat" panose="00000500000000000000" pitchFamily="2" charset="0"/>
                        </a:rPr>
                        <a:t>Administracion</a:t>
                      </a:r>
                      <a:r>
                        <a:rPr lang="es-ES" sz="900" b="0" i="0" u="none" strike="noStrike" dirty="0">
                          <a:solidFill>
                            <a:srgbClr val="000000"/>
                          </a:solidFill>
                          <a:effectLst/>
                          <a:latin typeface="Montserrat" panose="00000500000000000000" pitchFamily="2" charset="0"/>
                        </a:rPr>
                        <a:t> Y Control Inmobiliario, </a:t>
                      </a:r>
                      <a:r>
                        <a:rPr lang="es-ES" sz="900" b="0" i="0" u="none" strike="noStrike" dirty="0" err="1">
                          <a:solidFill>
                            <a:srgbClr val="000000"/>
                          </a:solidFill>
                          <a:effectLst/>
                          <a:latin typeface="Montserrat" panose="00000500000000000000" pitchFamily="2" charset="0"/>
                        </a:rPr>
                        <a:t>Sapi</a:t>
                      </a:r>
                      <a:r>
                        <a:rPr lang="es-ES" sz="900" b="0" i="0" u="none" strike="noStrike" dirty="0">
                          <a:solidFill>
                            <a:srgbClr val="000000"/>
                          </a:solidFill>
                          <a:effectLst/>
                          <a:latin typeface="Montserrat" panose="00000500000000000000" pitchFamily="2" charset="0"/>
                        </a:rPr>
                        <a:t> De </a:t>
                      </a:r>
                      <a:r>
                        <a:rPr lang="es-ES" sz="900" b="0" i="0" u="none" strike="noStrike" dirty="0" err="1">
                          <a:solidFill>
                            <a:srgbClr val="000000"/>
                          </a:solidFill>
                          <a:effectLst/>
                          <a:latin typeface="Montserrat" panose="00000500000000000000" pitchFamily="2" charset="0"/>
                        </a:rPr>
                        <a:t>Cv</a:t>
                      </a:r>
                      <a:endParaRPr lang="es-ES"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San Andres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101.246</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D1111171-46C3-E3D9-4E23-C32C9A3F9E9A}"/>
              </a:ext>
            </a:extLst>
          </p:cNvPr>
          <p:cNvSpPr txBox="1"/>
          <p:nvPr/>
        </p:nvSpPr>
        <p:spPr>
          <a:xfrm>
            <a:off x="1346010" y="6400695"/>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5B1EBD38-E725-2B79-7B42-0BBB7B3D4001}"/>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152</a:t>
            </a:r>
          </a:p>
        </p:txBody>
      </p:sp>
      <p:sp>
        <p:nvSpPr>
          <p:cNvPr id="13" name="Retângulo: Cantos Arredondados 12">
            <a:hlinkClick r:id="rId3" action="ppaction://hlinksldjump"/>
            <a:extLst>
              <a:ext uri="{FF2B5EF4-FFF2-40B4-BE49-F238E27FC236}">
                <a16:creationId xmlns:a16="http://schemas.microsoft.com/office/drawing/2014/main" id="{AE3E67EB-FD74-CEAA-9D6A-70066E058136}"/>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803242676"/>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1835142837"/>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Expoplaza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9.400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Factory</a:t>
                      </a:r>
                      <a:r>
                        <a:rPr lang="pt-BR" sz="900" b="0" i="0" u="none" strike="noStrike" dirty="0">
                          <a:solidFill>
                            <a:srgbClr val="000000"/>
                          </a:solidFill>
                          <a:effectLst/>
                          <a:latin typeface="Montserrat" panose="00000500000000000000" pitchFamily="2" charset="0"/>
                        </a:rPr>
                        <a:t> Outlets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24.400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Fashion Drive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Gim</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32.100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Fashion Mall Chihuahua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Chihuahua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65.300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Foro 4</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Valo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12.500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Forum</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Buenavista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95.500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Forum</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By</a:t>
                      </a:r>
                      <a:r>
                        <a:rPr lang="pt-BR" sz="900" b="0" i="0" u="none" strike="noStrike" dirty="0">
                          <a:solidFill>
                            <a:srgbClr val="000000"/>
                          </a:solidFill>
                          <a:effectLst/>
                          <a:latin typeface="Montserrat" panose="00000500000000000000" pitchFamily="2" charset="0"/>
                        </a:rPr>
                        <a:t> The Sea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12.800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Forum</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Coatzacoalcos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Coatzacoalcos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65.700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Forum</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Cuernavaca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Morelos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Cuernavaca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69.100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Forum</a:t>
                      </a:r>
                      <a:r>
                        <a:rPr lang="pt-BR" sz="900" b="0" i="0" u="none" strike="noStrike" dirty="0">
                          <a:solidFill>
                            <a:srgbClr val="000000"/>
                          </a:solidFill>
                          <a:effectLst/>
                          <a:latin typeface="Montserrat" panose="00000500000000000000" pitchFamily="2" charset="0"/>
                        </a:rPr>
                        <a:t> Culiacán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Culiacán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63.600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Forum</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Tepic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Nayarit</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Tepic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63.700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Forum</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Tlaquepaque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80.200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Fragaria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Novum</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Irapuato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27.300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Fresko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Vallarta</a:t>
                      </a:r>
                      <a:r>
                        <a:rPr lang="pt-BR" sz="900" b="0" i="0" u="none" strike="noStrike" dirty="0">
                          <a:solidFill>
                            <a:srgbClr val="000000"/>
                          </a:solidFill>
                          <a:effectLst/>
                          <a:latin typeface="Montserrat" panose="00000500000000000000" pitchFamily="2" charset="0"/>
                        </a:rPr>
                        <a:t> (Satélite)</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Comerci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6.300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Acapulco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Guerrero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Acapulco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25.300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Bdi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34.800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Atizapán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79.600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Boulevard / Plaza Crystal</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Chiapas</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Tuxtla</a:t>
                      </a:r>
                      <a:r>
                        <a:rPr lang="pt-BR" sz="900" b="0" i="0" u="none" strike="noStrike" dirty="0">
                          <a:solidFill>
                            <a:srgbClr val="000000"/>
                          </a:solidFill>
                          <a:effectLst/>
                          <a:latin typeface="Montserrat" panose="00000500000000000000" pitchFamily="2" charset="0"/>
                        </a:rPr>
                        <a:t> Gutiérrez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54.100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Campeche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Campeche</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Campeche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39.900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a:t>
                      </a:r>
                      <a:r>
                        <a:rPr lang="pt-BR" sz="900" b="0" i="0" u="none" strike="noStrike" dirty="0" err="1">
                          <a:solidFill>
                            <a:srgbClr val="000000"/>
                          </a:solidFill>
                          <a:effectLst/>
                          <a:latin typeface="Montserrat" panose="00000500000000000000" pitchFamily="2" charset="0"/>
                        </a:rPr>
                        <a:t>Carrizales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Tabasco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Villahermosa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14.700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D004A208-0C63-69BC-29F3-942D0D3316EE}"/>
              </a:ext>
            </a:extLst>
          </p:cNvPr>
          <p:cNvSpPr txBox="1"/>
          <p:nvPr/>
        </p:nvSpPr>
        <p:spPr>
          <a:xfrm>
            <a:off x="1313793"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A364291D-4F19-7A04-4D7E-29DD923F5D24}"/>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153</a:t>
            </a:r>
          </a:p>
        </p:txBody>
      </p:sp>
      <p:sp>
        <p:nvSpPr>
          <p:cNvPr id="13" name="Retângulo: Cantos Arredondados 12">
            <a:hlinkClick r:id="rId3" action="ppaction://hlinksldjump"/>
            <a:extLst>
              <a:ext uri="{FF2B5EF4-FFF2-40B4-BE49-F238E27FC236}">
                <a16:creationId xmlns:a16="http://schemas.microsoft.com/office/drawing/2014/main" id="{461E06DD-D3C2-A32A-DD25-085CC23E7B1A}"/>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784432494"/>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1959759213"/>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Celaya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Celaya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42.600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Chilpancingo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Guerrero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Chilpancingo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14.500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a:t>
                      </a:r>
                      <a:r>
                        <a:rPr lang="pt-BR" sz="900" b="0" i="0" u="none" strike="noStrike" dirty="0" err="1">
                          <a:solidFill>
                            <a:srgbClr val="000000"/>
                          </a:solidFill>
                          <a:effectLst/>
                          <a:latin typeface="Montserrat" panose="00000500000000000000" pitchFamily="2" charset="0"/>
                        </a:rPr>
                        <a:t>Coapa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48.300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Cuernavaca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Morelos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Cuernavaca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46.400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Del Rio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Link</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Michoacán</a:t>
                      </a:r>
                      <a:r>
                        <a:rPr lang="pt-BR" sz="900" b="0" i="0" u="none" strike="noStrike" dirty="0">
                          <a:solidFill>
                            <a:srgbClr val="000000"/>
                          </a:solidFill>
                          <a:effectLst/>
                          <a:latin typeface="Montserrat" panose="00000500000000000000" pitchFamily="2" charset="0"/>
                        </a:rPr>
                        <a:t> De Ocampo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La </a:t>
                      </a:r>
                      <a:r>
                        <a:rPr lang="pt-BR" sz="900" b="0" i="0" u="none" strike="noStrike" dirty="0" err="1">
                          <a:solidFill>
                            <a:srgbClr val="000000"/>
                          </a:solidFill>
                          <a:effectLst/>
                          <a:latin typeface="Montserrat" panose="00000500000000000000" pitchFamily="2" charset="0"/>
                        </a:rPr>
                        <a:t>Piedad-pénjamo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9.400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Diana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Guerrero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Acapulco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13.400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Guadalajara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City Capital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62.700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a:t>
                      </a:r>
                      <a:r>
                        <a:rPr lang="pt-BR" sz="900" b="0" i="0" u="none" strike="noStrike" dirty="0" err="1">
                          <a:solidFill>
                            <a:srgbClr val="000000"/>
                          </a:solidFill>
                          <a:effectLst/>
                          <a:latin typeface="Montserrat" panose="00000500000000000000" pitchFamily="2" charset="0"/>
                        </a:rPr>
                        <a:t>Hipodromo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Mexico </a:t>
                      </a:r>
                      <a:r>
                        <a:rPr lang="pt-BR" sz="900" b="0" i="0" u="none" strike="noStrike" dirty="0" err="1">
                          <a:solidFill>
                            <a:srgbClr val="000000"/>
                          </a:solidFill>
                          <a:effectLst/>
                          <a:latin typeface="Montserrat" panose="00000500000000000000" pitchFamily="2" charset="0"/>
                        </a:rPr>
                        <a:t>Retail</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Advisors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24.800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Insurgentes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41.500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Insurgentes AMP</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7.000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Ixtapaluca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9.600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La Paz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Mexico </a:t>
                      </a:r>
                      <a:r>
                        <a:rPr lang="pt-BR" sz="900" b="0" i="0" u="none" strike="noStrike" dirty="0" err="1">
                          <a:solidFill>
                            <a:srgbClr val="000000"/>
                          </a:solidFill>
                          <a:effectLst/>
                          <a:latin typeface="Montserrat" panose="00000500000000000000" pitchFamily="2" charset="0"/>
                        </a:rPr>
                        <a:t>Retail</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Advisors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La Paz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37.900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Laguna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La Laguna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42.900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Animas</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15.700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Mall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España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Mall Sonora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Kimco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Sonora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Hermosillo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59.600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Mazatlán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Mazatlán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58.300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Mérida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Yucatán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Mérida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47.800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Metepec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Toluca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59.000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a:t>
                      </a:r>
                      <a:r>
                        <a:rPr lang="pt-BR" sz="900" b="0" i="0" u="none" strike="noStrike" dirty="0" err="1">
                          <a:solidFill>
                            <a:srgbClr val="000000"/>
                          </a:solidFill>
                          <a:effectLst/>
                          <a:latin typeface="Montserrat" panose="00000500000000000000" pitchFamily="2" charset="0"/>
                        </a:rPr>
                        <a:t>Metepec</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Mallentertainment</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Toluca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55.000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E0EE354A-82F8-7E4D-70E6-6D20044AF4CE}"/>
              </a:ext>
            </a:extLst>
          </p:cNvPr>
          <p:cNvSpPr txBox="1"/>
          <p:nvPr/>
        </p:nvSpPr>
        <p:spPr>
          <a:xfrm>
            <a:off x="1357410"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BF3ACEAE-4B49-C6D8-A748-6F4FAD0585C0}"/>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154</a:t>
            </a:r>
          </a:p>
        </p:txBody>
      </p:sp>
      <p:sp>
        <p:nvSpPr>
          <p:cNvPr id="13" name="Retângulo: Cantos Arredondados 12">
            <a:hlinkClick r:id="rId3" action="ppaction://hlinksldjump"/>
            <a:extLst>
              <a:ext uri="{FF2B5EF4-FFF2-40B4-BE49-F238E27FC236}">
                <a16:creationId xmlns:a16="http://schemas.microsoft.com/office/drawing/2014/main" id="{A7212A13-61CD-4DF6-EFBE-847408299F5D}"/>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38274662"/>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3809824530"/>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Metropolitana Salina Cruz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NMS Capital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Oaxaca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Tehuantepec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10.078</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Metropolitana </a:t>
                      </a:r>
                      <a:r>
                        <a:rPr lang="pt-BR" sz="900" b="0" i="0" u="none" strike="noStrike" dirty="0" err="1">
                          <a:solidFill>
                            <a:srgbClr val="000000"/>
                          </a:solidFill>
                          <a:effectLst/>
                          <a:latin typeface="Montserrat" panose="00000500000000000000" pitchFamily="2" charset="0"/>
                        </a:rPr>
                        <a:t>Uriangato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Link</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Moroleón-uriangato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23.000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71.600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Pachuca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Jomer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Hidalgo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Pachuca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57.700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Querétaro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30.900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Salamanca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Salamanca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17.300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Saltillo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Saltillo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43.300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es-ES" sz="900" b="0" i="0" u="none" strike="noStrike" dirty="0">
                          <a:solidFill>
                            <a:srgbClr val="000000"/>
                          </a:solidFill>
                          <a:effectLst/>
                          <a:latin typeface="Montserrat" panose="00000500000000000000" pitchFamily="2" charset="0"/>
                        </a:rPr>
                        <a:t>Galerías San Juan Del Rio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San Juan Del Río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30.700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San Miguel</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Culiacán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16.700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Santa Anita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72.800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a:t>
                      </a:r>
                      <a:r>
                        <a:rPr lang="pt-BR" sz="900" b="0" i="0" u="none" strike="noStrike" dirty="0" err="1">
                          <a:solidFill>
                            <a:srgbClr val="000000"/>
                          </a:solidFill>
                          <a:effectLst/>
                          <a:latin typeface="Montserrat" panose="00000500000000000000" pitchFamily="2" charset="0"/>
                        </a:rPr>
                        <a:t>Serdan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56.200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Serdán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fr-FR" sz="900" b="0" i="0" u="none" strike="noStrike" dirty="0">
                          <a:solidFill>
                            <a:srgbClr val="000000"/>
                          </a:solidFill>
                          <a:effectLst/>
                          <a:latin typeface="Montserrat" panose="00000500000000000000" pitchFamily="2" charset="0"/>
                        </a:rPr>
                        <a:t>Adconins S.A. De C.V.</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44.548</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Tabasco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Tabasco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Villahermosa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31.300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Tamarindos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Guerrero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Iguala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15.200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Tapachula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Kimco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Chiapas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Tapachula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33.900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TEC</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Juárez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29.700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a:t>
                      </a:r>
                      <a:r>
                        <a:rPr lang="pt-BR" sz="900" b="0" i="0" u="none" strike="noStrike" dirty="0" err="1">
                          <a:solidFill>
                            <a:srgbClr val="000000"/>
                          </a:solidFill>
                          <a:effectLst/>
                          <a:latin typeface="Montserrat" panose="00000500000000000000" pitchFamily="2" charset="0"/>
                        </a:rPr>
                        <a:t>Tecnologico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Comerci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Celaya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16.300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Tlaxcala-apizaco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37.300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Toluca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Toluca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53.100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Torres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Link</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34.000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63D9124B-20DA-0CDD-E0F4-6F7C383601E0}"/>
              </a:ext>
            </a:extLst>
          </p:cNvPr>
          <p:cNvSpPr txBox="1"/>
          <p:nvPr/>
        </p:nvSpPr>
        <p:spPr>
          <a:xfrm>
            <a:off x="1313793"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B7424E67-5D36-EA0E-0197-79D408F3827E}"/>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155</a:t>
            </a:r>
          </a:p>
        </p:txBody>
      </p:sp>
      <p:sp>
        <p:nvSpPr>
          <p:cNvPr id="13" name="Retângulo: Cantos Arredondados 12">
            <a:hlinkClick r:id="rId3" action="ppaction://hlinksldjump"/>
            <a:extLst>
              <a:ext uri="{FF2B5EF4-FFF2-40B4-BE49-F238E27FC236}">
                <a16:creationId xmlns:a16="http://schemas.microsoft.com/office/drawing/2014/main" id="{FF1A3A2E-4391-21A8-9159-2845639CED6B}"/>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730615240"/>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3722544417"/>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Vallarta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Puerto </a:t>
                      </a:r>
                      <a:r>
                        <a:rPr lang="pt-BR" sz="900" b="0" i="0" u="none" strike="noStrike" dirty="0" err="1">
                          <a:solidFill>
                            <a:srgbClr val="000000"/>
                          </a:solidFill>
                          <a:effectLst/>
                          <a:latin typeface="Montserrat" panose="00000500000000000000" pitchFamily="2" charset="0"/>
                        </a:rPr>
                        <a:t>Vallarta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33.700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Galerias Valle Oriente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U </a:t>
                      </a:r>
                      <a:r>
                        <a:rPr lang="pt-BR" sz="900" b="0" i="0" u="none" strike="noStrike" dirty="0" err="1">
                          <a:solidFill>
                            <a:srgbClr val="000000"/>
                          </a:solidFill>
                          <a:effectLst/>
                          <a:latin typeface="Montserrat" panose="00000500000000000000" pitchFamily="2" charset="0"/>
                        </a:rPr>
                        <a:t>Calli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72.500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Zacatecas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Zacatecas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Zacatecas-guadalupe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43.000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Garden Santa Fe</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Copri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16.000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Gigante San </a:t>
                      </a:r>
                      <a:r>
                        <a:rPr lang="pt-BR" sz="900" b="0" i="0" u="none" strike="noStrike" dirty="0" err="1">
                          <a:solidFill>
                            <a:srgbClr val="000000"/>
                          </a:solidFill>
                          <a:effectLst/>
                          <a:latin typeface="Montserrat" panose="00000500000000000000" pitchFamily="2" charset="0"/>
                        </a:rPr>
                        <a:t>Antonio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11.800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Aria </a:t>
                      </a:r>
                      <a:r>
                        <a:rPr lang="pt-BR" sz="900" b="0" i="0" u="none" strike="noStrike" dirty="0" err="1">
                          <a:solidFill>
                            <a:srgbClr val="000000"/>
                          </a:solidFill>
                          <a:effectLst/>
                          <a:latin typeface="Montserrat" panose="00000500000000000000" pitchFamily="2" charset="0"/>
                        </a:rPr>
                        <a:t>Irapuato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Sam's</a:t>
                      </a:r>
                      <a:r>
                        <a:rPr lang="pt-BR" sz="900" b="0" i="0" u="none" strike="noStrike" dirty="0">
                          <a:solidFill>
                            <a:srgbClr val="000000"/>
                          </a:solidFill>
                          <a:effectLst/>
                          <a:latin typeface="Montserrat" panose="00000500000000000000" pitchFamily="2" charset="0"/>
                        </a:rPr>
                        <a:t> Capital </a:t>
                      </a:r>
                      <a:r>
                        <a:rPr lang="pt-BR" sz="900" b="0" i="0" u="none" strike="noStrike" dirty="0" err="1">
                          <a:solidFill>
                            <a:srgbClr val="000000"/>
                          </a:solidFill>
                          <a:effectLst/>
                          <a:latin typeface="Montserrat" panose="00000500000000000000" pitchFamily="2" charset="0"/>
                        </a:rPr>
                        <a:t>Group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Irapuato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25.000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Patio Ecatepec</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39.500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Patio Monterrey</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33.100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Patio Pachuca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Hidalgo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Pachuca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43.000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Patio </a:t>
                      </a:r>
                      <a:r>
                        <a:rPr lang="pt-BR" sz="900" b="0" i="0" u="none" strike="noStrike" dirty="0" err="1">
                          <a:solidFill>
                            <a:srgbClr val="000000"/>
                          </a:solidFill>
                          <a:effectLst/>
                          <a:latin typeface="Montserrat" panose="00000500000000000000" pitchFamily="2" charset="0"/>
                        </a:rPr>
                        <a:t>Poza</a:t>
                      </a:r>
                      <a:r>
                        <a:rPr lang="pt-BR" sz="900" b="0" i="0" u="none" strike="noStrike" dirty="0">
                          <a:solidFill>
                            <a:srgbClr val="000000"/>
                          </a:solidFill>
                          <a:effectLst/>
                          <a:latin typeface="Montserrat" panose="00000500000000000000" pitchFamily="2" charset="0"/>
                        </a:rPr>
                        <a:t> Rica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Poza</a:t>
                      </a:r>
                      <a:r>
                        <a:rPr lang="pt-BR" sz="900" b="0" i="0" u="none" strike="noStrike" dirty="0">
                          <a:solidFill>
                            <a:srgbClr val="000000"/>
                          </a:solidFill>
                          <a:effectLst/>
                          <a:latin typeface="Montserrat" panose="00000500000000000000" pitchFamily="2" charset="0"/>
                        </a:rPr>
                        <a:t> Rica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34.500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Patio </a:t>
                      </a:r>
                      <a:r>
                        <a:rPr lang="pt-BR" sz="900" b="0" i="0" u="none" strike="noStrike" dirty="0" err="1">
                          <a:solidFill>
                            <a:srgbClr val="000000"/>
                          </a:solidFill>
                          <a:effectLst/>
                          <a:latin typeface="Montserrat" panose="00000500000000000000" pitchFamily="2" charset="0"/>
                        </a:rPr>
                        <a:t>Texcoco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48.100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Patio </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Tlaxcala-apizaco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38.600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Patio Zaragoza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Juárez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32.700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GDI</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50.600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Terraza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Belenes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20.600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Terraza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Coapa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68.100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Terraza</a:t>
                      </a:r>
                      <a:r>
                        <a:rPr lang="pt-BR" sz="900" b="0" i="0" u="none" strike="noStrike" dirty="0">
                          <a:solidFill>
                            <a:srgbClr val="000000"/>
                          </a:solidFill>
                          <a:effectLst/>
                          <a:latin typeface="Montserrat" panose="00000500000000000000" pitchFamily="2" charset="0"/>
                        </a:rPr>
                        <a:t> Lomas Verdes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25.200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Terraza</a:t>
                      </a:r>
                      <a:r>
                        <a:rPr lang="pt-BR" sz="900" b="0" i="0" u="none" strike="noStrike" dirty="0">
                          <a:solidFill>
                            <a:srgbClr val="000000"/>
                          </a:solidFill>
                          <a:effectLst/>
                          <a:latin typeface="Montserrat" panose="00000500000000000000" pitchFamily="2" charset="0"/>
                        </a:rPr>
                        <a:t> Oblatos</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55.800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Grand Outlet </a:t>
                      </a:r>
                      <a:r>
                        <a:rPr lang="pt-BR" sz="900" b="0" i="0" u="none" strike="noStrike" dirty="0" err="1">
                          <a:solidFill>
                            <a:srgbClr val="000000"/>
                          </a:solidFill>
                          <a:effectLst/>
                          <a:latin typeface="Montserrat" panose="00000500000000000000" pitchFamily="2" charset="0"/>
                        </a:rPr>
                        <a:t>Mallentertainment</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57.765</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Grand Plaza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Toluca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15.700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Retângulo: Cantos Arredondados 1">
            <a:extLst>
              <a:ext uri="{FF2B5EF4-FFF2-40B4-BE49-F238E27FC236}">
                <a16:creationId xmlns:a16="http://schemas.microsoft.com/office/drawing/2014/main" id="{93E0DF82-C07D-6342-7C47-1FFCF74DF892}"/>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156</a:t>
            </a:r>
          </a:p>
        </p:txBody>
      </p:sp>
      <p:sp>
        <p:nvSpPr>
          <p:cNvPr id="12" name="Retângulo: Cantos Arredondados 11">
            <a:hlinkClick r:id="rId3" action="ppaction://hlinksldjump"/>
            <a:extLst>
              <a:ext uri="{FF2B5EF4-FFF2-40B4-BE49-F238E27FC236}">
                <a16:creationId xmlns:a16="http://schemas.microsoft.com/office/drawing/2014/main" id="{72DA8608-10B3-2FA6-6468-E0B29E750B40}"/>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634416717"/>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243266661"/>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Chapulco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Chapulco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9.357</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Grupo Outlet</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Parques </a:t>
                      </a:r>
                      <a:r>
                        <a:rPr lang="pt-BR" sz="900" b="0" i="0" u="none" strike="noStrike" dirty="0" err="1">
                          <a:solidFill>
                            <a:srgbClr val="000000"/>
                          </a:solidFill>
                          <a:effectLst/>
                          <a:latin typeface="Montserrat" panose="00000500000000000000" pitchFamily="2" charset="0"/>
                        </a:rPr>
                        <a:t>Industriales</a:t>
                      </a:r>
                      <a:r>
                        <a:rPr lang="pt-BR" sz="900" b="0" i="0" u="none" strike="noStrike" dirty="0">
                          <a:solidFill>
                            <a:srgbClr val="000000"/>
                          </a:solidFill>
                          <a:effectLst/>
                          <a:latin typeface="Montserrat" panose="00000500000000000000" pitchFamily="2" charset="0"/>
                        </a:rPr>
                        <a:t> De Puebla S.A. De C.V.</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Coronango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32.269</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HEB </a:t>
                      </a:r>
                      <a:r>
                        <a:rPr lang="pt-BR" sz="900" b="0" i="0" u="none" strike="noStrike" dirty="0" err="1">
                          <a:solidFill>
                            <a:srgbClr val="000000"/>
                          </a:solidFill>
                          <a:effectLst/>
                          <a:latin typeface="Montserrat" panose="00000500000000000000" pitchFamily="2" charset="0"/>
                        </a:rPr>
                        <a:t>Escobedo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Heb</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8.700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HEB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Puentes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Heb</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6.860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HEB Nuevo </a:t>
                      </a:r>
                      <a:r>
                        <a:rPr lang="pt-BR" sz="900" b="0" i="0" u="none" strike="noStrike" dirty="0" err="1">
                          <a:solidFill>
                            <a:srgbClr val="000000"/>
                          </a:solidFill>
                          <a:effectLst/>
                          <a:latin typeface="Montserrat" panose="00000500000000000000" pitchFamily="2" charset="0"/>
                        </a:rPr>
                        <a:t>Anahuac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Heb</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10.600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HEB </a:t>
                      </a:r>
                      <a:r>
                        <a:rPr lang="pt-BR" sz="900" b="0" i="0" u="none" strike="noStrike" dirty="0" err="1">
                          <a:solidFill>
                            <a:srgbClr val="000000"/>
                          </a:solidFill>
                          <a:effectLst/>
                          <a:latin typeface="Montserrat" panose="00000500000000000000" pitchFamily="2" charset="0"/>
                        </a:rPr>
                        <a:t>Senderos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Heb</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La Laguna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10.140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HEB Sta. Catarina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Heb</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8.700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HEB </a:t>
                      </a:r>
                      <a:r>
                        <a:rPr lang="pt-BR" sz="900" b="0" i="0" u="none" strike="noStrike" dirty="0" err="1">
                          <a:solidFill>
                            <a:srgbClr val="000000"/>
                          </a:solidFill>
                          <a:effectLst/>
                          <a:latin typeface="Montserrat" panose="00000500000000000000" pitchFamily="2" charset="0"/>
                        </a:rPr>
                        <a:t>Universidad</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7.300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Hilvana</a:t>
                      </a:r>
                      <a:r>
                        <a:rPr lang="pt-BR" sz="900" b="0" i="0" u="none" strike="noStrike" dirty="0">
                          <a:solidFill>
                            <a:srgbClr val="000000"/>
                          </a:solidFill>
                          <a:effectLst/>
                          <a:latin typeface="Montserrat" panose="00000500000000000000" pitchFamily="2" charset="0"/>
                        </a:rPr>
                        <a:t> Outlet </a:t>
                      </a:r>
                      <a:r>
                        <a:rPr lang="pt-BR" sz="900" b="0" i="0" u="none" strike="noStrike" dirty="0" err="1">
                          <a:solidFill>
                            <a:srgbClr val="000000"/>
                          </a:solidFill>
                          <a:effectLst/>
                          <a:latin typeface="Montserrat" panose="00000500000000000000" pitchFamily="2" charset="0"/>
                        </a:rPr>
                        <a:t>Queretaro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Link</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13.100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Hiper </a:t>
                      </a:r>
                      <a:r>
                        <a:rPr lang="pt-BR" sz="900" b="0" i="0" u="none" strike="noStrike" dirty="0" err="1">
                          <a:solidFill>
                            <a:srgbClr val="000000"/>
                          </a:solidFill>
                          <a:effectLst/>
                          <a:latin typeface="Montserrat" panose="00000500000000000000" pitchFamily="2" charset="0"/>
                        </a:rPr>
                        <a:t>Galerías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Mibrasol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Hiperplaza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Chihuahua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13.700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Iconia</a:t>
                      </a:r>
                      <a:r>
                        <a:rPr lang="pt-BR" sz="900" b="0" i="0" u="none" strike="noStrike" dirty="0">
                          <a:solidFill>
                            <a:srgbClr val="000000"/>
                          </a:solidFill>
                          <a:effectLst/>
                          <a:latin typeface="Montserrat" panose="00000500000000000000" pitchFamily="2" charset="0"/>
                        </a:rPr>
                        <a:t> Cubos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Hotel </a:t>
                      </a:r>
                      <a:r>
                        <a:rPr lang="pt-BR" sz="900" b="0" i="0" u="none" strike="noStrike" dirty="0" err="1">
                          <a:solidFill>
                            <a:srgbClr val="000000"/>
                          </a:solidFill>
                          <a:effectLst/>
                          <a:latin typeface="Montserrat" panose="00000500000000000000" pitchFamily="2" charset="0"/>
                        </a:rPr>
                        <a:t>Historico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9.500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Interlomas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46.800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Intermall</a:t>
                      </a:r>
                      <a:r>
                        <a:rPr lang="pt-BR" sz="900" b="0" i="0" u="none" strike="noStrike" dirty="0">
                          <a:solidFill>
                            <a:srgbClr val="000000"/>
                          </a:solidFill>
                          <a:effectLst/>
                          <a:latin typeface="Montserrat" panose="00000500000000000000" pitchFamily="2" charset="0"/>
                        </a:rPr>
                        <a:t> Laguna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Franco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La Laguna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9.900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Interplaza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Shoptown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5.400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Ixmiquilpan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Promodesa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Hidalgo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Ixmiquilpan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15.200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La </a:t>
                      </a:r>
                      <a:r>
                        <a:rPr lang="pt-BR" sz="900" b="0" i="0" u="none" strike="noStrike" dirty="0" err="1">
                          <a:solidFill>
                            <a:srgbClr val="000000"/>
                          </a:solidFill>
                          <a:effectLst/>
                          <a:latin typeface="Montserrat" panose="00000500000000000000" pitchFamily="2" charset="0"/>
                        </a:rPr>
                        <a:t>Cuspide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Cojab</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44.000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La </a:t>
                      </a:r>
                      <a:r>
                        <a:rPr lang="pt-BR" sz="900" b="0" i="0" u="none" strike="noStrike" dirty="0" err="1">
                          <a:solidFill>
                            <a:srgbClr val="000000"/>
                          </a:solidFill>
                          <a:effectLst/>
                          <a:latin typeface="Montserrat" panose="00000500000000000000" pitchFamily="2" charset="0"/>
                        </a:rPr>
                        <a:t>Gourmetería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9.800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La </a:t>
                      </a:r>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Plaza Cancún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ARCO </a:t>
                      </a:r>
                      <a:r>
                        <a:rPr lang="pt-BR" sz="900" b="0" i="0" u="none" strike="noStrike" dirty="0" err="1">
                          <a:solidFill>
                            <a:srgbClr val="000000"/>
                          </a:solidFill>
                          <a:effectLst/>
                          <a:latin typeface="Montserrat" panose="00000500000000000000" pitchFamily="2" charset="0"/>
                        </a:rPr>
                        <a:t>Investment</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Group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32.900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La </a:t>
                      </a:r>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Plaza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68.800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52A03D5C-8E8C-4DAC-C120-5B999E1F5E55}"/>
              </a:ext>
            </a:extLst>
          </p:cNvPr>
          <p:cNvSpPr txBox="1"/>
          <p:nvPr/>
        </p:nvSpPr>
        <p:spPr>
          <a:xfrm>
            <a:off x="1320704"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CB4CC6DC-1C0E-0A2F-E8C2-7B47733AE430}"/>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157</a:t>
            </a:r>
          </a:p>
        </p:txBody>
      </p:sp>
      <p:sp>
        <p:nvSpPr>
          <p:cNvPr id="13" name="Retângulo: Cantos Arredondados 12">
            <a:hlinkClick r:id="rId3" action="ppaction://hlinksldjump"/>
            <a:extLst>
              <a:ext uri="{FF2B5EF4-FFF2-40B4-BE49-F238E27FC236}">
                <a16:creationId xmlns:a16="http://schemas.microsoft.com/office/drawing/2014/main" id="{65880CA8-D03C-C0A9-54CF-7ED67484E04B}"/>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821175340"/>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723865102"/>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La </a:t>
                      </a:r>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Plaza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18.800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La </a:t>
                      </a:r>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Plaza </a:t>
                      </a:r>
                      <a:r>
                        <a:rPr lang="pt-BR" sz="900" b="0" i="0" u="none" strike="noStrike" dirty="0" err="1">
                          <a:solidFill>
                            <a:srgbClr val="000000"/>
                          </a:solidFill>
                          <a:effectLst/>
                          <a:latin typeface="Montserrat" panose="00000500000000000000" pitchFamily="2" charset="0"/>
                        </a:rPr>
                        <a:t>Mazatlán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Mazatlán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48.100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La </a:t>
                      </a:r>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Plaza Mérida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ARCO </a:t>
                      </a:r>
                      <a:r>
                        <a:rPr lang="pt-BR" sz="900" b="0" i="0" u="none" strike="noStrike" dirty="0" err="1">
                          <a:solidFill>
                            <a:srgbClr val="000000"/>
                          </a:solidFill>
                          <a:effectLst/>
                          <a:latin typeface="Montserrat" panose="00000500000000000000" pitchFamily="2" charset="0"/>
                        </a:rPr>
                        <a:t>Investment</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Group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Yucatán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Mérida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52.600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La </a:t>
                      </a:r>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Via Plaza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San Grato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Mexicali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27.600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La Isla Acapulco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Guerrero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Acapulco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44.700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La Isla </a:t>
                      </a:r>
                      <a:r>
                        <a:rPr lang="pt-BR" sz="900" b="0" i="0" u="none" strike="noStrike" dirty="0" err="1">
                          <a:solidFill>
                            <a:srgbClr val="000000"/>
                          </a:solidFill>
                          <a:effectLst/>
                          <a:latin typeface="Montserrat" panose="00000500000000000000" pitchFamily="2" charset="0"/>
                        </a:rPr>
                        <a:t>Angelópolis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Operadora </a:t>
                      </a:r>
                      <a:r>
                        <a:rPr lang="pt-BR" sz="900" b="0" i="0" u="none" strike="noStrike" dirty="0" err="1">
                          <a:solidFill>
                            <a:srgbClr val="000000"/>
                          </a:solidFill>
                          <a:effectLst/>
                          <a:latin typeface="Montserrat" panose="00000500000000000000" pitchFamily="2" charset="0"/>
                        </a:rPr>
                        <a:t>Prissa</a:t>
                      </a:r>
                      <a:r>
                        <a:rPr lang="pt-BR" sz="900" b="0" i="0" u="none" strike="noStrike" dirty="0">
                          <a:solidFill>
                            <a:srgbClr val="000000"/>
                          </a:solidFill>
                          <a:effectLst/>
                          <a:latin typeface="Montserrat" panose="00000500000000000000" pitchFamily="2" charset="0"/>
                        </a:rPr>
                        <a:t> S.A. De C.V.</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14.961</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La Isla Cancun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40.600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La Isla Cancun II</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37.600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La Isla Mérida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Yucatán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Mérida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84.500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La Isla </a:t>
                      </a:r>
                      <a:r>
                        <a:rPr lang="pt-BR" sz="900" b="0" i="0" u="none" strike="noStrike" dirty="0" err="1">
                          <a:solidFill>
                            <a:srgbClr val="000000"/>
                          </a:solidFill>
                          <a:effectLst/>
                          <a:latin typeface="Montserrat" panose="00000500000000000000" pitchFamily="2" charset="0"/>
                        </a:rPr>
                        <a:t>Vallarta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Puerto </a:t>
                      </a:r>
                      <a:r>
                        <a:rPr lang="pt-BR" sz="900" b="0" i="0" u="none" strike="noStrike" dirty="0" err="1">
                          <a:solidFill>
                            <a:srgbClr val="000000"/>
                          </a:solidFill>
                          <a:effectLst/>
                          <a:latin typeface="Montserrat" panose="00000500000000000000" pitchFamily="2" charset="0"/>
                        </a:rPr>
                        <a:t>Vallarta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32.000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La Plaza </a:t>
                      </a:r>
                      <a:r>
                        <a:rPr lang="pt-BR" sz="900" b="0" i="0" u="none" strike="noStrike" dirty="0" err="1">
                          <a:solidFill>
                            <a:srgbClr val="000000"/>
                          </a:solidFill>
                          <a:effectLst/>
                          <a:latin typeface="Montserrat" panose="00000500000000000000" pitchFamily="2" charset="0"/>
                        </a:rPr>
                        <a:t>Cuautitlan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25.400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La Plaza Oriente</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19.800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La </a:t>
                      </a:r>
                      <a:r>
                        <a:rPr lang="pt-BR" sz="900" b="0" i="0" u="none" strike="noStrike" dirty="0" err="1">
                          <a:solidFill>
                            <a:srgbClr val="000000"/>
                          </a:solidFill>
                          <a:effectLst/>
                          <a:latin typeface="Montserrat" panose="00000500000000000000" pitchFamily="2" charset="0"/>
                        </a:rPr>
                        <a:t>Plazoleta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Cienega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Landus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13.000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La </a:t>
                      </a:r>
                      <a:r>
                        <a:rPr lang="pt-BR" sz="900" b="0" i="0" u="none" strike="noStrike" dirty="0" err="1">
                          <a:solidFill>
                            <a:srgbClr val="000000"/>
                          </a:solidFill>
                          <a:effectLst/>
                          <a:latin typeface="Montserrat" panose="00000500000000000000" pitchFamily="2" charset="0"/>
                        </a:rPr>
                        <a:t>Plazoleta</a:t>
                      </a:r>
                      <a:r>
                        <a:rPr lang="pt-BR" sz="900" b="0" i="0" u="none" strike="noStrike" dirty="0">
                          <a:solidFill>
                            <a:srgbClr val="000000"/>
                          </a:solidFill>
                          <a:effectLst/>
                          <a:latin typeface="Montserrat" panose="00000500000000000000" pitchFamily="2" charset="0"/>
                        </a:rPr>
                        <a:t> García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Landus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13.800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La Vela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Mibrasol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Lago Mall</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España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Lago Real</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Kimco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Nayarit</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Puerto </a:t>
                      </a:r>
                      <a:r>
                        <a:rPr lang="pt-BR" sz="900" b="0" i="0" u="none" strike="noStrike" dirty="0" err="1">
                          <a:solidFill>
                            <a:srgbClr val="000000"/>
                          </a:solidFill>
                          <a:effectLst/>
                          <a:latin typeface="Montserrat" panose="00000500000000000000" pitchFamily="2" charset="0"/>
                        </a:rPr>
                        <a:t>Vallarta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25.000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Americas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Celaya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Citelis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Celaya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11.100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Americas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Chetumal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Chetumal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39.900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Americas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Taxco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Guerrero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Taxco</a:t>
                      </a:r>
                      <a:r>
                        <a:rPr lang="pt-BR" sz="900" b="0" i="0" u="none" strike="noStrike" dirty="0">
                          <a:solidFill>
                            <a:srgbClr val="000000"/>
                          </a:solidFill>
                          <a:effectLst/>
                          <a:latin typeface="Montserrat" panose="00000500000000000000" pitchFamily="2" charset="0"/>
                        </a:rPr>
                        <a:t> De Alarcón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16.700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D6B5B458-A69E-3B30-A701-D5D0B7685DA6}"/>
              </a:ext>
            </a:extLst>
          </p:cNvPr>
          <p:cNvSpPr txBox="1"/>
          <p:nvPr/>
        </p:nvSpPr>
        <p:spPr>
          <a:xfrm>
            <a:off x="1319679"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025B56FD-A9D3-8F1F-B03B-377693BBD382}"/>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158</a:t>
            </a:r>
          </a:p>
        </p:txBody>
      </p:sp>
      <p:sp>
        <p:nvSpPr>
          <p:cNvPr id="13" name="Retângulo: Cantos Arredondados 12">
            <a:hlinkClick r:id="rId3" action="ppaction://hlinksldjump"/>
            <a:extLst>
              <a:ext uri="{FF2B5EF4-FFF2-40B4-BE49-F238E27FC236}">
                <a16:creationId xmlns:a16="http://schemas.microsoft.com/office/drawing/2014/main" id="{792550D0-C29A-FF4A-941C-DD47E3630DA3}"/>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280942092"/>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971853084"/>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Misiones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Roma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Juárez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74.000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Olas</a:t>
                      </a:r>
                      <a:r>
                        <a:rPr lang="pt-BR" sz="900" b="0" i="0" u="none" strike="noStrike" dirty="0">
                          <a:solidFill>
                            <a:srgbClr val="000000"/>
                          </a:solidFill>
                          <a:effectLst/>
                          <a:latin typeface="Montserrat" panose="00000500000000000000" pitchFamily="2" charset="0"/>
                        </a:rPr>
                        <a:t> Mall</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Comerci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Guerrero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Acapulco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11.100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Plazas</a:t>
                      </a:r>
                      <a:r>
                        <a:rPr lang="pt-BR" sz="900" b="0" i="0" u="none" strike="noStrike" dirty="0">
                          <a:solidFill>
                            <a:srgbClr val="000000"/>
                          </a:solidFill>
                          <a:effectLst/>
                          <a:latin typeface="Montserrat" panose="00000500000000000000" pitchFamily="2" charset="0"/>
                        </a:rPr>
                        <a:t> Outlet </a:t>
                      </a:r>
                      <a:r>
                        <a:rPr lang="pt-BR" sz="900" b="0" i="0" u="none" strike="noStrike" dirty="0" err="1">
                          <a:solidFill>
                            <a:srgbClr val="000000"/>
                          </a:solidFill>
                          <a:effectLst/>
                          <a:latin typeface="Montserrat" panose="00000500000000000000" pitchFamily="2" charset="0"/>
                        </a:rPr>
                        <a:t>Cancíun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22.600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Plazas</a:t>
                      </a:r>
                      <a:r>
                        <a:rPr lang="pt-BR" sz="900" b="0" i="0" u="none" strike="noStrike" dirty="0">
                          <a:solidFill>
                            <a:srgbClr val="000000"/>
                          </a:solidFill>
                          <a:effectLst/>
                          <a:latin typeface="Montserrat" panose="00000500000000000000" pitchFamily="2" charset="0"/>
                        </a:rPr>
                        <a:t> Outlet Guadalajara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33.300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Plazas</a:t>
                      </a:r>
                      <a:r>
                        <a:rPr lang="pt-BR" sz="900" b="0" i="0" u="none" strike="noStrike" dirty="0">
                          <a:solidFill>
                            <a:srgbClr val="000000"/>
                          </a:solidFill>
                          <a:effectLst/>
                          <a:latin typeface="Montserrat" panose="00000500000000000000" pitchFamily="2" charset="0"/>
                        </a:rPr>
                        <a:t> Outlet </a:t>
                      </a:r>
                      <a:r>
                        <a:rPr lang="pt-BR" sz="900" b="0" i="0" u="none" strike="noStrike" dirty="0" err="1">
                          <a:solidFill>
                            <a:srgbClr val="000000"/>
                          </a:solidFill>
                          <a:effectLst/>
                          <a:latin typeface="Montserrat" panose="00000500000000000000" pitchFamily="2" charset="0"/>
                        </a:rPr>
                        <a:t>Lerma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Toluca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61.300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Plazas</a:t>
                      </a:r>
                      <a:r>
                        <a:rPr lang="pt-BR" sz="900" b="0" i="0" u="none" strike="noStrike" dirty="0">
                          <a:solidFill>
                            <a:srgbClr val="000000"/>
                          </a:solidFill>
                          <a:effectLst/>
                          <a:latin typeface="Montserrat" panose="00000500000000000000" pitchFamily="2" charset="0"/>
                        </a:rPr>
                        <a:t> Outlet Monterrey</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43.000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Tiendas</a:t>
                      </a:r>
                      <a:r>
                        <a:rPr lang="pt-BR" sz="900" b="0" i="0" u="none" strike="noStrike" dirty="0">
                          <a:solidFill>
                            <a:srgbClr val="000000"/>
                          </a:solidFill>
                          <a:effectLst/>
                          <a:latin typeface="Montserrat" panose="00000500000000000000" pitchFamily="2" charset="0"/>
                        </a:rPr>
                        <a:t> Cancun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15.500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Tiendas</a:t>
                      </a:r>
                      <a:r>
                        <a:rPr lang="pt-BR" sz="900" b="0" i="0" u="none" strike="noStrike" dirty="0">
                          <a:solidFill>
                            <a:srgbClr val="000000"/>
                          </a:solidFill>
                          <a:effectLst/>
                          <a:latin typeface="Montserrat" panose="00000500000000000000" pitchFamily="2" charset="0"/>
                        </a:rPr>
                        <a:t> San Esteban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23.700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Virtudes </a:t>
                      </a:r>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Comercial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Komplex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Ley</a:t>
                      </a:r>
                      <a:r>
                        <a:rPr lang="pt-BR" sz="900" b="0" i="0" u="none" strike="noStrike" dirty="0">
                          <a:solidFill>
                            <a:srgbClr val="000000"/>
                          </a:solidFill>
                          <a:effectLst/>
                          <a:latin typeface="Montserrat" panose="00000500000000000000" pitchFamily="2" charset="0"/>
                        </a:rPr>
                        <a:t> Plaza </a:t>
                      </a:r>
                      <a:r>
                        <a:rPr lang="pt-BR" sz="900" b="0" i="0" u="none" strike="noStrike" dirty="0" err="1">
                          <a:solidFill>
                            <a:srgbClr val="000000"/>
                          </a:solidFill>
                          <a:effectLst/>
                          <a:latin typeface="Montserrat" panose="00000500000000000000" pitchFamily="2" charset="0"/>
                        </a:rPr>
                        <a:t>Obregon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Sonora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Cajeme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20.000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Llano</a:t>
                      </a:r>
                      <a:r>
                        <a:rPr lang="pt-BR" sz="900" b="0" i="0" u="none" strike="noStrike" dirty="0">
                          <a:solidFill>
                            <a:srgbClr val="000000"/>
                          </a:solidFill>
                          <a:effectLst/>
                          <a:latin typeface="Montserrat" panose="00000500000000000000" pitchFamily="2" charset="0"/>
                        </a:rPr>
                        <a:t> Mall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Centro Comercial Galeria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Animas A.C.</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47.072</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Lomas Plaza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11.300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Luna Park</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Proarquitectura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35.500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Luxury Hall</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Adconam</a:t>
                      </a:r>
                      <a:r>
                        <a:rPr lang="pt-BR" sz="900" b="0" i="0" u="none" strike="noStrike" dirty="0">
                          <a:solidFill>
                            <a:srgbClr val="000000"/>
                          </a:solidFill>
                          <a:effectLst/>
                          <a:latin typeface="Montserrat" panose="00000500000000000000" pitchFamily="2" charset="0"/>
                        </a:rPr>
                        <a:t>, S.A. De C.V.</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5.408</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Macroplaza</a:t>
                      </a:r>
                      <a:r>
                        <a:rPr lang="pt-BR" sz="900" b="0" i="0" u="none" strike="noStrike" dirty="0">
                          <a:solidFill>
                            <a:srgbClr val="000000"/>
                          </a:solidFill>
                          <a:effectLst/>
                          <a:latin typeface="Montserrat" panose="00000500000000000000" pitchFamily="2" charset="0"/>
                        </a:rPr>
                        <a:t> Del Mar</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Mexico </a:t>
                      </a:r>
                      <a:r>
                        <a:rPr lang="pt-BR" sz="900" b="0" i="0" u="none" strike="noStrike" dirty="0" err="1">
                          <a:solidFill>
                            <a:srgbClr val="000000"/>
                          </a:solidFill>
                          <a:effectLst/>
                          <a:latin typeface="Montserrat" panose="00000500000000000000" pitchFamily="2" charset="0"/>
                        </a:rPr>
                        <a:t>Retail</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Advisors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Ensenada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32.600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Macroplaza</a:t>
                      </a:r>
                      <a:r>
                        <a:rPr lang="pt-BR" sz="900" b="0" i="0" u="none" strike="noStrike" dirty="0">
                          <a:solidFill>
                            <a:srgbClr val="000000"/>
                          </a:solidFill>
                          <a:effectLst/>
                          <a:latin typeface="Montserrat" panose="00000500000000000000" pitchFamily="2" charset="0"/>
                        </a:rPr>
                        <a:t> Del Valle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Mexico </a:t>
                      </a:r>
                      <a:r>
                        <a:rPr lang="pt-BR" sz="900" b="0" i="0" u="none" strike="noStrike" dirty="0" err="1">
                          <a:solidFill>
                            <a:srgbClr val="000000"/>
                          </a:solidFill>
                          <a:effectLst/>
                          <a:latin typeface="Montserrat" panose="00000500000000000000" pitchFamily="2" charset="0"/>
                        </a:rPr>
                        <a:t>Retail</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Advisors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Mexicali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35.600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Macroplaza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Estadio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Michoacán</a:t>
                      </a:r>
                      <a:r>
                        <a:rPr lang="pt-BR" sz="900" b="0" i="0" u="none" strike="noStrike" dirty="0">
                          <a:solidFill>
                            <a:srgbClr val="000000"/>
                          </a:solidFill>
                          <a:effectLst/>
                          <a:latin typeface="Montserrat" panose="00000500000000000000" pitchFamily="2" charset="0"/>
                        </a:rPr>
                        <a:t> De Ocampo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Morelia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17.600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Macroplaza</a:t>
                      </a:r>
                      <a:r>
                        <a:rPr lang="pt-BR" sz="900" b="0" i="0" u="none" strike="noStrike" dirty="0">
                          <a:solidFill>
                            <a:srgbClr val="000000"/>
                          </a:solidFill>
                          <a:effectLst/>
                          <a:latin typeface="Montserrat" panose="00000500000000000000" pitchFamily="2" charset="0"/>
                        </a:rPr>
                        <a:t> Insurgentes</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55.000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Macroplaza</a:t>
                      </a:r>
                      <a:r>
                        <a:rPr lang="pt-BR" sz="900" b="0" i="0" u="none" strike="noStrike" dirty="0">
                          <a:solidFill>
                            <a:srgbClr val="000000"/>
                          </a:solidFill>
                          <a:effectLst/>
                          <a:latin typeface="Montserrat" panose="00000500000000000000" pitchFamily="2" charset="0"/>
                        </a:rPr>
                        <a:t> Los </a:t>
                      </a:r>
                      <a:r>
                        <a:rPr lang="pt-BR" sz="900" b="0" i="0" u="none" strike="noStrike" dirty="0" err="1">
                          <a:solidFill>
                            <a:srgbClr val="000000"/>
                          </a:solidFill>
                          <a:effectLst/>
                          <a:latin typeface="Montserrat" panose="00000500000000000000" pitchFamily="2" charset="0"/>
                        </a:rPr>
                        <a:t>Heroes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29.700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Macroplaza</a:t>
                      </a:r>
                      <a:r>
                        <a:rPr lang="pt-BR" sz="900" b="0" i="0" u="none" strike="noStrike" dirty="0">
                          <a:solidFill>
                            <a:srgbClr val="000000"/>
                          </a:solidFill>
                          <a:effectLst/>
                          <a:latin typeface="Montserrat" panose="00000500000000000000" pitchFamily="2" charset="0"/>
                        </a:rPr>
                        <a:t> Mérida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Yucatán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Mérida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33.600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817E5F08-5194-EFBF-C8E0-21A90250E95B}"/>
              </a:ext>
            </a:extLst>
          </p:cNvPr>
          <p:cNvSpPr txBox="1"/>
          <p:nvPr/>
        </p:nvSpPr>
        <p:spPr>
          <a:xfrm>
            <a:off x="1313793" y="6389857"/>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D30058FC-789A-3614-183A-E59C320A4DEC}"/>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159</a:t>
            </a:r>
          </a:p>
        </p:txBody>
      </p:sp>
      <p:sp>
        <p:nvSpPr>
          <p:cNvPr id="13" name="Retângulo: Cantos Arredondados 12">
            <a:hlinkClick r:id="rId3" action="ppaction://hlinksldjump"/>
            <a:extLst>
              <a:ext uri="{FF2B5EF4-FFF2-40B4-BE49-F238E27FC236}">
                <a16:creationId xmlns:a16="http://schemas.microsoft.com/office/drawing/2014/main" id="{E08D8EC2-465C-7907-33F2-F9A032251639}"/>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42744237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lipse 2">
            <a:extLst>
              <a:ext uri="{FF2B5EF4-FFF2-40B4-BE49-F238E27FC236}">
                <a16:creationId xmlns:a16="http://schemas.microsoft.com/office/drawing/2014/main" id="{7D640E71-6146-68E9-FBE2-20B6F6C18756}"/>
              </a:ext>
            </a:extLst>
          </p:cNvPr>
          <p:cNvSpPr/>
          <p:nvPr/>
        </p:nvSpPr>
        <p:spPr>
          <a:xfrm>
            <a:off x="789223" y="12517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854736" y="-34618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tângulo 5">
            <a:extLst>
              <a:ext uri="{FF2B5EF4-FFF2-40B4-BE49-F238E27FC236}">
                <a16:creationId xmlns:a16="http://schemas.microsoft.com/office/drawing/2014/main" id="{71FEA4A3-13EC-DCB6-8F57-3CDBE051F270}"/>
              </a:ext>
            </a:extLst>
          </p:cNvPr>
          <p:cNvSpPr/>
          <p:nvPr/>
        </p:nvSpPr>
        <p:spPr>
          <a:xfrm>
            <a:off x="4374286" y="0"/>
            <a:ext cx="7817713" cy="6869575"/>
          </a:xfrm>
          <a:prstGeom prst="rect">
            <a:avLst/>
          </a:prstGeom>
          <a:solidFill>
            <a:srgbClr val="74A9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419"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aphicFrame>
        <p:nvGraphicFramePr>
          <p:cNvPr id="8" name="Gráfico 7">
            <a:extLst>
              <a:ext uri="{FF2B5EF4-FFF2-40B4-BE49-F238E27FC236}">
                <a16:creationId xmlns:a16="http://schemas.microsoft.com/office/drawing/2014/main" id="{E18A60F3-F82E-7EC2-ED85-873157CBD398}"/>
              </a:ext>
            </a:extLst>
          </p:cNvPr>
          <p:cNvGraphicFramePr/>
          <p:nvPr>
            <p:extLst>
              <p:ext uri="{D42A27DB-BD31-4B8C-83A1-F6EECF244321}">
                <p14:modId xmlns:p14="http://schemas.microsoft.com/office/powerpoint/2010/main" val="1245238728"/>
              </p:ext>
            </p:extLst>
          </p:nvPr>
        </p:nvGraphicFramePr>
        <p:xfrm>
          <a:off x="6860224" y="-163347"/>
          <a:ext cx="2831126" cy="3837943"/>
        </p:xfrm>
        <a:graphic>
          <a:graphicData uri="http://schemas.openxmlformats.org/drawingml/2006/chart">
            <c:chart xmlns:c="http://schemas.openxmlformats.org/drawingml/2006/chart" xmlns:r="http://schemas.openxmlformats.org/officeDocument/2006/relationships" r:id="rId2"/>
          </a:graphicData>
        </a:graphic>
      </p:graphicFrame>
      <p:sp>
        <p:nvSpPr>
          <p:cNvPr id="9" name="CaixaDeTexto 8">
            <a:extLst>
              <a:ext uri="{FF2B5EF4-FFF2-40B4-BE49-F238E27FC236}">
                <a16:creationId xmlns:a16="http://schemas.microsoft.com/office/drawing/2014/main" id="{3A5332F9-3407-17AA-4316-5F3E47E487F7}"/>
              </a:ext>
            </a:extLst>
          </p:cNvPr>
          <p:cNvSpPr txBox="1"/>
          <p:nvPr/>
        </p:nvSpPr>
        <p:spPr>
          <a:xfrm>
            <a:off x="9497352" y="2506362"/>
            <a:ext cx="2214500"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solidFill>
                  <a:schemeClr val="bg1"/>
                </a:solidFill>
                <a:effectLst/>
                <a:uLnTx/>
                <a:uFillTx/>
                <a:latin typeface="Montserrat" panose="00000500000000000000" pitchFamily="2" charset="0"/>
                <a:ea typeface="Segoe UI Black" panose="020B0A02040204020203" pitchFamily="34" charset="0"/>
                <a:cs typeface="Segoe UI" panose="020B0502040204020203" pitchFamily="34" charset="0"/>
              </a:rPr>
              <a:t>Otras Ciudades</a:t>
            </a:r>
          </a:p>
        </p:txBody>
      </p:sp>
      <p:sp>
        <p:nvSpPr>
          <p:cNvPr id="11" name="CaixaDeTexto 10">
            <a:extLst>
              <a:ext uri="{FF2B5EF4-FFF2-40B4-BE49-F238E27FC236}">
                <a16:creationId xmlns:a16="http://schemas.microsoft.com/office/drawing/2014/main" id="{06B0AAFE-C9E6-C26E-C11D-B7B342E40CBC}"/>
              </a:ext>
            </a:extLst>
          </p:cNvPr>
          <p:cNvSpPr txBox="1"/>
          <p:nvPr/>
        </p:nvSpPr>
        <p:spPr>
          <a:xfrm>
            <a:off x="5500811" y="934136"/>
            <a:ext cx="1417139" cy="66684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solidFill>
                  <a:schemeClr val="bg1"/>
                </a:solidFill>
                <a:effectLst/>
                <a:uLnTx/>
                <a:uFillTx/>
                <a:latin typeface="Montserrat" panose="00000500000000000000" pitchFamily="2" charset="0"/>
                <a:ea typeface="Segoe UI Black" panose="020B0A02040204020203" pitchFamily="34" charset="0"/>
                <a:cs typeface="Segoe UI" panose="020B0502040204020203" pitchFamily="34" charset="0"/>
              </a:rPr>
              <a:t>Capital</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000" b="1" dirty="0">
                <a:solidFill>
                  <a:schemeClr val="bg1"/>
                </a:solidFill>
                <a:latin typeface="Montserrat" panose="00000500000000000000" pitchFamily="2" charset="0"/>
                <a:ea typeface="Segoe UI Black" panose="020B0A02040204020203" pitchFamily="34" charset="0"/>
                <a:cs typeface="Segoe UI" panose="020B0502040204020203" pitchFamily="34" charset="0"/>
              </a:rPr>
              <a:t>del país</a:t>
            </a:r>
            <a:endParaRPr kumimoji="0" lang="es-419" sz="2000" b="1" i="0" u="none" strike="noStrike" kern="1200" cap="none" spc="0" normalizeH="0" baseline="0" dirty="0">
              <a:ln>
                <a:noFill/>
              </a:ln>
              <a:solidFill>
                <a:schemeClr val="bg1"/>
              </a:solidFill>
              <a:effectLst/>
              <a:uLnTx/>
              <a:uFillTx/>
              <a:latin typeface="Montserrat" panose="00000500000000000000" pitchFamily="2" charset="0"/>
              <a:ea typeface="Segoe UI Black" panose="020B0A02040204020203" pitchFamily="34" charset="0"/>
              <a:cs typeface="Segoe UI" panose="020B0502040204020203" pitchFamily="34" charset="0"/>
            </a:endParaRPr>
          </a:p>
        </p:txBody>
      </p:sp>
      <p:graphicFrame>
        <p:nvGraphicFramePr>
          <p:cNvPr id="15" name="Gráfico 14">
            <a:extLst>
              <a:ext uri="{FF2B5EF4-FFF2-40B4-BE49-F238E27FC236}">
                <a16:creationId xmlns:a16="http://schemas.microsoft.com/office/drawing/2014/main" id="{BB9A8A4A-C0BA-CB14-E6B0-FCFAC08E2052}"/>
              </a:ext>
            </a:extLst>
          </p:cNvPr>
          <p:cNvGraphicFramePr/>
          <p:nvPr>
            <p:extLst>
              <p:ext uri="{D42A27DB-BD31-4B8C-83A1-F6EECF244321}">
                <p14:modId xmlns:p14="http://schemas.microsoft.com/office/powerpoint/2010/main" val="2456119846"/>
              </p:ext>
            </p:extLst>
          </p:nvPr>
        </p:nvGraphicFramePr>
        <p:xfrm>
          <a:off x="4221886" y="3344397"/>
          <a:ext cx="4590787" cy="2716674"/>
        </p:xfrm>
        <a:graphic>
          <a:graphicData uri="http://schemas.openxmlformats.org/drawingml/2006/chart">
            <c:chart xmlns:c="http://schemas.openxmlformats.org/drawingml/2006/chart" xmlns:r="http://schemas.openxmlformats.org/officeDocument/2006/relationships" r:id="rId3"/>
          </a:graphicData>
        </a:graphic>
      </p:graphicFrame>
      <p:sp>
        <p:nvSpPr>
          <p:cNvPr id="17" name="CaixaDeTexto 16">
            <a:extLst>
              <a:ext uri="{FF2B5EF4-FFF2-40B4-BE49-F238E27FC236}">
                <a16:creationId xmlns:a16="http://schemas.microsoft.com/office/drawing/2014/main" id="{5431895D-0B85-E05B-0239-CAAFD080B63E}"/>
              </a:ext>
            </a:extLst>
          </p:cNvPr>
          <p:cNvSpPr txBox="1"/>
          <p:nvPr/>
        </p:nvSpPr>
        <p:spPr>
          <a:xfrm>
            <a:off x="4304178" y="4525762"/>
            <a:ext cx="2961052"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i="0" u="none" strike="noStrike" kern="1200" cap="none" spc="0" normalizeH="0" baseline="0" dirty="0">
                <a:ln>
                  <a:noFill/>
                </a:ln>
                <a:solidFill>
                  <a:schemeClr val="bg1"/>
                </a:solidFill>
                <a:effectLst/>
                <a:uLnTx/>
                <a:uFillTx/>
                <a:latin typeface="Montserrat" panose="00000500000000000000" pitchFamily="2" charset="0"/>
                <a:ea typeface="Segoe UI Black" panose="020B0A02040204020203" pitchFamily="34" charset="0"/>
                <a:cs typeface="Segoe UI" panose="020B0502040204020203" pitchFamily="34" charset="0"/>
              </a:rPr>
              <a:t>OTRAS</a:t>
            </a:r>
            <a:r>
              <a:rPr kumimoji="0" lang="es-419" sz="2000" i="0" u="none" strike="noStrike" kern="1200" cap="none" spc="0" normalizeH="0" baseline="0" dirty="0">
                <a:ln>
                  <a:noFill/>
                </a:ln>
                <a:solidFill>
                  <a:schemeClr val="bg1"/>
                </a:solidFill>
                <a:effectLst/>
                <a:uLnTx/>
                <a:uFillTx/>
                <a:latin typeface="Montserrat" panose="00000500000000000000" pitchFamily="2" charset="0"/>
                <a:ea typeface="Segoe UI Black" panose="020B0A02040204020203" pitchFamily="34" charset="0"/>
                <a:cs typeface="Segoe UI" panose="020B0502040204020203" pitchFamily="34" charset="0"/>
              </a:rPr>
              <a:t> </a:t>
            </a:r>
            <a:r>
              <a:rPr kumimoji="0" lang="es-419" sz="1400" i="0" u="none" strike="noStrike" kern="1200" cap="none" spc="0" normalizeH="0" baseline="0" dirty="0">
                <a:ln>
                  <a:noFill/>
                </a:ln>
                <a:solidFill>
                  <a:schemeClr val="bg1"/>
                </a:solidFill>
                <a:effectLst/>
                <a:uLnTx/>
                <a:uFillTx/>
                <a:latin typeface="Montserrat" panose="00000500000000000000" pitchFamily="2" charset="0"/>
                <a:ea typeface="Segoe UI Black" panose="020B0A02040204020203" pitchFamily="34" charset="0"/>
                <a:cs typeface="Segoe UI" panose="020B0502040204020203" pitchFamily="34" charset="0"/>
              </a:rPr>
              <a:t>CIUDADES</a:t>
            </a:r>
          </a:p>
        </p:txBody>
      </p:sp>
      <p:sp>
        <p:nvSpPr>
          <p:cNvPr id="18" name="CaixaDeTexto 17">
            <a:extLst>
              <a:ext uri="{FF2B5EF4-FFF2-40B4-BE49-F238E27FC236}">
                <a16:creationId xmlns:a16="http://schemas.microsoft.com/office/drawing/2014/main" id="{418A48CC-B7F5-5DBB-A5A4-28162F9BE7D8}"/>
              </a:ext>
            </a:extLst>
          </p:cNvPr>
          <p:cNvSpPr txBox="1"/>
          <p:nvPr/>
        </p:nvSpPr>
        <p:spPr>
          <a:xfrm>
            <a:off x="4285128" y="3401905"/>
            <a:ext cx="2232151" cy="275460"/>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i="0" u="none" strike="noStrike" kern="1200" cap="none" spc="0" normalizeH="0" baseline="0" dirty="0">
                <a:ln>
                  <a:noFill/>
                </a:ln>
                <a:solidFill>
                  <a:schemeClr val="bg1"/>
                </a:solidFill>
                <a:effectLst/>
                <a:uLnTx/>
                <a:uFillTx/>
                <a:latin typeface="Montserrat" panose="00000500000000000000" pitchFamily="2" charset="0"/>
                <a:ea typeface="Segoe UI Black" panose="020B0A02040204020203" pitchFamily="34" charset="0"/>
                <a:cs typeface="Segoe UI" panose="020B0502040204020203" pitchFamily="34" charset="0"/>
              </a:rPr>
              <a:t>CAPITAL DEL PAÍS</a:t>
            </a:r>
          </a:p>
        </p:txBody>
      </p:sp>
      <p:pic>
        <p:nvPicPr>
          <p:cNvPr id="12" name="Imagem 11" descr="Uma imagem contendo Diagrama&#10;&#10;Descrição gerada automaticamente">
            <a:extLst>
              <a:ext uri="{FF2B5EF4-FFF2-40B4-BE49-F238E27FC236}">
                <a16:creationId xmlns:a16="http://schemas.microsoft.com/office/drawing/2014/main" id="{5B2F47F0-8809-1A36-86F4-E7DF4E639C88}"/>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6084" t="50387" r="6601" b="10444"/>
          <a:stretch/>
        </p:blipFill>
        <p:spPr>
          <a:xfrm rot="16200000">
            <a:off x="-3125091" y="3150640"/>
            <a:ext cx="6846680" cy="596494"/>
          </a:xfrm>
          <a:prstGeom prst="rect">
            <a:avLst/>
          </a:prstGeom>
        </p:spPr>
      </p:pic>
      <p:sp>
        <p:nvSpPr>
          <p:cNvPr id="13" name="CaixaDeTexto 12">
            <a:extLst>
              <a:ext uri="{FF2B5EF4-FFF2-40B4-BE49-F238E27FC236}">
                <a16:creationId xmlns:a16="http://schemas.microsoft.com/office/drawing/2014/main" id="{45BA90F9-40D0-6577-18D5-90A38DDBF403}"/>
              </a:ext>
            </a:extLst>
          </p:cNvPr>
          <p:cNvSpPr txBox="1"/>
          <p:nvPr/>
        </p:nvSpPr>
        <p:spPr>
          <a:xfrm>
            <a:off x="935914" y="4197049"/>
            <a:ext cx="2964778" cy="892552"/>
          </a:xfrm>
          <a:prstGeom prst="rect">
            <a:avLst/>
          </a:prstGeom>
          <a:noFill/>
        </p:spPr>
        <p:txBody>
          <a:bodyPr wrap="square">
            <a:spAutoFit/>
          </a:bodyPr>
          <a:lstStyle/>
          <a:p>
            <a:r>
              <a:rPr lang="es-419" sz="1600" b="1" dirty="0">
                <a:solidFill>
                  <a:srgbClr val="74A9DB"/>
                </a:solidFill>
                <a:latin typeface="Montserrat" panose="00000500000000000000" pitchFamily="2" charset="0"/>
                <a:cs typeface="Calibri" panose="020F0502020204030204" pitchFamily="34" charset="0"/>
              </a:rPr>
              <a:t>GLA m² </a:t>
            </a:r>
          </a:p>
          <a:p>
            <a:r>
              <a:rPr lang="es-419" sz="3600" b="1" dirty="0">
                <a:solidFill>
                  <a:srgbClr val="74A9DB"/>
                </a:solidFill>
                <a:latin typeface="Montserrat" panose="00000500000000000000" pitchFamily="2" charset="0"/>
                <a:cs typeface="Calibri" panose="020F0502020204030204" pitchFamily="34" charset="0"/>
              </a:rPr>
              <a:t>1.348.688</a:t>
            </a:r>
          </a:p>
        </p:txBody>
      </p:sp>
      <p:sp>
        <p:nvSpPr>
          <p:cNvPr id="14" name="CaixaDeTexto 13">
            <a:extLst>
              <a:ext uri="{FF2B5EF4-FFF2-40B4-BE49-F238E27FC236}">
                <a16:creationId xmlns:a16="http://schemas.microsoft.com/office/drawing/2014/main" id="{B50E4E91-B78C-CF8D-1288-7330F3D77254}"/>
              </a:ext>
            </a:extLst>
          </p:cNvPr>
          <p:cNvSpPr txBox="1"/>
          <p:nvPr/>
        </p:nvSpPr>
        <p:spPr>
          <a:xfrm>
            <a:off x="930766" y="1146201"/>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los centros comerciales</a:t>
            </a:r>
          </a:p>
        </p:txBody>
      </p:sp>
      <p:sp>
        <p:nvSpPr>
          <p:cNvPr id="16" name="CaixaDeTexto 15">
            <a:extLst>
              <a:ext uri="{FF2B5EF4-FFF2-40B4-BE49-F238E27FC236}">
                <a16:creationId xmlns:a16="http://schemas.microsoft.com/office/drawing/2014/main" id="{3BBF08A9-A957-CEE2-4F83-47BD69F2AB3B}"/>
              </a:ext>
            </a:extLst>
          </p:cNvPr>
          <p:cNvSpPr txBox="1"/>
          <p:nvPr/>
        </p:nvSpPr>
        <p:spPr>
          <a:xfrm>
            <a:off x="960635" y="2748063"/>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GLA</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grpSp>
        <p:nvGrpSpPr>
          <p:cNvPr id="2" name="Agrupar 1">
            <a:extLst>
              <a:ext uri="{FF2B5EF4-FFF2-40B4-BE49-F238E27FC236}">
                <a16:creationId xmlns:a16="http://schemas.microsoft.com/office/drawing/2014/main" id="{9E64D04B-B0C4-89B3-C22F-C66C4C7BE724}"/>
              </a:ext>
            </a:extLst>
          </p:cNvPr>
          <p:cNvGrpSpPr/>
          <p:nvPr/>
        </p:nvGrpSpPr>
        <p:grpSpPr>
          <a:xfrm>
            <a:off x="0" y="-203200"/>
            <a:ext cx="596496" cy="7096541"/>
            <a:chOff x="0" y="9939"/>
            <a:chExt cx="596496" cy="6858002"/>
          </a:xfrm>
        </p:grpSpPr>
        <p:pic>
          <p:nvPicPr>
            <p:cNvPr id="5" name="Imagem 4" descr="Uma imagem contendo Diagrama&#10;&#10;Descrição gerada automaticamente">
              <a:extLst>
                <a:ext uri="{FF2B5EF4-FFF2-40B4-BE49-F238E27FC236}">
                  <a16:creationId xmlns:a16="http://schemas.microsoft.com/office/drawing/2014/main" id="{34A13807-1966-B439-CE87-1354F8CD60C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6084" t="50387" r="6601" b="10444"/>
            <a:stretch/>
          </p:blipFill>
          <p:spPr>
            <a:xfrm rot="16200000">
              <a:off x="-3130752" y="3140693"/>
              <a:ext cx="6858002" cy="596494"/>
            </a:xfrm>
            <a:prstGeom prst="rect">
              <a:avLst/>
            </a:prstGeom>
          </p:spPr>
        </p:pic>
        <p:sp>
          <p:nvSpPr>
            <p:cNvPr id="7" name="Retângulo 6">
              <a:extLst>
                <a:ext uri="{FF2B5EF4-FFF2-40B4-BE49-F238E27FC236}">
                  <a16:creationId xmlns:a16="http://schemas.microsoft.com/office/drawing/2014/main" id="{E0B97081-ACC5-0249-9CB9-E4E7E869EC70}"/>
                </a:ext>
              </a:extLst>
            </p:cNvPr>
            <p:cNvSpPr/>
            <p:nvPr/>
          </p:nvSpPr>
          <p:spPr>
            <a:xfrm>
              <a:off x="0" y="2112621"/>
              <a:ext cx="275303" cy="276374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aphicFrame>
        <p:nvGraphicFramePr>
          <p:cNvPr id="23" name="Tabela 22">
            <a:extLst>
              <a:ext uri="{FF2B5EF4-FFF2-40B4-BE49-F238E27FC236}">
                <a16:creationId xmlns:a16="http://schemas.microsoft.com/office/drawing/2014/main" id="{BBACFDBA-3064-FF92-12EE-EDE53AC5CA77}"/>
              </a:ext>
            </a:extLst>
          </p:cNvPr>
          <p:cNvGraphicFramePr>
            <a:graphicFrameLocks noGrp="1"/>
          </p:cNvGraphicFramePr>
          <p:nvPr>
            <p:extLst>
              <p:ext uri="{D42A27DB-BD31-4B8C-83A1-F6EECF244321}">
                <p14:modId xmlns:p14="http://schemas.microsoft.com/office/powerpoint/2010/main" val="338870111"/>
              </p:ext>
            </p:extLst>
          </p:nvPr>
        </p:nvGraphicFramePr>
        <p:xfrm>
          <a:off x="9206262" y="3587890"/>
          <a:ext cx="2985738" cy="2490808"/>
        </p:xfrm>
        <a:graphic>
          <a:graphicData uri="http://schemas.openxmlformats.org/drawingml/2006/table">
            <a:tbl>
              <a:tblPr firstRow="1" bandRow="1">
                <a:tableStyleId>{35758FB7-9AC5-4552-8A53-C91805E547FA}</a:tableStyleId>
              </a:tblPr>
              <a:tblGrid>
                <a:gridCol w="1103919">
                  <a:extLst>
                    <a:ext uri="{9D8B030D-6E8A-4147-A177-3AD203B41FA5}">
                      <a16:colId xmlns:a16="http://schemas.microsoft.com/office/drawing/2014/main" val="20000"/>
                    </a:ext>
                  </a:extLst>
                </a:gridCol>
                <a:gridCol w="1881819">
                  <a:extLst>
                    <a:ext uri="{9D8B030D-6E8A-4147-A177-3AD203B41FA5}">
                      <a16:colId xmlns:a16="http://schemas.microsoft.com/office/drawing/2014/main" val="20001"/>
                    </a:ext>
                  </a:extLst>
                </a:gridCol>
              </a:tblGrid>
              <a:tr h="541480">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solidFill>
                      <a:srgbClr val="002060"/>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solidFill>
                      <a:srgbClr val="002060"/>
                    </a:solidFill>
                  </a:tcPr>
                </a:tc>
                <a:extLst>
                  <a:ext uri="{0D108BD9-81ED-4DB2-BD59-A6C34878D82A}">
                    <a16:rowId xmlns:a16="http://schemas.microsoft.com/office/drawing/2014/main" val="10000"/>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solidFill>
                      <a:schemeClr val="accent5">
                        <a:lumMod val="5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solidFill>
                      <a:schemeClr val="accent5">
                        <a:lumMod val="50000"/>
                      </a:schemeClr>
                    </a:solidFill>
                  </a:tcPr>
                </a:tc>
                <a:extLst>
                  <a:ext uri="{0D108BD9-81ED-4DB2-BD59-A6C34878D82A}">
                    <a16:rowId xmlns:a16="http://schemas.microsoft.com/office/drawing/2014/main" val="10001"/>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solidFill>
                      <a:schemeClr val="accent5">
                        <a:lumMod val="75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solidFill>
                      <a:schemeClr val="accent5">
                        <a:lumMod val="75000"/>
                      </a:schemeClr>
                    </a:solidFill>
                  </a:tcPr>
                </a:tc>
                <a:extLst>
                  <a:ext uri="{0D108BD9-81ED-4DB2-BD59-A6C34878D82A}">
                    <a16:rowId xmlns:a16="http://schemas.microsoft.com/office/drawing/2014/main" val="10002"/>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solidFill>
                      <a:schemeClr val="accent5">
                        <a:lumMod val="60000"/>
                        <a:lumOff val="40000"/>
                        <a:alpha val="4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solidFill>
                      <a:schemeClr val="accent5">
                        <a:lumMod val="60000"/>
                        <a:lumOff val="40000"/>
                        <a:alpha val="40000"/>
                      </a:schemeClr>
                    </a:solidFill>
                  </a:tcPr>
                </a:tc>
                <a:extLst>
                  <a:ext uri="{0D108BD9-81ED-4DB2-BD59-A6C34878D82A}">
                    <a16:rowId xmlns:a16="http://schemas.microsoft.com/office/drawing/2014/main" val="10003"/>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solidFill>
                      <a:schemeClr val="accent5">
                        <a:lumMod val="40000"/>
                        <a:lumOff val="6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solidFill>
                      <a:schemeClr val="accent5">
                        <a:lumMod val="40000"/>
                        <a:lumOff val="60000"/>
                      </a:schemeClr>
                    </a:solidFill>
                  </a:tcPr>
                </a:tc>
                <a:extLst>
                  <a:ext uri="{0D108BD9-81ED-4DB2-BD59-A6C34878D82A}">
                    <a16:rowId xmlns:a16="http://schemas.microsoft.com/office/drawing/2014/main" val="10004"/>
                  </a:ext>
                </a:extLst>
              </a:tr>
            </a:tbl>
          </a:graphicData>
        </a:graphic>
      </p:graphicFrame>
      <p:sp>
        <p:nvSpPr>
          <p:cNvPr id="24" name="Retângulo: Cantos Arredondados 23">
            <a:extLst>
              <a:ext uri="{FF2B5EF4-FFF2-40B4-BE49-F238E27FC236}">
                <a16:creationId xmlns:a16="http://schemas.microsoft.com/office/drawing/2014/main" id="{6ECDD989-1101-B7EA-AC06-DAD99126A33F}"/>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16</a:t>
            </a:r>
          </a:p>
        </p:txBody>
      </p:sp>
      <p:sp>
        <p:nvSpPr>
          <p:cNvPr id="10" name="Retângulo: Cantos Arredondados 9">
            <a:hlinkClick r:id="rId5" action="ppaction://hlinksldjump"/>
            <a:extLst>
              <a:ext uri="{FF2B5EF4-FFF2-40B4-BE49-F238E27FC236}">
                <a16:creationId xmlns:a16="http://schemas.microsoft.com/office/drawing/2014/main" id="{3D06F899-2EF6-E716-C72E-22EEEE49FB37}"/>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485118937"/>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3862809522"/>
              </p:ext>
            </p:extLst>
          </p:nvPr>
        </p:nvGraphicFramePr>
        <p:xfrm>
          <a:off x="3725782" y="1"/>
          <a:ext cx="7812001" cy="6804007"/>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41793">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07203">
                <a:tc>
                  <a:txBody>
                    <a:bodyPr/>
                    <a:lstStyle/>
                    <a:p>
                      <a:pPr algn="ctr" fontAlgn="b"/>
                      <a:r>
                        <a:rPr lang="pt-BR" sz="900" b="0" i="0" u="none" strike="noStrike" dirty="0" err="1">
                          <a:solidFill>
                            <a:srgbClr val="000000"/>
                          </a:solidFill>
                          <a:effectLst/>
                          <a:latin typeface="Montserrat" panose="00000500000000000000" pitchFamily="2" charset="0"/>
                        </a:rPr>
                        <a:t>Macroplaza</a:t>
                      </a:r>
                      <a:r>
                        <a:rPr lang="pt-BR" sz="900" b="0" i="0" u="none" strike="noStrike" dirty="0">
                          <a:solidFill>
                            <a:srgbClr val="000000"/>
                          </a:solidFill>
                          <a:effectLst/>
                          <a:latin typeface="Montserrat" panose="00000500000000000000" pitchFamily="2" charset="0"/>
                        </a:rPr>
                        <a:t> Oaxaca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Oaxaca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Oaxaca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26.300</a:t>
                      </a:r>
                    </a:p>
                  </a:txBody>
                  <a:tcPr marL="9525" marR="9525" marT="9525" marB="0" anchor="ctr">
                    <a:solidFill>
                      <a:srgbClr val="F8D7CD"/>
                    </a:solidFill>
                  </a:tcPr>
                </a:tc>
                <a:extLst>
                  <a:ext uri="{0D108BD9-81ED-4DB2-BD59-A6C34878D82A}">
                    <a16:rowId xmlns:a16="http://schemas.microsoft.com/office/drawing/2014/main" val="174269447"/>
                  </a:ext>
                </a:extLst>
              </a:tr>
              <a:tr h="425357">
                <a:tc>
                  <a:txBody>
                    <a:bodyPr/>
                    <a:lstStyle/>
                    <a:p>
                      <a:pPr algn="ctr" fontAlgn="b"/>
                      <a:r>
                        <a:rPr lang="pt-BR" sz="900" b="0" i="0" u="none" strike="noStrike" dirty="0" err="1">
                          <a:solidFill>
                            <a:srgbClr val="000000"/>
                          </a:solidFill>
                          <a:effectLst/>
                          <a:latin typeface="Montserrat" panose="00000500000000000000" pitchFamily="2" charset="0"/>
                        </a:rPr>
                        <a:t>Macroplaza</a:t>
                      </a:r>
                      <a:r>
                        <a:rPr lang="pt-BR" sz="900" b="0" i="0" u="none" strike="noStrike" dirty="0">
                          <a:solidFill>
                            <a:srgbClr val="000000"/>
                          </a:solidFill>
                          <a:effectLst/>
                          <a:latin typeface="Montserrat" panose="00000500000000000000" pitchFamily="2" charset="0"/>
                        </a:rPr>
                        <a:t> San </a:t>
                      </a:r>
                      <a:r>
                        <a:rPr lang="pt-BR" sz="900" b="0" i="0" u="none" strike="noStrike" dirty="0" err="1">
                          <a:solidFill>
                            <a:srgbClr val="000000"/>
                          </a:solidFill>
                          <a:effectLst/>
                          <a:latin typeface="Montserrat" panose="00000500000000000000" pitchFamily="2" charset="0"/>
                        </a:rPr>
                        <a:t>Luis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San </a:t>
                      </a:r>
                      <a:r>
                        <a:rPr lang="pt-BR" sz="900" b="0" i="0" u="none" strike="noStrike" dirty="0" err="1">
                          <a:solidFill>
                            <a:srgbClr val="000000"/>
                          </a:solidFill>
                          <a:effectLst/>
                          <a:latin typeface="Montserrat" panose="00000500000000000000" pitchFamily="2" charset="0"/>
                        </a:rPr>
                        <a:t>Luis</a:t>
                      </a:r>
                      <a:r>
                        <a:rPr lang="pt-BR" sz="900" b="0" i="0" u="none" strike="noStrike" dirty="0">
                          <a:solidFill>
                            <a:srgbClr val="000000"/>
                          </a:solidFill>
                          <a:effectLst/>
                          <a:latin typeface="Montserrat" panose="00000500000000000000" pitchFamily="2" charset="0"/>
                        </a:rPr>
                        <a:t> Potosí</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 San Luis Potosí-soledad De Graciano Sánchez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19.100</a:t>
                      </a:r>
                    </a:p>
                  </a:txBody>
                  <a:tcPr marL="9525" marR="9525" marT="9525" marB="0" anchor="ctr">
                    <a:solidFill>
                      <a:srgbClr val="FCECE8"/>
                    </a:solidFill>
                  </a:tcPr>
                </a:tc>
                <a:extLst>
                  <a:ext uri="{0D108BD9-81ED-4DB2-BD59-A6C34878D82A}">
                    <a16:rowId xmlns:a16="http://schemas.microsoft.com/office/drawing/2014/main" val="2738435831"/>
                  </a:ext>
                </a:extLst>
              </a:tr>
              <a:tr h="307203">
                <a:tc>
                  <a:txBody>
                    <a:bodyPr/>
                    <a:lstStyle/>
                    <a:p>
                      <a:pPr algn="ctr" fontAlgn="b"/>
                      <a:r>
                        <a:rPr lang="pt-BR" sz="900" b="0" i="0" u="none" strike="noStrike" dirty="0" err="1">
                          <a:solidFill>
                            <a:srgbClr val="000000"/>
                          </a:solidFill>
                          <a:effectLst/>
                          <a:latin typeface="Montserrat" panose="00000500000000000000" pitchFamily="2" charset="0"/>
                        </a:rPr>
                        <a:t>Macroplaza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Vallarta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Puerto </a:t>
                      </a:r>
                      <a:r>
                        <a:rPr lang="pt-BR" sz="900" b="0" i="0" u="none" strike="noStrike" dirty="0" err="1">
                          <a:solidFill>
                            <a:srgbClr val="000000"/>
                          </a:solidFill>
                          <a:effectLst/>
                          <a:latin typeface="Montserrat" panose="00000500000000000000" pitchFamily="2" charset="0"/>
                        </a:rPr>
                        <a:t>Vallarta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42.100</a:t>
                      </a:r>
                    </a:p>
                  </a:txBody>
                  <a:tcPr marL="9525" marR="9525" marT="9525" marB="0" anchor="ctr">
                    <a:solidFill>
                      <a:srgbClr val="F8D7CD"/>
                    </a:solidFill>
                  </a:tcPr>
                </a:tc>
                <a:extLst>
                  <a:ext uri="{0D108BD9-81ED-4DB2-BD59-A6C34878D82A}">
                    <a16:rowId xmlns:a16="http://schemas.microsoft.com/office/drawing/2014/main" val="1188178967"/>
                  </a:ext>
                </a:extLst>
              </a:tr>
              <a:tr h="307203">
                <a:tc>
                  <a:txBody>
                    <a:bodyPr/>
                    <a:lstStyle/>
                    <a:p>
                      <a:pPr algn="ctr" fontAlgn="b"/>
                      <a:r>
                        <a:rPr lang="pt-BR" sz="900" b="0" i="0" u="none" strike="noStrike" dirty="0" err="1">
                          <a:solidFill>
                            <a:srgbClr val="000000"/>
                          </a:solidFill>
                          <a:effectLst/>
                          <a:latin typeface="Montserrat" panose="00000500000000000000" pitchFamily="2" charset="0"/>
                        </a:rPr>
                        <a:t>Magnocentro</a:t>
                      </a:r>
                      <a:r>
                        <a:rPr lang="pt-BR" sz="900" b="0" i="0" u="none" strike="noStrike" dirty="0">
                          <a:solidFill>
                            <a:srgbClr val="000000"/>
                          </a:solidFill>
                          <a:effectLst/>
                          <a:latin typeface="Montserrat" panose="00000500000000000000" pitchFamily="2" charset="0"/>
                        </a:rPr>
                        <a:t> Ala 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29.300</a:t>
                      </a:r>
                    </a:p>
                  </a:txBody>
                  <a:tcPr marL="9525" marR="9525" marT="9525" marB="0" anchor="ctr">
                    <a:solidFill>
                      <a:srgbClr val="FCECE8"/>
                    </a:solidFill>
                  </a:tcPr>
                </a:tc>
                <a:extLst>
                  <a:ext uri="{0D108BD9-81ED-4DB2-BD59-A6C34878D82A}">
                    <a16:rowId xmlns:a16="http://schemas.microsoft.com/office/drawing/2014/main" val="1037831715"/>
                  </a:ext>
                </a:extLst>
              </a:tr>
              <a:tr h="307203">
                <a:tc>
                  <a:txBody>
                    <a:bodyPr/>
                    <a:lstStyle/>
                    <a:p>
                      <a:pPr algn="ctr" fontAlgn="b"/>
                      <a:r>
                        <a:rPr lang="pt-BR" sz="900" b="0" i="0" u="none" strike="noStrike" dirty="0" err="1">
                          <a:solidFill>
                            <a:srgbClr val="000000"/>
                          </a:solidFill>
                          <a:effectLst/>
                          <a:latin typeface="Montserrat" panose="00000500000000000000" pitchFamily="2" charset="0"/>
                        </a:rPr>
                        <a:t>Magnocentro</a:t>
                      </a:r>
                      <a:r>
                        <a:rPr lang="pt-BR" sz="900" b="0" i="0" u="none" strike="noStrike" dirty="0">
                          <a:solidFill>
                            <a:srgbClr val="000000"/>
                          </a:solidFill>
                          <a:effectLst/>
                          <a:latin typeface="Montserrat" panose="00000500000000000000" pitchFamily="2" charset="0"/>
                        </a:rPr>
                        <a:t> Ala B</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18.400</a:t>
                      </a:r>
                    </a:p>
                  </a:txBody>
                  <a:tcPr marL="9525" marR="9525" marT="9525" marB="0" anchor="ctr">
                    <a:solidFill>
                      <a:srgbClr val="F8D7CD"/>
                    </a:solidFill>
                  </a:tcPr>
                </a:tc>
                <a:extLst>
                  <a:ext uri="{0D108BD9-81ED-4DB2-BD59-A6C34878D82A}">
                    <a16:rowId xmlns:a16="http://schemas.microsoft.com/office/drawing/2014/main" val="1624563643"/>
                  </a:ext>
                </a:extLst>
              </a:tr>
              <a:tr h="307203">
                <a:tc>
                  <a:txBody>
                    <a:bodyPr/>
                    <a:lstStyle/>
                    <a:p>
                      <a:pPr algn="ctr" fontAlgn="b"/>
                      <a:r>
                        <a:rPr lang="pt-BR" sz="900" b="0" i="0" u="none" strike="noStrike" dirty="0" err="1">
                          <a:solidFill>
                            <a:srgbClr val="000000"/>
                          </a:solidFill>
                          <a:effectLst/>
                          <a:latin typeface="Montserrat" panose="00000500000000000000" pitchFamily="2" charset="0"/>
                        </a:rPr>
                        <a:t>Malecon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Americas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102.900</a:t>
                      </a:r>
                    </a:p>
                  </a:txBody>
                  <a:tcPr marL="9525" marR="9525" marT="9525" marB="0" anchor="ctr">
                    <a:solidFill>
                      <a:srgbClr val="FCECE8"/>
                    </a:solidFill>
                  </a:tcPr>
                </a:tc>
                <a:extLst>
                  <a:ext uri="{0D108BD9-81ED-4DB2-BD59-A6C34878D82A}">
                    <a16:rowId xmlns:a16="http://schemas.microsoft.com/office/drawing/2014/main" val="159647448"/>
                  </a:ext>
                </a:extLst>
              </a:tr>
              <a:tr h="307203">
                <a:tc>
                  <a:txBody>
                    <a:bodyPr/>
                    <a:lstStyle/>
                    <a:p>
                      <a:pPr algn="ctr" fontAlgn="b"/>
                      <a:r>
                        <a:rPr lang="pt-BR" sz="900" b="0" i="0" u="none" strike="noStrike" dirty="0">
                          <a:solidFill>
                            <a:srgbClr val="000000"/>
                          </a:solidFill>
                          <a:effectLst/>
                          <a:latin typeface="Montserrat" panose="00000500000000000000" pitchFamily="2" charset="0"/>
                        </a:rPr>
                        <a:t>Mall Plaza Lincoln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28.200</a:t>
                      </a:r>
                    </a:p>
                  </a:txBody>
                  <a:tcPr marL="9525" marR="9525" marT="9525" marB="0" anchor="ctr">
                    <a:solidFill>
                      <a:srgbClr val="F8D7CD"/>
                    </a:solidFill>
                  </a:tcPr>
                </a:tc>
                <a:extLst>
                  <a:ext uri="{0D108BD9-81ED-4DB2-BD59-A6C34878D82A}">
                    <a16:rowId xmlns:a16="http://schemas.microsoft.com/office/drawing/2014/main" val="3882297485"/>
                  </a:ext>
                </a:extLst>
              </a:tr>
              <a:tr h="307203">
                <a:tc>
                  <a:txBody>
                    <a:bodyPr/>
                    <a:lstStyle/>
                    <a:p>
                      <a:pPr algn="ctr" fontAlgn="b"/>
                      <a:r>
                        <a:rPr lang="pt-BR" sz="900" b="0" i="0" u="none" strike="noStrike" dirty="0">
                          <a:solidFill>
                            <a:srgbClr val="000000"/>
                          </a:solidFill>
                          <a:effectLst/>
                          <a:latin typeface="Montserrat" panose="00000500000000000000" pitchFamily="2" charset="0"/>
                        </a:rPr>
                        <a:t>Marina Town Center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Mira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45.000</a:t>
                      </a:r>
                    </a:p>
                  </a:txBody>
                  <a:tcPr marL="9525" marR="9525" marT="9525" marB="0" anchor="ctr">
                    <a:solidFill>
                      <a:srgbClr val="FCECE8"/>
                    </a:solidFill>
                  </a:tcPr>
                </a:tc>
                <a:extLst>
                  <a:ext uri="{0D108BD9-81ED-4DB2-BD59-A6C34878D82A}">
                    <a16:rowId xmlns:a16="http://schemas.microsoft.com/office/drawing/2014/main" val="1849445180"/>
                  </a:ext>
                </a:extLst>
              </a:tr>
              <a:tr h="307203">
                <a:tc>
                  <a:txBody>
                    <a:bodyPr/>
                    <a:lstStyle/>
                    <a:p>
                      <a:pPr algn="ctr" fontAlgn="b"/>
                      <a:r>
                        <a:rPr lang="pt-BR" sz="900" b="0" i="0" u="none" strike="noStrike" dirty="0" err="1">
                          <a:solidFill>
                            <a:srgbClr val="000000"/>
                          </a:solidFill>
                          <a:effectLst/>
                          <a:latin typeface="Montserrat" panose="00000500000000000000" pitchFamily="2" charset="0"/>
                        </a:rPr>
                        <a:t>Maxiplaza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9.800</a:t>
                      </a:r>
                    </a:p>
                  </a:txBody>
                  <a:tcPr marL="9525" marR="9525" marT="9525" marB="0" anchor="ctr">
                    <a:solidFill>
                      <a:srgbClr val="F8D7CD"/>
                    </a:solidFill>
                  </a:tcPr>
                </a:tc>
                <a:extLst>
                  <a:ext uri="{0D108BD9-81ED-4DB2-BD59-A6C34878D82A}">
                    <a16:rowId xmlns:a16="http://schemas.microsoft.com/office/drawing/2014/main" val="1411550322"/>
                  </a:ext>
                </a:extLst>
              </a:tr>
              <a:tr h="307203">
                <a:tc>
                  <a:txBody>
                    <a:bodyPr/>
                    <a:lstStyle/>
                    <a:p>
                      <a:pPr algn="ctr" fontAlgn="b"/>
                      <a:r>
                        <a:rPr lang="pt-BR" sz="900" b="0" i="0" u="none" strike="noStrike" dirty="0">
                          <a:solidFill>
                            <a:srgbClr val="000000"/>
                          </a:solidFill>
                          <a:effectLst/>
                          <a:latin typeface="Montserrat" panose="00000500000000000000" pitchFamily="2" charset="0"/>
                        </a:rPr>
                        <a:t>Mega Com. Mex./ </a:t>
                      </a:r>
                      <a:r>
                        <a:rPr lang="pt-BR" sz="900" b="0" i="0" u="none" strike="noStrike" dirty="0" err="1">
                          <a:solidFill>
                            <a:srgbClr val="000000"/>
                          </a:solidFill>
                          <a:effectLst/>
                          <a:latin typeface="Montserrat" panose="00000500000000000000" pitchFamily="2" charset="0"/>
                        </a:rPr>
                        <a:t>Costco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Comerci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Veracruz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35.900</a:t>
                      </a:r>
                    </a:p>
                  </a:txBody>
                  <a:tcPr marL="9525" marR="9525" marT="9525" marB="0" anchor="ctr">
                    <a:solidFill>
                      <a:srgbClr val="FCECE8"/>
                    </a:solidFill>
                  </a:tcPr>
                </a:tc>
                <a:extLst>
                  <a:ext uri="{0D108BD9-81ED-4DB2-BD59-A6C34878D82A}">
                    <a16:rowId xmlns:a16="http://schemas.microsoft.com/office/drawing/2014/main" val="3066878474"/>
                  </a:ext>
                </a:extLst>
              </a:tr>
              <a:tr h="307203">
                <a:tc>
                  <a:txBody>
                    <a:bodyPr/>
                    <a:lstStyle/>
                    <a:p>
                      <a:pPr algn="ctr" fontAlgn="b"/>
                      <a:r>
                        <a:rPr lang="pt-BR" sz="900" b="0" i="0" u="none" strike="noStrike" dirty="0">
                          <a:solidFill>
                            <a:srgbClr val="000000"/>
                          </a:solidFill>
                          <a:effectLst/>
                          <a:latin typeface="Montserrat" panose="00000500000000000000" pitchFamily="2" charset="0"/>
                        </a:rPr>
                        <a:t>Mega </a:t>
                      </a:r>
                      <a:r>
                        <a:rPr lang="pt-BR" sz="900" b="0" i="0" u="none" strike="noStrike" dirty="0" err="1">
                          <a:solidFill>
                            <a:srgbClr val="000000"/>
                          </a:solidFill>
                          <a:effectLst/>
                          <a:latin typeface="Montserrat" panose="00000500000000000000" pitchFamily="2" charset="0"/>
                        </a:rPr>
                        <a:t>Hnos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Serdan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Comerci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14.000</a:t>
                      </a:r>
                    </a:p>
                  </a:txBody>
                  <a:tcPr marL="9525" marR="9525" marT="9525" marB="0" anchor="ctr">
                    <a:solidFill>
                      <a:srgbClr val="F8D7CD"/>
                    </a:solidFill>
                  </a:tcPr>
                </a:tc>
                <a:extLst>
                  <a:ext uri="{0D108BD9-81ED-4DB2-BD59-A6C34878D82A}">
                    <a16:rowId xmlns:a16="http://schemas.microsoft.com/office/drawing/2014/main" val="2150376807"/>
                  </a:ext>
                </a:extLst>
              </a:tr>
              <a:tr h="307203">
                <a:tc>
                  <a:txBody>
                    <a:bodyPr/>
                    <a:lstStyle/>
                    <a:p>
                      <a:pPr algn="ctr" fontAlgn="b"/>
                      <a:r>
                        <a:rPr lang="pt-BR" sz="900" b="0" i="0" u="none" strike="noStrike" dirty="0">
                          <a:solidFill>
                            <a:srgbClr val="000000"/>
                          </a:solidFill>
                          <a:effectLst/>
                          <a:latin typeface="Montserrat" panose="00000500000000000000" pitchFamily="2" charset="0"/>
                        </a:rPr>
                        <a:t>Mega </a:t>
                      </a:r>
                      <a:r>
                        <a:rPr lang="pt-BR" sz="900" b="0" i="0" u="none" strike="noStrike" dirty="0" err="1">
                          <a:solidFill>
                            <a:srgbClr val="000000"/>
                          </a:solidFill>
                          <a:effectLst/>
                          <a:latin typeface="Montserrat" panose="00000500000000000000" pitchFamily="2" charset="0"/>
                        </a:rPr>
                        <a:t>Izcalli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30.900</a:t>
                      </a:r>
                    </a:p>
                  </a:txBody>
                  <a:tcPr marL="9525" marR="9525" marT="9525" marB="0" anchor="ctr">
                    <a:solidFill>
                      <a:srgbClr val="FCECE8"/>
                    </a:solidFill>
                  </a:tcPr>
                </a:tc>
                <a:extLst>
                  <a:ext uri="{0D108BD9-81ED-4DB2-BD59-A6C34878D82A}">
                    <a16:rowId xmlns:a16="http://schemas.microsoft.com/office/drawing/2014/main" val="2015994734"/>
                  </a:ext>
                </a:extLst>
              </a:tr>
              <a:tr h="307203">
                <a:tc>
                  <a:txBody>
                    <a:bodyPr/>
                    <a:lstStyle/>
                    <a:p>
                      <a:pPr algn="ctr" fontAlgn="b"/>
                      <a:r>
                        <a:rPr lang="pt-BR" sz="900" b="0" i="0" u="none" strike="noStrike" dirty="0">
                          <a:solidFill>
                            <a:srgbClr val="000000"/>
                          </a:solidFill>
                          <a:effectLst/>
                          <a:latin typeface="Montserrat" panose="00000500000000000000" pitchFamily="2" charset="0"/>
                        </a:rPr>
                        <a:t>Mega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Torres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Comerci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15.100</a:t>
                      </a:r>
                    </a:p>
                  </a:txBody>
                  <a:tcPr marL="9525" marR="9525" marT="9525" marB="0" anchor="ctr">
                    <a:solidFill>
                      <a:srgbClr val="F8D7CD"/>
                    </a:solidFill>
                  </a:tcPr>
                </a:tc>
                <a:extLst>
                  <a:ext uri="{0D108BD9-81ED-4DB2-BD59-A6C34878D82A}">
                    <a16:rowId xmlns:a16="http://schemas.microsoft.com/office/drawing/2014/main" val="2104077100"/>
                  </a:ext>
                </a:extLst>
              </a:tr>
              <a:tr h="307203">
                <a:tc>
                  <a:txBody>
                    <a:bodyPr/>
                    <a:lstStyle/>
                    <a:p>
                      <a:pPr algn="ctr" fontAlgn="b"/>
                      <a:r>
                        <a:rPr lang="pt-BR" sz="900" b="0" i="0" u="none" strike="noStrike" dirty="0">
                          <a:solidFill>
                            <a:srgbClr val="000000"/>
                          </a:solidFill>
                          <a:effectLst/>
                          <a:latin typeface="Montserrat" panose="00000500000000000000" pitchFamily="2" charset="0"/>
                        </a:rPr>
                        <a:t>Mega Mall</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Sonora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Hermosillo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20.800</a:t>
                      </a:r>
                    </a:p>
                  </a:txBody>
                  <a:tcPr marL="9525" marR="9525" marT="9525" marB="0" anchor="ctr">
                    <a:solidFill>
                      <a:srgbClr val="FCECE8"/>
                    </a:solidFill>
                  </a:tcPr>
                </a:tc>
                <a:extLst>
                  <a:ext uri="{0D108BD9-81ED-4DB2-BD59-A6C34878D82A}">
                    <a16:rowId xmlns:a16="http://schemas.microsoft.com/office/drawing/2014/main" val="1068493753"/>
                  </a:ext>
                </a:extLst>
              </a:tr>
              <a:tr h="307203">
                <a:tc>
                  <a:txBody>
                    <a:bodyPr/>
                    <a:lstStyle/>
                    <a:p>
                      <a:pPr algn="ctr" fontAlgn="b"/>
                      <a:r>
                        <a:rPr lang="pt-BR" sz="900" b="0" i="0" u="none" strike="noStrike" dirty="0">
                          <a:solidFill>
                            <a:srgbClr val="000000"/>
                          </a:solidFill>
                          <a:effectLst/>
                          <a:latin typeface="Montserrat" panose="00000500000000000000" pitchFamily="2" charset="0"/>
                        </a:rPr>
                        <a:t>Mega Valle Dorado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Comerci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20.400</a:t>
                      </a:r>
                    </a:p>
                  </a:txBody>
                  <a:tcPr marL="9525" marR="9525" marT="9525" marB="0" anchor="ctr">
                    <a:solidFill>
                      <a:srgbClr val="F8D7CD"/>
                    </a:solidFill>
                  </a:tcPr>
                </a:tc>
                <a:extLst>
                  <a:ext uri="{0D108BD9-81ED-4DB2-BD59-A6C34878D82A}">
                    <a16:rowId xmlns:a16="http://schemas.microsoft.com/office/drawing/2014/main" val="919468357"/>
                  </a:ext>
                </a:extLst>
              </a:tr>
              <a:tr h="307203">
                <a:tc>
                  <a:txBody>
                    <a:bodyPr/>
                    <a:lstStyle/>
                    <a:p>
                      <a:pPr algn="ctr" fontAlgn="b"/>
                      <a:r>
                        <a:rPr lang="pt-BR" sz="900" b="0" i="0" u="none" strike="noStrike" dirty="0">
                          <a:solidFill>
                            <a:srgbClr val="000000"/>
                          </a:solidFill>
                          <a:effectLst/>
                          <a:latin typeface="Montserrat" panose="00000500000000000000" pitchFamily="2" charset="0"/>
                        </a:rPr>
                        <a:t>Meridiano CC</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Mexia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Valle De Santiago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15.000</a:t>
                      </a:r>
                    </a:p>
                  </a:txBody>
                  <a:tcPr marL="9525" marR="9525" marT="9525" marB="0" anchor="ctr">
                    <a:solidFill>
                      <a:srgbClr val="FCECE8"/>
                    </a:solidFill>
                  </a:tcPr>
                </a:tc>
                <a:extLst>
                  <a:ext uri="{0D108BD9-81ED-4DB2-BD59-A6C34878D82A}">
                    <a16:rowId xmlns:a16="http://schemas.microsoft.com/office/drawing/2014/main" val="2499613958"/>
                  </a:ext>
                </a:extLst>
              </a:tr>
              <a:tr h="307203">
                <a:tc>
                  <a:txBody>
                    <a:bodyPr/>
                    <a:lstStyle/>
                    <a:p>
                      <a:pPr algn="ctr" fontAlgn="b"/>
                      <a:r>
                        <a:rPr lang="pt-BR" sz="900" b="0" i="0" u="none" strike="noStrike" dirty="0">
                          <a:solidFill>
                            <a:srgbClr val="000000"/>
                          </a:solidFill>
                          <a:effectLst/>
                          <a:latin typeface="Montserrat" panose="00000500000000000000" pitchFamily="2" charset="0"/>
                        </a:rPr>
                        <a:t>Meridiano </a:t>
                      </a:r>
                      <a:r>
                        <a:rPr lang="pt-BR" sz="900" b="0" i="0" u="none" strike="noStrike" dirty="0" err="1">
                          <a:solidFill>
                            <a:srgbClr val="000000"/>
                          </a:solidFill>
                          <a:effectLst/>
                          <a:latin typeface="Montserrat" panose="00000500000000000000" pitchFamily="2" charset="0"/>
                        </a:rPr>
                        <a:t>Merida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Bterra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Yucatán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Mérida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23.300</a:t>
                      </a:r>
                    </a:p>
                  </a:txBody>
                  <a:tcPr marL="9525" marR="9525" marT="9525" marB="0" anchor="ctr">
                    <a:solidFill>
                      <a:srgbClr val="F8D7CD"/>
                    </a:solidFill>
                  </a:tcPr>
                </a:tc>
                <a:extLst>
                  <a:ext uri="{0D108BD9-81ED-4DB2-BD59-A6C34878D82A}">
                    <a16:rowId xmlns:a16="http://schemas.microsoft.com/office/drawing/2014/main" val="246155704"/>
                  </a:ext>
                </a:extLst>
              </a:tr>
              <a:tr h="307203">
                <a:tc>
                  <a:txBody>
                    <a:bodyPr/>
                    <a:lstStyle/>
                    <a:p>
                      <a:pPr algn="ctr" fontAlgn="b"/>
                      <a:r>
                        <a:rPr lang="pt-BR" sz="900" b="0" i="0" u="none" strike="noStrike" dirty="0" err="1">
                          <a:solidFill>
                            <a:srgbClr val="000000"/>
                          </a:solidFill>
                          <a:effectLst/>
                          <a:latin typeface="Montserrat" panose="00000500000000000000" pitchFamily="2" charset="0"/>
                        </a:rPr>
                        <a:t>Metropoli</a:t>
                      </a:r>
                      <a:r>
                        <a:rPr lang="pt-BR" sz="900" b="0" i="0" u="none" strike="noStrike" dirty="0">
                          <a:solidFill>
                            <a:srgbClr val="000000"/>
                          </a:solidFill>
                          <a:effectLst/>
                          <a:latin typeface="Montserrat" panose="00000500000000000000" pitchFamily="2" charset="0"/>
                        </a:rPr>
                        <a:t> Patriotismo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Empresarial </a:t>
                      </a:r>
                      <a:r>
                        <a:rPr lang="pt-BR" sz="900" b="0" i="0" u="none" strike="noStrike" dirty="0" err="1">
                          <a:solidFill>
                            <a:srgbClr val="000000"/>
                          </a:solidFill>
                          <a:effectLst/>
                          <a:latin typeface="Montserrat" panose="00000500000000000000" pitchFamily="2" charset="0"/>
                        </a:rPr>
                        <a:t>Kaluz</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15.000</a:t>
                      </a:r>
                    </a:p>
                  </a:txBody>
                  <a:tcPr marL="9525" marR="9525" marT="9525" marB="0" anchor="ctr">
                    <a:solidFill>
                      <a:srgbClr val="FCECE8"/>
                    </a:solidFill>
                  </a:tcPr>
                </a:tc>
                <a:extLst>
                  <a:ext uri="{0D108BD9-81ED-4DB2-BD59-A6C34878D82A}">
                    <a16:rowId xmlns:a16="http://schemas.microsoft.com/office/drawing/2014/main" val="2669191146"/>
                  </a:ext>
                </a:extLst>
              </a:tr>
              <a:tr h="307203">
                <a:tc>
                  <a:txBody>
                    <a:bodyPr/>
                    <a:lstStyle/>
                    <a:p>
                      <a:pPr algn="ctr" fontAlgn="b"/>
                      <a:r>
                        <a:rPr lang="pt-BR" sz="900" b="0" i="0" u="none" strike="noStrike" dirty="0">
                          <a:solidFill>
                            <a:srgbClr val="000000"/>
                          </a:solidFill>
                          <a:effectLst/>
                          <a:latin typeface="Montserrat" panose="00000500000000000000" pitchFamily="2" charset="0"/>
                        </a:rPr>
                        <a:t>Metropolis Barquisimeto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Vtr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San Andres</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8D7CD"/>
                    </a:solidFill>
                  </a:tcPr>
                </a:tc>
                <a:extLst>
                  <a:ext uri="{0D108BD9-81ED-4DB2-BD59-A6C34878D82A}">
                    <a16:rowId xmlns:a16="http://schemas.microsoft.com/office/drawing/2014/main" val="3797744303"/>
                  </a:ext>
                </a:extLst>
              </a:tr>
              <a:tr h="307203">
                <a:tc>
                  <a:txBody>
                    <a:bodyPr/>
                    <a:lstStyle/>
                    <a:p>
                      <a:pPr algn="ctr" fontAlgn="b"/>
                      <a:r>
                        <a:rPr lang="pt-BR" sz="900" b="0" i="0" u="none" strike="noStrike" dirty="0" err="1">
                          <a:solidFill>
                            <a:srgbClr val="000000"/>
                          </a:solidFill>
                          <a:effectLst/>
                          <a:latin typeface="Montserrat" panose="00000500000000000000" pitchFamily="2" charset="0"/>
                        </a:rPr>
                        <a:t>Metrosol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España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13" name="Google Shape;96;p7">
            <a:extLst>
              <a:ext uri="{FF2B5EF4-FFF2-40B4-BE49-F238E27FC236}">
                <a16:creationId xmlns:a16="http://schemas.microsoft.com/office/drawing/2014/main" id="{56FE4EE8-F82E-C74E-94F7-F563855912C7}"/>
              </a:ext>
            </a:extLst>
          </p:cNvPr>
          <p:cNvSpPr txBox="1"/>
          <p:nvPr/>
        </p:nvSpPr>
        <p:spPr>
          <a:xfrm>
            <a:off x="1331520" y="6400695"/>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2" name="Retângulo: Cantos Arredondados 1">
            <a:extLst>
              <a:ext uri="{FF2B5EF4-FFF2-40B4-BE49-F238E27FC236}">
                <a16:creationId xmlns:a16="http://schemas.microsoft.com/office/drawing/2014/main" id="{E0509AE0-C355-BE2C-74AF-5889C1822D26}"/>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160</a:t>
            </a:r>
          </a:p>
        </p:txBody>
      </p:sp>
      <p:sp>
        <p:nvSpPr>
          <p:cNvPr id="12" name="Retângulo: Cantos Arredondados 11">
            <a:hlinkClick r:id="rId3" action="ppaction://hlinksldjump"/>
            <a:extLst>
              <a:ext uri="{FF2B5EF4-FFF2-40B4-BE49-F238E27FC236}">
                <a16:creationId xmlns:a16="http://schemas.microsoft.com/office/drawing/2014/main" id="{611C4494-EA1C-C3D6-B324-89DF2BCBA447}"/>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900362853"/>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4150673663"/>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Mexipuerto</a:t>
                      </a:r>
                      <a:r>
                        <a:rPr lang="pt-BR" sz="900" b="0" i="0" u="none" strike="noStrike" dirty="0">
                          <a:solidFill>
                            <a:srgbClr val="000000"/>
                          </a:solidFill>
                          <a:effectLst/>
                          <a:latin typeface="Montserrat" panose="00000500000000000000" pitchFamily="2" charset="0"/>
                        </a:rPr>
                        <a:t> Cd. Azteca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Carso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22.300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Mi Plaza </a:t>
                      </a:r>
                      <a:r>
                        <a:rPr lang="pt-BR" sz="900" b="0" i="0" u="none" strike="noStrike" dirty="0" err="1">
                          <a:solidFill>
                            <a:srgbClr val="000000"/>
                          </a:solidFill>
                          <a:effectLst/>
                          <a:latin typeface="Montserrat" panose="00000500000000000000" pitchFamily="2" charset="0"/>
                        </a:rPr>
                        <a:t>Abastos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Loma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Culiacán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17.100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Mi Plaza Barrancos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Loma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Culiacán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19.800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Mi Plaza </a:t>
                      </a:r>
                      <a:r>
                        <a:rPr lang="pt-BR" sz="900" b="0" i="0" u="none" strike="noStrike" dirty="0" err="1">
                          <a:solidFill>
                            <a:srgbClr val="000000"/>
                          </a:solidFill>
                          <a:effectLst/>
                          <a:latin typeface="Montserrat" panose="00000500000000000000" pitchFamily="2" charset="0"/>
                        </a:rPr>
                        <a:t>Heroes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Loma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20.900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Mi Plaza La Paz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DLG</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La Paz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15.100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Mi Plaza </a:t>
                      </a:r>
                      <a:r>
                        <a:rPr lang="pt-BR" sz="900" b="0" i="0" u="none" strike="noStrike" dirty="0" err="1">
                          <a:solidFill>
                            <a:srgbClr val="000000"/>
                          </a:solidFill>
                          <a:effectLst/>
                          <a:latin typeface="Montserrat" panose="00000500000000000000" pitchFamily="2" charset="0"/>
                        </a:rPr>
                        <a:t>Libramiento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Loma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Juárez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27.000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Mi Plaza Los Cabos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Loma </a:t>
                      </a:r>
                      <a:r>
                        <a:rPr lang="pt-BR" sz="900" b="0" i="0" u="none" strike="noStrike" dirty="0" err="1">
                          <a:solidFill>
                            <a:srgbClr val="000000"/>
                          </a:solidFill>
                          <a:effectLst/>
                          <a:latin typeface="Montserrat" panose="00000500000000000000" pitchFamily="2" charset="0"/>
                        </a:rPr>
                        <a:t>Desarrollos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Los Cabos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26.608</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Mi Plaza </a:t>
                      </a:r>
                      <a:r>
                        <a:rPr lang="pt-BR" sz="900" b="0" i="0" u="none" strike="noStrike" dirty="0" err="1">
                          <a:solidFill>
                            <a:srgbClr val="000000"/>
                          </a:solidFill>
                          <a:effectLst/>
                          <a:latin typeface="Montserrat" panose="00000500000000000000" pitchFamily="2" charset="0"/>
                        </a:rPr>
                        <a:t>Mirasierra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Loma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Saltillo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19.500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Mi Plaza Santa Rosa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Loma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Mazatlán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19.000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Mi </a:t>
                      </a:r>
                      <a:r>
                        <a:rPr lang="pt-BR" sz="900" b="0" i="0" u="none" strike="noStrike" dirty="0" err="1">
                          <a:solidFill>
                            <a:srgbClr val="000000"/>
                          </a:solidFill>
                          <a:effectLst/>
                          <a:latin typeface="Montserrat" panose="00000500000000000000" pitchFamily="2" charset="0"/>
                        </a:rPr>
                        <a:t>Tienda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Apodaca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Heb</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7.000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Mi </a:t>
                      </a:r>
                      <a:r>
                        <a:rPr lang="pt-BR" sz="900" b="0" i="0" u="none" strike="noStrike" dirty="0" err="1">
                          <a:solidFill>
                            <a:srgbClr val="000000"/>
                          </a:solidFill>
                          <a:effectLst/>
                          <a:latin typeface="Montserrat" panose="00000500000000000000" pitchFamily="2" charset="0"/>
                        </a:rPr>
                        <a:t>Tienda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Ciudadela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Heb</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10.700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Mi </a:t>
                      </a:r>
                      <a:r>
                        <a:rPr lang="pt-BR" sz="900" b="0" i="0" u="none" strike="noStrike" dirty="0" err="1">
                          <a:solidFill>
                            <a:srgbClr val="000000"/>
                          </a:solidFill>
                          <a:effectLst/>
                          <a:latin typeface="Montserrat" panose="00000500000000000000" pitchFamily="2" charset="0"/>
                        </a:rPr>
                        <a:t>Tienda</a:t>
                      </a:r>
                      <a:r>
                        <a:rPr lang="pt-BR" sz="900" b="0" i="0" u="none" strike="noStrike" dirty="0">
                          <a:solidFill>
                            <a:srgbClr val="000000"/>
                          </a:solidFill>
                          <a:effectLst/>
                          <a:latin typeface="Montserrat" panose="00000500000000000000" pitchFamily="2" charset="0"/>
                        </a:rPr>
                        <a:t> García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Heb</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8.480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Mi </a:t>
                      </a:r>
                      <a:r>
                        <a:rPr lang="pt-BR" sz="900" b="0" i="0" u="none" strike="noStrike" dirty="0" err="1">
                          <a:solidFill>
                            <a:srgbClr val="000000"/>
                          </a:solidFill>
                          <a:effectLst/>
                          <a:latin typeface="Montserrat" panose="00000500000000000000" pitchFamily="2" charset="0"/>
                        </a:rPr>
                        <a:t>Tienda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Zazua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Heb</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8.650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Midtown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52.200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Mitikah</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90.000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Miyana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25.000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Moraleda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Atlixco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Atlixco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18.000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Multicenter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Promodesa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11.500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26.000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Oaxaca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Tuxtepec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28.700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17D27B56-5FB0-7633-9052-3E6E35A72DB1}"/>
              </a:ext>
            </a:extLst>
          </p:cNvPr>
          <p:cNvSpPr txBox="1"/>
          <p:nvPr/>
        </p:nvSpPr>
        <p:spPr>
          <a:xfrm>
            <a:off x="1331520" y="6400695"/>
            <a:ext cx="2197016" cy="223098"/>
          </a:xfrm>
          <a:prstGeom prst="rect">
            <a:avLst/>
          </a:prstGeom>
          <a:noFill/>
          <a:ln>
            <a:noFill/>
          </a:ln>
        </p:spPr>
        <p:txBody>
          <a:bodyPr spcFirstLastPara="1" wrap="square" lIns="91425" tIns="45700" rIns="91425" bIns="45700" anchor="t" anchorCtr="0">
            <a:spAutoFit/>
          </a:bodyPr>
          <a:lstStyle/>
          <a:p>
            <a:pPr algn="l"/>
            <a:r>
              <a:rPr lang="pt-BR" sz="850">
                <a:latin typeface="Montserrat" panose="00000500000000000000" pitchFamily="2" charset="0"/>
              </a:rPr>
              <a:t>Subtitular: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341898DE-0702-EB91-4884-ED7807CC1EAE}"/>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161</a:t>
            </a:r>
          </a:p>
        </p:txBody>
      </p:sp>
      <p:sp>
        <p:nvSpPr>
          <p:cNvPr id="13" name="Retângulo: Cantos Arredondados 12">
            <a:hlinkClick r:id="rId3" action="ppaction://hlinksldjump"/>
            <a:extLst>
              <a:ext uri="{FF2B5EF4-FFF2-40B4-BE49-F238E27FC236}">
                <a16:creationId xmlns:a16="http://schemas.microsoft.com/office/drawing/2014/main" id="{AD145842-1044-B14C-CA61-E53F43EB9FD1}"/>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134601801"/>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3911551003"/>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Tampico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15.700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Chetumal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10.600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8.900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Alamedas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18.900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Aragon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138.300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Arboledas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36.400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Arco Norte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18.000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Bosques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12.200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Cancun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22.600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Caracol</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Guerrero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Acapulco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11.400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Chac</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Mool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9.600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Del Valle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12.100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Gato Bronco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7.800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Kabah</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7.500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La Luna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9.800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Lak'in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8.600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Palmas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Guerrero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Acapulco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43.500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Lindavista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35.400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Ojo</a:t>
                      </a:r>
                      <a:r>
                        <a:rPr lang="pt-BR" sz="900" b="0" i="0" u="none" strike="noStrike" dirty="0">
                          <a:solidFill>
                            <a:srgbClr val="000000"/>
                          </a:solidFill>
                          <a:effectLst/>
                          <a:latin typeface="Montserrat" panose="00000500000000000000" pitchFamily="2" charset="0"/>
                        </a:rPr>
                        <a:t> De Agua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21.400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Puerto Aventuras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Playa</a:t>
                      </a:r>
                      <a:r>
                        <a:rPr lang="pt-BR" sz="900" b="0" i="0" u="none" strike="noStrike" dirty="0">
                          <a:solidFill>
                            <a:srgbClr val="000000"/>
                          </a:solidFill>
                          <a:effectLst/>
                          <a:latin typeface="Montserrat" panose="00000500000000000000" pitchFamily="2" charset="0"/>
                        </a:rPr>
                        <a:t> Del Carmen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15.100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Retângulo: Cantos Arredondados 1">
            <a:extLst>
              <a:ext uri="{FF2B5EF4-FFF2-40B4-BE49-F238E27FC236}">
                <a16:creationId xmlns:a16="http://schemas.microsoft.com/office/drawing/2014/main" id="{0D129813-BDFB-E211-729E-428113FDD659}"/>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162</a:t>
            </a:r>
          </a:p>
        </p:txBody>
      </p:sp>
      <p:sp>
        <p:nvSpPr>
          <p:cNvPr id="12" name="Retângulo: Cantos Arredondados 11">
            <a:hlinkClick r:id="rId3" action="ppaction://hlinksldjump"/>
            <a:extLst>
              <a:ext uri="{FF2B5EF4-FFF2-40B4-BE49-F238E27FC236}">
                <a16:creationId xmlns:a16="http://schemas.microsoft.com/office/drawing/2014/main" id="{DDF60E21-AD3F-3171-116C-4200D69FB970}"/>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4109675084"/>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1006878185"/>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Real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Tampico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12.700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San Mateo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11.600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ctr"/>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Santin</a:t>
                      </a:r>
                    </a:p>
                  </a:txBody>
                  <a:tcPr marL="9525" marR="9525" marT="9525" marB="0" anchor="ctr">
                    <a:solidFill>
                      <a:srgbClr val="F8D7CD"/>
                    </a:solidFill>
                  </a:tcPr>
                </a:tc>
                <a:tc>
                  <a:txBody>
                    <a:bodyPr/>
                    <a:lstStyle/>
                    <a:p>
                      <a:pPr algn="ctr" fontAlgn="ctr"/>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8D7CD"/>
                    </a:solidFill>
                  </a:tcPr>
                </a:tc>
                <a:tc>
                  <a:txBody>
                    <a:bodyPr/>
                    <a:lstStyle/>
                    <a:p>
                      <a:pPr algn="ctr" fontAlgn="ctr"/>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ctr"/>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Toluca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35.200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Valle Dorado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24.800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Vergel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9.600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Mulza</a:t>
                      </a:r>
                      <a:r>
                        <a:rPr lang="pt-BR" sz="900" b="0" i="0" u="none" strike="noStrike" dirty="0">
                          <a:solidFill>
                            <a:srgbClr val="000000"/>
                          </a:solidFill>
                          <a:effectLst/>
                          <a:latin typeface="Montserrat" panose="00000500000000000000" pitchFamily="2" charset="0"/>
                        </a:rPr>
                        <a:t> Outlet</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52.000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Mundo Divertido Tijuana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8.700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Mundo 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Frisa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109.400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Nave Life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10.500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Nea Shopping Center</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Novum</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Michoacán</a:t>
                      </a:r>
                      <a:r>
                        <a:rPr lang="pt-BR" sz="900" b="0" i="0" u="none" strike="noStrike" dirty="0">
                          <a:solidFill>
                            <a:srgbClr val="000000"/>
                          </a:solidFill>
                          <a:effectLst/>
                          <a:latin typeface="Montserrat" panose="00000500000000000000" pitchFamily="2" charset="0"/>
                        </a:rPr>
                        <a:t> De Ocampo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La </a:t>
                      </a:r>
                      <a:r>
                        <a:rPr lang="pt-BR" sz="900" b="0" i="0" u="none" strike="noStrike" dirty="0" err="1">
                          <a:solidFill>
                            <a:srgbClr val="000000"/>
                          </a:solidFill>
                          <a:effectLst/>
                          <a:latin typeface="Montserrat" panose="00000500000000000000" pitchFamily="2" charset="0"/>
                        </a:rPr>
                        <a:t>Piedad-pénjamo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6.000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Nogales</a:t>
                      </a:r>
                      <a:r>
                        <a:rPr lang="pt-BR" sz="900" b="0" i="0" u="none" strike="noStrike" dirty="0">
                          <a:solidFill>
                            <a:srgbClr val="000000"/>
                          </a:solidFill>
                          <a:effectLst/>
                          <a:latin typeface="Montserrat" panose="00000500000000000000" pitchFamily="2" charset="0"/>
                        </a:rPr>
                        <a:t> Mall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Sonora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Nogales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17.200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Nuevo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Mira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34.500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Nuevo Veracruz</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Carso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Veracruz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56.900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Oasis </a:t>
                      </a:r>
                      <a:r>
                        <a:rPr lang="pt-BR" sz="900" b="0" i="0" u="none" strike="noStrike" dirty="0" err="1">
                          <a:solidFill>
                            <a:srgbClr val="000000"/>
                          </a:solidFill>
                          <a:effectLst/>
                          <a:latin typeface="Montserrat" panose="00000500000000000000" pitchFamily="2" charset="0"/>
                        </a:rPr>
                        <a:t>Coyoacan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EUROVI</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49.100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Orinokia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Mibrasol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Outlet 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15.700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Outlet San Martin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Juma De Leon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11.700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Pabellon</a:t>
                      </a:r>
                      <a:r>
                        <a:rPr lang="pt-BR" sz="900" b="0" i="0" u="none" strike="noStrike" dirty="0">
                          <a:solidFill>
                            <a:srgbClr val="000000"/>
                          </a:solidFill>
                          <a:effectLst/>
                          <a:latin typeface="Montserrat" panose="00000500000000000000" pitchFamily="2" charset="0"/>
                        </a:rPr>
                        <a:t> Altavista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 </a:t>
                      </a:r>
                      <a:r>
                        <a:rPr lang="pt-BR" sz="900" b="0" i="0" u="none" strike="noStrike" dirty="0" err="1">
                          <a:solidFill>
                            <a:srgbClr val="000000"/>
                          </a:solidFill>
                          <a:effectLst/>
                          <a:latin typeface="Montserrat" panose="00000500000000000000" pitchFamily="2" charset="0"/>
                        </a:rPr>
                        <a:t>Accion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9.300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Pabellón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Azcapotzalco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Xtra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19.300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Pabellon</a:t>
                      </a:r>
                      <a:r>
                        <a:rPr lang="pt-BR" sz="900" b="0" i="0" u="none" strike="noStrike" dirty="0">
                          <a:solidFill>
                            <a:srgbClr val="000000"/>
                          </a:solidFill>
                          <a:effectLst/>
                          <a:latin typeface="Montserrat" panose="00000500000000000000" pitchFamily="2" charset="0"/>
                        </a:rPr>
                        <a:t> Bosques</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Caabsa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14.100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81C89144-FC8F-F141-9920-205462DB7429}"/>
              </a:ext>
            </a:extLst>
          </p:cNvPr>
          <p:cNvSpPr txBox="1"/>
          <p:nvPr/>
        </p:nvSpPr>
        <p:spPr>
          <a:xfrm>
            <a:off x="1331520" y="6400695"/>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FB019FCE-931B-393D-09B8-5AEAB2557832}"/>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163</a:t>
            </a:r>
          </a:p>
        </p:txBody>
      </p:sp>
      <p:sp>
        <p:nvSpPr>
          <p:cNvPr id="13" name="Retângulo: Cantos Arredondados 12">
            <a:hlinkClick r:id="rId3" action="ppaction://hlinksldjump"/>
            <a:extLst>
              <a:ext uri="{FF2B5EF4-FFF2-40B4-BE49-F238E27FC236}">
                <a16:creationId xmlns:a16="http://schemas.microsoft.com/office/drawing/2014/main" id="{94CA9B87-7353-70C6-16F9-E5E4D68B56B8}"/>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737207012"/>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1263455611"/>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Pabellon</a:t>
                      </a:r>
                      <a:r>
                        <a:rPr lang="pt-BR" sz="900" b="0" i="0" u="none" strike="noStrike" dirty="0">
                          <a:solidFill>
                            <a:srgbClr val="000000"/>
                          </a:solidFill>
                          <a:effectLst/>
                          <a:latin typeface="Montserrat" panose="00000500000000000000" pitchFamily="2" charset="0"/>
                        </a:rPr>
                        <a:t> Campestre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11.900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Pabellón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Cuauhtemoc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Ohl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12.600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Pabellon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Cuemanco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35.200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Pabellon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Cumbres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20.400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Pabellon</a:t>
                      </a:r>
                      <a:r>
                        <a:rPr lang="pt-BR" sz="900" b="0" i="0" u="none" strike="noStrike" dirty="0">
                          <a:solidFill>
                            <a:srgbClr val="000000"/>
                          </a:solidFill>
                          <a:effectLst/>
                          <a:latin typeface="Montserrat" panose="00000500000000000000" pitchFamily="2" charset="0"/>
                        </a:rPr>
                        <a:t> DEL Valle</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Servimet</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15.700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Pabellón</a:t>
                      </a:r>
                      <a:r>
                        <a:rPr lang="pt-BR" sz="900" b="0" i="0" u="none" strike="noStrike" dirty="0">
                          <a:solidFill>
                            <a:srgbClr val="000000"/>
                          </a:solidFill>
                          <a:effectLst/>
                          <a:latin typeface="Montserrat" panose="00000500000000000000" pitchFamily="2" charset="0"/>
                        </a:rPr>
                        <a:t> Ecatepec</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Xtra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22.100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Pabellón</a:t>
                      </a:r>
                      <a:r>
                        <a:rPr lang="pt-BR" sz="900" b="0" i="0" u="none" strike="noStrike" dirty="0">
                          <a:solidFill>
                            <a:srgbClr val="000000"/>
                          </a:solidFill>
                          <a:effectLst/>
                          <a:latin typeface="Montserrat" panose="00000500000000000000" pitchFamily="2" charset="0"/>
                        </a:rPr>
                        <a:t> Guadalajara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Kimco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17.700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Pabellon</a:t>
                      </a:r>
                      <a:r>
                        <a:rPr lang="pt-BR" sz="900" b="0" i="0" u="none" strike="noStrike" dirty="0">
                          <a:solidFill>
                            <a:srgbClr val="000000"/>
                          </a:solidFill>
                          <a:effectLst/>
                          <a:latin typeface="Montserrat" panose="00000500000000000000" pitchFamily="2" charset="0"/>
                        </a:rPr>
                        <a:t> M</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Proyectos</a:t>
                      </a:r>
                      <a:r>
                        <a:rPr lang="pt-BR" sz="900" b="0" i="0" u="none" strike="noStrike" dirty="0">
                          <a:solidFill>
                            <a:srgbClr val="000000"/>
                          </a:solidFill>
                          <a:effectLst/>
                          <a:latin typeface="Montserrat" panose="00000500000000000000" pitchFamily="2" charset="0"/>
                        </a:rPr>
                        <a:t> 9</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21.100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Pabellón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Metepec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Toluca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10.100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Pabellon</a:t>
                      </a:r>
                      <a:r>
                        <a:rPr lang="pt-BR" sz="900" b="0" i="0" u="none" strike="noStrike" dirty="0">
                          <a:solidFill>
                            <a:srgbClr val="000000"/>
                          </a:solidFill>
                          <a:effectLst/>
                          <a:latin typeface="Montserrat" panose="00000500000000000000" pitchFamily="2" charset="0"/>
                        </a:rPr>
                        <a:t> Misiones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Sonora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Hermosillo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5.700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Pabellon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Polanco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Carso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29.300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Pabellon</a:t>
                      </a:r>
                      <a:r>
                        <a:rPr lang="pt-BR" sz="900" b="0" i="0" u="none" strike="noStrike" dirty="0">
                          <a:solidFill>
                            <a:srgbClr val="000000"/>
                          </a:solidFill>
                          <a:effectLst/>
                          <a:latin typeface="Montserrat" panose="00000500000000000000" pitchFamily="2" charset="0"/>
                        </a:rPr>
                        <a:t> Reforma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Sonora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Hermosillo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14.100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es-ES" sz="900" b="0" i="0" u="none" strike="noStrike" dirty="0" err="1">
                          <a:solidFill>
                            <a:srgbClr val="000000"/>
                          </a:solidFill>
                          <a:effectLst/>
                          <a:latin typeface="Montserrat" panose="00000500000000000000" pitchFamily="2" charset="0"/>
                        </a:rPr>
                        <a:t>Pabellon</a:t>
                      </a:r>
                      <a:r>
                        <a:rPr lang="es-ES" sz="900" b="0" i="0" u="none" strike="noStrike" dirty="0">
                          <a:solidFill>
                            <a:srgbClr val="000000"/>
                          </a:solidFill>
                          <a:effectLst/>
                          <a:latin typeface="Montserrat" panose="00000500000000000000" pitchFamily="2" charset="0"/>
                        </a:rPr>
                        <a:t> Rio DE LOS Remedios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30.500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Pabellon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Rosarito</a:t>
                      </a:r>
                      <a:r>
                        <a:rPr lang="pt-BR" sz="900" b="0" i="0" u="none" strike="noStrike" dirty="0">
                          <a:solidFill>
                            <a:srgbClr val="000000"/>
                          </a:solidFill>
                          <a:effectLst/>
                          <a:latin typeface="Montserrat" panose="00000500000000000000" pitchFamily="2" charset="0"/>
                        </a:rPr>
                        <a:t> Grand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Mexico </a:t>
                      </a:r>
                      <a:r>
                        <a:rPr lang="pt-BR" sz="900" b="0" i="0" u="none" strike="noStrike" dirty="0" err="1">
                          <a:solidFill>
                            <a:srgbClr val="000000"/>
                          </a:solidFill>
                          <a:effectLst/>
                          <a:latin typeface="Montserrat" panose="00000500000000000000" pitchFamily="2" charset="0"/>
                        </a:rPr>
                        <a:t>Retail</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Advisors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46.100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Pabellón</a:t>
                      </a:r>
                      <a:r>
                        <a:rPr lang="pt-BR" sz="900" b="0" i="0" u="none" strike="noStrike" dirty="0">
                          <a:solidFill>
                            <a:srgbClr val="000000"/>
                          </a:solidFill>
                          <a:effectLst/>
                          <a:latin typeface="Montserrat" panose="00000500000000000000" pitchFamily="2" charset="0"/>
                        </a:rPr>
                        <a:t> Salina Cruz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Oaxaca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Tehuantepec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24.800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Pabellon</a:t>
                      </a:r>
                      <a:r>
                        <a:rPr lang="pt-BR" sz="900" b="0" i="0" u="none" strike="noStrike" dirty="0">
                          <a:solidFill>
                            <a:srgbClr val="000000"/>
                          </a:solidFill>
                          <a:effectLst/>
                          <a:latin typeface="Montserrat" panose="00000500000000000000" pitchFamily="2" charset="0"/>
                        </a:rPr>
                        <a:t> Vista </a:t>
                      </a:r>
                      <a:r>
                        <a:rPr lang="pt-BR" sz="900" b="0" i="0" u="none" strike="noStrike" dirty="0" err="1">
                          <a:solidFill>
                            <a:srgbClr val="000000"/>
                          </a:solidFill>
                          <a:effectLst/>
                          <a:latin typeface="Montserrat" panose="00000500000000000000" pitchFamily="2" charset="0"/>
                        </a:rPr>
                        <a:t>Hermosa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Morelos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Cuernavaca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6.900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Palmas Plaza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Proyecta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12.700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Palmas Uno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17.000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Palomas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13.600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Parque Arboleda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One</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Development</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Group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12.800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480CB1B2-F1E9-18D9-4F71-9C4352C14F96}"/>
              </a:ext>
            </a:extLst>
          </p:cNvPr>
          <p:cNvSpPr txBox="1"/>
          <p:nvPr/>
        </p:nvSpPr>
        <p:spPr>
          <a:xfrm>
            <a:off x="1320704" y="6389857"/>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9B2FB820-6078-193D-A8E6-6A9746DB3D24}"/>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164</a:t>
            </a:r>
          </a:p>
        </p:txBody>
      </p:sp>
      <p:sp>
        <p:nvSpPr>
          <p:cNvPr id="13" name="Retângulo: Cantos Arredondados 12">
            <a:hlinkClick r:id="rId3" action="ppaction://hlinksldjump"/>
            <a:extLst>
              <a:ext uri="{FF2B5EF4-FFF2-40B4-BE49-F238E27FC236}">
                <a16:creationId xmlns:a16="http://schemas.microsoft.com/office/drawing/2014/main" id="{69C13BF8-BD76-FBF8-93E9-4D81252468B5}"/>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683825363"/>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1540966149"/>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Parque </a:t>
                      </a:r>
                      <a:r>
                        <a:rPr lang="pt-BR" sz="900" b="0" i="0" u="none" strike="noStrike" dirty="0" err="1">
                          <a:solidFill>
                            <a:srgbClr val="000000"/>
                          </a:solidFill>
                          <a:effectLst/>
                          <a:latin typeface="Montserrat" panose="00000500000000000000" pitchFamily="2" charset="0"/>
                        </a:rPr>
                        <a:t>Celaya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Celaya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24.600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Parque Central </a:t>
                      </a:r>
                      <a:r>
                        <a:rPr lang="pt-BR" sz="900" b="0" i="0" u="none" strike="noStrike" dirty="0" err="1">
                          <a:solidFill>
                            <a:srgbClr val="000000"/>
                          </a:solidFill>
                          <a:effectLst/>
                          <a:latin typeface="Montserrat" panose="00000500000000000000" pitchFamily="2" charset="0"/>
                        </a:rPr>
                        <a:t>Toreo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Danhos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97.900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Parque Centro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Davisa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Saltillo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20.000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Parque Delta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Danhos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88.200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Parque </a:t>
                      </a:r>
                      <a:r>
                        <a:rPr lang="pt-BR" sz="900" b="0" i="0" u="none" strike="noStrike" dirty="0" err="1">
                          <a:solidFill>
                            <a:srgbClr val="000000"/>
                          </a:solidFill>
                          <a:effectLst/>
                          <a:latin typeface="Montserrat" panose="00000500000000000000" pitchFamily="2" charset="0"/>
                        </a:rPr>
                        <a:t>Duraznos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Danhos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15.400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Parque El Molinete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16.800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Parque </a:t>
                      </a:r>
                      <a:r>
                        <a:rPr lang="pt-BR" sz="900" b="0" i="0" u="none" strike="noStrike" dirty="0" err="1">
                          <a:solidFill>
                            <a:srgbClr val="000000"/>
                          </a:solidFill>
                          <a:effectLst/>
                          <a:latin typeface="Montserrat" panose="00000500000000000000" pitchFamily="2" charset="0"/>
                        </a:rPr>
                        <a:t>Interlomas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Eco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15.000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Parque Jardin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Copri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15.000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Parque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Antenas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Danhos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130.500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Parque </a:t>
                      </a:r>
                      <a:r>
                        <a:rPr lang="pt-BR" sz="900" b="0" i="0" u="none" strike="noStrike" dirty="0" err="1">
                          <a:solidFill>
                            <a:srgbClr val="000000"/>
                          </a:solidFill>
                          <a:effectLst/>
                          <a:latin typeface="Montserrat" panose="00000500000000000000" pitchFamily="2" charset="0"/>
                        </a:rPr>
                        <a:t>Lindavista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Danhos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49.100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Parque 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Danhos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89.100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Parque 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Administradora Fibra </a:t>
                      </a:r>
                      <a:r>
                        <a:rPr lang="pt-BR" sz="900" b="0" i="0" u="none" strike="noStrike" dirty="0" err="1">
                          <a:solidFill>
                            <a:srgbClr val="000000"/>
                          </a:solidFill>
                          <a:effectLst/>
                          <a:latin typeface="Montserrat" panose="00000500000000000000" pitchFamily="2" charset="0"/>
                        </a:rPr>
                        <a:t>Danhos</a:t>
                      </a:r>
                      <a:r>
                        <a:rPr lang="pt-BR" sz="900" b="0" i="0" u="none" strike="noStrike" dirty="0">
                          <a:solidFill>
                            <a:srgbClr val="000000"/>
                          </a:solidFill>
                          <a:effectLst/>
                          <a:latin typeface="Montserrat" panose="00000500000000000000" pitchFamily="2" charset="0"/>
                        </a:rPr>
                        <a:t>, S.C.</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106.685</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Parque </a:t>
                      </a:r>
                      <a:r>
                        <a:rPr lang="pt-BR" sz="900" b="0" i="0" u="none" strike="noStrike" dirty="0" err="1">
                          <a:solidFill>
                            <a:srgbClr val="000000"/>
                          </a:solidFill>
                          <a:effectLst/>
                          <a:latin typeface="Montserrat" panose="00000500000000000000" pitchFamily="2" charset="0"/>
                        </a:rPr>
                        <a:t>Tepeyac</a:t>
                      </a:r>
                      <a:r>
                        <a:rPr lang="pt-BR" sz="900" b="0" i="0" u="none" strike="noStrike" dirty="0">
                          <a:solidFill>
                            <a:srgbClr val="000000"/>
                          </a:solidFill>
                          <a:effectLst/>
                          <a:latin typeface="Montserrat" panose="00000500000000000000" pitchFamily="2" charset="0"/>
                        </a:rPr>
                        <a:t> 1a Fase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Danhos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70.000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Parque </a:t>
                      </a:r>
                      <a:r>
                        <a:rPr lang="pt-BR" sz="900" b="0" i="0" u="none" strike="noStrike" dirty="0" err="1">
                          <a:solidFill>
                            <a:srgbClr val="000000"/>
                          </a:solidFill>
                          <a:effectLst/>
                          <a:latin typeface="Montserrat" panose="00000500000000000000" pitchFamily="2" charset="0"/>
                        </a:rPr>
                        <a:t>Tezontle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Danhos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93.300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Parque </a:t>
                      </a:r>
                      <a:r>
                        <a:rPr lang="pt-BR" sz="900" b="0" i="0" u="none" strike="noStrike" dirty="0" err="1">
                          <a:solidFill>
                            <a:srgbClr val="000000"/>
                          </a:solidFill>
                          <a:effectLst/>
                          <a:latin typeface="Montserrat" panose="00000500000000000000" pitchFamily="2" charset="0"/>
                        </a:rPr>
                        <a:t>Vertice</a:t>
                      </a:r>
                      <a:r>
                        <a:rPr lang="pt-BR" sz="900" b="0" i="0" u="none" strike="noStrike" dirty="0">
                          <a:solidFill>
                            <a:srgbClr val="000000"/>
                          </a:solidFill>
                          <a:effectLst/>
                          <a:latin typeface="Montserrat" panose="00000500000000000000" pitchFamily="2" charset="0"/>
                        </a:rPr>
                        <a:t> Pachuca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A5 </a:t>
                      </a:r>
                      <a:r>
                        <a:rPr lang="pt-BR" sz="900" b="0" i="0" u="none" strike="noStrike" dirty="0" err="1">
                          <a:solidFill>
                            <a:srgbClr val="000000"/>
                          </a:solidFill>
                          <a:effectLst/>
                          <a:latin typeface="Montserrat" panose="00000500000000000000" pitchFamily="2" charset="0"/>
                        </a:rPr>
                        <a:t>Inmobiliaria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Hidalgo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Pachuca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15.200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Parque </a:t>
                      </a:r>
                      <a:r>
                        <a:rPr lang="pt-BR" sz="900" b="0" i="0" u="none" strike="noStrike" dirty="0" err="1">
                          <a:solidFill>
                            <a:srgbClr val="000000"/>
                          </a:solidFill>
                          <a:effectLst/>
                          <a:latin typeface="Montserrat" panose="00000500000000000000" pitchFamily="2" charset="0"/>
                        </a:rPr>
                        <a:t>Vertice</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A5 </a:t>
                      </a:r>
                      <a:r>
                        <a:rPr lang="pt-BR" sz="900" b="0" i="0" u="none" strike="noStrike" dirty="0" err="1">
                          <a:solidFill>
                            <a:srgbClr val="000000"/>
                          </a:solidFill>
                          <a:effectLst/>
                          <a:latin typeface="Montserrat" panose="00000500000000000000" pitchFamily="2" charset="0"/>
                        </a:rPr>
                        <a:t>Inmobiliaria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Tlaxcala-apizaco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16.700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Parques </a:t>
                      </a:r>
                      <a:r>
                        <a:rPr lang="pt-BR" sz="900" b="0" i="0" u="none" strike="noStrike" dirty="0" err="1">
                          <a:solidFill>
                            <a:srgbClr val="000000"/>
                          </a:solidFill>
                          <a:effectLst/>
                          <a:latin typeface="Montserrat" panose="00000500000000000000" pitchFamily="2" charset="0"/>
                        </a:rPr>
                        <a:t>Polanco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16.200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Pasaje</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Ferreria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Artha</a:t>
                      </a:r>
                      <a:r>
                        <a:rPr lang="pt-BR" sz="900" b="0" i="0" u="none" strike="noStrike" dirty="0">
                          <a:solidFill>
                            <a:srgbClr val="000000"/>
                          </a:solidFill>
                          <a:effectLst/>
                          <a:latin typeface="Montserrat" panose="00000500000000000000" pitchFamily="2" charset="0"/>
                        </a:rPr>
                        <a:t> Capital</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10.000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Acoxpa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EUROVI</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40.400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Akia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Michoacán</a:t>
                      </a:r>
                      <a:r>
                        <a:rPr lang="pt-BR" sz="900" b="0" i="0" u="none" strike="noStrike" dirty="0">
                          <a:solidFill>
                            <a:srgbClr val="000000"/>
                          </a:solidFill>
                          <a:effectLst/>
                          <a:latin typeface="Montserrat" panose="00000500000000000000" pitchFamily="2" charset="0"/>
                        </a:rPr>
                        <a:t> De Ocampo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Apatzingán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8.000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F94AA88F-8F6E-ADC8-DB83-304C962ED798}"/>
              </a:ext>
            </a:extLst>
          </p:cNvPr>
          <p:cNvSpPr txBox="1"/>
          <p:nvPr/>
        </p:nvSpPr>
        <p:spPr>
          <a:xfrm>
            <a:off x="1313793" y="6389857"/>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FD0045A4-7A93-1138-5FFE-4BF14AA92AB1}"/>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165</a:t>
            </a:r>
          </a:p>
        </p:txBody>
      </p:sp>
      <p:sp>
        <p:nvSpPr>
          <p:cNvPr id="13" name="Retângulo: Cantos Arredondados 12">
            <a:hlinkClick r:id="rId3" action="ppaction://hlinksldjump"/>
            <a:extLst>
              <a:ext uri="{FF2B5EF4-FFF2-40B4-BE49-F238E27FC236}">
                <a16:creationId xmlns:a16="http://schemas.microsoft.com/office/drawing/2014/main" id="{5DDCB0C3-58AF-1A12-D874-A6EE2C641B53}"/>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051882363"/>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3692474331"/>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Alcalde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12.200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Almenares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8.500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Altozano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Fame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Michoacán</a:t>
                      </a:r>
                      <a:r>
                        <a:rPr lang="pt-BR" sz="900" b="0" i="0" u="none" strike="noStrike" dirty="0">
                          <a:solidFill>
                            <a:srgbClr val="000000"/>
                          </a:solidFill>
                          <a:effectLst/>
                          <a:latin typeface="Montserrat" panose="00000500000000000000" pitchFamily="2" charset="0"/>
                        </a:rPr>
                        <a:t> De Ocampo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Morelia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88.900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Angelopolis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Chapulco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8.098</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Central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Valles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Chihuahua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22.400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Chalco</a:t>
                      </a: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16.800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Chapultepec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SCA </a:t>
                      </a:r>
                      <a:r>
                        <a:rPr lang="pt-BR" sz="900" b="0" i="0" u="none" strike="noStrike" dirty="0" err="1">
                          <a:solidFill>
                            <a:srgbClr val="000000"/>
                          </a:solidFill>
                          <a:effectLst/>
                          <a:latin typeface="Montserrat" panose="00000500000000000000" pitchFamily="2" charset="0"/>
                        </a:rPr>
                        <a:t>Inmobiliaria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11.500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Del Parque</a:t>
                      </a: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15.500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Durango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Altea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Desarrollos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Durango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Durango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49.500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Gomez Palacio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Altea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Desarrollos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Durango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La Laguna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55.800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Hipodromo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8.000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Interlomas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124.800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Juarez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Urbi 21</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53.000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La Esperanza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ARCO </a:t>
                      </a:r>
                      <a:r>
                        <a:rPr lang="pt-BR" sz="900" b="0" i="0" u="none" strike="noStrike" dirty="0" err="1">
                          <a:solidFill>
                            <a:srgbClr val="000000"/>
                          </a:solidFill>
                          <a:effectLst/>
                          <a:latin typeface="Montserrat" panose="00000500000000000000" pitchFamily="2" charset="0"/>
                        </a:rPr>
                        <a:t>Areas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Comerciales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Los Cabos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10.000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La Fe</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Altea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Desarrollos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51.300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La </a:t>
                      </a:r>
                      <a:r>
                        <a:rPr lang="pt-BR" sz="900" b="0" i="0" u="none" strike="noStrike" dirty="0" err="1">
                          <a:solidFill>
                            <a:srgbClr val="000000"/>
                          </a:solidFill>
                          <a:effectLst/>
                          <a:latin typeface="Montserrat" panose="00000500000000000000" pitchFamily="2" charset="0"/>
                        </a:rPr>
                        <a:t>Joya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Acbc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25.200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La Paz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Mexico </a:t>
                      </a:r>
                      <a:r>
                        <a:rPr lang="pt-BR" sz="900" b="0" i="0" u="none" strike="noStrike" dirty="0" err="1">
                          <a:solidFill>
                            <a:srgbClr val="000000"/>
                          </a:solidFill>
                          <a:effectLst/>
                          <a:latin typeface="Montserrat" panose="00000500000000000000" pitchFamily="2" charset="0"/>
                        </a:rPr>
                        <a:t>Retail</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Advisors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La Paz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27.600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Los </a:t>
                      </a:r>
                      <a:r>
                        <a:rPr lang="pt-BR" sz="900" b="0" i="0" u="none" strike="noStrike" dirty="0" err="1">
                          <a:solidFill>
                            <a:srgbClr val="000000"/>
                          </a:solidFill>
                          <a:effectLst/>
                          <a:latin typeface="Montserrat" panose="00000500000000000000" pitchFamily="2" charset="0"/>
                        </a:rPr>
                        <a:t>Mochis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Altea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Desarrollos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Los </a:t>
                      </a:r>
                      <a:r>
                        <a:rPr lang="pt-BR" sz="900" b="0" i="0" u="none" strike="noStrike" dirty="0" err="1">
                          <a:solidFill>
                            <a:srgbClr val="000000"/>
                          </a:solidFill>
                          <a:effectLst/>
                          <a:latin typeface="Montserrat" panose="00000500000000000000" pitchFamily="2" charset="0"/>
                        </a:rPr>
                        <a:t>Mochis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33.000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Molino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 Ha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Toluca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7.700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Monclova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Kbr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Monclova-frontera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63.700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FFF6FAE6-EEFE-A24F-0F8B-B38C38AF653F}"/>
              </a:ext>
            </a:extLst>
          </p:cNvPr>
          <p:cNvSpPr txBox="1"/>
          <p:nvPr/>
        </p:nvSpPr>
        <p:spPr>
          <a:xfrm>
            <a:off x="1346010" y="6389857"/>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7FD0872A-F457-039B-D91D-E4C48E15E099}"/>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166</a:t>
            </a:r>
          </a:p>
        </p:txBody>
      </p:sp>
      <p:sp>
        <p:nvSpPr>
          <p:cNvPr id="13" name="Retângulo: Cantos Arredondados 12">
            <a:hlinkClick r:id="rId3" action="ppaction://hlinksldjump"/>
            <a:extLst>
              <a:ext uri="{FF2B5EF4-FFF2-40B4-BE49-F238E27FC236}">
                <a16:creationId xmlns:a16="http://schemas.microsoft.com/office/drawing/2014/main" id="{28D70681-905C-25E9-440B-EBC7F56ADFAC}"/>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636215095"/>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549298940"/>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Morelos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11.500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MS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Milenium</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11.100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Norte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INMAE/Grupo Consulta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Sonora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Hermosillo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18.000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Queretaro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69.200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Reforma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Kimco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Nuevo Laredo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38.600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Rio Bravo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Reynosa-río</a:t>
                      </a:r>
                      <a:r>
                        <a:rPr lang="pt-BR" sz="900" b="0" i="0" u="none" strike="noStrike" dirty="0">
                          <a:solidFill>
                            <a:srgbClr val="000000"/>
                          </a:solidFill>
                          <a:effectLst/>
                          <a:latin typeface="Montserrat" panose="00000500000000000000" pitchFamily="2" charset="0"/>
                        </a:rPr>
                        <a:t> Bravo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21.000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San Francisco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Link/NMS Capital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San Francisco Del Rincón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11.900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San Francisco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Comercial </a:t>
                      </a:r>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San Francisco Sa De Cv</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11.710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San Francisco 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Ohl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15.500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San Isidro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ARCO </a:t>
                      </a:r>
                      <a:r>
                        <a:rPr lang="pt-BR" sz="900" b="0" i="0" u="none" strike="noStrike" dirty="0" err="1">
                          <a:solidFill>
                            <a:srgbClr val="000000"/>
                          </a:solidFill>
                          <a:effectLst/>
                          <a:latin typeface="Montserrat" panose="00000500000000000000" pitchFamily="2" charset="0"/>
                        </a:rPr>
                        <a:t>Areas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Comerciales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Culiacán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18.500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San Juan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Kimco</a:t>
                      </a:r>
                      <a:r>
                        <a:rPr lang="pt-BR" sz="900" b="0" i="0" u="none" strike="noStrike" dirty="0">
                          <a:solidFill>
                            <a:srgbClr val="000000"/>
                          </a:solidFill>
                          <a:effectLst/>
                          <a:latin typeface="Montserrat" panose="00000500000000000000" pitchFamily="2" charset="0"/>
                        </a:rPr>
                        <a:t>/Link</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San Juan Del Río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20.100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San Pedro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Inmuebles</a:t>
                      </a:r>
                      <a:r>
                        <a:rPr lang="pt-BR" sz="900" b="0" i="0" u="none" strike="noStrike" dirty="0">
                          <a:solidFill>
                            <a:srgbClr val="000000"/>
                          </a:solidFill>
                          <a:effectLst/>
                          <a:latin typeface="Montserrat" panose="00000500000000000000" pitchFamily="2" charset="0"/>
                        </a:rPr>
                        <a:t> Nuevo Leon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46.700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Solidaridad</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Sonora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Hermosillo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13.200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Tijuana 2000</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Mexico </a:t>
                      </a:r>
                      <a:r>
                        <a:rPr lang="pt-BR" sz="900" b="0" i="0" u="none" strike="noStrike" dirty="0" err="1">
                          <a:solidFill>
                            <a:srgbClr val="000000"/>
                          </a:solidFill>
                          <a:effectLst/>
                          <a:latin typeface="Montserrat" panose="00000500000000000000" pitchFamily="2" charset="0"/>
                        </a:rPr>
                        <a:t>Retail</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Advisors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48.100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Ventura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Pdc2</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26.700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Villalta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ARCO </a:t>
                      </a:r>
                      <a:r>
                        <a:rPr lang="pt-BR" sz="900" b="0" i="0" u="none" strike="noStrike" dirty="0" err="1">
                          <a:solidFill>
                            <a:srgbClr val="000000"/>
                          </a:solidFill>
                          <a:effectLst/>
                          <a:latin typeface="Montserrat" panose="00000500000000000000" pitchFamily="2" charset="0"/>
                        </a:rPr>
                        <a:t>Areas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Comerciales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Saltillo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20.000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Paseos</a:t>
                      </a:r>
                      <a:r>
                        <a:rPr lang="pt-BR" sz="900" b="0" i="0" u="none" strike="noStrike" dirty="0">
                          <a:solidFill>
                            <a:srgbClr val="000000"/>
                          </a:solidFill>
                          <a:effectLst/>
                          <a:latin typeface="Montserrat" panose="00000500000000000000" pitchFamily="2" charset="0"/>
                        </a:rPr>
                        <a:t> Del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sv-SE" sz="900" b="0" i="0" u="none" strike="noStrike" dirty="0">
                          <a:solidFill>
                            <a:srgbClr val="000000"/>
                          </a:solidFill>
                          <a:effectLst/>
                          <a:latin typeface="Montserrat" panose="00000500000000000000" pitchFamily="2" charset="0"/>
                        </a:rPr>
                        <a:t>G I Geminis Sa De Cv</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6.458</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Patio Acapulco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Guerrero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Acapulco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35.100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Patio </a:t>
                      </a:r>
                      <a:r>
                        <a:rPr lang="pt-BR" sz="900" b="0" i="0" u="none" strike="noStrike" dirty="0" err="1">
                          <a:solidFill>
                            <a:srgbClr val="000000"/>
                          </a:solidFill>
                          <a:effectLst/>
                          <a:latin typeface="Montserrat" panose="00000500000000000000" pitchFamily="2" charset="0"/>
                        </a:rPr>
                        <a:t>Ayotla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22.200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Patio </a:t>
                      </a:r>
                      <a:r>
                        <a:rPr lang="pt-BR" sz="900" b="0" i="0" u="none" strike="noStrike" dirty="0" err="1">
                          <a:solidFill>
                            <a:srgbClr val="000000"/>
                          </a:solidFill>
                          <a:effectLst/>
                          <a:latin typeface="Montserrat" panose="00000500000000000000" pitchFamily="2" charset="0"/>
                        </a:rPr>
                        <a:t>Caboley</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Los Cabos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14.900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F0F85616-2A00-B9B7-A0A6-9EBE20DFF0F1}"/>
              </a:ext>
            </a:extLst>
          </p:cNvPr>
          <p:cNvSpPr txBox="1"/>
          <p:nvPr/>
        </p:nvSpPr>
        <p:spPr>
          <a:xfrm>
            <a:off x="1357410" y="6412401"/>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B71BEAB8-79D7-CE4F-511D-19F0ADE1C201}"/>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167</a:t>
            </a:r>
          </a:p>
        </p:txBody>
      </p:sp>
      <p:sp>
        <p:nvSpPr>
          <p:cNvPr id="13" name="Retângulo: Cantos Arredondados 12">
            <a:hlinkClick r:id="rId3" action="ppaction://hlinksldjump"/>
            <a:extLst>
              <a:ext uri="{FF2B5EF4-FFF2-40B4-BE49-F238E27FC236}">
                <a16:creationId xmlns:a16="http://schemas.microsoft.com/office/drawing/2014/main" id="{6077FBF5-C3BA-2AE8-146C-D92B6D6992DD}"/>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919802546"/>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130953035"/>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Patio Chalco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46.600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Patio </a:t>
                      </a:r>
                      <a:r>
                        <a:rPr lang="pt-BR" sz="900" b="0" i="0" u="none" strike="noStrike" dirty="0" err="1">
                          <a:solidFill>
                            <a:srgbClr val="000000"/>
                          </a:solidFill>
                          <a:effectLst/>
                          <a:latin typeface="Montserrat" panose="00000500000000000000" pitchFamily="2" charset="0"/>
                        </a:rPr>
                        <a:t>Claveria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8.700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Patio </a:t>
                      </a:r>
                      <a:r>
                        <a:rPr lang="pt-BR" sz="900" b="0" i="0" u="none" strike="noStrike" dirty="0" err="1">
                          <a:solidFill>
                            <a:srgbClr val="000000"/>
                          </a:solidFill>
                          <a:effectLst/>
                          <a:latin typeface="Montserrat" panose="00000500000000000000" pitchFamily="2" charset="0"/>
                        </a:rPr>
                        <a:t>Coatzacoalcos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Coatzacoalcos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19.200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Patio Ecatepec</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27.000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Patio </a:t>
                      </a:r>
                      <a:r>
                        <a:rPr lang="pt-BR" sz="900" b="0" i="0" u="none" strike="noStrike" dirty="0" err="1">
                          <a:solidFill>
                            <a:srgbClr val="000000"/>
                          </a:solidFill>
                          <a:effectLst/>
                          <a:latin typeface="Montserrat" panose="00000500000000000000" pitchFamily="2" charset="0"/>
                        </a:rPr>
                        <a:t>Hermosillo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Sonora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Hermosillo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40.300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Patio Lincoln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35.400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Patio Los Cabos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Los Cabos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45.700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Patio Martin Carrera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II/</a:t>
                      </a:r>
                      <a:r>
                        <a:rPr lang="pt-BR" sz="900" b="0" i="0" u="none" strike="noStrike" dirty="0" err="1">
                          <a:solidFill>
                            <a:srgbClr val="000000"/>
                          </a:solidFill>
                          <a:effectLst/>
                          <a:latin typeface="Montserrat" panose="00000500000000000000" pitchFamily="2" charset="0"/>
                        </a:rPr>
                        <a:t>Estrategia</a:t>
                      </a:r>
                      <a:r>
                        <a:rPr lang="pt-BR" sz="900" b="0" i="0" u="none" strike="noStrike" dirty="0">
                          <a:solidFill>
                            <a:srgbClr val="000000"/>
                          </a:solidFill>
                          <a:effectLst/>
                          <a:latin typeface="Montserrat" panose="00000500000000000000" pitchFamily="2" charset="0"/>
                        </a:rPr>
                        <a:t> Urbana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26.400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Patio </a:t>
                      </a:r>
                      <a:r>
                        <a:rPr lang="pt-BR" sz="900" b="0" i="0" u="none" strike="noStrike" dirty="0" err="1">
                          <a:solidFill>
                            <a:srgbClr val="000000"/>
                          </a:solidFill>
                          <a:effectLst/>
                          <a:latin typeface="Montserrat" panose="00000500000000000000" pitchFamily="2" charset="0"/>
                        </a:rPr>
                        <a:t>Matamoros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Matamoros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39.400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Patio </a:t>
                      </a:r>
                      <a:r>
                        <a:rPr lang="pt-BR" sz="900" b="0" i="0" u="none" strike="noStrike" dirty="0" err="1">
                          <a:solidFill>
                            <a:srgbClr val="000000"/>
                          </a:solidFill>
                          <a:effectLst/>
                          <a:latin typeface="Montserrat" panose="00000500000000000000" pitchFamily="2" charset="0"/>
                        </a:rPr>
                        <a:t>Merida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Yucatán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Mérida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36.400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Patio Panamericana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Juárez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17.700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Patio </a:t>
                      </a:r>
                      <a:r>
                        <a:rPr lang="pt-BR" sz="900" b="0" i="0" u="none" strike="noStrike" dirty="0" err="1">
                          <a:solidFill>
                            <a:srgbClr val="000000"/>
                          </a:solidFill>
                          <a:effectLst/>
                          <a:latin typeface="Montserrat" panose="00000500000000000000" pitchFamily="2" charset="0"/>
                        </a:rPr>
                        <a:t>Queretaro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34.800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Patio </a:t>
                      </a:r>
                      <a:r>
                        <a:rPr lang="pt-BR" sz="900" b="0" i="0" u="none" strike="noStrike" dirty="0" err="1">
                          <a:solidFill>
                            <a:srgbClr val="000000"/>
                          </a:solidFill>
                          <a:effectLst/>
                          <a:latin typeface="Montserrat" panose="00000500000000000000" pitchFamily="2" charset="0"/>
                        </a:rPr>
                        <a:t>Revolucion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11.000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Patio </a:t>
                      </a:r>
                      <a:r>
                        <a:rPr lang="pt-BR" sz="900" b="0" i="0" u="none" strike="noStrike" dirty="0" err="1">
                          <a:solidFill>
                            <a:srgbClr val="000000"/>
                          </a:solidFill>
                          <a:effectLst/>
                          <a:latin typeface="Montserrat" panose="00000500000000000000" pitchFamily="2" charset="0"/>
                        </a:rPr>
                        <a:t>Saltillo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Saltillo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42.200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Patio Santa Fe</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65.200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Patio </a:t>
                      </a:r>
                      <a:r>
                        <a:rPr lang="pt-BR" sz="900" b="0" i="0" u="none" strike="noStrike" dirty="0" err="1">
                          <a:solidFill>
                            <a:srgbClr val="000000"/>
                          </a:solidFill>
                          <a:effectLst/>
                          <a:latin typeface="Montserrat" panose="00000500000000000000" pitchFamily="2" charset="0"/>
                        </a:rPr>
                        <a:t>Tlalpan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39.100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Patio Toluca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Fibra Uno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Toluca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22.300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Patio </a:t>
                      </a:r>
                      <a:r>
                        <a:rPr lang="pt-BR" sz="900" b="0" i="0" u="none" strike="noStrike" dirty="0" err="1">
                          <a:solidFill>
                            <a:srgbClr val="000000"/>
                          </a:solidFill>
                          <a:effectLst/>
                          <a:latin typeface="Montserrat" panose="00000500000000000000" pitchFamily="2" charset="0"/>
                        </a:rPr>
                        <a:t>Tulancingo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Hidalgo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Tulancingo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23.200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Patio </a:t>
                      </a:r>
                      <a:r>
                        <a:rPr lang="pt-BR" sz="900" b="0" i="0" u="none" strike="noStrike" dirty="0" err="1">
                          <a:solidFill>
                            <a:srgbClr val="000000"/>
                          </a:solidFill>
                          <a:effectLst/>
                          <a:latin typeface="Montserrat" panose="00000500000000000000" pitchFamily="2" charset="0"/>
                        </a:rPr>
                        <a:t>Universidad</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28.100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Paza</a:t>
                      </a:r>
                      <a:r>
                        <a:rPr lang="pt-BR" sz="900" b="0" i="0" u="none" strike="noStrike" dirty="0">
                          <a:solidFill>
                            <a:srgbClr val="000000"/>
                          </a:solidFill>
                          <a:effectLst/>
                          <a:latin typeface="Montserrat" panose="00000500000000000000" pitchFamily="2" charset="0"/>
                        </a:rPr>
                        <a:t> Gigante </a:t>
                      </a:r>
                      <a:r>
                        <a:rPr lang="pt-BR" sz="900" b="0" i="0" u="none" strike="noStrike" dirty="0" err="1">
                          <a:solidFill>
                            <a:srgbClr val="000000"/>
                          </a:solidFill>
                          <a:effectLst/>
                          <a:latin typeface="Montserrat" panose="00000500000000000000" pitchFamily="2" charset="0"/>
                        </a:rPr>
                        <a:t>Miramontes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15.600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Retângulo: Cantos Arredondados 1">
            <a:extLst>
              <a:ext uri="{FF2B5EF4-FFF2-40B4-BE49-F238E27FC236}">
                <a16:creationId xmlns:a16="http://schemas.microsoft.com/office/drawing/2014/main" id="{292C5A5C-057D-B080-7DAA-0F541A112523}"/>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168</a:t>
            </a:r>
          </a:p>
        </p:txBody>
      </p:sp>
      <p:sp>
        <p:nvSpPr>
          <p:cNvPr id="12" name="Retângulo: Cantos Arredondados 11">
            <a:hlinkClick r:id="rId3" action="ppaction://hlinksldjump"/>
            <a:extLst>
              <a:ext uri="{FF2B5EF4-FFF2-40B4-BE49-F238E27FC236}">
                <a16:creationId xmlns:a16="http://schemas.microsoft.com/office/drawing/2014/main" id="{5E9E2CF3-EE42-A3EC-D00D-82A457A4572B}"/>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600783870"/>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378865261"/>
              </p:ext>
            </p:extLst>
          </p:nvPr>
        </p:nvGraphicFramePr>
        <p:xfrm>
          <a:off x="3725782" y="1"/>
          <a:ext cx="7812001" cy="6806216"/>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4235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07519">
                <a:tc>
                  <a:txBody>
                    <a:bodyPr/>
                    <a:lstStyle/>
                    <a:p>
                      <a:pPr algn="ctr" fontAlgn="b"/>
                      <a:r>
                        <a:rPr lang="pt-BR" sz="900" b="0" i="0" u="none" strike="noStrike" dirty="0">
                          <a:solidFill>
                            <a:srgbClr val="000000"/>
                          </a:solidFill>
                          <a:effectLst/>
                          <a:latin typeface="Montserrat" panose="00000500000000000000" pitchFamily="2" charset="0"/>
                        </a:rPr>
                        <a:t>PC Centro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Americas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Pdc2</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43.700</a:t>
                      </a:r>
                    </a:p>
                  </a:txBody>
                  <a:tcPr marL="9525" marR="9525" marT="9525" marB="0" anchor="ctr">
                    <a:solidFill>
                      <a:srgbClr val="F8D7CD"/>
                    </a:solidFill>
                  </a:tcPr>
                </a:tc>
                <a:extLst>
                  <a:ext uri="{0D108BD9-81ED-4DB2-BD59-A6C34878D82A}">
                    <a16:rowId xmlns:a16="http://schemas.microsoft.com/office/drawing/2014/main" val="174269447"/>
                  </a:ext>
                </a:extLst>
              </a:tr>
              <a:tr h="307519">
                <a:tc>
                  <a:txBody>
                    <a:bodyPr/>
                    <a:lstStyle/>
                    <a:p>
                      <a:pPr algn="ctr" fontAlgn="b"/>
                      <a:r>
                        <a:rPr lang="pt-BR" sz="900" b="0" i="0" u="none" strike="noStrike" dirty="0">
                          <a:solidFill>
                            <a:srgbClr val="000000"/>
                          </a:solidFill>
                          <a:effectLst/>
                          <a:latin typeface="Montserrat" panose="00000500000000000000" pitchFamily="2" charset="0"/>
                        </a:rPr>
                        <a:t>PC </a:t>
                      </a:r>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Cinepolis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Martínez De La Torre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11.300</a:t>
                      </a:r>
                    </a:p>
                  </a:txBody>
                  <a:tcPr marL="9525" marR="9525" marT="9525" marB="0" anchor="ctr">
                    <a:solidFill>
                      <a:srgbClr val="FCECE8"/>
                    </a:solidFill>
                  </a:tcPr>
                </a:tc>
                <a:extLst>
                  <a:ext uri="{0D108BD9-81ED-4DB2-BD59-A6C34878D82A}">
                    <a16:rowId xmlns:a16="http://schemas.microsoft.com/office/drawing/2014/main" val="2738435831"/>
                  </a:ext>
                </a:extLst>
              </a:tr>
              <a:tr h="307519">
                <a:tc>
                  <a:txBody>
                    <a:bodyPr/>
                    <a:lstStyle/>
                    <a:p>
                      <a:pPr algn="ctr" fontAlgn="b"/>
                      <a:r>
                        <a:rPr lang="pt-BR" sz="900" b="0" i="0" u="none" strike="noStrike" dirty="0">
                          <a:solidFill>
                            <a:srgbClr val="000000"/>
                          </a:solidFill>
                          <a:effectLst/>
                          <a:latin typeface="Montserrat" panose="00000500000000000000" pitchFamily="2" charset="0"/>
                        </a:rPr>
                        <a:t>PC Com. Mexicana / </a:t>
                      </a:r>
                      <a:r>
                        <a:rPr lang="pt-BR" sz="900" b="0" i="0" u="none" strike="noStrike" dirty="0" err="1">
                          <a:solidFill>
                            <a:srgbClr val="000000"/>
                          </a:solidFill>
                          <a:effectLst/>
                          <a:latin typeface="Montserrat" panose="00000500000000000000" pitchFamily="2" charset="0"/>
                        </a:rPr>
                        <a:t>Cinepolis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Comerci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Morelos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Jojutla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10.200</a:t>
                      </a:r>
                    </a:p>
                  </a:txBody>
                  <a:tcPr marL="9525" marR="9525" marT="9525" marB="0" anchor="ctr">
                    <a:solidFill>
                      <a:srgbClr val="F8D7CD"/>
                    </a:solidFill>
                  </a:tcPr>
                </a:tc>
                <a:extLst>
                  <a:ext uri="{0D108BD9-81ED-4DB2-BD59-A6C34878D82A}">
                    <a16:rowId xmlns:a16="http://schemas.microsoft.com/office/drawing/2014/main" val="1188178967"/>
                  </a:ext>
                </a:extLst>
              </a:tr>
              <a:tr h="307519">
                <a:tc>
                  <a:txBody>
                    <a:bodyPr/>
                    <a:lstStyle/>
                    <a:p>
                      <a:pPr algn="ctr" fontAlgn="b"/>
                      <a:r>
                        <a:rPr lang="pt-BR" sz="900" b="0" i="0" u="none" strike="noStrike" dirty="0">
                          <a:solidFill>
                            <a:srgbClr val="000000"/>
                          </a:solidFill>
                          <a:effectLst/>
                          <a:latin typeface="Montserrat" panose="00000500000000000000" pitchFamily="2" charset="0"/>
                        </a:rPr>
                        <a:t>PC </a:t>
                      </a:r>
                      <a:r>
                        <a:rPr lang="pt-BR" sz="900" b="0" i="0" u="none" strike="noStrike" dirty="0" err="1">
                          <a:solidFill>
                            <a:srgbClr val="000000"/>
                          </a:solidFill>
                          <a:effectLst/>
                          <a:latin typeface="Montserrat" panose="00000500000000000000" pitchFamily="2" charset="0"/>
                        </a:rPr>
                        <a:t>Mazatlán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Mazatlán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13.000</a:t>
                      </a:r>
                    </a:p>
                  </a:txBody>
                  <a:tcPr marL="9525" marR="9525" marT="9525" marB="0" anchor="ctr">
                    <a:solidFill>
                      <a:srgbClr val="FCECE8"/>
                    </a:solidFill>
                  </a:tcPr>
                </a:tc>
                <a:extLst>
                  <a:ext uri="{0D108BD9-81ED-4DB2-BD59-A6C34878D82A}">
                    <a16:rowId xmlns:a16="http://schemas.microsoft.com/office/drawing/2014/main" val="1037831715"/>
                  </a:ext>
                </a:extLst>
              </a:tr>
              <a:tr h="307519">
                <a:tc>
                  <a:txBody>
                    <a:bodyPr/>
                    <a:lstStyle/>
                    <a:p>
                      <a:pPr algn="ctr" fontAlgn="b"/>
                      <a:r>
                        <a:rPr lang="pt-BR" sz="900" b="0" i="0" u="none" strike="noStrike" dirty="0">
                          <a:solidFill>
                            <a:srgbClr val="000000"/>
                          </a:solidFill>
                          <a:effectLst/>
                          <a:latin typeface="Montserrat" panose="00000500000000000000" pitchFamily="2" charset="0"/>
                        </a:rPr>
                        <a:t>PC Walmart </a:t>
                      </a:r>
                      <a:r>
                        <a:rPr lang="pt-BR" sz="900" b="0" i="0" u="none" strike="noStrike" dirty="0" err="1">
                          <a:solidFill>
                            <a:srgbClr val="000000"/>
                          </a:solidFill>
                          <a:effectLst/>
                          <a:latin typeface="Montserrat" panose="00000500000000000000" pitchFamily="2" charset="0"/>
                        </a:rPr>
                        <a:t>Metepec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Walmart</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Toluca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25.400</a:t>
                      </a:r>
                    </a:p>
                  </a:txBody>
                  <a:tcPr marL="9525" marR="9525" marT="9525" marB="0" anchor="ctr">
                    <a:solidFill>
                      <a:srgbClr val="F8D7CD"/>
                    </a:solidFill>
                  </a:tcPr>
                </a:tc>
                <a:extLst>
                  <a:ext uri="{0D108BD9-81ED-4DB2-BD59-A6C34878D82A}">
                    <a16:rowId xmlns:a16="http://schemas.microsoft.com/office/drawing/2014/main" val="1624563643"/>
                  </a:ext>
                </a:extLst>
              </a:tr>
              <a:tr h="307519">
                <a:tc>
                  <a:txBody>
                    <a:bodyPr/>
                    <a:lstStyle/>
                    <a:p>
                      <a:pPr algn="ctr" fontAlgn="b"/>
                      <a:r>
                        <a:rPr lang="pt-BR" sz="900" b="0" i="0" u="none" strike="noStrike" dirty="0">
                          <a:solidFill>
                            <a:srgbClr val="000000"/>
                          </a:solidFill>
                          <a:effectLst/>
                          <a:latin typeface="Montserrat" panose="00000500000000000000" pitchFamily="2" charset="0"/>
                        </a:rPr>
                        <a:t>Pedregal </a:t>
                      </a:r>
                      <a:r>
                        <a:rPr lang="pt-BR" sz="900" b="0" i="0" u="none" strike="noStrike" dirty="0" err="1">
                          <a:solidFill>
                            <a:srgbClr val="000000"/>
                          </a:solidFill>
                          <a:effectLst/>
                          <a:latin typeface="Montserrat" panose="00000500000000000000" pitchFamily="2" charset="0"/>
                        </a:rPr>
                        <a:t>Atizapan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15.000</a:t>
                      </a:r>
                    </a:p>
                  </a:txBody>
                  <a:tcPr marL="9525" marR="9525" marT="9525" marB="0" anchor="ctr">
                    <a:solidFill>
                      <a:srgbClr val="FCECE8"/>
                    </a:solidFill>
                  </a:tcPr>
                </a:tc>
                <a:extLst>
                  <a:ext uri="{0D108BD9-81ED-4DB2-BD59-A6C34878D82A}">
                    <a16:rowId xmlns:a16="http://schemas.microsoft.com/office/drawing/2014/main" val="159647448"/>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Peninsula</a:t>
                      </a:r>
                      <a:r>
                        <a:rPr lang="pt-BR" sz="900" b="0" i="0" u="none" strike="noStrike" dirty="0">
                          <a:solidFill>
                            <a:srgbClr val="000000"/>
                          </a:solidFill>
                          <a:effectLst/>
                          <a:latin typeface="Montserrat" panose="00000500000000000000" pitchFamily="2" charset="0"/>
                        </a:rPr>
                        <a:t> Tijuana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DLG</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80.000</a:t>
                      </a:r>
                    </a:p>
                  </a:txBody>
                  <a:tcPr marL="9525" marR="9525" marT="9525" marB="0" anchor="ctr">
                    <a:solidFill>
                      <a:srgbClr val="F8D7CD"/>
                    </a:solidFill>
                  </a:tcPr>
                </a:tc>
                <a:extLst>
                  <a:ext uri="{0D108BD9-81ED-4DB2-BD59-A6C34878D82A}">
                    <a16:rowId xmlns:a16="http://schemas.microsoft.com/office/drawing/2014/main" val="3882297485"/>
                  </a:ext>
                </a:extLst>
              </a:tr>
              <a:tr h="307519">
                <a:tc>
                  <a:txBody>
                    <a:bodyPr/>
                    <a:lstStyle/>
                    <a:p>
                      <a:pPr algn="ctr" fontAlgn="b"/>
                      <a:r>
                        <a:rPr lang="pt-BR" sz="900" b="0" i="0" u="none" strike="noStrike" dirty="0">
                          <a:solidFill>
                            <a:srgbClr val="000000"/>
                          </a:solidFill>
                          <a:effectLst/>
                          <a:latin typeface="Montserrat" panose="00000500000000000000" pitchFamily="2" charset="0"/>
                        </a:rPr>
                        <a:t>Peri Plaza</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Powermall</a:t>
                      </a:r>
                      <a:r>
                        <a:rPr lang="es-ES" sz="900" b="0" i="0" u="none" strike="noStrike" dirty="0">
                          <a:solidFill>
                            <a:srgbClr val="000000"/>
                          </a:solidFill>
                          <a:effectLst/>
                          <a:latin typeface="Montserrat" panose="00000500000000000000" pitchFamily="2" charset="0"/>
                        </a:rPr>
                        <a:t> Del Sur S.A. De C.V.</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81.286</a:t>
                      </a:r>
                    </a:p>
                  </a:txBody>
                  <a:tcPr marL="9525" marR="9525" marT="9525" marB="0" anchor="ctr">
                    <a:solidFill>
                      <a:srgbClr val="FCECE8"/>
                    </a:solidFill>
                  </a:tcPr>
                </a:tc>
                <a:extLst>
                  <a:ext uri="{0D108BD9-81ED-4DB2-BD59-A6C34878D82A}">
                    <a16:rowId xmlns:a16="http://schemas.microsoft.com/office/drawing/2014/main" val="1849445180"/>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Pericentro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8.500</a:t>
                      </a:r>
                    </a:p>
                  </a:txBody>
                  <a:tcPr marL="9525" marR="9525" marT="9525" marB="0" anchor="ctr">
                    <a:solidFill>
                      <a:srgbClr val="F8D7CD"/>
                    </a:solidFill>
                  </a:tcPr>
                </a:tc>
                <a:extLst>
                  <a:ext uri="{0D108BD9-81ED-4DB2-BD59-A6C34878D82A}">
                    <a16:rowId xmlns:a16="http://schemas.microsoft.com/office/drawing/2014/main" val="1411550322"/>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Perinorte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Liverpool</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58.800</a:t>
                      </a:r>
                    </a:p>
                  </a:txBody>
                  <a:tcPr marL="9525" marR="9525" marT="9525" marB="0" anchor="ctr">
                    <a:solidFill>
                      <a:srgbClr val="FCECE8"/>
                    </a:solidFill>
                  </a:tcPr>
                </a:tc>
                <a:extLst>
                  <a:ext uri="{0D108BD9-81ED-4DB2-BD59-A6C34878D82A}">
                    <a16:rowId xmlns:a16="http://schemas.microsoft.com/office/drawing/2014/main" val="3066878474"/>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Periplaza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Powermall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31.000</a:t>
                      </a:r>
                    </a:p>
                  </a:txBody>
                  <a:tcPr marL="9525" marR="9525" marT="9525" marB="0" anchor="ctr">
                    <a:solidFill>
                      <a:srgbClr val="F8D7CD"/>
                    </a:solidFill>
                  </a:tcPr>
                </a:tc>
                <a:extLst>
                  <a:ext uri="{0D108BD9-81ED-4DB2-BD59-A6C34878D82A}">
                    <a16:rowId xmlns:a16="http://schemas.microsoft.com/office/drawing/2014/main" val="2150376807"/>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Perisur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Liverpool/P Hierro/</a:t>
                      </a:r>
                      <a:r>
                        <a:rPr lang="pt-BR" sz="900" b="0" i="0" u="none" strike="noStrike" dirty="0" err="1">
                          <a:solidFill>
                            <a:srgbClr val="000000"/>
                          </a:solidFill>
                          <a:effectLst/>
                          <a:latin typeface="Montserrat" panose="00000500000000000000" pitchFamily="2" charset="0"/>
                        </a:rPr>
                        <a:t>Carso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136.000</a:t>
                      </a:r>
                    </a:p>
                  </a:txBody>
                  <a:tcPr marL="9525" marR="9525" marT="9525" marB="0" anchor="ctr">
                    <a:solidFill>
                      <a:srgbClr val="FCECE8"/>
                    </a:solidFill>
                  </a:tcPr>
                </a:tc>
                <a:extLst>
                  <a:ext uri="{0D108BD9-81ED-4DB2-BD59-A6C34878D82A}">
                    <a16:rowId xmlns:a16="http://schemas.microsoft.com/office/drawing/2014/main" val="2015994734"/>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Perisur</a:t>
                      </a:r>
                      <a:r>
                        <a:rPr lang="pt-BR" sz="900" b="0" i="0" u="none" strike="noStrike" dirty="0">
                          <a:solidFill>
                            <a:srgbClr val="000000"/>
                          </a:solidFill>
                          <a:effectLst/>
                          <a:latin typeface="Montserrat" panose="00000500000000000000" pitchFamily="2" charset="0"/>
                        </a:rPr>
                        <a:t> Pachuca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Hidalgo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Pachuca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10.300</a:t>
                      </a:r>
                    </a:p>
                  </a:txBody>
                  <a:tcPr marL="9525" marR="9525" marT="9525" marB="0" anchor="ctr">
                    <a:solidFill>
                      <a:srgbClr val="F8D7CD"/>
                    </a:solidFill>
                  </a:tcPr>
                </a:tc>
                <a:extLst>
                  <a:ext uri="{0D108BD9-81ED-4DB2-BD59-A6C34878D82A}">
                    <a16:rowId xmlns:a16="http://schemas.microsoft.com/office/drawing/2014/main" val="2104077100"/>
                  </a:ext>
                </a:extLst>
              </a:tr>
              <a:tr h="418780">
                <a:tc>
                  <a:txBody>
                    <a:bodyPr/>
                    <a:lstStyle/>
                    <a:p>
                      <a:pPr algn="ctr" fontAlgn="b"/>
                      <a:r>
                        <a:rPr lang="pt-BR" sz="900" b="0" i="0" u="none" strike="noStrike" dirty="0">
                          <a:solidFill>
                            <a:srgbClr val="000000"/>
                          </a:solidFill>
                          <a:effectLst/>
                          <a:latin typeface="Montserrat" panose="00000500000000000000" pitchFamily="2" charset="0"/>
                        </a:rPr>
                        <a:t>Pie De Monte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Centro Comercial </a:t>
                      </a:r>
                      <a:r>
                        <a:rPr lang="pt-BR" sz="900" b="0" i="0" u="none" strike="noStrike" dirty="0" err="1">
                          <a:solidFill>
                            <a:srgbClr val="000000"/>
                          </a:solidFill>
                          <a:effectLst/>
                          <a:latin typeface="Montserrat" panose="00000500000000000000" pitchFamily="2" charset="0"/>
                        </a:rPr>
                        <a:t>En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Condominio</a:t>
                      </a:r>
                      <a:r>
                        <a:rPr lang="pt-BR" sz="900" b="0" i="0" u="none" strike="noStrike" dirty="0">
                          <a:solidFill>
                            <a:srgbClr val="000000"/>
                          </a:solidFill>
                          <a:effectLst/>
                          <a:latin typeface="Montserrat" panose="00000500000000000000" pitchFamily="2" charset="0"/>
                        </a:rPr>
                        <a:t> Plaza San Pedro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57.194</a:t>
                      </a:r>
                    </a:p>
                  </a:txBody>
                  <a:tcPr marL="9525" marR="9525" marT="9525" marB="0" anchor="ctr">
                    <a:solidFill>
                      <a:srgbClr val="FCECE8"/>
                    </a:solidFill>
                  </a:tcPr>
                </a:tc>
                <a:extLst>
                  <a:ext uri="{0D108BD9-81ED-4DB2-BD59-A6C34878D82A}">
                    <a16:rowId xmlns:a16="http://schemas.microsoft.com/office/drawing/2014/main" val="1068493753"/>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Pitic</a:t>
                      </a:r>
                      <a:r>
                        <a:rPr lang="pt-BR" sz="900" b="0" i="0" u="none" strike="noStrike" dirty="0">
                          <a:solidFill>
                            <a:srgbClr val="000000"/>
                          </a:solidFill>
                          <a:effectLst/>
                          <a:latin typeface="Montserrat" panose="00000500000000000000" pitchFamily="2" charset="0"/>
                        </a:rPr>
                        <a:t> City Center</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Hines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Sonora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Hermosillo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15.000</a:t>
                      </a:r>
                    </a:p>
                  </a:txBody>
                  <a:tcPr marL="9525" marR="9525" marT="9525" marB="0" anchor="ctr">
                    <a:solidFill>
                      <a:srgbClr val="F8D7CD"/>
                    </a:solidFill>
                  </a:tcPr>
                </a:tc>
                <a:extLst>
                  <a:ext uri="{0D108BD9-81ED-4DB2-BD59-A6C34878D82A}">
                    <a16:rowId xmlns:a16="http://schemas.microsoft.com/office/drawing/2014/main" val="91946835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Bella</a:t>
                      </a:r>
                      <a:r>
                        <a:rPr lang="pt-BR" sz="900" b="0" i="0" u="none" strike="noStrike" dirty="0">
                          <a:solidFill>
                            <a:srgbClr val="000000"/>
                          </a:solidFill>
                          <a:effectLst/>
                          <a:latin typeface="Montserrat" panose="00000500000000000000" pitchFamily="2" charset="0"/>
                        </a:rPr>
                        <a:t> Pachuca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Hidalgo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Pachuca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16.400</a:t>
                      </a:r>
                    </a:p>
                  </a:txBody>
                  <a:tcPr marL="9525" marR="9525" marT="9525" marB="0" anchor="ctr">
                    <a:solidFill>
                      <a:srgbClr val="FCECE8"/>
                    </a:solidFill>
                  </a:tcPr>
                </a:tc>
                <a:extLst>
                  <a:ext uri="{0D108BD9-81ED-4DB2-BD59-A6C34878D82A}">
                    <a16:rowId xmlns:a16="http://schemas.microsoft.com/office/drawing/2014/main" val="2499613958"/>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Bella</a:t>
                      </a:r>
                      <a:r>
                        <a:rPr lang="pt-BR" sz="900" b="0" i="0" u="none" strike="noStrike" dirty="0">
                          <a:solidFill>
                            <a:srgbClr val="000000"/>
                          </a:solidFill>
                          <a:effectLst/>
                          <a:latin typeface="Montserrat" panose="00000500000000000000" pitchFamily="2" charset="0"/>
                        </a:rPr>
                        <a:t> Ramos </a:t>
                      </a:r>
                      <a:r>
                        <a:rPr lang="pt-BR" sz="900" b="0" i="0" u="none" strike="noStrike" dirty="0" err="1">
                          <a:solidFill>
                            <a:srgbClr val="000000"/>
                          </a:solidFill>
                          <a:effectLst/>
                          <a:latin typeface="Montserrat" panose="00000500000000000000" pitchFamily="2" charset="0"/>
                        </a:rPr>
                        <a:t>Arizpe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Saltillo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15.100</a:t>
                      </a:r>
                    </a:p>
                  </a:txBody>
                  <a:tcPr marL="9525" marR="9525" marT="9525" marB="0" anchor="ctr">
                    <a:solidFill>
                      <a:srgbClr val="F8D7CD"/>
                    </a:solidFill>
                  </a:tcPr>
                </a:tc>
                <a:extLst>
                  <a:ext uri="{0D108BD9-81ED-4DB2-BD59-A6C34878D82A}">
                    <a16:rowId xmlns:a16="http://schemas.microsoft.com/office/drawing/2014/main" val="246155704"/>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Bosques</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6.300</a:t>
                      </a:r>
                    </a:p>
                  </a:txBody>
                  <a:tcPr marL="9525" marR="9525" marT="9525" marB="0" anchor="ctr">
                    <a:solidFill>
                      <a:srgbClr val="FCECE8"/>
                    </a:solidFill>
                  </a:tcPr>
                </a:tc>
                <a:extLst>
                  <a:ext uri="{0D108BD9-81ED-4DB2-BD59-A6C34878D82A}">
                    <a16:rowId xmlns:a16="http://schemas.microsoft.com/office/drawing/2014/main" val="2669191146"/>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Bugambilia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Bdi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Morelos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Cuernavaca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22.000</a:t>
                      </a:r>
                    </a:p>
                  </a:txBody>
                  <a:tcPr marL="9525" marR="9525" marT="9525" marB="0" anchor="ctr">
                    <a:solidFill>
                      <a:srgbClr val="F8D7CD"/>
                    </a:solidFill>
                  </a:tcPr>
                </a:tc>
                <a:extLst>
                  <a:ext uri="{0D108BD9-81ED-4DB2-BD59-A6C34878D82A}">
                    <a16:rowId xmlns:a16="http://schemas.microsoft.com/office/drawing/2014/main" val="3797744303"/>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Campestre</a:t>
                      </a: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Victoria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16.000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6226738A-44F5-1BAD-717B-1FD292CBB2CD}"/>
              </a:ext>
            </a:extLst>
          </p:cNvPr>
          <p:cNvSpPr txBox="1"/>
          <p:nvPr/>
        </p:nvSpPr>
        <p:spPr>
          <a:xfrm>
            <a:off x="1313793" y="6411513"/>
            <a:ext cx="2197016" cy="223098"/>
          </a:xfrm>
          <a:prstGeom prst="rect">
            <a:avLst/>
          </a:prstGeom>
          <a:noFill/>
          <a:ln>
            <a:noFill/>
          </a:ln>
        </p:spPr>
        <p:txBody>
          <a:bodyPr spcFirstLastPara="1" wrap="square" lIns="91425" tIns="45700" rIns="91425" bIns="45700" anchor="t" anchorCtr="0">
            <a:spAutoFit/>
          </a:bodyPr>
          <a:lstStyle/>
          <a:p>
            <a:pPr algn="l"/>
            <a:r>
              <a:rPr lang="pt-BR" sz="850">
                <a:latin typeface="Montserrat" panose="00000500000000000000" pitchFamily="2" charset="0"/>
              </a:rPr>
              <a:t>Subtitular: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7E74A278-275A-F0A7-82FE-576FFE3D95C9}"/>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169</a:t>
            </a:r>
          </a:p>
        </p:txBody>
      </p:sp>
      <p:sp>
        <p:nvSpPr>
          <p:cNvPr id="13" name="Retângulo: Cantos Arredondados 12">
            <a:hlinkClick r:id="rId3" action="ppaction://hlinksldjump"/>
            <a:extLst>
              <a:ext uri="{FF2B5EF4-FFF2-40B4-BE49-F238E27FC236}">
                <a16:creationId xmlns:a16="http://schemas.microsoft.com/office/drawing/2014/main" id="{7FB9C97F-703A-9D36-2BEB-6FA910715DE5}"/>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07406416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lipse 2">
            <a:extLst>
              <a:ext uri="{FF2B5EF4-FFF2-40B4-BE49-F238E27FC236}">
                <a16:creationId xmlns:a16="http://schemas.microsoft.com/office/drawing/2014/main" id="{7D640E71-6146-68E9-FBE2-20B6F6C18756}"/>
              </a:ext>
            </a:extLst>
          </p:cNvPr>
          <p:cNvSpPr/>
          <p:nvPr/>
        </p:nvSpPr>
        <p:spPr>
          <a:xfrm>
            <a:off x="789223" y="12517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854736" y="-34618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tângulo 5">
            <a:extLst>
              <a:ext uri="{FF2B5EF4-FFF2-40B4-BE49-F238E27FC236}">
                <a16:creationId xmlns:a16="http://schemas.microsoft.com/office/drawing/2014/main" id="{71FEA4A3-13EC-DCB6-8F57-3CDBE051F270}"/>
              </a:ext>
            </a:extLst>
          </p:cNvPr>
          <p:cNvSpPr/>
          <p:nvPr/>
        </p:nvSpPr>
        <p:spPr>
          <a:xfrm>
            <a:off x="6568439" y="0"/>
            <a:ext cx="5623560" cy="6869575"/>
          </a:xfrm>
          <a:prstGeom prst="rect">
            <a:avLst/>
          </a:prstGeom>
          <a:solidFill>
            <a:srgbClr val="74A9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419"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aphicFrame>
        <p:nvGraphicFramePr>
          <p:cNvPr id="15" name="Gráfico 14">
            <a:extLst>
              <a:ext uri="{FF2B5EF4-FFF2-40B4-BE49-F238E27FC236}">
                <a16:creationId xmlns:a16="http://schemas.microsoft.com/office/drawing/2014/main" id="{BB9A8A4A-C0BA-CB14-E6B0-FCFAC08E2052}"/>
              </a:ext>
            </a:extLst>
          </p:cNvPr>
          <p:cNvGraphicFramePr/>
          <p:nvPr>
            <p:extLst>
              <p:ext uri="{D42A27DB-BD31-4B8C-83A1-F6EECF244321}">
                <p14:modId xmlns:p14="http://schemas.microsoft.com/office/powerpoint/2010/main" val="3643621006"/>
              </p:ext>
            </p:extLst>
          </p:nvPr>
        </p:nvGraphicFramePr>
        <p:xfrm>
          <a:off x="7333003" y="217526"/>
          <a:ext cx="4234922" cy="345948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9" name="Tabela 18">
            <a:extLst>
              <a:ext uri="{FF2B5EF4-FFF2-40B4-BE49-F238E27FC236}">
                <a16:creationId xmlns:a16="http://schemas.microsoft.com/office/drawing/2014/main" id="{BD11FE5D-85E5-9D5F-E21E-895F13CB54D0}"/>
              </a:ext>
            </a:extLst>
          </p:cNvPr>
          <p:cNvGraphicFramePr>
            <a:graphicFrameLocks noGrp="1"/>
          </p:cNvGraphicFramePr>
          <p:nvPr>
            <p:extLst>
              <p:ext uri="{D42A27DB-BD31-4B8C-83A1-F6EECF244321}">
                <p14:modId xmlns:p14="http://schemas.microsoft.com/office/powerpoint/2010/main" val="1644811226"/>
              </p:ext>
            </p:extLst>
          </p:nvPr>
        </p:nvGraphicFramePr>
        <p:xfrm>
          <a:off x="6568441" y="3818334"/>
          <a:ext cx="5623560" cy="2490808"/>
        </p:xfrm>
        <a:graphic>
          <a:graphicData uri="http://schemas.openxmlformats.org/drawingml/2006/table">
            <a:tbl>
              <a:tblPr firstRow="1" bandRow="1">
                <a:tableStyleId>{35758FB7-9AC5-4552-8A53-C91805E547FA}</a:tableStyleId>
              </a:tblPr>
              <a:tblGrid>
                <a:gridCol w="2303293">
                  <a:extLst>
                    <a:ext uri="{9D8B030D-6E8A-4147-A177-3AD203B41FA5}">
                      <a16:colId xmlns:a16="http://schemas.microsoft.com/office/drawing/2014/main" val="20000"/>
                    </a:ext>
                  </a:extLst>
                </a:gridCol>
                <a:gridCol w="3320267">
                  <a:extLst>
                    <a:ext uri="{9D8B030D-6E8A-4147-A177-3AD203B41FA5}">
                      <a16:colId xmlns:a16="http://schemas.microsoft.com/office/drawing/2014/main" val="20001"/>
                    </a:ext>
                  </a:extLst>
                </a:gridCol>
              </a:tblGrid>
              <a:tr h="541480">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solidFill>
                      <a:srgbClr val="002060"/>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solidFill>
                      <a:srgbClr val="002060"/>
                    </a:solidFill>
                  </a:tcPr>
                </a:tc>
                <a:extLst>
                  <a:ext uri="{0D108BD9-81ED-4DB2-BD59-A6C34878D82A}">
                    <a16:rowId xmlns:a16="http://schemas.microsoft.com/office/drawing/2014/main" val="10000"/>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solidFill>
                      <a:schemeClr val="accent5">
                        <a:lumMod val="5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solidFill>
                      <a:schemeClr val="accent5">
                        <a:lumMod val="50000"/>
                      </a:schemeClr>
                    </a:solidFill>
                  </a:tcPr>
                </a:tc>
                <a:extLst>
                  <a:ext uri="{0D108BD9-81ED-4DB2-BD59-A6C34878D82A}">
                    <a16:rowId xmlns:a16="http://schemas.microsoft.com/office/drawing/2014/main" val="10001"/>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solidFill>
                      <a:schemeClr val="accent5">
                        <a:lumMod val="75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solidFill>
                      <a:schemeClr val="accent5">
                        <a:lumMod val="75000"/>
                      </a:schemeClr>
                    </a:solidFill>
                  </a:tcPr>
                </a:tc>
                <a:extLst>
                  <a:ext uri="{0D108BD9-81ED-4DB2-BD59-A6C34878D82A}">
                    <a16:rowId xmlns:a16="http://schemas.microsoft.com/office/drawing/2014/main" val="10002"/>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solidFill>
                      <a:schemeClr val="accent5">
                        <a:lumMod val="60000"/>
                        <a:lumOff val="40000"/>
                        <a:alpha val="4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solidFill>
                      <a:schemeClr val="accent5">
                        <a:lumMod val="60000"/>
                        <a:lumOff val="40000"/>
                        <a:alpha val="40000"/>
                      </a:schemeClr>
                    </a:solidFill>
                  </a:tcPr>
                </a:tc>
                <a:extLst>
                  <a:ext uri="{0D108BD9-81ED-4DB2-BD59-A6C34878D82A}">
                    <a16:rowId xmlns:a16="http://schemas.microsoft.com/office/drawing/2014/main" val="10003"/>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solidFill>
                      <a:schemeClr val="accent5">
                        <a:lumMod val="40000"/>
                        <a:lumOff val="6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solidFill>
                      <a:schemeClr val="accent5">
                        <a:lumMod val="40000"/>
                        <a:lumOff val="60000"/>
                      </a:schemeClr>
                    </a:solidFill>
                  </a:tcPr>
                </a:tc>
                <a:extLst>
                  <a:ext uri="{0D108BD9-81ED-4DB2-BD59-A6C34878D82A}">
                    <a16:rowId xmlns:a16="http://schemas.microsoft.com/office/drawing/2014/main" val="10004"/>
                  </a:ext>
                </a:extLst>
              </a:tr>
            </a:tbl>
          </a:graphicData>
        </a:graphic>
      </p:graphicFrame>
      <p:pic>
        <p:nvPicPr>
          <p:cNvPr id="12" name="Imagem 11" descr="Uma imagem contendo Diagrama&#10;&#10;Descrição gerada automaticamente">
            <a:extLst>
              <a:ext uri="{FF2B5EF4-FFF2-40B4-BE49-F238E27FC236}">
                <a16:creationId xmlns:a16="http://schemas.microsoft.com/office/drawing/2014/main" id="{5B2F47F0-8809-1A36-86F4-E7DF4E639C88}"/>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6084" t="50387" r="6601" b="10444"/>
          <a:stretch/>
        </p:blipFill>
        <p:spPr>
          <a:xfrm rot="16200000">
            <a:off x="-3125091" y="3150640"/>
            <a:ext cx="6846680" cy="596494"/>
          </a:xfrm>
          <a:prstGeom prst="rect">
            <a:avLst/>
          </a:prstGeom>
        </p:spPr>
      </p:pic>
      <p:sp>
        <p:nvSpPr>
          <p:cNvPr id="14" name="CaixaDeTexto 13">
            <a:extLst>
              <a:ext uri="{FF2B5EF4-FFF2-40B4-BE49-F238E27FC236}">
                <a16:creationId xmlns:a16="http://schemas.microsoft.com/office/drawing/2014/main" id="{B50E4E91-B78C-CF8D-1288-7330F3D77254}"/>
              </a:ext>
            </a:extLst>
          </p:cNvPr>
          <p:cNvSpPr txBox="1"/>
          <p:nvPr/>
        </p:nvSpPr>
        <p:spPr>
          <a:xfrm>
            <a:off x="930766" y="1146201"/>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los centros comerciales</a:t>
            </a:r>
          </a:p>
        </p:txBody>
      </p:sp>
      <p:sp>
        <p:nvSpPr>
          <p:cNvPr id="16" name="CaixaDeTexto 15">
            <a:extLst>
              <a:ext uri="{FF2B5EF4-FFF2-40B4-BE49-F238E27FC236}">
                <a16:creationId xmlns:a16="http://schemas.microsoft.com/office/drawing/2014/main" id="{3BBF08A9-A957-CEE2-4F83-47BD69F2AB3B}"/>
              </a:ext>
            </a:extLst>
          </p:cNvPr>
          <p:cNvSpPr txBox="1"/>
          <p:nvPr/>
        </p:nvSpPr>
        <p:spPr>
          <a:xfrm>
            <a:off x="960635" y="2748063"/>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GLA</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sp>
        <p:nvSpPr>
          <p:cNvPr id="2" name="CaixaDeTexto 1">
            <a:extLst>
              <a:ext uri="{FF2B5EF4-FFF2-40B4-BE49-F238E27FC236}">
                <a16:creationId xmlns:a16="http://schemas.microsoft.com/office/drawing/2014/main" id="{B47B8E1B-1101-A2B3-63BD-EABDA93EB79A}"/>
              </a:ext>
            </a:extLst>
          </p:cNvPr>
          <p:cNvSpPr txBox="1"/>
          <p:nvPr/>
        </p:nvSpPr>
        <p:spPr>
          <a:xfrm>
            <a:off x="960635" y="4315408"/>
            <a:ext cx="3240768" cy="94128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Tamaño promedio de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los centros comerciales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74A9DB"/>
                </a:solidFill>
                <a:effectLst/>
                <a:uLnTx/>
                <a:uFillTx/>
                <a:latin typeface="Bebas Neue" panose="00000500000000000000" pitchFamily="2" charset="0"/>
                <a:ea typeface="Segoe UI Black" panose="020B0A02040204020203" pitchFamily="34" charset="0"/>
                <a:cs typeface="Segoe UI" panose="020B0502040204020203" pitchFamily="34" charset="0"/>
              </a:rPr>
              <a:t>22.110 m²</a:t>
            </a:r>
          </a:p>
        </p:txBody>
      </p:sp>
      <p:grpSp>
        <p:nvGrpSpPr>
          <p:cNvPr id="5" name="Agrupar 4">
            <a:extLst>
              <a:ext uri="{FF2B5EF4-FFF2-40B4-BE49-F238E27FC236}">
                <a16:creationId xmlns:a16="http://schemas.microsoft.com/office/drawing/2014/main" id="{71752DE0-B66F-9FA6-50C7-8B39A6347AEE}"/>
              </a:ext>
            </a:extLst>
          </p:cNvPr>
          <p:cNvGrpSpPr/>
          <p:nvPr/>
        </p:nvGrpSpPr>
        <p:grpSpPr>
          <a:xfrm>
            <a:off x="0" y="-203200"/>
            <a:ext cx="596496" cy="7096541"/>
            <a:chOff x="0" y="9939"/>
            <a:chExt cx="596496" cy="6858002"/>
          </a:xfrm>
        </p:grpSpPr>
        <p:pic>
          <p:nvPicPr>
            <p:cNvPr id="7" name="Imagem 6" descr="Uma imagem contendo Diagrama&#10;&#10;Descrição gerada automaticamente">
              <a:extLst>
                <a:ext uri="{FF2B5EF4-FFF2-40B4-BE49-F238E27FC236}">
                  <a16:creationId xmlns:a16="http://schemas.microsoft.com/office/drawing/2014/main" id="{46B33D2E-5B0F-4D91-C65B-D3A2AF0B03E9}"/>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6084" t="50387" r="6601" b="10444"/>
            <a:stretch/>
          </p:blipFill>
          <p:spPr>
            <a:xfrm rot="16200000">
              <a:off x="-3130752" y="3140693"/>
              <a:ext cx="6858002" cy="596494"/>
            </a:xfrm>
            <a:prstGeom prst="rect">
              <a:avLst/>
            </a:prstGeom>
          </p:spPr>
        </p:pic>
        <p:sp>
          <p:nvSpPr>
            <p:cNvPr id="8" name="Retângulo 7">
              <a:extLst>
                <a:ext uri="{FF2B5EF4-FFF2-40B4-BE49-F238E27FC236}">
                  <a16:creationId xmlns:a16="http://schemas.microsoft.com/office/drawing/2014/main" id="{6173B7ED-C9F1-0BA5-B98F-3536C3DDD17C}"/>
                </a:ext>
              </a:extLst>
            </p:cNvPr>
            <p:cNvSpPr/>
            <p:nvPr/>
          </p:nvSpPr>
          <p:spPr>
            <a:xfrm>
              <a:off x="0" y="2112621"/>
              <a:ext cx="275303" cy="276374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1" name="Retângulo: Cantos Arredondados 10">
            <a:extLst>
              <a:ext uri="{FF2B5EF4-FFF2-40B4-BE49-F238E27FC236}">
                <a16:creationId xmlns:a16="http://schemas.microsoft.com/office/drawing/2014/main" id="{89F21288-DD10-630A-FD53-B8BE79701261}"/>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17</a:t>
            </a:r>
          </a:p>
        </p:txBody>
      </p:sp>
      <p:sp>
        <p:nvSpPr>
          <p:cNvPr id="9" name="Retângulo: Cantos Arredondados 8">
            <a:hlinkClick r:id="rId4" action="ppaction://hlinksldjump"/>
            <a:extLst>
              <a:ext uri="{FF2B5EF4-FFF2-40B4-BE49-F238E27FC236}">
                <a16:creationId xmlns:a16="http://schemas.microsoft.com/office/drawing/2014/main" id="{EE000275-93A8-3FE6-7830-997E5A317BB3}"/>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104778696"/>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3994600648"/>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Campestre León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Link</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5.700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Caracol</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Caracol</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13.500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Caracol </a:t>
                      </a:r>
                      <a:r>
                        <a:rPr lang="pt-BR" sz="900" b="0" i="0" u="none" strike="noStrike" dirty="0" err="1">
                          <a:solidFill>
                            <a:srgbClr val="000000"/>
                          </a:solidFill>
                          <a:effectLst/>
                          <a:latin typeface="Montserrat" panose="00000500000000000000" pitchFamily="2" charset="0"/>
                        </a:rPr>
                        <a:t>Vallarta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Promodesa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Puerto </a:t>
                      </a:r>
                      <a:r>
                        <a:rPr lang="pt-BR" sz="900" b="0" i="0" u="none" strike="noStrike" dirty="0" err="1">
                          <a:solidFill>
                            <a:srgbClr val="000000"/>
                          </a:solidFill>
                          <a:effectLst/>
                          <a:latin typeface="Montserrat" panose="00000500000000000000" pitchFamily="2" charset="0"/>
                        </a:rPr>
                        <a:t>Vallarta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26.500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Cedros </a:t>
                      </a:r>
                      <a:r>
                        <a:rPr lang="pt-BR" sz="900" b="0" i="0" u="none" strike="noStrike" dirty="0" err="1">
                          <a:solidFill>
                            <a:srgbClr val="000000"/>
                          </a:solidFill>
                          <a:effectLst/>
                          <a:latin typeface="Montserrat" panose="00000500000000000000" pitchFamily="2" charset="0"/>
                        </a:rPr>
                        <a:t>Jiutepec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Banca </a:t>
                      </a:r>
                      <a:r>
                        <a:rPr lang="pt-BR" sz="900" b="0" i="0" u="none" strike="noStrike" dirty="0" err="1">
                          <a:solidFill>
                            <a:srgbClr val="000000"/>
                          </a:solidFill>
                          <a:effectLst/>
                          <a:latin typeface="Montserrat" panose="00000500000000000000" pitchFamily="2" charset="0"/>
                        </a:rPr>
                        <a:t>Mifel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Morelos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Cuernavaca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19.000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Centenario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6.700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Centenario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Mochis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Kimco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Los </a:t>
                      </a:r>
                      <a:r>
                        <a:rPr lang="pt-BR" sz="900" b="0" i="0" u="none" strike="noStrike" dirty="0" err="1">
                          <a:solidFill>
                            <a:srgbClr val="000000"/>
                          </a:solidFill>
                          <a:effectLst/>
                          <a:latin typeface="Montserrat" panose="00000500000000000000" pitchFamily="2" charset="0"/>
                        </a:rPr>
                        <a:t>Mochis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14.100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13.000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Ags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ctr"/>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ctr"/>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ctr"/>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22.000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Cozumel</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Playa</a:t>
                      </a:r>
                      <a:r>
                        <a:rPr lang="pt-BR" sz="900" b="0" i="0" u="none" strike="noStrike" dirty="0">
                          <a:solidFill>
                            <a:srgbClr val="000000"/>
                          </a:solidFill>
                          <a:effectLst/>
                          <a:latin typeface="Montserrat" panose="00000500000000000000" pitchFamily="2" charset="0"/>
                        </a:rPr>
                        <a:t> Del Carmen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10.600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Chedraui</a:t>
                      </a:r>
                      <a:r>
                        <a:rPr lang="pt-BR" sz="900" b="0" i="0" u="none" strike="noStrike" dirty="0">
                          <a:solidFill>
                            <a:srgbClr val="000000"/>
                          </a:solidFill>
                          <a:effectLst/>
                          <a:latin typeface="Montserrat" panose="00000500000000000000" pitchFamily="2" charset="0"/>
                        </a:rPr>
                        <a:t> San Cristobal</a:t>
                      </a:r>
                    </a:p>
                  </a:txBody>
                  <a:tcPr marL="9525" marR="9525" marT="9525" marB="0" anchor="ctr">
                    <a:solidFill>
                      <a:srgbClr val="FCECE8"/>
                    </a:solidFill>
                  </a:tcPr>
                </a:tc>
                <a:tc>
                  <a:txBody>
                    <a:bodyPr/>
                    <a:lstStyle/>
                    <a:p>
                      <a:pPr algn="ctr" fontAlgn="ctr"/>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ctr"/>
                      <a:r>
                        <a:rPr lang="pt-BR" sz="900" b="0" i="0" u="none" strike="noStrike" dirty="0">
                          <a:solidFill>
                            <a:srgbClr val="000000"/>
                          </a:solidFill>
                          <a:effectLst/>
                          <a:latin typeface="Montserrat" panose="00000500000000000000" pitchFamily="2" charset="0"/>
                        </a:rPr>
                        <a:t>Chiapas</a:t>
                      </a:r>
                    </a:p>
                  </a:txBody>
                  <a:tcPr marL="9525" marR="9525" marT="9525" marB="0" anchor="ctr">
                    <a:solidFill>
                      <a:srgbClr val="FCECE8"/>
                    </a:solidFill>
                  </a:tcPr>
                </a:tc>
                <a:tc>
                  <a:txBody>
                    <a:bodyPr/>
                    <a:lstStyle/>
                    <a:p>
                      <a:pPr algn="ctr" fontAlgn="ctr"/>
                      <a:r>
                        <a:rPr lang="es-ES" sz="900" b="0" i="0" u="none" strike="noStrike" dirty="0">
                          <a:solidFill>
                            <a:srgbClr val="000000"/>
                          </a:solidFill>
                          <a:effectLst/>
                          <a:latin typeface="Montserrat" panose="00000500000000000000" pitchFamily="2" charset="0"/>
                        </a:rPr>
                        <a:t>San Cristóbal De Las Casas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14.200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Crystal </a:t>
                      </a:r>
                      <a:r>
                        <a:rPr lang="pt-BR" sz="900" b="0" i="0" u="none" strike="noStrike" dirty="0" err="1">
                          <a:solidFill>
                            <a:srgbClr val="000000"/>
                          </a:solidFill>
                          <a:effectLst/>
                          <a:latin typeface="Montserrat" panose="00000500000000000000" pitchFamily="2" charset="0"/>
                        </a:rPr>
                        <a:t>Atizapán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12.000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Crystal </a:t>
                      </a:r>
                      <a:r>
                        <a:rPr lang="pt-BR" sz="900" b="0" i="0" u="none" strike="noStrike" dirty="0" err="1">
                          <a:solidFill>
                            <a:srgbClr val="000000"/>
                          </a:solidFill>
                          <a:effectLst/>
                          <a:latin typeface="Montserrat" panose="00000500000000000000" pitchFamily="2" charset="0"/>
                        </a:rPr>
                        <a:t>Coatzacoalcos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Coatzacoalcos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19.500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Crystal Córdoba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Córdoba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19.800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Crystal Mérida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Yucatán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Mérida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10.300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Crystal </a:t>
                      </a:r>
                      <a:r>
                        <a:rPr lang="pt-BR" sz="900" b="0" i="0" u="none" strike="noStrike" dirty="0" err="1">
                          <a:solidFill>
                            <a:srgbClr val="000000"/>
                          </a:solidFill>
                          <a:effectLst/>
                          <a:latin typeface="Montserrat" panose="00000500000000000000" pitchFamily="2" charset="0"/>
                        </a:rPr>
                        <a:t>Minatitlán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Minatitlán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15.300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Crystal </a:t>
                      </a:r>
                      <a:r>
                        <a:rPr lang="pt-BR" sz="900" b="0" i="0" u="none" strike="noStrike" dirty="0" err="1">
                          <a:solidFill>
                            <a:srgbClr val="000000"/>
                          </a:solidFill>
                          <a:effectLst/>
                          <a:latin typeface="Montserrat" panose="00000500000000000000" pitchFamily="2" charset="0"/>
                        </a:rPr>
                        <a:t>Poza</a:t>
                      </a:r>
                      <a:r>
                        <a:rPr lang="pt-BR" sz="900" b="0" i="0" u="none" strike="noStrike" dirty="0">
                          <a:solidFill>
                            <a:srgbClr val="000000"/>
                          </a:solidFill>
                          <a:effectLst/>
                          <a:latin typeface="Montserrat" panose="00000500000000000000" pitchFamily="2" charset="0"/>
                        </a:rPr>
                        <a:t> Rica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Poza</a:t>
                      </a:r>
                      <a:r>
                        <a:rPr lang="pt-BR" sz="900" b="0" i="0" u="none" strike="noStrike" dirty="0">
                          <a:solidFill>
                            <a:srgbClr val="000000"/>
                          </a:solidFill>
                          <a:effectLst/>
                          <a:latin typeface="Montserrat" panose="00000500000000000000" pitchFamily="2" charset="0"/>
                        </a:rPr>
                        <a:t> Rica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20.500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Crystal 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25.600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Crystal </a:t>
                      </a:r>
                      <a:r>
                        <a:rPr lang="pt-BR" sz="900" b="0" i="0" u="none" strike="noStrike" dirty="0" err="1">
                          <a:solidFill>
                            <a:srgbClr val="000000"/>
                          </a:solidFill>
                          <a:effectLst/>
                          <a:latin typeface="Montserrat" panose="00000500000000000000" pitchFamily="2" charset="0"/>
                        </a:rPr>
                        <a:t>Tampico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Tampico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10.900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Crystal </a:t>
                      </a:r>
                      <a:r>
                        <a:rPr lang="pt-BR" sz="900" b="0" i="0" u="none" strike="noStrike" dirty="0" err="1">
                          <a:solidFill>
                            <a:srgbClr val="000000"/>
                          </a:solidFill>
                          <a:effectLst/>
                          <a:latin typeface="Montserrat" panose="00000500000000000000" pitchFamily="2" charset="0"/>
                        </a:rPr>
                        <a:t>Tapachula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Chiapas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Tapachula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21.700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Crystal </a:t>
                      </a:r>
                      <a:r>
                        <a:rPr lang="pt-BR" sz="900" b="0" i="0" u="none" strike="noStrike" dirty="0" err="1">
                          <a:solidFill>
                            <a:srgbClr val="000000"/>
                          </a:solidFill>
                          <a:effectLst/>
                          <a:latin typeface="Montserrat" panose="00000500000000000000" pitchFamily="2" charset="0"/>
                        </a:rPr>
                        <a:t>Texmelucan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14.200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7188A646-75C3-F21F-A125-71F18B46677B}"/>
              </a:ext>
            </a:extLst>
          </p:cNvPr>
          <p:cNvSpPr txBox="1"/>
          <p:nvPr/>
        </p:nvSpPr>
        <p:spPr>
          <a:xfrm>
            <a:off x="1313793" y="6400695"/>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EB27167E-14EC-80F8-C037-BC716327B465}"/>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170</a:t>
            </a:r>
          </a:p>
        </p:txBody>
      </p:sp>
      <p:sp>
        <p:nvSpPr>
          <p:cNvPr id="13" name="Retângulo: Cantos Arredondados 12">
            <a:hlinkClick r:id="rId3" action="ppaction://hlinksldjump"/>
            <a:extLst>
              <a:ext uri="{FF2B5EF4-FFF2-40B4-BE49-F238E27FC236}">
                <a16:creationId xmlns:a16="http://schemas.microsoft.com/office/drawing/2014/main" id="{51F39AB3-FB42-331F-ABFA-041FA82DFB99}"/>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796551753"/>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2552274262"/>
              </p:ext>
            </p:extLst>
          </p:nvPr>
        </p:nvGraphicFramePr>
        <p:xfrm>
          <a:off x="3725782" y="1"/>
          <a:ext cx="7812001" cy="6806216"/>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4235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Crystal </a:t>
                      </a:r>
                      <a:r>
                        <a:rPr lang="pt-BR" sz="900" b="0" i="0" u="none" strike="noStrike" dirty="0" err="1">
                          <a:solidFill>
                            <a:srgbClr val="000000"/>
                          </a:solidFill>
                          <a:effectLst/>
                          <a:latin typeface="Montserrat" panose="00000500000000000000" pitchFamily="2" charset="0"/>
                        </a:rPr>
                        <a:t>Teziutlán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Teziutlán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11.900</a:t>
                      </a:r>
                    </a:p>
                  </a:txBody>
                  <a:tcPr marL="9525" marR="9525" marT="9525" marB="0" anchor="ctr">
                    <a:solidFill>
                      <a:srgbClr val="F8D7CD"/>
                    </a:solidFill>
                  </a:tcPr>
                </a:tc>
                <a:extLst>
                  <a:ext uri="{0D108BD9-81ED-4DB2-BD59-A6C34878D82A}">
                    <a16:rowId xmlns:a16="http://schemas.microsoft.com/office/drawing/2014/main" val="17426944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Crystal </a:t>
                      </a:r>
                      <a:r>
                        <a:rPr lang="pt-BR" sz="900" b="0" i="0" u="none" strike="noStrike" dirty="0" err="1">
                          <a:solidFill>
                            <a:srgbClr val="000000"/>
                          </a:solidFill>
                          <a:effectLst/>
                          <a:latin typeface="Montserrat" panose="00000500000000000000" pitchFamily="2" charset="0"/>
                        </a:rPr>
                        <a:t>Tuxpan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Túxpam</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17.100</a:t>
                      </a:r>
                    </a:p>
                  </a:txBody>
                  <a:tcPr marL="9525" marR="9525" marT="9525" marB="0" anchor="ctr">
                    <a:solidFill>
                      <a:srgbClr val="FCECE8"/>
                    </a:solidFill>
                  </a:tcPr>
                </a:tc>
                <a:extLst>
                  <a:ext uri="{0D108BD9-81ED-4DB2-BD59-A6C34878D82A}">
                    <a16:rowId xmlns:a16="http://schemas.microsoft.com/office/drawing/2014/main" val="2738435831"/>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Crystal Veracruz</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Veracruz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16.600</a:t>
                      </a:r>
                    </a:p>
                  </a:txBody>
                  <a:tcPr marL="9525" marR="9525" marT="9525" marB="0" anchor="ctr">
                    <a:solidFill>
                      <a:srgbClr val="F8D7CD"/>
                    </a:solidFill>
                  </a:tcPr>
                </a:tc>
                <a:extLst>
                  <a:ext uri="{0D108BD9-81ED-4DB2-BD59-A6C34878D82A}">
                    <a16:rowId xmlns:a16="http://schemas.microsoft.com/office/drawing/2014/main" val="118817896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Crystal </a:t>
                      </a:r>
                      <a:r>
                        <a:rPr lang="pt-BR" sz="900" b="0" i="0" u="none" strike="noStrike" dirty="0" err="1">
                          <a:solidFill>
                            <a:srgbClr val="000000"/>
                          </a:solidFill>
                          <a:effectLst/>
                          <a:latin typeface="Montserrat" panose="00000500000000000000" pitchFamily="2" charset="0"/>
                        </a:rPr>
                        <a:t>Villahermosa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Tabasco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Villahermosa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23.300</a:t>
                      </a:r>
                    </a:p>
                  </a:txBody>
                  <a:tcPr marL="9525" marR="9525" marT="9525" marB="0" anchor="ctr">
                    <a:solidFill>
                      <a:srgbClr val="FCECE8"/>
                    </a:solidFill>
                  </a:tcPr>
                </a:tc>
                <a:extLst>
                  <a:ext uri="{0D108BD9-81ED-4DB2-BD59-A6C34878D82A}">
                    <a16:rowId xmlns:a16="http://schemas.microsoft.com/office/drawing/2014/main" val="1037831715"/>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Crystal </a:t>
                      </a:r>
                      <a:r>
                        <a:rPr lang="pt-BR" sz="900" b="0" i="0" u="none" strike="noStrike" dirty="0" err="1">
                          <a:solidFill>
                            <a:srgbClr val="000000"/>
                          </a:solidFill>
                          <a:effectLst/>
                          <a:latin typeface="Montserrat" panose="00000500000000000000" pitchFamily="2" charset="0"/>
                        </a:rPr>
                        <a:t>Xalapa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Xalapa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27.300</a:t>
                      </a:r>
                    </a:p>
                  </a:txBody>
                  <a:tcPr marL="9525" marR="9525" marT="9525" marB="0" anchor="ctr">
                    <a:solidFill>
                      <a:srgbClr val="F8D7CD"/>
                    </a:solidFill>
                  </a:tcPr>
                </a:tc>
                <a:extLst>
                  <a:ext uri="{0D108BD9-81ED-4DB2-BD59-A6C34878D82A}">
                    <a16:rowId xmlns:a16="http://schemas.microsoft.com/office/drawing/2014/main" val="1624563643"/>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Del Parque Puebla</a:t>
                      </a:r>
                    </a:p>
                  </a:txBody>
                  <a:tcPr marL="9525" marR="9525" marT="9525" marB="0" anchor="ctr">
                    <a:solidFill>
                      <a:srgbClr val="FCECE8"/>
                    </a:solidFill>
                  </a:tcPr>
                </a:tc>
                <a:tc>
                  <a:txBody>
                    <a:bodyPr/>
                    <a:lstStyle/>
                    <a:p>
                      <a:pPr algn="ctr" fontAlgn="ctr"/>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ctr"/>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ctr"/>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15.300</a:t>
                      </a:r>
                    </a:p>
                  </a:txBody>
                  <a:tcPr marL="9525" marR="9525" marT="9525" marB="0" anchor="ctr">
                    <a:solidFill>
                      <a:srgbClr val="FCECE8"/>
                    </a:solidFill>
                  </a:tcPr>
                </a:tc>
                <a:extLst>
                  <a:ext uri="{0D108BD9-81ED-4DB2-BD59-A6C34878D82A}">
                    <a16:rowId xmlns:a16="http://schemas.microsoft.com/office/drawing/2014/main" val="159647448"/>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Del Parque Querétaro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29.200</a:t>
                      </a:r>
                    </a:p>
                  </a:txBody>
                  <a:tcPr marL="9525" marR="9525" marT="9525" marB="0" anchor="ctr">
                    <a:solidFill>
                      <a:srgbClr val="F8D7CD"/>
                    </a:solidFill>
                  </a:tcPr>
                </a:tc>
                <a:extLst>
                  <a:ext uri="{0D108BD9-81ED-4DB2-BD59-A6C34878D82A}">
                    <a16:rowId xmlns:a16="http://schemas.microsoft.com/office/drawing/2014/main" val="3882297485"/>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Del Rio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Hidalgo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Tula - </a:t>
                      </a:r>
                      <a:r>
                        <a:rPr lang="pt-BR" sz="900" b="0" i="0" u="none" strike="noStrike" dirty="0" err="1">
                          <a:solidFill>
                            <a:srgbClr val="000000"/>
                          </a:solidFill>
                          <a:effectLst/>
                          <a:latin typeface="Montserrat" panose="00000500000000000000" pitchFamily="2" charset="0"/>
                        </a:rPr>
                        <a:t>Tepeji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14.700</a:t>
                      </a:r>
                    </a:p>
                  </a:txBody>
                  <a:tcPr marL="9525" marR="9525" marT="9525" marB="0" anchor="ctr">
                    <a:solidFill>
                      <a:srgbClr val="FCECE8"/>
                    </a:solidFill>
                  </a:tcPr>
                </a:tc>
                <a:extLst>
                  <a:ext uri="{0D108BD9-81ED-4DB2-BD59-A6C34878D82A}">
                    <a16:rowId xmlns:a16="http://schemas.microsoft.com/office/drawing/2014/main" val="1849445180"/>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Del Rio </a:t>
                      </a:r>
                      <a:r>
                        <a:rPr lang="pt-BR" sz="900" b="0" i="0" u="none" strike="noStrike" dirty="0" err="1">
                          <a:solidFill>
                            <a:srgbClr val="000000"/>
                          </a:solidFill>
                          <a:effectLst/>
                          <a:latin typeface="Montserrat" panose="00000500000000000000" pitchFamily="2" charset="0"/>
                        </a:rPr>
                        <a:t>Reynosa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Reynosa-río</a:t>
                      </a:r>
                      <a:r>
                        <a:rPr lang="pt-BR" sz="900" b="0" i="0" u="none" strike="noStrike" dirty="0">
                          <a:solidFill>
                            <a:srgbClr val="000000"/>
                          </a:solidFill>
                          <a:effectLst/>
                          <a:latin typeface="Montserrat" panose="00000500000000000000" pitchFamily="2" charset="0"/>
                        </a:rPr>
                        <a:t> Bravo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22.400</a:t>
                      </a:r>
                    </a:p>
                  </a:txBody>
                  <a:tcPr marL="9525" marR="9525" marT="9525" marB="0" anchor="ctr">
                    <a:solidFill>
                      <a:srgbClr val="F8D7CD"/>
                    </a:solidFill>
                  </a:tcPr>
                </a:tc>
                <a:extLst>
                  <a:ext uri="{0D108BD9-81ED-4DB2-BD59-A6C34878D82A}">
                    <a16:rowId xmlns:a16="http://schemas.microsoft.com/office/drawing/2014/main" val="1411550322"/>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Del Sol </a:t>
                      </a:r>
                      <a:r>
                        <a:rPr lang="pt-BR" sz="900" b="0" i="0" u="none" strike="noStrike" dirty="0" err="1">
                          <a:solidFill>
                            <a:srgbClr val="000000"/>
                          </a:solidFill>
                          <a:effectLst/>
                          <a:latin typeface="Montserrat" panose="00000500000000000000" pitchFamily="2" charset="0"/>
                        </a:rPr>
                        <a:t>Mexicali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Mexicali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7.100</a:t>
                      </a:r>
                    </a:p>
                  </a:txBody>
                  <a:tcPr marL="9525" marR="9525" marT="9525" marB="0" anchor="ctr">
                    <a:solidFill>
                      <a:srgbClr val="FCECE8"/>
                    </a:solidFill>
                  </a:tcPr>
                </a:tc>
                <a:extLst>
                  <a:ext uri="{0D108BD9-81ED-4DB2-BD59-A6C34878D82A}">
                    <a16:rowId xmlns:a16="http://schemas.microsoft.com/office/drawing/2014/main" val="3066878474"/>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Del Sol </a:t>
                      </a:r>
                      <a:r>
                        <a:rPr lang="pt-BR" sz="900" b="0" i="0" u="none" strike="noStrike" dirty="0" err="1">
                          <a:solidFill>
                            <a:srgbClr val="000000"/>
                          </a:solidFill>
                          <a:effectLst/>
                          <a:latin typeface="Montserrat" panose="00000500000000000000" pitchFamily="2" charset="0"/>
                        </a:rPr>
                        <a:t>Zapopan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42.100</a:t>
                      </a:r>
                    </a:p>
                  </a:txBody>
                  <a:tcPr marL="9525" marR="9525" marT="9525" marB="0" anchor="ctr">
                    <a:solidFill>
                      <a:srgbClr val="F8D7CD"/>
                    </a:solidFill>
                  </a:tcPr>
                </a:tc>
                <a:extLst>
                  <a:ext uri="{0D108BD9-81ED-4DB2-BD59-A6C34878D82A}">
                    <a16:rowId xmlns:a16="http://schemas.microsoft.com/office/drawing/2014/main" val="215037680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Del Valle </a:t>
                      </a:r>
                      <a:r>
                        <a:rPr lang="pt-BR" sz="900" b="0" i="0" u="none" strike="noStrike" dirty="0" err="1">
                          <a:solidFill>
                            <a:srgbClr val="000000"/>
                          </a:solidFill>
                          <a:effectLst/>
                          <a:latin typeface="Montserrat" panose="00000500000000000000" pitchFamily="2" charset="0"/>
                        </a:rPr>
                        <a:t>Culiacáb</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Casa </a:t>
                      </a:r>
                      <a:r>
                        <a:rPr lang="pt-BR" sz="900" b="0" i="0" u="none" strike="noStrike" dirty="0" err="1">
                          <a:solidFill>
                            <a:srgbClr val="000000"/>
                          </a:solidFill>
                          <a:effectLst/>
                          <a:latin typeface="Montserrat" panose="00000500000000000000" pitchFamily="2" charset="0"/>
                        </a:rPr>
                        <a:t>Ley</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Culiacán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11.500</a:t>
                      </a:r>
                    </a:p>
                  </a:txBody>
                  <a:tcPr marL="9525" marR="9525" marT="9525" marB="0" anchor="ctr">
                    <a:solidFill>
                      <a:srgbClr val="FCECE8"/>
                    </a:solidFill>
                  </a:tcPr>
                </a:tc>
                <a:extLst>
                  <a:ext uri="{0D108BD9-81ED-4DB2-BD59-A6C34878D82A}">
                    <a16:rowId xmlns:a16="http://schemas.microsoft.com/office/drawing/2014/main" val="2015994734"/>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Del Valle Oaxaca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Oaxaca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Oaxaca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19.100</a:t>
                      </a:r>
                    </a:p>
                  </a:txBody>
                  <a:tcPr marL="9525" marR="9525" marT="9525" marB="0" anchor="ctr">
                    <a:solidFill>
                      <a:srgbClr val="F8D7CD"/>
                    </a:solidFill>
                  </a:tcPr>
                </a:tc>
                <a:extLst>
                  <a:ext uri="{0D108BD9-81ED-4DB2-BD59-A6C34878D82A}">
                    <a16:rowId xmlns:a16="http://schemas.microsoft.com/office/drawing/2014/main" val="2104077100"/>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Del Valle Pachuca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Hidalgo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Pachuca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25.600</a:t>
                      </a:r>
                    </a:p>
                  </a:txBody>
                  <a:tcPr marL="9525" marR="9525" marT="9525" marB="0" anchor="ctr">
                    <a:solidFill>
                      <a:srgbClr val="FCECE8"/>
                    </a:solidFill>
                  </a:tcPr>
                </a:tc>
                <a:extLst>
                  <a:ext uri="{0D108BD9-81ED-4DB2-BD59-A6C34878D82A}">
                    <a16:rowId xmlns:a16="http://schemas.microsoft.com/office/drawing/2014/main" val="1068493753"/>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Dorada</a:t>
                      </a:r>
                      <a:r>
                        <a:rPr lang="pt-BR" sz="900" b="0" i="0" u="none" strike="noStrike" dirty="0">
                          <a:solidFill>
                            <a:srgbClr val="000000"/>
                          </a:solidFill>
                          <a:effectLst/>
                          <a:latin typeface="Montserrat" panose="00000500000000000000" pitchFamily="2" charset="0"/>
                        </a:rPr>
                        <a:t> Mérida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Yucatán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Mérida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16.300</a:t>
                      </a:r>
                    </a:p>
                  </a:txBody>
                  <a:tcPr marL="9525" marR="9525" marT="9525" marB="0" anchor="ctr">
                    <a:solidFill>
                      <a:srgbClr val="F8D7CD"/>
                    </a:solidFill>
                  </a:tcPr>
                </a:tc>
                <a:extLst>
                  <a:ext uri="{0D108BD9-81ED-4DB2-BD59-A6C34878D82A}">
                    <a16:rowId xmlns:a16="http://schemas.microsoft.com/office/drawing/2014/main" val="91946835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Dorada</a:t>
                      </a:r>
                      <a:r>
                        <a:rPr lang="pt-BR" sz="900" b="0" i="0" u="none" strike="noStrike" dirty="0">
                          <a:solidFill>
                            <a:srgbClr val="000000"/>
                          </a:solidFill>
                          <a:effectLst/>
                          <a:latin typeface="Montserrat" panose="00000500000000000000" pitchFamily="2" charset="0"/>
                        </a:rPr>
                        <a:t> Puebla</a:t>
                      </a: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22.100</a:t>
                      </a:r>
                    </a:p>
                  </a:txBody>
                  <a:tcPr marL="9525" marR="9525" marT="9525" marB="0" anchor="ctr">
                    <a:solidFill>
                      <a:srgbClr val="FCECE8"/>
                    </a:solidFill>
                  </a:tcPr>
                </a:tc>
                <a:extLst>
                  <a:ext uri="{0D108BD9-81ED-4DB2-BD59-A6C34878D82A}">
                    <a16:rowId xmlns:a16="http://schemas.microsoft.com/office/drawing/2014/main" val="2499613958"/>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El Dorado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Coatzacoalcos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12.900</a:t>
                      </a:r>
                    </a:p>
                  </a:txBody>
                  <a:tcPr marL="9525" marR="9525" marT="9525" marB="0" anchor="ctr">
                    <a:solidFill>
                      <a:srgbClr val="F8D7CD"/>
                    </a:solidFill>
                  </a:tcPr>
                </a:tc>
                <a:extLst>
                  <a:ext uri="{0D108BD9-81ED-4DB2-BD59-A6C34878D82A}">
                    <a16:rowId xmlns:a16="http://schemas.microsoft.com/office/drawing/2014/main" val="246155704"/>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El Dorado AGS</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16.400</a:t>
                      </a:r>
                    </a:p>
                  </a:txBody>
                  <a:tcPr marL="9525" marR="9525" marT="9525" marB="0" anchor="ctr">
                    <a:solidFill>
                      <a:srgbClr val="FCECE8"/>
                    </a:solidFill>
                  </a:tcPr>
                </a:tc>
                <a:extLst>
                  <a:ext uri="{0D108BD9-81ED-4DB2-BD59-A6C34878D82A}">
                    <a16:rowId xmlns:a16="http://schemas.microsoft.com/office/drawing/2014/main" val="2669191146"/>
                  </a:ext>
                </a:extLst>
              </a:tr>
              <a:tr h="418780">
                <a:tc>
                  <a:txBody>
                    <a:bodyPr/>
                    <a:lstStyle/>
                    <a:p>
                      <a:pPr algn="ctr" fontAlgn="b"/>
                      <a:r>
                        <a:rPr lang="pt-BR" sz="900" b="0" i="0" u="none" strike="noStrike" dirty="0">
                          <a:solidFill>
                            <a:srgbClr val="000000"/>
                          </a:solidFill>
                          <a:effectLst/>
                          <a:latin typeface="Montserrat" panose="00000500000000000000" pitchFamily="2" charset="0"/>
                        </a:rPr>
                        <a:t>Pl. El Dorado SLP</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Promodinamica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San </a:t>
                      </a:r>
                      <a:r>
                        <a:rPr lang="pt-BR" sz="900" b="0" i="0" u="none" strike="noStrike" dirty="0" err="1">
                          <a:solidFill>
                            <a:srgbClr val="000000"/>
                          </a:solidFill>
                          <a:effectLst/>
                          <a:latin typeface="Montserrat" panose="00000500000000000000" pitchFamily="2" charset="0"/>
                        </a:rPr>
                        <a:t>Luis</a:t>
                      </a:r>
                      <a:r>
                        <a:rPr lang="pt-BR" sz="900" b="0" i="0" u="none" strike="noStrike" dirty="0">
                          <a:solidFill>
                            <a:srgbClr val="000000"/>
                          </a:solidFill>
                          <a:effectLst/>
                          <a:latin typeface="Montserrat" panose="00000500000000000000" pitchFamily="2" charset="0"/>
                        </a:rPr>
                        <a:t> Potosí</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 San Luis Potosí-soledad De Graciano Sánchez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48.800</a:t>
                      </a:r>
                    </a:p>
                  </a:txBody>
                  <a:tcPr marL="9525" marR="9525" marT="9525" marB="0" anchor="ctr">
                    <a:solidFill>
                      <a:srgbClr val="F8D7CD"/>
                    </a:solidFill>
                  </a:tcPr>
                </a:tc>
                <a:extLst>
                  <a:ext uri="{0D108BD9-81ED-4DB2-BD59-A6C34878D82A}">
                    <a16:rowId xmlns:a16="http://schemas.microsoft.com/office/drawing/2014/main" val="3797744303"/>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Fiesta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Piedras Negras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15.500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CFC9888D-B83B-FC99-C10B-5358F4B7AF19}"/>
              </a:ext>
            </a:extLst>
          </p:cNvPr>
          <p:cNvSpPr txBox="1"/>
          <p:nvPr/>
        </p:nvSpPr>
        <p:spPr>
          <a:xfrm>
            <a:off x="1421279" y="6379020"/>
            <a:ext cx="2197016" cy="223098"/>
          </a:xfrm>
          <a:prstGeom prst="rect">
            <a:avLst/>
          </a:prstGeom>
          <a:noFill/>
          <a:ln>
            <a:noFill/>
          </a:ln>
        </p:spPr>
        <p:txBody>
          <a:bodyPr spcFirstLastPara="1" wrap="square" lIns="91425" tIns="45700" rIns="91425" bIns="45700" anchor="t" anchorCtr="0">
            <a:spAutoFit/>
          </a:bodyPr>
          <a:lstStyle/>
          <a:p>
            <a:pPr algn="l"/>
            <a:r>
              <a:rPr lang="pt-BR" sz="850">
                <a:latin typeface="Montserrat" panose="00000500000000000000" pitchFamily="2" charset="0"/>
              </a:rPr>
              <a:t>Subtitular: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3AB37DC1-DB9E-EED5-AFFC-BC8BE63C6B75}"/>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171</a:t>
            </a:r>
          </a:p>
        </p:txBody>
      </p:sp>
      <p:sp>
        <p:nvSpPr>
          <p:cNvPr id="13" name="Retângulo: Cantos Arredondados 12">
            <a:hlinkClick r:id="rId3" action="ppaction://hlinksldjump"/>
            <a:extLst>
              <a:ext uri="{FF2B5EF4-FFF2-40B4-BE49-F238E27FC236}">
                <a16:creationId xmlns:a16="http://schemas.microsoft.com/office/drawing/2014/main" id="{9C587D5A-53C6-7512-14B5-213E68E272E7}"/>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788001764"/>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2456550709"/>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Fiesta Culiacán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Culiacán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17.000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Fiesta Mérida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Yucatán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Mérida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12.500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Fiesta </a:t>
                      </a:r>
                      <a:r>
                        <a:rPr lang="pt-BR" sz="900" b="0" i="0" u="none" strike="noStrike" dirty="0" err="1">
                          <a:solidFill>
                            <a:srgbClr val="000000"/>
                          </a:solidFill>
                          <a:effectLst/>
                          <a:latin typeface="Montserrat" panose="00000500000000000000" pitchFamily="2" charset="0"/>
                        </a:rPr>
                        <a:t>Mexicali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Mexicali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12.500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Galerias</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29.500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Galerias </a:t>
                      </a:r>
                      <a:r>
                        <a:rPr lang="pt-BR" sz="900" b="0" i="0" u="none" strike="noStrike" dirty="0" err="1">
                          <a:solidFill>
                            <a:srgbClr val="000000"/>
                          </a:solidFill>
                          <a:effectLst/>
                          <a:latin typeface="Montserrat" panose="00000500000000000000" pitchFamily="2" charset="0"/>
                        </a:rPr>
                        <a:t>Chih</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Chihuahua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14.400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Galerias Los </a:t>
                      </a:r>
                      <a:r>
                        <a:rPr lang="pt-BR" sz="900" b="0" i="0" u="none" strike="noStrike" dirty="0" err="1">
                          <a:solidFill>
                            <a:srgbClr val="000000"/>
                          </a:solidFill>
                          <a:effectLst/>
                          <a:latin typeface="Montserrat" panose="00000500000000000000" pitchFamily="2" charset="0"/>
                        </a:rPr>
                        <a:t>Mochis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Los </a:t>
                      </a:r>
                      <a:r>
                        <a:rPr lang="pt-BR" sz="900" b="0" i="0" u="none" strike="noStrike" dirty="0" err="1">
                          <a:solidFill>
                            <a:srgbClr val="000000"/>
                          </a:solidFill>
                          <a:effectLst/>
                          <a:latin typeface="Montserrat" panose="00000500000000000000" pitchFamily="2" charset="0"/>
                        </a:rPr>
                        <a:t>Mochis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24.000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Independencia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La Laguna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13.850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Independencia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Gdj</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22.200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Jardines</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16.400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Jardines Dur.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Durango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Durango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16.500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Americas</a:t>
                      </a:r>
                      <a:r>
                        <a:rPr lang="pt-BR" sz="900" b="0" i="0" u="none" strike="noStrike" dirty="0">
                          <a:solidFill>
                            <a:srgbClr val="000000"/>
                          </a:solidFill>
                          <a:effectLst/>
                          <a:latin typeface="Montserrat" panose="00000500000000000000" pitchFamily="2" charset="0"/>
                        </a:rPr>
                        <a:t> Coyoacán</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7.300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Americas</a:t>
                      </a:r>
                      <a:r>
                        <a:rPr lang="pt-BR" sz="900" b="0" i="0" u="none" strike="noStrike" dirty="0">
                          <a:solidFill>
                            <a:srgbClr val="000000"/>
                          </a:solidFill>
                          <a:effectLst/>
                          <a:latin typeface="Montserrat" panose="00000500000000000000" pitchFamily="2" charset="0"/>
                        </a:rPr>
                        <a:t> Juárez</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Smart</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Juárez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17.000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es-ES" sz="900" b="0" i="0" u="none" strike="noStrike" dirty="0">
                          <a:solidFill>
                            <a:srgbClr val="000000"/>
                          </a:solidFill>
                          <a:effectLst/>
                          <a:latin typeface="Montserrat" panose="00000500000000000000" pitchFamily="2" charset="0"/>
                        </a:rPr>
                        <a:t>Pl. Las </a:t>
                      </a:r>
                      <a:r>
                        <a:rPr lang="es-ES" sz="900" b="0" i="0" u="none" strike="noStrike" dirty="0" err="1">
                          <a:solidFill>
                            <a:srgbClr val="000000"/>
                          </a:solidFill>
                          <a:effectLst/>
                          <a:latin typeface="Montserrat" panose="00000500000000000000" pitchFamily="2" charset="0"/>
                        </a:rPr>
                        <a:t>Americas</a:t>
                      </a:r>
                      <a:r>
                        <a:rPr lang="es-ES" sz="900" b="0" i="0" u="none" strike="noStrike" dirty="0">
                          <a:solidFill>
                            <a:srgbClr val="000000"/>
                          </a:solidFill>
                          <a:effectLst/>
                          <a:latin typeface="Montserrat" panose="00000500000000000000" pitchFamily="2" charset="0"/>
                        </a:rPr>
                        <a:t> Lázaro Cárdenas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Citelis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Michoacán</a:t>
                      </a:r>
                      <a:r>
                        <a:rPr lang="pt-BR" sz="900" b="0" i="0" u="none" strike="noStrike" dirty="0">
                          <a:solidFill>
                            <a:srgbClr val="000000"/>
                          </a:solidFill>
                          <a:effectLst/>
                          <a:latin typeface="Montserrat" panose="00000500000000000000" pitchFamily="2" charset="0"/>
                        </a:rPr>
                        <a:t> De Ocampo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Lázaro Cárdenas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25.700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Americas</a:t>
                      </a:r>
                      <a:r>
                        <a:rPr lang="pt-BR" sz="900" b="0" i="0" u="none" strike="noStrike" dirty="0">
                          <a:solidFill>
                            <a:srgbClr val="000000"/>
                          </a:solidFill>
                          <a:effectLst/>
                          <a:latin typeface="Montserrat" panose="00000500000000000000" pitchFamily="2" charset="0"/>
                        </a:rPr>
                        <a:t> Mérida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Yucatán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Mérida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27.600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Americas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Metepec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Toluca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21.200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Americas</a:t>
                      </a:r>
                      <a:r>
                        <a:rPr lang="pt-BR" sz="900" b="0" i="0" u="none" strike="noStrike" dirty="0">
                          <a:solidFill>
                            <a:srgbClr val="000000"/>
                          </a:solidFill>
                          <a:effectLst/>
                          <a:latin typeface="Montserrat" panose="00000500000000000000" pitchFamily="2" charset="0"/>
                        </a:rPr>
                        <a:t> Pachuca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Hidalgo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Pachuca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11.200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Americas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Playa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Playa</a:t>
                      </a:r>
                      <a:r>
                        <a:rPr lang="pt-BR" sz="900" b="0" i="0" u="none" strike="noStrike" dirty="0">
                          <a:solidFill>
                            <a:srgbClr val="000000"/>
                          </a:solidFill>
                          <a:effectLst/>
                          <a:latin typeface="Montserrat" panose="00000500000000000000" pitchFamily="2" charset="0"/>
                        </a:rPr>
                        <a:t> Del Carmen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41.800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Americas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Qro</a:t>
                      </a:r>
                      <a:r>
                        <a:rPr lang="pt-BR" sz="900" b="0" i="0" u="none" strike="noStrike" dirty="0">
                          <a:solidFill>
                            <a:srgbClr val="000000"/>
                          </a:solidFill>
                          <a:effectLst/>
                          <a:latin typeface="Montserrat" panose="00000500000000000000" pitchFamily="2" charset="0"/>
                        </a:rPr>
                        <a:t>.</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25.100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Americas</a:t>
                      </a:r>
                      <a:r>
                        <a:rPr lang="pt-BR" sz="900" b="0" i="0" u="none" strike="noStrike" dirty="0">
                          <a:solidFill>
                            <a:srgbClr val="000000"/>
                          </a:solidFill>
                          <a:effectLst/>
                          <a:latin typeface="Montserrat" panose="00000500000000000000" pitchFamily="2" charset="0"/>
                        </a:rPr>
                        <a:t> Veracruz</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Veracruz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46.700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Americas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Villahermosa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Tabasco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Villahermosa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20.800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D72B0093-36C4-4CFA-2FEE-F03FC37404E0}"/>
              </a:ext>
            </a:extLst>
          </p:cNvPr>
          <p:cNvSpPr txBox="1"/>
          <p:nvPr/>
        </p:nvSpPr>
        <p:spPr>
          <a:xfrm>
            <a:off x="1357410"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6D76F1DE-5FA7-869F-3B60-F607F119110D}"/>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172</a:t>
            </a:r>
          </a:p>
        </p:txBody>
      </p:sp>
      <p:sp>
        <p:nvSpPr>
          <p:cNvPr id="13" name="Retângulo: Cantos Arredondados 12">
            <a:hlinkClick r:id="rId3" action="ppaction://hlinksldjump"/>
            <a:extLst>
              <a:ext uri="{FF2B5EF4-FFF2-40B4-BE49-F238E27FC236}">
                <a16:creationId xmlns:a16="http://schemas.microsoft.com/office/drawing/2014/main" id="{56103BD4-F1D9-9469-6F66-BFA2D243CF06}"/>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654083687"/>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2840004099"/>
              </p:ext>
            </p:extLst>
          </p:nvPr>
        </p:nvGraphicFramePr>
        <p:xfrm>
          <a:off x="3725782" y="1"/>
          <a:ext cx="7812001" cy="6806216"/>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4235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Americas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Xalapa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Xalapa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49.600</a:t>
                      </a:r>
                    </a:p>
                  </a:txBody>
                  <a:tcPr marL="9525" marR="9525" marT="9525" marB="0" anchor="ctr">
                    <a:solidFill>
                      <a:srgbClr val="F8D7CD"/>
                    </a:solidFill>
                  </a:tcPr>
                </a:tc>
                <a:extLst>
                  <a:ext uri="{0D108BD9-81ED-4DB2-BD59-A6C34878D82A}">
                    <a16:rowId xmlns:a16="http://schemas.microsoft.com/office/drawing/2014/main" val="17426944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Brisas</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Veracruz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15.200</a:t>
                      </a:r>
                    </a:p>
                  </a:txBody>
                  <a:tcPr marL="9525" marR="9525" marT="9525" marB="0" anchor="ctr">
                    <a:solidFill>
                      <a:srgbClr val="FCECE8"/>
                    </a:solidFill>
                  </a:tcPr>
                </a:tc>
                <a:extLst>
                  <a:ext uri="{0D108BD9-81ED-4DB2-BD59-A6C34878D82A}">
                    <a16:rowId xmlns:a16="http://schemas.microsoft.com/office/drawing/2014/main" val="2738435831"/>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Brisas Tijuana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Afal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9.400</a:t>
                      </a:r>
                    </a:p>
                  </a:txBody>
                  <a:tcPr marL="9525" marR="9525" marT="9525" marB="0" anchor="ctr">
                    <a:solidFill>
                      <a:srgbClr val="F8D7CD"/>
                    </a:solidFill>
                  </a:tcPr>
                </a:tc>
                <a:extLst>
                  <a:ext uri="{0D108BD9-81ED-4DB2-BD59-A6C34878D82A}">
                    <a16:rowId xmlns:a16="http://schemas.microsoft.com/office/drawing/2014/main" val="1188178967"/>
                  </a:ext>
                </a:extLst>
              </a:tr>
              <a:tr h="307519">
                <a:tc>
                  <a:txBody>
                    <a:bodyPr/>
                    <a:lstStyle/>
                    <a:p>
                      <a:pPr algn="ctr" fontAlgn="ctr"/>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Flores</a:t>
                      </a:r>
                    </a:p>
                  </a:txBody>
                  <a:tcPr marL="9525" marR="9525" marT="9525" marB="0" anchor="ctr">
                    <a:solidFill>
                      <a:srgbClr val="FCECE8"/>
                    </a:solidFill>
                  </a:tcPr>
                </a:tc>
                <a:tc>
                  <a:txBody>
                    <a:bodyPr/>
                    <a:lstStyle/>
                    <a:p>
                      <a:pPr algn="ctr" fontAlgn="ctr"/>
                      <a:r>
                        <a:rPr lang="pt-BR" sz="900" b="0" i="0" u="none" strike="noStrike" dirty="0" err="1">
                          <a:solidFill>
                            <a:srgbClr val="000000"/>
                          </a:solidFill>
                          <a:effectLst/>
                          <a:latin typeface="Montserrat" panose="00000500000000000000" pitchFamily="2" charset="0"/>
                        </a:rPr>
                        <a:t>Acbc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ctr"/>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ctr"/>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34.600</a:t>
                      </a:r>
                    </a:p>
                  </a:txBody>
                  <a:tcPr marL="9525" marR="9525" marT="9525" marB="0" anchor="ctr">
                    <a:solidFill>
                      <a:srgbClr val="FCECE8"/>
                    </a:solidFill>
                  </a:tcPr>
                </a:tc>
                <a:extLst>
                  <a:ext uri="{0D108BD9-81ED-4DB2-BD59-A6C34878D82A}">
                    <a16:rowId xmlns:a16="http://schemas.microsoft.com/office/drawing/2014/main" val="1037831715"/>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Flores </a:t>
                      </a:r>
                      <a:r>
                        <a:rPr lang="pt-BR" sz="900" b="0" i="0" u="none" strike="noStrike" dirty="0" err="1">
                          <a:solidFill>
                            <a:srgbClr val="000000"/>
                          </a:solidFill>
                          <a:effectLst/>
                          <a:latin typeface="Montserrat" panose="00000500000000000000" pitchFamily="2" charset="0"/>
                        </a:rPr>
                        <a:t>Comitán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Pro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Chiapas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Comitán</a:t>
                      </a:r>
                      <a:r>
                        <a:rPr lang="pt-BR" sz="900" b="0" i="0" u="none" strike="noStrike" dirty="0">
                          <a:solidFill>
                            <a:srgbClr val="000000"/>
                          </a:solidFill>
                          <a:effectLst/>
                          <a:latin typeface="Montserrat" panose="00000500000000000000" pitchFamily="2" charset="0"/>
                        </a:rPr>
                        <a:t> De Domínguez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33.400</a:t>
                      </a:r>
                    </a:p>
                  </a:txBody>
                  <a:tcPr marL="9525" marR="9525" marT="9525" marB="0" anchor="ctr">
                    <a:solidFill>
                      <a:srgbClr val="F8D7CD"/>
                    </a:solidFill>
                  </a:tcPr>
                </a:tc>
                <a:extLst>
                  <a:ext uri="{0D108BD9-81ED-4DB2-BD59-A6C34878D82A}">
                    <a16:rowId xmlns:a16="http://schemas.microsoft.com/office/drawing/2014/main" val="1624563643"/>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Flores </a:t>
                      </a:r>
                      <a:r>
                        <a:rPr lang="pt-BR" sz="900" b="0" i="0" u="none" strike="noStrike" dirty="0" err="1">
                          <a:solidFill>
                            <a:srgbClr val="000000"/>
                          </a:solidFill>
                          <a:effectLst/>
                          <a:latin typeface="Montserrat" panose="00000500000000000000" pitchFamily="2" charset="0"/>
                        </a:rPr>
                        <a:t>Tonalá</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Pro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Chiapas</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Tonalá</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6.100</a:t>
                      </a:r>
                    </a:p>
                  </a:txBody>
                  <a:tcPr marL="9525" marR="9525" marT="9525" marB="0" anchor="ctr">
                    <a:solidFill>
                      <a:srgbClr val="FCECE8"/>
                    </a:solidFill>
                  </a:tcPr>
                </a:tc>
                <a:extLst>
                  <a:ext uri="{0D108BD9-81ED-4DB2-BD59-A6C34878D82A}">
                    <a16:rowId xmlns:a16="http://schemas.microsoft.com/office/drawing/2014/main" val="159647448"/>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Fuentes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Kimco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17.200</a:t>
                      </a:r>
                    </a:p>
                  </a:txBody>
                  <a:tcPr marL="9525" marR="9525" marT="9525" marB="0" anchor="ctr">
                    <a:solidFill>
                      <a:srgbClr val="F8D7CD"/>
                    </a:solidFill>
                  </a:tcPr>
                </a:tc>
                <a:extLst>
                  <a:ext uri="{0D108BD9-81ED-4DB2-BD59-A6C34878D82A}">
                    <a16:rowId xmlns:a16="http://schemas.microsoft.com/office/drawing/2014/main" val="3882297485"/>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Fuentes </a:t>
                      </a:r>
                      <a:r>
                        <a:rPr lang="pt-BR" sz="900" b="0" i="0" u="none" strike="noStrike" dirty="0" err="1">
                          <a:solidFill>
                            <a:srgbClr val="000000"/>
                          </a:solidFill>
                          <a:effectLst/>
                          <a:latin typeface="Montserrat" panose="00000500000000000000" pitchFamily="2" charset="0"/>
                        </a:rPr>
                        <a:t>Guasave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ctr"/>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CECE8"/>
                    </a:solidFill>
                  </a:tcPr>
                </a:tc>
                <a:tc>
                  <a:txBody>
                    <a:bodyPr/>
                    <a:lstStyle/>
                    <a:p>
                      <a:pPr algn="ctr" fontAlgn="ctr"/>
                      <a:r>
                        <a:rPr lang="pt-BR" sz="900" b="0" i="0" u="none" strike="noStrike" dirty="0" err="1">
                          <a:solidFill>
                            <a:srgbClr val="000000"/>
                          </a:solidFill>
                          <a:effectLst/>
                          <a:latin typeface="Montserrat" panose="00000500000000000000" pitchFamily="2" charset="0"/>
                        </a:rPr>
                        <a:t>Guasave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7.300</a:t>
                      </a:r>
                    </a:p>
                  </a:txBody>
                  <a:tcPr marL="9525" marR="9525" marT="9525" marB="0" anchor="ctr">
                    <a:solidFill>
                      <a:srgbClr val="FCECE8"/>
                    </a:solidFill>
                  </a:tcPr>
                </a:tc>
                <a:extLst>
                  <a:ext uri="{0D108BD9-81ED-4DB2-BD59-A6C34878D82A}">
                    <a16:rowId xmlns:a16="http://schemas.microsoft.com/office/drawing/2014/main" val="1849445180"/>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Real</a:t>
                      </a:r>
                    </a:p>
                  </a:txBody>
                  <a:tcPr marL="9525" marR="9525" marT="9525" marB="0" anchor="ctr">
                    <a:solidFill>
                      <a:srgbClr val="F8D7CD"/>
                    </a:solidFill>
                  </a:tcPr>
                </a:tc>
                <a:tc>
                  <a:txBody>
                    <a:bodyPr/>
                    <a:lstStyle/>
                    <a:p>
                      <a:pPr algn="ctr" fontAlgn="ctr"/>
                      <a:r>
                        <a:rPr lang="pt-BR" sz="900" b="0" i="0" u="none" strike="noStrike" dirty="0" err="1">
                          <a:solidFill>
                            <a:srgbClr val="000000"/>
                          </a:solidFill>
                          <a:effectLst/>
                          <a:latin typeface="Montserrat" panose="00000500000000000000" pitchFamily="2" charset="0"/>
                        </a:rPr>
                        <a:t>Heb</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ctr"/>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ctr"/>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Tampico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10.900</a:t>
                      </a:r>
                    </a:p>
                  </a:txBody>
                  <a:tcPr marL="9525" marR="9525" marT="9525" marB="0" anchor="ctr">
                    <a:solidFill>
                      <a:srgbClr val="F8D7CD"/>
                    </a:solidFill>
                  </a:tcPr>
                </a:tc>
                <a:extLst>
                  <a:ext uri="{0D108BD9-81ED-4DB2-BD59-A6C34878D82A}">
                    <a16:rowId xmlns:a16="http://schemas.microsoft.com/office/drawing/2014/main" val="1411550322"/>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Real </a:t>
                      </a:r>
                      <a:r>
                        <a:rPr lang="pt-BR" sz="900" b="0" i="0" u="none" strike="noStrike" dirty="0" err="1">
                          <a:solidFill>
                            <a:srgbClr val="000000"/>
                          </a:solidFill>
                          <a:effectLst/>
                          <a:latin typeface="Montserrat" panose="00000500000000000000" pitchFamily="2" charset="0"/>
                        </a:rPr>
                        <a:t>Matamoros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Heb</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Matamoros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16.900</a:t>
                      </a:r>
                    </a:p>
                  </a:txBody>
                  <a:tcPr marL="9525" marR="9525" marT="9525" marB="0" anchor="ctr">
                    <a:solidFill>
                      <a:srgbClr val="FCECE8"/>
                    </a:solidFill>
                  </a:tcPr>
                </a:tc>
                <a:extLst>
                  <a:ext uri="{0D108BD9-81ED-4DB2-BD59-A6C34878D82A}">
                    <a16:rowId xmlns:a16="http://schemas.microsoft.com/office/drawing/2014/main" val="3066878474"/>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Real Monterrey</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Heb</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27.600</a:t>
                      </a:r>
                    </a:p>
                  </a:txBody>
                  <a:tcPr marL="9525" marR="9525" marT="9525" marB="0" anchor="ctr">
                    <a:solidFill>
                      <a:srgbClr val="F8D7CD"/>
                    </a:solidFill>
                  </a:tcPr>
                </a:tc>
                <a:extLst>
                  <a:ext uri="{0D108BD9-81ED-4DB2-BD59-A6C34878D82A}">
                    <a16:rowId xmlns:a16="http://schemas.microsoft.com/office/drawing/2014/main" val="215037680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Real </a:t>
                      </a:r>
                      <a:r>
                        <a:rPr lang="pt-BR" sz="900" b="0" i="0" u="none" strike="noStrike" dirty="0" err="1">
                          <a:solidFill>
                            <a:srgbClr val="000000"/>
                          </a:solidFill>
                          <a:effectLst/>
                          <a:latin typeface="Montserrat" panose="00000500000000000000" pitchFamily="2" charset="0"/>
                        </a:rPr>
                        <a:t>Saltillo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Saltillo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16.100</a:t>
                      </a:r>
                    </a:p>
                  </a:txBody>
                  <a:tcPr marL="9525" marR="9525" marT="9525" marB="0" anchor="ctr">
                    <a:solidFill>
                      <a:srgbClr val="FCECE8"/>
                    </a:solidFill>
                  </a:tcPr>
                </a:tc>
                <a:extLst>
                  <a:ext uri="{0D108BD9-81ED-4DB2-BD59-A6C34878D82A}">
                    <a16:rowId xmlns:a16="http://schemas.microsoft.com/office/drawing/2014/main" val="2015994734"/>
                  </a:ext>
                </a:extLst>
              </a:tr>
              <a:tr h="418780">
                <a:tc>
                  <a:txBody>
                    <a:bodyPr/>
                    <a:lstStyle/>
                    <a:p>
                      <a:pPr algn="ctr" fontAlgn="b"/>
                      <a:r>
                        <a:rPr lang="pt-BR" sz="900" b="0" i="0" u="none" strike="noStrike" dirty="0">
                          <a:solidFill>
                            <a:srgbClr val="000000"/>
                          </a:solidFill>
                          <a:effectLst/>
                          <a:latin typeface="Montserrat" panose="00000500000000000000" pitchFamily="2" charset="0"/>
                        </a:rPr>
                        <a:t>Pl. San </a:t>
                      </a:r>
                      <a:r>
                        <a:rPr lang="pt-BR" sz="900" b="0" i="0" u="none" strike="noStrike" dirty="0" err="1">
                          <a:solidFill>
                            <a:srgbClr val="000000"/>
                          </a:solidFill>
                          <a:effectLst/>
                          <a:latin typeface="Montserrat" panose="00000500000000000000" pitchFamily="2" charset="0"/>
                        </a:rPr>
                        <a:t>Luis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Carso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San </a:t>
                      </a:r>
                      <a:r>
                        <a:rPr lang="pt-BR" sz="900" b="0" i="0" u="none" strike="noStrike" dirty="0" err="1">
                          <a:solidFill>
                            <a:srgbClr val="000000"/>
                          </a:solidFill>
                          <a:effectLst/>
                          <a:latin typeface="Montserrat" panose="00000500000000000000" pitchFamily="2" charset="0"/>
                        </a:rPr>
                        <a:t>Luis</a:t>
                      </a:r>
                      <a:r>
                        <a:rPr lang="pt-BR" sz="900" b="0" i="0" u="none" strike="noStrike" dirty="0">
                          <a:solidFill>
                            <a:srgbClr val="000000"/>
                          </a:solidFill>
                          <a:effectLst/>
                          <a:latin typeface="Montserrat" panose="00000500000000000000" pitchFamily="2" charset="0"/>
                        </a:rPr>
                        <a:t> Potosí</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 San Luis Potosí-soledad De Graciano Sánchez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53.900</a:t>
                      </a:r>
                    </a:p>
                  </a:txBody>
                  <a:tcPr marL="9525" marR="9525" marT="9525" marB="0" anchor="ctr">
                    <a:solidFill>
                      <a:srgbClr val="F8D7CD"/>
                    </a:solidFill>
                  </a:tcPr>
                </a:tc>
                <a:extLst>
                  <a:ext uri="{0D108BD9-81ED-4DB2-BD59-A6C34878D82A}">
                    <a16:rowId xmlns:a16="http://schemas.microsoft.com/office/drawing/2014/main" val="2104077100"/>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San Pedro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29.300</a:t>
                      </a:r>
                    </a:p>
                  </a:txBody>
                  <a:tcPr marL="9525" marR="9525" marT="9525" marB="0" anchor="ctr">
                    <a:solidFill>
                      <a:srgbClr val="FCECE8"/>
                    </a:solidFill>
                  </a:tcPr>
                </a:tc>
                <a:extLst>
                  <a:ext uri="{0D108BD9-81ED-4DB2-BD59-A6C34878D82A}">
                    <a16:rowId xmlns:a16="http://schemas.microsoft.com/office/drawing/2014/main" val="1068493753"/>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San Pedro </a:t>
                      </a:r>
                      <a:r>
                        <a:rPr lang="pt-BR" sz="900" b="0" i="0" u="none" strike="noStrike" dirty="0" err="1">
                          <a:solidFill>
                            <a:srgbClr val="000000"/>
                          </a:solidFill>
                          <a:effectLst/>
                          <a:latin typeface="Montserrat" panose="00000500000000000000" pitchFamily="2" charset="0"/>
                        </a:rPr>
                        <a:t>Mexicali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Mexico </a:t>
                      </a:r>
                      <a:r>
                        <a:rPr lang="pt-BR" sz="900" b="0" i="0" u="none" strike="noStrike" dirty="0" err="1">
                          <a:solidFill>
                            <a:srgbClr val="000000"/>
                          </a:solidFill>
                          <a:effectLst/>
                          <a:latin typeface="Montserrat" panose="00000500000000000000" pitchFamily="2" charset="0"/>
                        </a:rPr>
                        <a:t>Retail</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Advisors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Mexicali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40.100</a:t>
                      </a:r>
                    </a:p>
                  </a:txBody>
                  <a:tcPr marL="9525" marR="9525" marT="9525" marB="0" anchor="ctr">
                    <a:solidFill>
                      <a:srgbClr val="F8D7CD"/>
                    </a:solidFill>
                  </a:tcPr>
                </a:tc>
                <a:extLst>
                  <a:ext uri="{0D108BD9-81ED-4DB2-BD59-A6C34878D82A}">
                    <a16:rowId xmlns:a16="http://schemas.microsoft.com/office/drawing/2014/main" val="91946835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San Pedro Puebla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15.900</a:t>
                      </a:r>
                    </a:p>
                  </a:txBody>
                  <a:tcPr marL="9525" marR="9525" marT="9525" marB="0" anchor="ctr">
                    <a:solidFill>
                      <a:srgbClr val="FCECE8"/>
                    </a:solidFill>
                  </a:tcPr>
                </a:tc>
                <a:extLst>
                  <a:ext uri="{0D108BD9-81ED-4DB2-BD59-A6C34878D82A}">
                    <a16:rowId xmlns:a16="http://schemas.microsoft.com/office/drawing/2014/main" val="2499613958"/>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Santa Maria </a:t>
                      </a:r>
                      <a:r>
                        <a:rPr lang="pt-BR" sz="900" b="0" i="0" u="none" strike="noStrike" dirty="0" err="1">
                          <a:solidFill>
                            <a:srgbClr val="000000"/>
                          </a:solidFill>
                          <a:effectLst/>
                          <a:latin typeface="Montserrat" panose="00000500000000000000" pitchFamily="2" charset="0"/>
                        </a:rPr>
                        <a:t>Gpe</a:t>
                      </a:r>
                      <a:r>
                        <a:rPr lang="pt-BR" sz="900" b="0" i="0" u="none" strike="noStrike" dirty="0">
                          <a:solidFill>
                            <a:srgbClr val="000000"/>
                          </a:solidFill>
                          <a:effectLst/>
                          <a:latin typeface="Montserrat" panose="00000500000000000000" pitchFamily="2" charset="0"/>
                        </a:rPr>
                        <a:t>.</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19.300</a:t>
                      </a:r>
                    </a:p>
                  </a:txBody>
                  <a:tcPr marL="9525" marR="9525" marT="9525" marB="0" anchor="ctr">
                    <a:solidFill>
                      <a:srgbClr val="F8D7CD"/>
                    </a:solidFill>
                  </a:tcPr>
                </a:tc>
                <a:extLst>
                  <a:ext uri="{0D108BD9-81ED-4DB2-BD59-A6C34878D82A}">
                    <a16:rowId xmlns:a16="http://schemas.microsoft.com/office/drawing/2014/main" val="246155704"/>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Satelite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GSM/Liverpool/</a:t>
                      </a:r>
                      <a:r>
                        <a:rPr lang="pt-BR" sz="900" b="0" i="0" u="none" strike="noStrike" dirty="0" err="1">
                          <a:solidFill>
                            <a:srgbClr val="000000"/>
                          </a:solidFill>
                          <a:effectLst/>
                          <a:latin typeface="Montserrat" panose="00000500000000000000" pitchFamily="2" charset="0"/>
                        </a:rPr>
                        <a:t>Carso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180.400</a:t>
                      </a:r>
                    </a:p>
                  </a:txBody>
                  <a:tcPr marL="9525" marR="9525" marT="9525" marB="0" anchor="ctr">
                    <a:solidFill>
                      <a:srgbClr val="FCECE8"/>
                    </a:solidFill>
                  </a:tcPr>
                </a:tc>
                <a:extLst>
                  <a:ext uri="{0D108BD9-81ED-4DB2-BD59-A6C34878D82A}">
                    <a16:rowId xmlns:a16="http://schemas.microsoft.com/office/drawing/2014/main" val="2669191146"/>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Satelite</a:t>
                      </a:r>
                      <a:r>
                        <a:rPr lang="pt-BR" sz="900" b="0" i="0" u="none" strike="noStrike" dirty="0">
                          <a:solidFill>
                            <a:srgbClr val="000000"/>
                          </a:solidFill>
                          <a:effectLst/>
                          <a:latin typeface="Montserrat" panose="00000500000000000000" pitchFamily="2" charset="0"/>
                        </a:rPr>
                        <a:t>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13.000</a:t>
                      </a:r>
                    </a:p>
                  </a:txBody>
                  <a:tcPr marL="9525" marR="9525" marT="9525" marB="0" anchor="ctr">
                    <a:solidFill>
                      <a:srgbClr val="F8D7CD"/>
                    </a:solidFill>
                  </a:tcPr>
                </a:tc>
                <a:extLst>
                  <a:ext uri="{0D108BD9-81ED-4DB2-BD59-A6C34878D82A}">
                    <a16:rowId xmlns:a16="http://schemas.microsoft.com/office/drawing/2014/main" val="3797744303"/>
                  </a:ext>
                </a:extLst>
              </a:tr>
              <a:tr h="307519">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Sentura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Iurbana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33.000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8411A338-E76E-B15E-B513-2D037D4049F5}"/>
              </a:ext>
            </a:extLst>
          </p:cNvPr>
          <p:cNvSpPr txBox="1"/>
          <p:nvPr/>
        </p:nvSpPr>
        <p:spPr>
          <a:xfrm>
            <a:off x="1421279" y="6400695"/>
            <a:ext cx="2197016" cy="223098"/>
          </a:xfrm>
          <a:prstGeom prst="rect">
            <a:avLst/>
          </a:prstGeom>
          <a:noFill/>
          <a:ln>
            <a:noFill/>
          </a:ln>
        </p:spPr>
        <p:txBody>
          <a:bodyPr spcFirstLastPara="1" wrap="square" lIns="91425" tIns="45700" rIns="91425" bIns="45700" anchor="t" anchorCtr="0">
            <a:spAutoFit/>
          </a:bodyPr>
          <a:lstStyle/>
          <a:p>
            <a:pPr algn="l"/>
            <a:r>
              <a:rPr lang="pt-BR" sz="850">
                <a:latin typeface="Montserrat" panose="00000500000000000000" pitchFamily="2" charset="0"/>
              </a:rPr>
              <a:t>Subtitular: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BD183AD0-3985-2840-0426-B2CBE1925640}"/>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173</a:t>
            </a:r>
          </a:p>
        </p:txBody>
      </p:sp>
      <p:sp>
        <p:nvSpPr>
          <p:cNvPr id="13" name="Retângulo: Cantos Arredondados 12">
            <a:hlinkClick r:id="rId3" action="ppaction://hlinksldjump"/>
            <a:extLst>
              <a:ext uri="{FF2B5EF4-FFF2-40B4-BE49-F238E27FC236}">
                <a16:creationId xmlns:a16="http://schemas.microsoft.com/office/drawing/2014/main" id="{77D565CC-FAC9-4C47-5F6E-7EF30E3D938B}"/>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306965008"/>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3382519916"/>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Sentura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Celaya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Iurbana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Celaya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13.300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Sentura</a:t>
                      </a:r>
                      <a:r>
                        <a:rPr lang="pt-BR" sz="900" b="0" i="0" u="none" strike="noStrike" dirty="0">
                          <a:solidFill>
                            <a:srgbClr val="000000"/>
                          </a:solidFill>
                          <a:effectLst/>
                          <a:latin typeface="Montserrat" panose="00000500000000000000" pitchFamily="2" charset="0"/>
                        </a:rPr>
                        <a:t> Zamora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Iurbana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Michoacán</a:t>
                      </a:r>
                      <a:r>
                        <a:rPr lang="pt-BR" sz="900" b="0" i="0" u="none" strike="noStrike" dirty="0">
                          <a:solidFill>
                            <a:srgbClr val="000000"/>
                          </a:solidFill>
                          <a:effectLst/>
                          <a:latin typeface="Montserrat" panose="00000500000000000000" pitchFamily="2" charset="0"/>
                        </a:rPr>
                        <a:t> De Ocampo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Zamora-</a:t>
                      </a:r>
                      <a:r>
                        <a:rPr lang="pt-BR" sz="900" b="0" i="0" u="none" strike="noStrike" dirty="0" err="1">
                          <a:solidFill>
                            <a:srgbClr val="000000"/>
                          </a:solidFill>
                          <a:effectLst/>
                          <a:latin typeface="Montserrat" panose="00000500000000000000" pitchFamily="2" charset="0"/>
                        </a:rPr>
                        <a:t>jacona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28.100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Sierra</a:t>
                      </a:r>
                      <a:r>
                        <a:rPr lang="pt-BR" sz="900" b="0" i="0" u="none" strike="noStrike" dirty="0">
                          <a:solidFill>
                            <a:srgbClr val="000000"/>
                          </a:solidFill>
                          <a:effectLst/>
                          <a:latin typeface="Montserrat" panose="00000500000000000000" pitchFamily="2" charset="0"/>
                        </a:rPr>
                        <a:t> Madre Cuauhtémoc</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Ctu</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Cd. </a:t>
                      </a:r>
                      <a:r>
                        <a:rPr lang="pt-BR" sz="900" b="0" i="0" u="none" strike="noStrike" dirty="0" err="1">
                          <a:solidFill>
                            <a:srgbClr val="000000"/>
                          </a:solidFill>
                          <a:effectLst/>
                          <a:latin typeface="Montserrat" panose="00000500000000000000" pitchFamily="2" charset="0"/>
                        </a:rPr>
                        <a:t>Cuauhtemoc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12.200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Sur</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Zapopan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5.900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Tepeyac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43.500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Tepeyac</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Zapopan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14.700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Universidad</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Gsm</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36.200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Universidad</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Ags</a:t>
                      </a:r>
                      <a:r>
                        <a:rPr lang="pt-BR" sz="900" b="0" i="0" u="none" strike="noStrike" dirty="0">
                          <a:solidFill>
                            <a:srgbClr val="000000"/>
                          </a:solidFill>
                          <a:effectLst/>
                          <a:latin typeface="Montserrat" panose="00000500000000000000" pitchFamily="2" charset="0"/>
                        </a:rPr>
                        <a:t>.</a:t>
                      </a: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9.600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Universidad</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Camp</a:t>
                      </a:r>
                      <a:r>
                        <a:rPr lang="pt-BR" sz="900" b="0" i="0" u="none" strike="noStrike" dirty="0">
                          <a:solidFill>
                            <a:srgbClr val="000000"/>
                          </a:solidFill>
                          <a:effectLst/>
                          <a:latin typeface="Montserrat" panose="00000500000000000000" pitchFamily="2" charset="0"/>
                        </a:rPr>
                        <a:t>.</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Campeche</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Campeche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5.400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Universidad</a:t>
                      </a:r>
                      <a:r>
                        <a:rPr lang="pt-BR" sz="900" b="0" i="0" u="none" strike="noStrike" dirty="0">
                          <a:solidFill>
                            <a:srgbClr val="000000"/>
                          </a:solidFill>
                          <a:effectLst/>
                          <a:latin typeface="Montserrat" panose="00000500000000000000" pitchFamily="2" charset="0"/>
                        </a:rPr>
                        <a:t> Pachuca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Hidalgo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Pachuca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18.200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a:t>
                      </a:r>
                      <a:r>
                        <a:rPr lang="pt-BR" sz="900" b="0" i="0" u="none" strike="noStrike" dirty="0" err="1">
                          <a:solidFill>
                            <a:srgbClr val="000000"/>
                          </a:solidFill>
                          <a:effectLst/>
                          <a:latin typeface="Montserrat" panose="00000500000000000000" pitchFamily="2" charset="0"/>
                        </a:rPr>
                        <a:t>Universidad</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Zapopan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10.200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 Valle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Diez</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Orizaba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47.200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Platino Center</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Vtr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Platino Center Mirador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VTR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10.800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5 Y 10</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8.500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Acueducto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DMI</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28.600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Aeropuerto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Tampico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16.100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Akropolis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Yucatán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Mérida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10.900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Alicia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Casa </a:t>
                      </a:r>
                      <a:r>
                        <a:rPr lang="pt-BR" sz="900" b="0" i="0" u="none" strike="noStrike" dirty="0" err="1">
                          <a:solidFill>
                            <a:srgbClr val="000000"/>
                          </a:solidFill>
                          <a:effectLst/>
                          <a:latin typeface="Montserrat" panose="00000500000000000000" pitchFamily="2" charset="0"/>
                        </a:rPr>
                        <a:t>Ley</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Nayarit</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Tepic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9.500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Altabrisa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ARCO </a:t>
                      </a:r>
                      <a:r>
                        <a:rPr lang="pt-BR" sz="900" b="0" i="0" u="none" strike="noStrike" dirty="0" err="1">
                          <a:solidFill>
                            <a:srgbClr val="000000"/>
                          </a:solidFill>
                          <a:effectLst/>
                          <a:latin typeface="Montserrat" panose="00000500000000000000" pitchFamily="2" charset="0"/>
                        </a:rPr>
                        <a:t>Investment</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Group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Yucatán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Mérida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67.100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B4112AB8-1522-85DE-576C-E326EAF1B224}"/>
              </a:ext>
            </a:extLst>
          </p:cNvPr>
          <p:cNvSpPr txBox="1"/>
          <p:nvPr/>
        </p:nvSpPr>
        <p:spPr>
          <a:xfrm>
            <a:off x="1313793" y="6379020"/>
            <a:ext cx="2197016" cy="223098"/>
          </a:xfrm>
          <a:prstGeom prst="rect">
            <a:avLst/>
          </a:prstGeom>
          <a:noFill/>
          <a:ln>
            <a:noFill/>
          </a:ln>
        </p:spPr>
        <p:txBody>
          <a:bodyPr spcFirstLastPara="1" wrap="square" lIns="91425" tIns="45700" rIns="91425" bIns="45700" anchor="t" anchorCtr="0">
            <a:spAutoFit/>
          </a:bodyPr>
          <a:lstStyle/>
          <a:p>
            <a:pPr algn="l"/>
            <a:r>
              <a:rPr lang="pt-BR" sz="850">
                <a:latin typeface="Montserrat" panose="00000500000000000000" pitchFamily="2" charset="0"/>
              </a:rPr>
              <a:t>Subtitular: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379153E1-4B67-C3D7-3ACC-366D3BFC8C19}"/>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174</a:t>
            </a:r>
          </a:p>
        </p:txBody>
      </p:sp>
      <p:sp>
        <p:nvSpPr>
          <p:cNvPr id="13" name="Retângulo: Cantos Arredondados 12">
            <a:hlinkClick r:id="rId3" action="ppaction://hlinksldjump"/>
            <a:extLst>
              <a:ext uri="{FF2B5EF4-FFF2-40B4-BE49-F238E27FC236}">
                <a16:creationId xmlns:a16="http://schemas.microsoft.com/office/drawing/2014/main" id="{9087E35E-1971-D20D-E746-88462201A57F}"/>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594899655"/>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4197305089"/>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Altea</a:t>
                      </a:r>
                      <a:r>
                        <a:rPr lang="pt-BR" sz="900" b="0" i="0" u="none" strike="noStrike" dirty="0">
                          <a:solidFill>
                            <a:srgbClr val="000000"/>
                          </a:solidFill>
                          <a:effectLst/>
                          <a:latin typeface="Montserrat" panose="00000500000000000000" pitchFamily="2" charset="0"/>
                        </a:rPr>
                        <a:t> Rio Nilo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Altea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Desarrollos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20.600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Americana </a:t>
                      </a:r>
                      <a:r>
                        <a:rPr lang="pt-BR" sz="900" b="0" i="0" u="none" strike="noStrike" dirty="0" err="1">
                          <a:solidFill>
                            <a:srgbClr val="000000"/>
                          </a:solidFill>
                          <a:effectLst/>
                          <a:latin typeface="Montserrat" panose="00000500000000000000" pitchFamily="2" charset="0"/>
                        </a:rPr>
                        <a:t>Otay</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9.100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Ares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Michoacán</a:t>
                      </a:r>
                      <a:r>
                        <a:rPr lang="pt-BR" sz="900" b="0" i="0" u="none" strike="noStrike" dirty="0">
                          <a:solidFill>
                            <a:srgbClr val="000000"/>
                          </a:solidFill>
                          <a:effectLst/>
                          <a:latin typeface="Montserrat" panose="00000500000000000000" pitchFamily="2" charset="0"/>
                        </a:rPr>
                        <a:t> De Ocampo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Zamora-</a:t>
                      </a:r>
                      <a:r>
                        <a:rPr lang="pt-BR" sz="900" b="0" i="0" u="none" strike="noStrike" dirty="0" err="1">
                          <a:solidFill>
                            <a:srgbClr val="000000"/>
                          </a:solidFill>
                          <a:effectLst/>
                          <a:latin typeface="Montserrat" panose="00000500000000000000" pitchFamily="2" charset="0"/>
                        </a:rPr>
                        <a:t>jacona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17.200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Andares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DMI</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100.500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Apizaco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Promodesa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Tlaxcala-apizaco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20.100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Atemajac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7.200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Atizapan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12.700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Atlacomulco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Copri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Atlacomulco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29.000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Atlixco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Atlixco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Condominios</a:t>
                      </a:r>
                      <a:r>
                        <a:rPr lang="pt-BR" sz="900" b="0" i="0" u="none" strike="noStrike" dirty="0">
                          <a:solidFill>
                            <a:srgbClr val="000000"/>
                          </a:solidFill>
                          <a:effectLst/>
                          <a:latin typeface="Montserrat" panose="00000500000000000000" pitchFamily="2" charset="0"/>
                        </a:rPr>
                        <a:t>.</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Atlixco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3.223</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Aurora</a:t>
                      </a: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La Laguna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12.250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Azcapotzalco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Empresarial </a:t>
                      </a:r>
                      <a:r>
                        <a:rPr lang="pt-BR" sz="900" b="0" i="0" u="none" strike="noStrike" dirty="0" err="1">
                          <a:solidFill>
                            <a:srgbClr val="000000"/>
                          </a:solidFill>
                          <a:effectLst/>
                          <a:latin typeface="Montserrat" panose="00000500000000000000" pitchFamily="2" charset="0"/>
                        </a:rPr>
                        <a:t>Kaluz</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8.000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Bahia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Polar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Guerrero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Acapulco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11.100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Bahía</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Ensenada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8.500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ctr"/>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Bella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Anáhuac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ctr"/>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ctr"/>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ctr"/>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25.700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Bella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Acuña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Acuña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18.300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Bella</a:t>
                      </a:r>
                      <a:r>
                        <a:rPr lang="pt-BR" sz="900" b="0" i="0" u="none" strike="noStrike" dirty="0">
                          <a:solidFill>
                            <a:srgbClr val="000000"/>
                          </a:solidFill>
                          <a:effectLst/>
                          <a:latin typeface="Montserrat" panose="00000500000000000000" pitchFamily="2" charset="0"/>
                        </a:rPr>
                        <a:t> Frontera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Monclova-frontera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9.300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Bella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Huinala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17.000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Bella</a:t>
                      </a:r>
                      <a:r>
                        <a:rPr lang="pt-BR" sz="900" b="0" i="0" u="none" strike="noStrike" dirty="0">
                          <a:solidFill>
                            <a:srgbClr val="000000"/>
                          </a:solidFill>
                          <a:effectLst/>
                          <a:latin typeface="Montserrat" panose="00000500000000000000" pitchFamily="2" charset="0"/>
                        </a:rPr>
                        <a:t> Los </a:t>
                      </a:r>
                      <a:r>
                        <a:rPr lang="pt-BR" sz="900" b="0" i="0" u="none" strike="noStrike" dirty="0" err="1">
                          <a:solidFill>
                            <a:srgbClr val="000000"/>
                          </a:solidFill>
                          <a:effectLst/>
                          <a:latin typeface="Montserrat" panose="00000500000000000000" pitchFamily="2" charset="0"/>
                        </a:rPr>
                        <a:t>Almendros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Yucatán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Mérida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9.400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Bella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Mexiquense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18.400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Bella</a:t>
                      </a:r>
                      <a:r>
                        <a:rPr lang="pt-BR" sz="900" b="0" i="0" u="none" strike="noStrike" dirty="0">
                          <a:solidFill>
                            <a:srgbClr val="000000"/>
                          </a:solidFill>
                          <a:effectLst/>
                          <a:latin typeface="Montserrat" panose="00000500000000000000" pitchFamily="2" charset="0"/>
                        </a:rPr>
                        <a:t> Oaxaca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Oaxaca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Oaxaca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25.200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D46CF86C-CB65-F692-66A3-E59DE8C1AEB0}"/>
              </a:ext>
            </a:extLst>
          </p:cNvPr>
          <p:cNvSpPr txBox="1"/>
          <p:nvPr/>
        </p:nvSpPr>
        <p:spPr>
          <a:xfrm>
            <a:off x="1331520"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531D2C38-C691-6D3C-394B-5241F957A32B}"/>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175</a:t>
            </a:r>
          </a:p>
        </p:txBody>
      </p:sp>
      <p:sp>
        <p:nvSpPr>
          <p:cNvPr id="13" name="Retângulo: Cantos Arredondados 12">
            <a:hlinkClick r:id="rId3" action="ppaction://hlinksldjump"/>
            <a:extLst>
              <a:ext uri="{FF2B5EF4-FFF2-40B4-BE49-F238E27FC236}">
                <a16:creationId xmlns:a16="http://schemas.microsoft.com/office/drawing/2014/main" id="{76531AC2-0A0D-9966-27FD-AB8FCAD6A64A}"/>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868176257"/>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2475638801"/>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Bella</a:t>
                      </a:r>
                      <a:r>
                        <a:rPr lang="pt-BR" sz="900" b="0" i="0" u="none" strike="noStrike" dirty="0">
                          <a:solidFill>
                            <a:srgbClr val="000000"/>
                          </a:solidFill>
                          <a:effectLst/>
                          <a:latin typeface="Montserrat" panose="00000500000000000000" pitchFamily="2" charset="0"/>
                        </a:rPr>
                        <a:t> Valladolid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Clarion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Yucatán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Valladolid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10.000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Boca Del Rio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Veracruz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17.400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Bonita</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6.200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Bosques</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Decolder</a:t>
                      </a:r>
                      <a:r>
                        <a:rPr lang="pt-BR" sz="900" b="0" i="0" u="none" strike="noStrike" dirty="0">
                          <a:solidFill>
                            <a:srgbClr val="000000"/>
                          </a:solidFill>
                          <a:effectLst/>
                          <a:latin typeface="Montserrat" panose="00000500000000000000" pitchFamily="2" charset="0"/>
                        </a:rPr>
                        <a:t> S.A De C.V.</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7.186</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Boulevares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21.800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Bugambilias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12.500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Cadereyta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14.100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Campiña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Culiacán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17.900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Cañada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20.300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Candiles</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31.000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Cantil</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Sur</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Coy</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9.100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Capuchinas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Lagos De Moreno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15.000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Carey (</a:t>
                      </a:r>
                      <a:r>
                        <a:rPr lang="pt-BR" sz="900" b="0" i="0" u="none" strike="noStrike" dirty="0" err="1">
                          <a:solidFill>
                            <a:srgbClr val="000000"/>
                          </a:solidFill>
                          <a:effectLst/>
                          <a:latin typeface="Montserrat" panose="00000500000000000000" pitchFamily="2" charset="0"/>
                        </a:rPr>
                        <a:t>Diverplaza</a:t>
                      </a:r>
                      <a:r>
                        <a:rPr lang="pt-BR" sz="900" b="0" i="0" u="none" strike="noStrike" dirty="0">
                          <a:solidFill>
                            <a:srgbClr val="000000"/>
                          </a:solidFill>
                          <a:effectLst/>
                          <a:latin typeface="Montserrat" panose="00000500000000000000" pitchFamily="2" charset="0"/>
                        </a:rPr>
                        <a:t>)</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Pdc2</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Veracruz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14.900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Carranza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Esparta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Mexicali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25.500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Carrusel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23.700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Carso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Carso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38.700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Ceiba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ARCO </a:t>
                      </a:r>
                      <a:r>
                        <a:rPr lang="pt-BR" sz="900" b="0" i="0" u="none" strike="noStrike" dirty="0" err="1">
                          <a:solidFill>
                            <a:srgbClr val="000000"/>
                          </a:solidFill>
                          <a:effectLst/>
                          <a:latin typeface="Montserrat" panose="00000500000000000000" pitchFamily="2" charset="0"/>
                        </a:rPr>
                        <a:t>Areas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Comerciales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Culiacán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40.000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Centella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Pdc2</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24.800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Central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61.700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Chalco 2000</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10.000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F6DC3D3B-C94E-41F0-0187-3C5F7B679958}"/>
              </a:ext>
            </a:extLst>
          </p:cNvPr>
          <p:cNvSpPr txBox="1"/>
          <p:nvPr/>
        </p:nvSpPr>
        <p:spPr>
          <a:xfrm>
            <a:off x="1357410" y="6389857"/>
            <a:ext cx="2197016" cy="223098"/>
          </a:xfrm>
          <a:prstGeom prst="rect">
            <a:avLst/>
          </a:prstGeom>
          <a:noFill/>
          <a:ln>
            <a:noFill/>
          </a:ln>
        </p:spPr>
        <p:txBody>
          <a:bodyPr spcFirstLastPara="1" wrap="square" lIns="91425" tIns="45700" rIns="91425" bIns="45700" anchor="t" anchorCtr="0">
            <a:spAutoFit/>
          </a:bodyPr>
          <a:lstStyle/>
          <a:p>
            <a:pPr algn="l"/>
            <a:r>
              <a:rPr lang="pt-BR" sz="850">
                <a:latin typeface="Montserrat" panose="00000500000000000000" pitchFamily="2" charset="0"/>
              </a:rPr>
              <a:t>Subtitular: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8D7DC869-B1FD-D903-993D-CE9D3EA7F951}"/>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176</a:t>
            </a:r>
          </a:p>
        </p:txBody>
      </p:sp>
      <p:sp>
        <p:nvSpPr>
          <p:cNvPr id="13" name="Retângulo: Cantos Arredondados 12">
            <a:hlinkClick r:id="rId3" action="ppaction://hlinksldjump"/>
            <a:extLst>
              <a:ext uri="{FF2B5EF4-FFF2-40B4-BE49-F238E27FC236}">
                <a16:creationId xmlns:a16="http://schemas.microsoft.com/office/drawing/2014/main" id="{E30A9A7E-4719-1090-0244-C47C02F94AB2}"/>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11593647"/>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3754391664"/>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Cibeles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CACEBA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Irapuato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76.100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Cimatario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14.000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Citadina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Stiva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Reynosa-río</a:t>
                      </a:r>
                      <a:r>
                        <a:rPr lang="pt-BR" sz="900" b="0" i="0" u="none" strike="noStrike" dirty="0">
                          <a:solidFill>
                            <a:srgbClr val="000000"/>
                          </a:solidFill>
                          <a:effectLst/>
                          <a:latin typeface="Montserrat" panose="00000500000000000000" pitchFamily="2" charset="0"/>
                        </a:rPr>
                        <a:t> Bravo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13.300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Coacalco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31.500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Cola De </a:t>
                      </a:r>
                      <a:r>
                        <a:rPr lang="pt-BR" sz="900" b="0" i="0" u="none" strike="noStrike" dirty="0" err="1">
                          <a:solidFill>
                            <a:srgbClr val="000000"/>
                          </a:solidFill>
                          <a:effectLst/>
                          <a:latin typeface="Montserrat" panose="00000500000000000000" pitchFamily="2" charset="0"/>
                        </a:rPr>
                        <a:t>Ballena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Walmart</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La Paz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18.400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Colima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Colima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Colima-</a:t>
                      </a:r>
                      <a:r>
                        <a:rPr lang="pt-BR" sz="900" b="0" i="0" u="none" strike="noStrike" dirty="0" err="1">
                          <a:solidFill>
                            <a:srgbClr val="000000"/>
                          </a:solidFill>
                          <a:effectLst/>
                          <a:latin typeface="Montserrat" panose="00000500000000000000" pitchFamily="2" charset="0"/>
                        </a:rPr>
                        <a:t>villa</a:t>
                      </a:r>
                      <a:r>
                        <a:rPr lang="pt-BR" sz="900" b="0" i="0" u="none" strike="noStrike" dirty="0">
                          <a:solidFill>
                            <a:srgbClr val="000000"/>
                          </a:solidFill>
                          <a:effectLst/>
                          <a:latin typeface="Montserrat" panose="00000500000000000000" pitchFamily="2" charset="0"/>
                        </a:rPr>
                        <a:t> De Álvarez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24.700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ctr"/>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Colosio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ctr"/>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ctr"/>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ctr"/>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10.500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Constituyentes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19.400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Cordilleras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22.500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Coronado</a:t>
                      </a: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8.800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Country</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Colima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Colima-</a:t>
                      </a:r>
                      <a:r>
                        <a:rPr lang="pt-BR" sz="900" b="0" i="0" u="none" strike="noStrike" dirty="0" err="1">
                          <a:solidFill>
                            <a:srgbClr val="000000"/>
                          </a:solidFill>
                          <a:effectLst/>
                          <a:latin typeface="Montserrat" panose="00000500000000000000" pitchFamily="2" charset="0"/>
                        </a:rPr>
                        <a:t>villa</a:t>
                      </a:r>
                      <a:r>
                        <a:rPr lang="pt-BR" sz="900" b="0" i="0" u="none" strike="noStrike" dirty="0">
                          <a:solidFill>
                            <a:srgbClr val="000000"/>
                          </a:solidFill>
                          <a:effectLst/>
                          <a:latin typeface="Montserrat" panose="00000500000000000000" pitchFamily="2" charset="0"/>
                        </a:rPr>
                        <a:t> De Álvarez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11.700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Crystal </a:t>
                      </a:r>
                      <a:r>
                        <a:rPr lang="pt-BR" sz="900" b="0" i="0" u="none" strike="noStrike" dirty="0" err="1">
                          <a:solidFill>
                            <a:srgbClr val="000000"/>
                          </a:solidFill>
                          <a:effectLst/>
                          <a:latin typeface="Montserrat" panose="00000500000000000000" pitchFamily="2" charset="0"/>
                        </a:rPr>
                        <a:t>Coatepec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Xalapa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7.700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Cuatro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Caminos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Cimaco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La Laguna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37.300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Cuernavaca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Morelos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Cuernavaca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18.500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Cuesta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Smart</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Juárez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9.000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Cuicuilco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Carso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14.300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Culiacan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Culiacán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15.100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Cumbres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U </a:t>
                      </a:r>
                      <a:r>
                        <a:rPr lang="pt-BR" sz="900" b="0" i="0" u="none" strike="noStrike" dirty="0" err="1">
                          <a:solidFill>
                            <a:srgbClr val="000000"/>
                          </a:solidFill>
                          <a:effectLst/>
                          <a:latin typeface="Montserrat" panose="00000500000000000000" pitchFamily="2" charset="0"/>
                        </a:rPr>
                        <a:t>Calli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55.500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Del </a:t>
                      </a:r>
                      <a:r>
                        <a:rPr lang="pt-BR" sz="900" b="0" i="0" u="none" strike="noStrike" dirty="0" err="1">
                          <a:solidFill>
                            <a:srgbClr val="000000"/>
                          </a:solidFill>
                          <a:effectLst/>
                          <a:latin typeface="Montserrat" panose="00000500000000000000" pitchFamily="2" charset="0"/>
                        </a:rPr>
                        <a:t>Mueble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Acbc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12.000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Del </a:t>
                      </a:r>
                      <a:r>
                        <a:rPr lang="pt-BR" sz="900" b="0" i="0" u="none" strike="noStrike" dirty="0" err="1">
                          <a:solidFill>
                            <a:srgbClr val="000000"/>
                          </a:solidFill>
                          <a:effectLst/>
                          <a:latin typeface="Montserrat" panose="00000500000000000000" pitchFamily="2" charset="0"/>
                        </a:rPr>
                        <a:t>Sauz</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11.200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0AB1508E-E12D-2BA8-181C-F62F68E91375}"/>
              </a:ext>
            </a:extLst>
          </p:cNvPr>
          <p:cNvSpPr txBox="1"/>
          <p:nvPr/>
        </p:nvSpPr>
        <p:spPr>
          <a:xfrm>
            <a:off x="1421279" y="6379020"/>
            <a:ext cx="2197016" cy="223098"/>
          </a:xfrm>
          <a:prstGeom prst="rect">
            <a:avLst/>
          </a:prstGeom>
          <a:noFill/>
          <a:ln>
            <a:noFill/>
          </a:ln>
        </p:spPr>
        <p:txBody>
          <a:bodyPr spcFirstLastPara="1" wrap="square" lIns="91425" tIns="45700" rIns="91425" bIns="45700" anchor="t" anchorCtr="0">
            <a:spAutoFit/>
          </a:bodyPr>
          <a:lstStyle/>
          <a:p>
            <a:pPr algn="l"/>
            <a:r>
              <a:rPr lang="pt-BR" sz="850">
                <a:latin typeface="Montserrat" panose="00000500000000000000" pitchFamily="2" charset="0"/>
              </a:rPr>
              <a:t>Subtitular: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F93AB70F-CFB5-6655-C890-8658D23FCB64}"/>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177</a:t>
            </a:r>
          </a:p>
        </p:txBody>
      </p:sp>
      <p:sp>
        <p:nvSpPr>
          <p:cNvPr id="13" name="Retângulo: Cantos Arredondados 12">
            <a:hlinkClick r:id="rId3" action="ppaction://hlinksldjump"/>
            <a:extLst>
              <a:ext uri="{FF2B5EF4-FFF2-40B4-BE49-F238E27FC236}">
                <a16:creationId xmlns:a16="http://schemas.microsoft.com/office/drawing/2014/main" id="{0790CA88-0744-464B-C697-A170C6AEE8E3}"/>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4293646780"/>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828675931"/>
              </p:ext>
            </p:extLst>
          </p:nvPr>
        </p:nvGraphicFramePr>
        <p:xfrm>
          <a:off x="3725782" y="1"/>
          <a:ext cx="7812001" cy="6806216"/>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4235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07519">
                <a:tc>
                  <a:txBody>
                    <a:bodyPr/>
                    <a:lstStyle/>
                    <a:p>
                      <a:pPr algn="ctr" fontAlgn="b"/>
                      <a:r>
                        <a:rPr lang="es-ES" sz="900" b="0" i="0" u="none" strike="noStrike" dirty="0">
                          <a:solidFill>
                            <a:srgbClr val="000000"/>
                          </a:solidFill>
                          <a:effectLst/>
                          <a:latin typeface="Montserrat" panose="00000500000000000000" pitchFamily="2" charset="0"/>
                        </a:rPr>
                        <a:t>Plaza Del Sol / Las </a:t>
                      </a:r>
                      <a:r>
                        <a:rPr lang="es-ES" sz="900" b="0" i="0" u="none" strike="noStrike" dirty="0" err="1">
                          <a:solidFill>
                            <a:srgbClr val="000000"/>
                          </a:solidFill>
                          <a:effectLst/>
                          <a:latin typeface="Montserrat" panose="00000500000000000000" pitchFamily="2" charset="0"/>
                        </a:rPr>
                        <a:t>Americas</a:t>
                      </a:r>
                      <a:endParaRPr lang="es-ES"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Chiapas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Tuxtla</a:t>
                      </a:r>
                      <a:r>
                        <a:rPr lang="pt-BR" sz="900" b="0" i="0" u="none" strike="noStrike" dirty="0">
                          <a:solidFill>
                            <a:srgbClr val="000000"/>
                          </a:solidFill>
                          <a:effectLst/>
                          <a:latin typeface="Montserrat" panose="00000500000000000000" pitchFamily="2" charset="0"/>
                        </a:rPr>
                        <a:t> Gutiérrez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21.900</a:t>
                      </a:r>
                    </a:p>
                  </a:txBody>
                  <a:tcPr marL="9525" marR="9525" marT="9525" marB="0" anchor="ctr">
                    <a:solidFill>
                      <a:srgbClr val="F8D7CD"/>
                    </a:solidFill>
                  </a:tcPr>
                </a:tc>
                <a:extLst>
                  <a:ext uri="{0D108BD9-81ED-4DB2-BD59-A6C34878D82A}">
                    <a16:rowId xmlns:a16="http://schemas.microsoft.com/office/drawing/2014/main" val="17426944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Deportiva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Comerci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Tabasco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Villahermosa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19.400</a:t>
                      </a:r>
                    </a:p>
                  </a:txBody>
                  <a:tcPr marL="9525" marR="9525" marT="9525" marB="0" anchor="ctr">
                    <a:solidFill>
                      <a:srgbClr val="FCECE8"/>
                    </a:solidFill>
                  </a:tcPr>
                </a:tc>
                <a:extLst>
                  <a:ext uri="{0D108BD9-81ED-4DB2-BD59-A6C34878D82A}">
                    <a16:rowId xmlns:a16="http://schemas.microsoft.com/office/drawing/2014/main" val="2738435831"/>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Dorada</a:t>
                      </a:r>
                      <a:r>
                        <a:rPr lang="pt-BR" sz="900" b="0" i="0" u="none" strike="noStrike" dirty="0">
                          <a:solidFill>
                            <a:srgbClr val="000000"/>
                          </a:solidFill>
                          <a:effectLst/>
                          <a:latin typeface="Montserrat" panose="00000500000000000000" pitchFamily="2" charset="0"/>
                        </a:rPr>
                        <a:t> I</a:t>
                      </a:r>
                    </a:p>
                  </a:txBody>
                  <a:tcPr marL="9525" marR="9525" marT="9525" marB="0" anchor="ctr">
                    <a:solidFill>
                      <a:srgbClr val="F8D7CD"/>
                    </a:solidFill>
                  </a:tcPr>
                </a:tc>
                <a:tc>
                  <a:txBody>
                    <a:bodyPr/>
                    <a:lstStyle/>
                    <a:p>
                      <a:pPr algn="ctr" fontAlgn="b"/>
                      <a:r>
                        <a:rPr lang="es-ES" sz="900" b="0" i="0" u="none" strike="noStrike" dirty="0">
                          <a:solidFill>
                            <a:srgbClr val="000000"/>
                          </a:solidFill>
                          <a:effectLst/>
                          <a:latin typeface="Montserrat" panose="00000500000000000000" pitchFamily="2" charset="0"/>
                        </a:rPr>
                        <a:t>Condominio Horizontal Plaza D, A.C.</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12.647</a:t>
                      </a:r>
                    </a:p>
                  </a:txBody>
                  <a:tcPr marL="9525" marR="9525" marT="9525" marB="0" anchor="ctr">
                    <a:solidFill>
                      <a:srgbClr val="F8D7CD"/>
                    </a:solidFill>
                  </a:tcPr>
                </a:tc>
                <a:extLst>
                  <a:ext uri="{0D108BD9-81ED-4DB2-BD59-A6C34878D82A}">
                    <a16:rowId xmlns:a16="http://schemas.microsoft.com/office/drawing/2014/main" val="118817896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Dos </a:t>
                      </a:r>
                      <a:r>
                        <a:rPr lang="pt-BR" sz="900" b="0" i="0" u="none" strike="noStrike" dirty="0" err="1">
                          <a:solidFill>
                            <a:srgbClr val="000000"/>
                          </a:solidFill>
                          <a:effectLst/>
                          <a:latin typeface="Montserrat" panose="00000500000000000000" pitchFamily="2" charset="0"/>
                        </a:rPr>
                        <a:t>Laredos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Nuevo Laredo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25.300</a:t>
                      </a:r>
                    </a:p>
                  </a:txBody>
                  <a:tcPr marL="9525" marR="9525" marT="9525" marB="0" anchor="ctr">
                    <a:solidFill>
                      <a:srgbClr val="FCECE8"/>
                    </a:solidFill>
                  </a:tcPr>
                </a:tc>
                <a:extLst>
                  <a:ext uri="{0D108BD9-81ED-4DB2-BD59-A6C34878D82A}">
                    <a16:rowId xmlns:a16="http://schemas.microsoft.com/office/drawing/2014/main" val="1037831715"/>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Dostoyevski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Alsuper</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Inmobiliaria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Chihuahua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11.100</a:t>
                      </a:r>
                    </a:p>
                  </a:txBody>
                  <a:tcPr marL="9525" marR="9525" marT="9525" marB="0" anchor="ctr">
                    <a:solidFill>
                      <a:srgbClr val="F8D7CD"/>
                    </a:solidFill>
                  </a:tcPr>
                </a:tc>
                <a:extLst>
                  <a:ext uri="{0D108BD9-81ED-4DB2-BD59-A6C34878D82A}">
                    <a16:rowId xmlns:a16="http://schemas.microsoft.com/office/drawing/2014/main" val="1624563643"/>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Ecatepec</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Gama Grupo </a:t>
                      </a:r>
                      <a:r>
                        <a:rPr lang="pt-BR" sz="900" b="0" i="0" u="none" strike="noStrike" dirty="0" err="1">
                          <a:solidFill>
                            <a:srgbClr val="000000"/>
                          </a:solidFill>
                          <a:effectLst/>
                          <a:latin typeface="Montserrat" panose="00000500000000000000" pitchFamily="2" charset="0"/>
                        </a:rPr>
                        <a:t>Inmobiliario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11.000</a:t>
                      </a:r>
                    </a:p>
                  </a:txBody>
                  <a:tcPr marL="9525" marR="9525" marT="9525" marB="0" anchor="ctr">
                    <a:solidFill>
                      <a:srgbClr val="FCECE8"/>
                    </a:solidFill>
                  </a:tcPr>
                </a:tc>
                <a:extLst>
                  <a:ext uri="{0D108BD9-81ED-4DB2-BD59-A6C34878D82A}">
                    <a16:rowId xmlns:a16="http://schemas.microsoft.com/office/drawing/2014/main" val="159647448"/>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Ejercito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Tampico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18.800</a:t>
                      </a:r>
                    </a:p>
                  </a:txBody>
                  <a:tcPr marL="9525" marR="9525" marT="9525" marB="0" anchor="ctr">
                    <a:solidFill>
                      <a:srgbClr val="F8D7CD"/>
                    </a:solidFill>
                  </a:tcPr>
                </a:tc>
                <a:extLst>
                  <a:ext uri="{0D108BD9-81ED-4DB2-BD59-A6C34878D82A}">
                    <a16:rowId xmlns:a16="http://schemas.microsoft.com/office/drawing/2014/main" val="3882297485"/>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El Palomar</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9.600</a:t>
                      </a:r>
                    </a:p>
                  </a:txBody>
                  <a:tcPr marL="9525" marR="9525" marT="9525" marB="0" anchor="ctr">
                    <a:solidFill>
                      <a:srgbClr val="FCECE8"/>
                    </a:solidFill>
                  </a:tcPr>
                </a:tc>
                <a:extLst>
                  <a:ext uri="{0D108BD9-81ED-4DB2-BD59-A6C34878D82A}">
                    <a16:rowId xmlns:a16="http://schemas.microsoft.com/office/drawing/2014/main" val="1849445180"/>
                  </a:ext>
                </a:extLst>
              </a:tr>
              <a:tr h="418780">
                <a:tc>
                  <a:txBody>
                    <a:bodyPr/>
                    <a:lstStyle/>
                    <a:p>
                      <a:pPr algn="ctr" fontAlgn="b"/>
                      <a:r>
                        <a:rPr lang="pt-BR" sz="900" b="0" i="0" u="none" strike="noStrike" dirty="0">
                          <a:solidFill>
                            <a:srgbClr val="000000"/>
                          </a:solidFill>
                          <a:effectLst/>
                          <a:latin typeface="Montserrat" panose="00000500000000000000" pitchFamily="2" charset="0"/>
                        </a:rPr>
                        <a:t>Plaza El </a:t>
                      </a:r>
                      <a:r>
                        <a:rPr lang="pt-BR" sz="900" b="0" i="0" u="none" strike="noStrike" dirty="0" err="1">
                          <a:solidFill>
                            <a:srgbClr val="000000"/>
                          </a:solidFill>
                          <a:effectLst/>
                          <a:latin typeface="Montserrat" panose="00000500000000000000" pitchFamily="2" charset="0"/>
                        </a:rPr>
                        <a:t>Paseo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San </a:t>
                      </a:r>
                      <a:r>
                        <a:rPr lang="pt-BR" sz="900" b="0" i="0" u="none" strike="noStrike" dirty="0" err="1">
                          <a:solidFill>
                            <a:srgbClr val="000000"/>
                          </a:solidFill>
                          <a:effectLst/>
                          <a:latin typeface="Montserrat" panose="00000500000000000000" pitchFamily="2" charset="0"/>
                        </a:rPr>
                        <a:t>Luis</a:t>
                      </a:r>
                      <a:r>
                        <a:rPr lang="pt-BR" sz="900" b="0" i="0" u="none" strike="noStrike" dirty="0">
                          <a:solidFill>
                            <a:srgbClr val="000000"/>
                          </a:solidFill>
                          <a:effectLst/>
                          <a:latin typeface="Montserrat" panose="00000500000000000000" pitchFamily="2" charset="0"/>
                        </a:rPr>
                        <a:t> Potosí</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 San Luis Potosí-soledad De Graciano Sánchez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28.500</a:t>
                      </a:r>
                    </a:p>
                  </a:txBody>
                  <a:tcPr marL="9525" marR="9525" marT="9525" marB="0" anchor="ctr">
                    <a:solidFill>
                      <a:srgbClr val="F8D7CD"/>
                    </a:solidFill>
                  </a:tcPr>
                </a:tc>
                <a:extLst>
                  <a:ext uri="{0D108BD9-81ED-4DB2-BD59-A6C34878D82A}">
                    <a16:rowId xmlns:a16="http://schemas.microsoft.com/office/drawing/2014/main" val="1411550322"/>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El Prado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Link</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Michoacán</a:t>
                      </a:r>
                      <a:r>
                        <a:rPr lang="pt-BR" sz="900" b="0" i="0" u="none" strike="noStrike" dirty="0">
                          <a:solidFill>
                            <a:srgbClr val="000000"/>
                          </a:solidFill>
                          <a:effectLst/>
                          <a:latin typeface="Montserrat" panose="00000500000000000000" pitchFamily="2" charset="0"/>
                        </a:rPr>
                        <a:t> De Ocampo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Morelia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13.500</a:t>
                      </a:r>
                    </a:p>
                  </a:txBody>
                  <a:tcPr marL="9525" marR="9525" marT="9525" marB="0" anchor="ctr">
                    <a:solidFill>
                      <a:srgbClr val="FCECE8"/>
                    </a:solidFill>
                  </a:tcPr>
                </a:tc>
                <a:extLst>
                  <a:ext uri="{0D108BD9-81ED-4DB2-BD59-A6C34878D82A}">
                    <a16:rowId xmlns:a16="http://schemas.microsoft.com/office/drawing/2014/main" val="3066878474"/>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El </a:t>
                      </a:r>
                      <a:r>
                        <a:rPr lang="pt-BR" sz="900" b="0" i="0" u="none" strike="noStrike" dirty="0" err="1">
                          <a:solidFill>
                            <a:srgbClr val="000000"/>
                          </a:solidFill>
                          <a:effectLst/>
                          <a:latin typeface="Montserrat" panose="00000500000000000000" pitchFamily="2" charset="0"/>
                        </a:rPr>
                        <a:t>Salado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12.900</a:t>
                      </a:r>
                    </a:p>
                  </a:txBody>
                  <a:tcPr marL="9525" marR="9525" marT="9525" marB="0" anchor="ctr">
                    <a:solidFill>
                      <a:srgbClr val="F8D7CD"/>
                    </a:solidFill>
                  </a:tcPr>
                </a:tc>
                <a:extLst>
                  <a:ext uri="{0D108BD9-81ED-4DB2-BD59-A6C34878D82A}">
                    <a16:rowId xmlns:a16="http://schemas.microsoft.com/office/drawing/2014/main" val="215037680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El Vigia</a:t>
                      </a: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Sonora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Guaymas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11.800</a:t>
                      </a:r>
                    </a:p>
                  </a:txBody>
                  <a:tcPr marL="9525" marR="9525" marT="9525" marB="0" anchor="ctr">
                    <a:solidFill>
                      <a:srgbClr val="FCECE8"/>
                    </a:solidFill>
                  </a:tcPr>
                </a:tc>
                <a:extLst>
                  <a:ext uri="{0D108BD9-81ED-4DB2-BD59-A6C34878D82A}">
                    <a16:rowId xmlns:a16="http://schemas.microsoft.com/office/drawing/2014/main" val="2015994734"/>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Encinas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Sonora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Hermosillo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14.900</a:t>
                      </a:r>
                    </a:p>
                  </a:txBody>
                  <a:tcPr marL="9525" marR="9525" marT="9525" marB="0" anchor="ctr">
                    <a:solidFill>
                      <a:srgbClr val="F8D7CD"/>
                    </a:solidFill>
                  </a:tcPr>
                </a:tc>
                <a:extLst>
                  <a:ext uri="{0D108BD9-81ED-4DB2-BD59-A6C34878D82A}">
                    <a16:rowId xmlns:a16="http://schemas.microsoft.com/office/drawing/2014/main" val="2104077100"/>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Exhibimex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9.400</a:t>
                      </a:r>
                    </a:p>
                  </a:txBody>
                  <a:tcPr marL="9525" marR="9525" marT="9525" marB="0" anchor="ctr">
                    <a:solidFill>
                      <a:srgbClr val="FCECE8"/>
                    </a:solidFill>
                  </a:tcPr>
                </a:tc>
                <a:extLst>
                  <a:ext uri="{0D108BD9-81ED-4DB2-BD59-A6C34878D82A}">
                    <a16:rowId xmlns:a16="http://schemas.microsoft.com/office/drawing/2014/main" val="1068493753"/>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Feria </a:t>
                      </a:r>
                      <a:r>
                        <a:rPr lang="pt-BR" sz="900" b="0" i="0" u="none" strike="noStrike" dirty="0" err="1">
                          <a:solidFill>
                            <a:srgbClr val="000000"/>
                          </a:solidFill>
                          <a:effectLst/>
                          <a:latin typeface="Montserrat" panose="00000500000000000000" pitchFamily="2" charset="0"/>
                        </a:rPr>
                        <a:t>Sahuayo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Michoacán</a:t>
                      </a:r>
                      <a:r>
                        <a:rPr lang="pt-BR" sz="900" b="0" i="0" u="none" strike="noStrike" dirty="0">
                          <a:solidFill>
                            <a:srgbClr val="000000"/>
                          </a:solidFill>
                          <a:effectLst/>
                          <a:latin typeface="Montserrat" panose="00000500000000000000" pitchFamily="2" charset="0"/>
                        </a:rPr>
                        <a:t> De Ocampo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Sahuayo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17.800</a:t>
                      </a:r>
                    </a:p>
                  </a:txBody>
                  <a:tcPr marL="9525" marR="9525" marT="9525" marB="0" anchor="ctr">
                    <a:solidFill>
                      <a:srgbClr val="F8D7CD"/>
                    </a:solidFill>
                  </a:tcPr>
                </a:tc>
                <a:extLst>
                  <a:ext uri="{0D108BD9-81ED-4DB2-BD59-A6C34878D82A}">
                    <a16:rowId xmlns:a16="http://schemas.microsoft.com/office/drawing/2014/main" val="91946835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Fiesta</a:t>
                      </a: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Irapuato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10.100</a:t>
                      </a:r>
                    </a:p>
                  </a:txBody>
                  <a:tcPr marL="9525" marR="9525" marT="9525" marB="0" anchor="ctr">
                    <a:solidFill>
                      <a:srgbClr val="FCECE8"/>
                    </a:solidFill>
                  </a:tcPr>
                </a:tc>
                <a:extLst>
                  <a:ext uri="{0D108BD9-81ED-4DB2-BD59-A6C34878D82A}">
                    <a16:rowId xmlns:a16="http://schemas.microsoft.com/office/drawing/2014/main" val="2499613958"/>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Fiesta </a:t>
                      </a:r>
                      <a:r>
                        <a:rPr lang="pt-BR" sz="900" b="0" i="0" u="none" strike="noStrike" dirty="0" err="1">
                          <a:solidFill>
                            <a:srgbClr val="000000"/>
                          </a:solidFill>
                          <a:effectLst/>
                          <a:latin typeface="Montserrat" panose="00000500000000000000" pitchFamily="2" charset="0"/>
                        </a:rPr>
                        <a:t>Anahuac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Gim</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37.000</a:t>
                      </a:r>
                    </a:p>
                  </a:txBody>
                  <a:tcPr marL="9525" marR="9525" marT="9525" marB="0" anchor="ctr">
                    <a:solidFill>
                      <a:srgbClr val="F8D7CD"/>
                    </a:solidFill>
                  </a:tcPr>
                </a:tc>
                <a:extLst>
                  <a:ext uri="{0D108BD9-81ED-4DB2-BD59-A6C34878D82A}">
                    <a16:rowId xmlns:a16="http://schemas.microsoft.com/office/drawing/2014/main" val="246155704"/>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Fiesta </a:t>
                      </a:r>
                      <a:r>
                        <a:rPr lang="pt-BR" sz="900" b="0" i="0" u="none" strike="noStrike" dirty="0" err="1">
                          <a:solidFill>
                            <a:srgbClr val="000000"/>
                          </a:solidFill>
                          <a:effectLst/>
                          <a:latin typeface="Montserrat" panose="00000500000000000000" pitchFamily="2" charset="0"/>
                        </a:rPr>
                        <a:t>Arboledas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28.500</a:t>
                      </a:r>
                    </a:p>
                  </a:txBody>
                  <a:tcPr marL="9525" marR="9525" marT="9525" marB="0" anchor="ctr">
                    <a:solidFill>
                      <a:srgbClr val="FCECE8"/>
                    </a:solidFill>
                  </a:tcPr>
                </a:tc>
                <a:extLst>
                  <a:ext uri="{0D108BD9-81ED-4DB2-BD59-A6C34878D82A}">
                    <a16:rowId xmlns:a16="http://schemas.microsoft.com/office/drawing/2014/main" val="2669191146"/>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Fiesta Camelinas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Michoacán</a:t>
                      </a:r>
                      <a:r>
                        <a:rPr lang="pt-BR" sz="900" b="0" i="0" u="none" strike="noStrike" dirty="0">
                          <a:solidFill>
                            <a:srgbClr val="000000"/>
                          </a:solidFill>
                          <a:effectLst/>
                          <a:latin typeface="Montserrat" panose="00000500000000000000" pitchFamily="2" charset="0"/>
                        </a:rPr>
                        <a:t> De Ocampo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Morelia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13.100</a:t>
                      </a:r>
                    </a:p>
                  </a:txBody>
                  <a:tcPr marL="9525" marR="9525" marT="9525" marB="0" anchor="ctr">
                    <a:solidFill>
                      <a:srgbClr val="F8D7CD"/>
                    </a:solidFill>
                  </a:tcPr>
                </a:tc>
                <a:extLst>
                  <a:ext uri="{0D108BD9-81ED-4DB2-BD59-A6C34878D82A}">
                    <a16:rowId xmlns:a16="http://schemas.microsoft.com/office/drawing/2014/main" val="3797744303"/>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Fiesta </a:t>
                      </a:r>
                      <a:r>
                        <a:rPr lang="pt-BR" sz="900" b="0" i="0" u="none" strike="noStrike" dirty="0" err="1">
                          <a:solidFill>
                            <a:srgbClr val="000000"/>
                          </a:solidFill>
                          <a:effectLst/>
                          <a:latin typeface="Montserrat" panose="00000500000000000000" pitchFamily="2" charset="0"/>
                        </a:rPr>
                        <a:t>Coapa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Comerci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12.400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Google Shape;96;p7">
            <a:extLst>
              <a:ext uri="{FF2B5EF4-FFF2-40B4-BE49-F238E27FC236}">
                <a16:creationId xmlns:a16="http://schemas.microsoft.com/office/drawing/2014/main" id="{95A8A95C-7B69-1CE5-B4DC-9873B8C95307}"/>
              </a:ext>
            </a:extLst>
          </p:cNvPr>
          <p:cNvSpPr txBox="1"/>
          <p:nvPr/>
        </p:nvSpPr>
        <p:spPr>
          <a:xfrm>
            <a:off x="1331520"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765EB10C-73BC-2850-EBEA-BAE29C668C81}"/>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178</a:t>
            </a:r>
          </a:p>
        </p:txBody>
      </p:sp>
      <p:sp>
        <p:nvSpPr>
          <p:cNvPr id="13" name="Retângulo: Cantos Arredondados 12">
            <a:hlinkClick r:id="rId3" action="ppaction://hlinksldjump"/>
            <a:extLst>
              <a:ext uri="{FF2B5EF4-FFF2-40B4-BE49-F238E27FC236}">
                <a16:creationId xmlns:a16="http://schemas.microsoft.com/office/drawing/2014/main" id="{1E654EDA-AB59-AC3B-F8BF-1184CD0388F8}"/>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806132"/>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3918923878"/>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Fiesta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Palmas</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Los </a:t>
                      </a:r>
                      <a:r>
                        <a:rPr lang="pt-BR" sz="900" b="0" i="0" u="none" strike="noStrike" dirty="0" err="1">
                          <a:solidFill>
                            <a:srgbClr val="000000"/>
                          </a:solidFill>
                          <a:effectLst/>
                          <a:latin typeface="Montserrat" panose="00000500000000000000" pitchFamily="2" charset="0"/>
                        </a:rPr>
                        <a:t>Mochis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19.000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Fiesta </a:t>
                      </a:r>
                      <a:r>
                        <a:rPr lang="pt-BR" sz="900" b="0" i="0" u="none" strike="noStrike" dirty="0" err="1">
                          <a:solidFill>
                            <a:srgbClr val="000000"/>
                          </a:solidFill>
                          <a:effectLst/>
                          <a:latin typeface="Montserrat" panose="00000500000000000000" pitchFamily="2" charset="0"/>
                        </a:rPr>
                        <a:t>Matamoros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Kimco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Matamoros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12.900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Fiesta San Agustin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Gim</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70.500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Flamingos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Flamingo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8.800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Fuentes San Gaspar</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21.200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Galerias </a:t>
                      </a:r>
                      <a:r>
                        <a:rPr lang="pt-BR" sz="900" b="0" i="0" u="none" strike="noStrike" dirty="0" err="1">
                          <a:solidFill>
                            <a:srgbClr val="000000"/>
                          </a:solidFill>
                          <a:effectLst/>
                          <a:latin typeface="Montserrat" panose="00000500000000000000" pitchFamily="2" charset="0"/>
                        </a:rPr>
                        <a:t>Constituyentes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9.300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Garza </a:t>
                      </a:r>
                      <a:r>
                        <a:rPr lang="pt-BR" sz="900" b="0" i="0" u="none" strike="noStrike" dirty="0" err="1">
                          <a:solidFill>
                            <a:srgbClr val="000000"/>
                          </a:solidFill>
                          <a:effectLst/>
                          <a:latin typeface="Montserrat" panose="00000500000000000000" pitchFamily="2" charset="0"/>
                        </a:rPr>
                        <a:t>Sada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9.600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Girasol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Sonora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Hermosillo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12.200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Girasoles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9.700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Santa Fe</a:t>
                      </a: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Yucatán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Mérida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14.100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Gran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Hidalgo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Pachuca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7.500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Guadalupe</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6.600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HEB </a:t>
                      </a:r>
                      <a:r>
                        <a:rPr lang="pt-BR" sz="900" b="0" i="0" u="none" strike="noStrike" dirty="0" err="1">
                          <a:solidFill>
                            <a:srgbClr val="000000"/>
                          </a:solidFill>
                          <a:effectLst/>
                          <a:latin typeface="Montserrat" panose="00000500000000000000" pitchFamily="2" charset="0"/>
                        </a:rPr>
                        <a:t>Periferico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Heb</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Reynosa-río</a:t>
                      </a:r>
                      <a:r>
                        <a:rPr lang="pt-BR" sz="900" b="0" i="0" u="none" strike="noStrike" dirty="0">
                          <a:solidFill>
                            <a:srgbClr val="000000"/>
                          </a:solidFill>
                          <a:effectLst/>
                          <a:latin typeface="Montserrat" panose="00000500000000000000" pitchFamily="2" charset="0"/>
                        </a:rPr>
                        <a:t> Bravo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11.050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Hidalgo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Kimco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Reynosa-río</a:t>
                      </a:r>
                      <a:r>
                        <a:rPr lang="pt-BR" sz="900" b="0" i="0" u="none" strike="noStrike" dirty="0">
                          <a:solidFill>
                            <a:srgbClr val="000000"/>
                          </a:solidFill>
                          <a:effectLst/>
                          <a:latin typeface="Montserrat" panose="00000500000000000000" pitchFamily="2" charset="0"/>
                        </a:rPr>
                        <a:t> Bravo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24.100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Imagen</a:t>
                      </a:r>
                      <a:r>
                        <a:rPr lang="pt-BR" sz="900" b="0" i="0" u="none" strike="noStrike" dirty="0">
                          <a:solidFill>
                            <a:srgbClr val="000000"/>
                          </a:solidFill>
                          <a:effectLst/>
                          <a:latin typeface="Montserrat" panose="00000500000000000000" pitchFamily="2" charset="0"/>
                        </a:rPr>
                        <a:t> Durango</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Durango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La Laguna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15.400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Inn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Tlaxcala-apizaco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9.900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Inova</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Piedras Negras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11.800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Insurgentes</a:t>
                      </a: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16.000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Ixtapaluca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15.600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Izcalli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13.400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12" name="Retângulo: Cantos Arredondados 11">
            <a:extLst>
              <a:ext uri="{FF2B5EF4-FFF2-40B4-BE49-F238E27FC236}">
                <a16:creationId xmlns:a16="http://schemas.microsoft.com/office/drawing/2014/main" id="{A9444D56-643D-730F-DFA7-E0D79243099E}"/>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179</a:t>
            </a:r>
          </a:p>
        </p:txBody>
      </p:sp>
      <p:sp>
        <p:nvSpPr>
          <p:cNvPr id="13" name="Google Shape;96;p7">
            <a:extLst>
              <a:ext uri="{FF2B5EF4-FFF2-40B4-BE49-F238E27FC236}">
                <a16:creationId xmlns:a16="http://schemas.microsoft.com/office/drawing/2014/main" id="{2FBC0072-100F-0131-C84F-FDCB6538E2ED}"/>
              </a:ext>
            </a:extLst>
          </p:cNvPr>
          <p:cNvSpPr txBox="1"/>
          <p:nvPr/>
        </p:nvSpPr>
        <p:spPr>
          <a:xfrm>
            <a:off x="1331520"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4" name="Retângulo: Cantos Arredondados 13">
            <a:hlinkClick r:id="rId3" action="ppaction://hlinksldjump"/>
            <a:extLst>
              <a:ext uri="{FF2B5EF4-FFF2-40B4-BE49-F238E27FC236}">
                <a16:creationId xmlns:a16="http://schemas.microsoft.com/office/drawing/2014/main" id="{82D54F51-DC89-AED5-4118-8EA8D9D26A9B}"/>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91960566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CaixaDeTexto 28">
            <a:extLst>
              <a:ext uri="{FF2B5EF4-FFF2-40B4-BE49-F238E27FC236}">
                <a16:creationId xmlns:a16="http://schemas.microsoft.com/office/drawing/2014/main" id="{0DFC34E3-6DD3-E303-3B2F-A3153CD63781}"/>
              </a:ext>
            </a:extLst>
          </p:cNvPr>
          <p:cNvSpPr txBox="1"/>
          <p:nvPr/>
        </p:nvSpPr>
        <p:spPr>
          <a:xfrm>
            <a:off x="6592906" y="2819143"/>
            <a:ext cx="2566470" cy="563231"/>
          </a:xfrm>
          <a:prstGeom prst="rect">
            <a:avLst/>
          </a:prstGeom>
          <a:noFill/>
        </p:spPr>
        <p:txBody>
          <a:bodyPr wrap="square" rtlCol="0">
            <a:spAutoFit/>
          </a:bodyPr>
          <a:lstStyle/>
          <a:p>
            <a:pPr marL="0" marR="0" lvl="0" indent="0" defTabSz="914400" rtl="0" eaLnBrk="1" fontAlgn="auto" latinLnBrk="0" hangingPunct="1">
              <a:lnSpc>
                <a:spcPct val="85000"/>
              </a:lnSpc>
              <a:spcBef>
                <a:spcPts val="200"/>
              </a:spcBef>
              <a:spcAft>
                <a:spcPts val="200"/>
              </a:spcAft>
              <a:buClrTx/>
              <a:buSzTx/>
              <a:buFontTx/>
              <a:buNone/>
              <a:tabLst/>
              <a:defRPr/>
            </a:pPr>
            <a:r>
              <a:rPr kumimoji="0" lang="es-419" sz="3600" b="1" i="0" u="none" strike="noStrike" kern="1200" cap="none" spc="0" normalizeH="0" baseline="0" noProof="0" dirty="0">
                <a:ln>
                  <a:noFill/>
                </a:ln>
                <a:solidFill>
                  <a:srgbClr val="74A9DB"/>
                </a:solidFill>
                <a:effectLst/>
                <a:uLnTx/>
                <a:uFillTx/>
                <a:latin typeface="Montserrat" panose="00000500000000000000" pitchFamily="2" charset="0"/>
                <a:ea typeface="Segoe UI Black" panose="020B0A02040204020203" pitchFamily="34" charset="0"/>
                <a:cs typeface="Segoe UI" panose="020B0502040204020203" pitchFamily="34" charset="0"/>
              </a:rPr>
              <a:t>64.200</a:t>
            </a:r>
          </a:p>
        </p:txBody>
      </p:sp>
      <p:sp>
        <p:nvSpPr>
          <p:cNvPr id="30" name="CaixaDeTexto 29">
            <a:extLst>
              <a:ext uri="{FF2B5EF4-FFF2-40B4-BE49-F238E27FC236}">
                <a16:creationId xmlns:a16="http://schemas.microsoft.com/office/drawing/2014/main" id="{B2D10F23-D424-547F-B8C8-FEC1CC35A333}"/>
              </a:ext>
            </a:extLst>
          </p:cNvPr>
          <p:cNvSpPr txBox="1"/>
          <p:nvPr/>
        </p:nvSpPr>
        <p:spPr>
          <a:xfrm>
            <a:off x="6429312" y="3294231"/>
            <a:ext cx="2942001" cy="301621"/>
          </a:xfrm>
          <a:prstGeom prst="rect">
            <a:avLst/>
          </a:prstGeom>
          <a:noFill/>
        </p:spPr>
        <p:txBody>
          <a:bodyPr wrap="square" rtlCol="0">
            <a:spAutoFit/>
          </a:bodyPr>
          <a:lstStyle/>
          <a:p>
            <a:pPr marL="0" marR="0" lvl="0" indent="0" algn="ctr"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noProof="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Número total de </a:t>
            </a:r>
            <a:r>
              <a:rPr lang="es-419" sz="1600" dirty="0">
                <a:latin typeface="Montserrat" panose="00000500000000000000" pitchFamily="2" charset="0"/>
                <a:ea typeface="Segoe UI Black" panose="020B0A02040204020203" pitchFamily="34" charset="0"/>
                <a:cs typeface="Segoe UI" panose="020B0502040204020203" pitchFamily="34" charset="0"/>
              </a:rPr>
              <a:t>plazas</a:t>
            </a:r>
            <a:endParaRPr kumimoji="0" lang="es-419" sz="1600" b="0" i="0" u="none" strike="noStrike" kern="1200" cap="none" spc="0" normalizeH="0" baseline="0" noProof="0" dirty="0">
              <a:ln>
                <a:noFill/>
              </a:ln>
              <a:effectLst/>
              <a:uLnTx/>
              <a:uFillTx/>
              <a:latin typeface="Montserrat" panose="00000500000000000000" pitchFamily="2" charset="0"/>
              <a:ea typeface="Segoe UI Black" panose="020B0A02040204020203" pitchFamily="34" charset="0"/>
              <a:cs typeface="Segoe UI" panose="020B0502040204020203" pitchFamily="34" charset="0"/>
            </a:endParaRPr>
          </a:p>
        </p:txBody>
      </p:sp>
      <p:sp>
        <p:nvSpPr>
          <p:cNvPr id="11" name="Retângulo 10">
            <a:hlinkClick r:id="rId3" action="ppaction://hlinksldjump"/>
            <a:extLst>
              <a:ext uri="{FF2B5EF4-FFF2-40B4-BE49-F238E27FC236}">
                <a16:creationId xmlns:a16="http://schemas.microsoft.com/office/drawing/2014/main" id="{6D97D49F-02DB-FBD4-0CB3-ECE3F9A3CC08}"/>
              </a:ext>
            </a:extLst>
          </p:cNvPr>
          <p:cNvSpPr/>
          <p:nvPr/>
        </p:nvSpPr>
        <p:spPr>
          <a:xfrm>
            <a:off x="1700692" y="6374584"/>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dirty="0">
              <a:latin typeface="Century Gothic" panose="020B0502020202020204" pitchFamily="34" charset="0"/>
              <a:ea typeface="Verdana" panose="020B0604030504040204" pitchFamily="34" charset="0"/>
              <a:cs typeface="Verdana" panose="020B0604030504040204" pitchFamily="34" charset="0"/>
            </a:endParaRPr>
          </a:p>
        </p:txBody>
      </p:sp>
      <p:sp>
        <p:nvSpPr>
          <p:cNvPr id="31" name="Retângulo 30">
            <a:hlinkClick r:id="rId3" action="ppaction://hlinksldjump"/>
            <a:extLst>
              <a:ext uri="{FF2B5EF4-FFF2-40B4-BE49-F238E27FC236}">
                <a16:creationId xmlns:a16="http://schemas.microsoft.com/office/drawing/2014/main" id="{78E077F0-33FD-2F04-17C7-9A5B52CD530B}"/>
              </a:ext>
            </a:extLst>
          </p:cNvPr>
          <p:cNvSpPr/>
          <p:nvPr/>
        </p:nvSpPr>
        <p:spPr>
          <a:xfrm>
            <a:off x="1494309" y="6450209"/>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dirty="0">
              <a:latin typeface="Century Gothic" panose="020B0502020202020204" pitchFamily="34" charset="0"/>
              <a:ea typeface="Verdana" panose="020B0604030504040204" pitchFamily="34" charset="0"/>
              <a:cs typeface="Verdana" panose="020B0604030504040204" pitchFamily="34" charset="0"/>
            </a:endParaRPr>
          </a:p>
        </p:txBody>
      </p:sp>
      <p:sp>
        <p:nvSpPr>
          <p:cNvPr id="33" name="CaixaDeTexto 32">
            <a:extLst>
              <a:ext uri="{FF2B5EF4-FFF2-40B4-BE49-F238E27FC236}">
                <a16:creationId xmlns:a16="http://schemas.microsoft.com/office/drawing/2014/main" id="{E969D74B-0942-48D6-1BAC-C610F47B4041}"/>
              </a:ext>
            </a:extLst>
          </p:cNvPr>
          <p:cNvSpPr txBox="1"/>
          <p:nvPr/>
        </p:nvSpPr>
        <p:spPr>
          <a:xfrm>
            <a:off x="1408428" y="2906838"/>
            <a:ext cx="5024630" cy="1922578"/>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lvl="0" algn="l">
              <a:defRPr/>
            </a:pPr>
            <a:r>
              <a:rPr lang="es-419" sz="4000" b="1" dirty="0">
                <a:solidFill>
                  <a:srgbClr val="74A9DB"/>
                </a:solidFill>
                <a:latin typeface="Montserrat" panose="00000500000000000000" pitchFamily="2" charset="0"/>
              </a:rPr>
              <a:t>Perfil de los centros comerciales</a:t>
            </a:r>
          </a:p>
          <a:p>
            <a:pPr lvl="0" algn="l">
              <a:defRPr/>
            </a:pPr>
            <a:r>
              <a:rPr lang="es-419" sz="1600" spc="300" dirty="0">
                <a:solidFill>
                  <a:schemeClr val="tx1"/>
                </a:solidFill>
                <a:latin typeface="Montserrat" panose="00000500000000000000" pitchFamily="2" charset="0"/>
              </a:rPr>
              <a:t>APARCAMIENTOS</a:t>
            </a:r>
            <a:endParaRPr kumimoji="0" lang="es-419" sz="1600" b="0" i="0" u="none" strike="noStrike" kern="1200" cap="none" spc="300" normalizeH="0" baseline="0" dirty="0">
              <a:ln>
                <a:noFill/>
              </a:ln>
              <a:solidFill>
                <a:schemeClr val="tx1"/>
              </a:solidFill>
              <a:effectLst/>
              <a:uLnTx/>
              <a:uFillTx/>
              <a:latin typeface="Montserrat" panose="00000500000000000000" pitchFamily="2" charset="0"/>
            </a:endParaRPr>
          </a:p>
        </p:txBody>
      </p:sp>
      <p:cxnSp>
        <p:nvCxnSpPr>
          <p:cNvPr id="34" name="Conector reto 33">
            <a:extLst>
              <a:ext uri="{FF2B5EF4-FFF2-40B4-BE49-F238E27FC236}">
                <a16:creationId xmlns:a16="http://schemas.microsoft.com/office/drawing/2014/main" id="{1DB9A4BF-A037-FBF8-45BF-11BFFDC4E4D7}"/>
              </a:ext>
            </a:extLst>
          </p:cNvPr>
          <p:cNvCxnSpPr>
            <a:cxnSpLocks/>
          </p:cNvCxnSpPr>
          <p:nvPr/>
        </p:nvCxnSpPr>
        <p:spPr>
          <a:xfrm>
            <a:off x="1200063" y="-1734888"/>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Elipse 34">
            <a:extLst>
              <a:ext uri="{FF2B5EF4-FFF2-40B4-BE49-F238E27FC236}">
                <a16:creationId xmlns:a16="http://schemas.microsoft.com/office/drawing/2014/main" id="{856A5618-D2D0-6712-6E68-22C38BC46987}"/>
              </a:ext>
            </a:extLst>
          </p:cNvPr>
          <p:cNvSpPr/>
          <p:nvPr/>
        </p:nvSpPr>
        <p:spPr>
          <a:xfrm>
            <a:off x="1124390" y="2978771"/>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36" name="Conector reto 35">
            <a:extLst>
              <a:ext uri="{FF2B5EF4-FFF2-40B4-BE49-F238E27FC236}">
                <a16:creationId xmlns:a16="http://schemas.microsoft.com/office/drawing/2014/main" id="{2579E97C-CB1C-9974-31E5-B9DB4A90DE91}"/>
              </a:ext>
            </a:extLst>
          </p:cNvPr>
          <p:cNvCxnSpPr>
            <a:cxnSpLocks/>
          </p:cNvCxnSpPr>
          <p:nvPr/>
        </p:nvCxnSpPr>
        <p:spPr>
          <a:xfrm>
            <a:off x="6773882" y="-3340438"/>
            <a:ext cx="0" cy="5830207"/>
          </a:xfrm>
          <a:prstGeom prst="line">
            <a:avLst/>
          </a:prstGeom>
          <a:ln w="28575">
            <a:solidFill>
              <a:srgbClr val="2E75B6"/>
            </a:solidFill>
          </a:ln>
        </p:spPr>
        <p:style>
          <a:lnRef idx="1">
            <a:schemeClr val="accent1"/>
          </a:lnRef>
          <a:fillRef idx="0">
            <a:schemeClr val="accent1"/>
          </a:fillRef>
          <a:effectRef idx="0">
            <a:schemeClr val="accent1"/>
          </a:effectRef>
          <a:fontRef idx="minor">
            <a:schemeClr val="tx1"/>
          </a:fontRef>
        </p:style>
      </p:cxnSp>
      <p:sp>
        <p:nvSpPr>
          <p:cNvPr id="38" name="Elipse 37">
            <a:extLst>
              <a:ext uri="{FF2B5EF4-FFF2-40B4-BE49-F238E27FC236}">
                <a16:creationId xmlns:a16="http://schemas.microsoft.com/office/drawing/2014/main" id="{675FF785-DCA9-79DB-C370-E1F3BB48AF28}"/>
              </a:ext>
            </a:extLst>
          </p:cNvPr>
          <p:cNvSpPr/>
          <p:nvPr/>
        </p:nvSpPr>
        <p:spPr>
          <a:xfrm>
            <a:off x="6698209" y="2474228"/>
            <a:ext cx="151346" cy="151346"/>
          </a:xfrm>
          <a:prstGeom prst="ellipse">
            <a:avLst/>
          </a:prstGeom>
          <a:solidFill>
            <a:srgbClr val="2E75B6"/>
          </a:solidFill>
          <a:ln>
            <a:solidFill>
              <a:srgbClr val="2E75B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Edifício de tijolos&#10;&#10;Descrição gerada automaticamente com confiança baixa">
            <a:extLst>
              <a:ext uri="{FF2B5EF4-FFF2-40B4-BE49-F238E27FC236}">
                <a16:creationId xmlns:a16="http://schemas.microsoft.com/office/drawing/2014/main" id="{694755C0-7F8F-91CE-B596-33BC7E9A1B38}"/>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r="34066" b="46200"/>
          <a:stretch/>
        </p:blipFill>
        <p:spPr>
          <a:xfrm>
            <a:off x="6682167" y="3868127"/>
            <a:ext cx="5509833" cy="2997200"/>
          </a:xfrm>
          <a:prstGeom prst="rect">
            <a:avLst/>
          </a:prstGeom>
        </p:spPr>
      </p:pic>
      <p:sp>
        <p:nvSpPr>
          <p:cNvPr id="4" name="Retângulo 3">
            <a:extLst>
              <a:ext uri="{FF2B5EF4-FFF2-40B4-BE49-F238E27FC236}">
                <a16:creationId xmlns:a16="http://schemas.microsoft.com/office/drawing/2014/main" id="{8245C8A4-9C2A-5140-DF39-30AD675ACA2C}"/>
              </a:ext>
            </a:extLst>
          </p:cNvPr>
          <p:cNvSpPr/>
          <p:nvPr/>
        </p:nvSpPr>
        <p:spPr>
          <a:xfrm>
            <a:off x="9448624" y="-19954"/>
            <a:ext cx="2790880" cy="1867274"/>
          </a:xfrm>
          <a:prstGeom prst="rect">
            <a:avLst/>
          </a:prstGeom>
          <a:solidFill>
            <a:srgbClr val="74A9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958E894E-D149-AEB4-989B-44B13D617A14}"/>
              </a:ext>
            </a:extLst>
          </p:cNvPr>
          <p:cNvSpPr/>
          <p:nvPr/>
        </p:nvSpPr>
        <p:spPr>
          <a:xfrm>
            <a:off x="9448624" y="1847320"/>
            <a:ext cx="2768223" cy="2020808"/>
          </a:xfrm>
          <a:prstGeom prst="rect">
            <a:avLst/>
          </a:prstGeom>
          <a:solidFill>
            <a:srgbClr val="5597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CaixaDeTexto 5">
            <a:extLst>
              <a:ext uri="{FF2B5EF4-FFF2-40B4-BE49-F238E27FC236}">
                <a16:creationId xmlns:a16="http://schemas.microsoft.com/office/drawing/2014/main" id="{D4797F60-A053-5EEB-A688-BCB489B7C745}"/>
              </a:ext>
            </a:extLst>
          </p:cNvPr>
          <p:cNvSpPr txBox="1"/>
          <p:nvPr/>
        </p:nvSpPr>
        <p:spPr>
          <a:xfrm>
            <a:off x="9595938" y="369992"/>
            <a:ext cx="2496252" cy="1477328"/>
          </a:xfrm>
          <a:prstGeom prst="rect">
            <a:avLst/>
          </a:prstGeom>
          <a:noFill/>
        </p:spPr>
        <p:txBody>
          <a:bodyPr wrap="square" rtlCol="0">
            <a:spAutoFit/>
          </a:bodyPr>
          <a:lstStyle/>
          <a:p>
            <a:pPr algn="ctr"/>
            <a:r>
              <a:rPr lang="pt-BR" sz="1600" b="1" dirty="0" err="1">
                <a:solidFill>
                  <a:schemeClr val="bg1"/>
                </a:solidFill>
                <a:latin typeface="Montserrat" panose="00000500000000000000" pitchFamily="2" charset="0"/>
                <a:cs typeface="Calibri" panose="020F0502020204030204" pitchFamily="34" charset="0"/>
              </a:rPr>
              <a:t>Plazas</a:t>
            </a:r>
            <a:r>
              <a:rPr lang="pt-BR" sz="1600" b="1" dirty="0">
                <a:solidFill>
                  <a:schemeClr val="bg1"/>
                </a:solidFill>
                <a:latin typeface="Montserrat" panose="00000500000000000000" pitchFamily="2" charset="0"/>
                <a:cs typeface="Calibri" panose="020F0502020204030204" pitchFamily="34" charset="0"/>
              </a:rPr>
              <a:t> por centro comercial</a:t>
            </a:r>
          </a:p>
          <a:p>
            <a:pPr algn="ctr"/>
            <a:endParaRPr lang="pt-BR" sz="1600" dirty="0">
              <a:solidFill>
                <a:schemeClr val="bg1"/>
              </a:solidFill>
              <a:latin typeface="Montserrat" panose="00000500000000000000" pitchFamily="2" charset="0"/>
              <a:cs typeface="Calibri" panose="020F0502020204030204" pitchFamily="34" charset="0"/>
            </a:endParaRPr>
          </a:p>
          <a:p>
            <a:pPr algn="ctr"/>
            <a:r>
              <a:rPr lang="pt-BR" sz="2400" b="1" dirty="0">
                <a:solidFill>
                  <a:schemeClr val="bg1"/>
                </a:solidFill>
                <a:latin typeface="Montserrat" panose="00000500000000000000" pitchFamily="2" charset="0"/>
                <a:cs typeface="Calibri" panose="020F0502020204030204" pitchFamily="34" charset="0"/>
              </a:rPr>
              <a:t>1.052</a:t>
            </a:r>
          </a:p>
          <a:p>
            <a:endParaRPr lang="pt-BR" dirty="0"/>
          </a:p>
        </p:txBody>
      </p:sp>
      <p:sp>
        <p:nvSpPr>
          <p:cNvPr id="7" name="CaixaDeTexto 6">
            <a:extLst>
              <a:ext uri="{FF2B5EF4-FFF2-40B4-BE49-F238E27FC236}">
                <a16:creationId xmlns:a16="http://schemas.microsoft.com/office/drawing/2014/main" id="{4CD514E8-565B-D56F-0BC2-D5CFDA2E82D5}"/>
              </a:ext>
            </a:extLst>
          </p:cNvPr>
          <p:cNvSpPr txBox="1"/>
          <p:nvPr/>
        </p:nvSpPr>
        <p:spPr>
          <a:xfrm>
            <a:off x="9584609" y="2506058"/>
            <a:ext cx="2496252" cy="1231106"/>
          </a:xfrm>
          <a:prstGeom prst="rect">
            <a:avLst/>
          </a:prstGeom>
          <a:noFill/>
        </p:spPr>
        <p:txBody>
          <a:bodyPr wrap="square" rtlCol="0">
            <a:spAutoFit/>
          </a:bodyPr>
          <a:lstStyle/>
          <a:p>
            <a:pPr algn="ctr"/>
            <a:r>
              <a:rPr lang="pt-BR" sz="1600" b="1" dirty="0">
                <a:solidFill>
                  <a:schemeClr val="bg1"/>
                </a:solidFill>
                <a:latin typeface="Montserrat" panose="00000500000000000000" pitchFamily="2" charset="0"/>
                <a:cs typeface="Calibri" panose="020F0502020204030204" pitchFamily="34" charset="0"/>
              </a:rPr>
              <a:t>m² de GLA/ </a:t>
            </a:r>
            <a:r>
              <a:rPr lang="pt-BR" sz="1600" b="1" dirty="0" err="1">
                <a:solidFill>
                  <a:schemeClr val="bg1"/>
                </a:solidFill>
                <a:latin typeface="Montserrat" panose="00000500000000000000" pitchFamily="2" charset="0"/>
                <a:cs typeface="Calibri" panose="020F0502020204030204" pitchFamily="34" charset="0"/>
              </a:rPr>
              <a:t>Plazas</a:t>
            </a:r>
            <a:endParaRPr lang="pt-BR" sz="1600" b="1" dirty="0">
              <a:solidFill>
                <a:schemeClr val="bg1"/>
              </a:solidFill>
              <a:latin typeface="Montserrat" panose="00000500000000000000" pitchFamily="2" charset="0"/>
              <a:cs typeface="Calibri" panose="020F0502020204030204" pitchFamily="34" charset="0"/>
            </a:endParaRPr>
          </a:p>
          <a:p>
            <a:pPr algn="ctr"/>
            <a:endParaRPr lang="pt-BR" sz="1600" dirty="0">
              <a:solidFill>
                <a:schemeClr val="bg1"/>
              </a:solidFill>
              <a:latin typeface="Montserrat" panose="00000500000000000000" pitchFamily="2" charset="0"/>
              <a:cs typeface="Calibri" panose="020F0502020204030204" pitchFamily="34" charset="0"/>
            </a:endParaRPr>
          </a:p>
          <a:p>
            <a:pPr algn="ctr"/>
            <a:r>
              <a:rPr lang="pt-BR" sz="2400" b="1" dirty="0">
                <a:solidFill>
                  <a:schemeClr val="bg1"/>
                </a:solidFill>
                <a:latin typeface="Montserrat" panose="00000500000000000000" pitchFamily="2" charset="0"/>
                <a:cs typeface="Calibri" panose="020F0502020204030204" pitchFamily="34" charset="0"/>
              </a:rPr>
              <a:t>15,0</a:t>
            </a:r>
          </a:p>
          <a:p>
            <a:endParaRPr lang="pt-BR" dirty="0"/>
          </a:p>
        </p:txBody>
      </p:sp>
      <p:pic>
        <p:nvPicPr>
          <p:cNvPr id="8" name="Imagem 7" descr="Uma imagem contendo Diagrama&#10;&#10;Descrição gerada automaticamente">
            <a:extLst>
              <a:ext uri="{FF2B5EF4-FFF2-40B4-BE49-F238E27FC236}">
                <a16:creationId xmlns:a16="http://schemas.microsoft.com/office/drawing/2014/main" id="{6AB71D99-043F-25A2-025F-883A624A1F2B}"/>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6084" t="50387" r="6601" b="10444"/>
          <a:stretch/>
        </p:blipFill>
        <p:spPr>
          <a:xfrm rot="16200000">
            <a:off x="-3125091" y="3150640"/>
            <a:ext cx="6846680" cy="596494"/>
          </a:xfrm>
          <a:prstGeom prst="rect">
            <a:avLst/>
          </a:prstGeom>
        </p:spPr>
      </p:pic>
      <p:grpSp>
        <p:nvGrpSpPr>
          <p:cNvPr id="2" name="Agrupar 1">
            <a:extLst>
              <a:ext uri="{FF2B5EF4-FFF2-40B4-BE49-F238E27FC236}">
                <a16:creationId xmlns:a16="http://schemas.microsoft.com/office/drawing/2014/main" id="{ED20FC09-4713-5076-BAE0-EEFD9C1DD226}"/>
              </a:ext>
            </a:extLst>
          </p:cNvPr>
          <p:cNvGrpSpPr/>
          <p:nvPr/>
        </p:nvGrpSpPr>
        <p:grpSpPr>
          <a:xfrm>
            <a:off x="0" y="-203200"/>
            <a:ext cx="596496" cy="7096541"/>
            <a:chOff x="0" y="9939"/>
            <a:chExt cx="596496" cy="6858002"/>
          </a:xfrm>
        </p:grpSpPr>
        <p:pic>
          <p:nvPicPr>
            <p:cNvPr id="9" name="Imagem 8" descr="Uma imagem contendo Diagrama&#10;&#10;Descrição gerada automaticamente">
              <a:extLst>
                <a:ext uri="{FF2B5EF4-FFF2-40B4-BE49-F238E27FC236}">
                  <a16:creationId xmlns:a16="http://schemas.microsoft.com/office/drawing/2014/main" id="{1098B075-249F-C720-B59F-4DF09B7B99F4}"/>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6084" t="50387" r="6601" b="10444"/>
            <a:stretch/>
          </p:blipFill>
          <p:spPr>
            <a:xfrm rot="16200000">
              <a:off x="-3130752" y="3140693"/>
              <a:ext cx="6858002" cy="596494"/>
            </a:xfrm>
            <a:prstGeom prst="rect">
              <a:avLst/>
            </a:prstGeom>
          </p:spPr>
        </p:pic>
        <p:sp>
          <p:nvSpPr>
            <p:cNvPr id="10" name="Retângulo 9">
              <a:extLst>
                <a:ext uri="{FF2B5EF4-FFF2-40B4-BE49-F238E27FC236}">
                  <a16:creationId xmlns:a16="http://schemas.microsoft.com/office/drawing/2014/main" id="{066BB1E5-BB33-9B44-790E-E289991E2DC1}"/>
                </a:ext>
              </a:extLst>
            </p:cNvPr>
            <p:cNvSpPr/>
            <p:nvPr/>
          </p:nvSpPr>
          <p:spPr>
            <a:xfrm>
              <a:off x="0" y="2112621"/>
              <a:ext cx="275303" cy="276374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3" name="Retângulo: Cantos Arredondados 12">
            <a:extLst>
              <a:ext uri="{FF2B5EF4-FFF2-40B4-BE49-F238E27FC236}">
                <a16:creationId xmlns:a16="http://schemas.microsoft.com/office/drawing/2014/main" id="{71CC0938-39FB-F906-A2FF-D5520DE428C5}"/>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18</a:t>
            </a:r>
          </a:p>
        </p:txBody>
      </p:sp>
      <p:sp>
        <p:nvSpPr>
          <p:cNvPr id="12" name="Retângulo: Cantos Arredondados 11">
            <a:hlinkClick r:id="rId3" action="ppaction://hlinksldjump"/>
            <a:extLst>
              <a:ext uri="{FF2B5EF4-FFF2-40B4-BE49-F238E27FC236}">
                <a16:creationId xmlns:a16="http://schemas.microsoft.com/office/drawing/2014/main" id="{4180B0F9-0E57-4234-B308-78DB496FF791}"/>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669479094"/>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1258759229"/>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Jacarandas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Irapuato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27.600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Jiutepec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Morelos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Cuernavaca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15.451</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Juarez</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Juárez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32.200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Kristal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5.800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Kukulcan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Frel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37.300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La </a:t>
                      </a:r>
                      <a:r>
                        <a:rPr lang="pt-BR" sz="900" b="0" i="0" u="none" strike="noStrike" dirty="0" err="1">
                          <a:solidFill>
                            <a:srgbClr val="000000"/>
                          </a:solidFill>
                          <a:effectLst/>
                          <a:latin typeface="Montserrat" panose="00000500000000000000" pitchFamily="2" charset="0"/>
                        </a:rPr>
                        <a:t>Cachanilla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Mexicali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54.800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La </a:t>
                      </a:r>
                      <a:r>
                        <a:rPr lang="pt-BR" sz="900" b="0" i="0" u="none" strike="noStrike" dirty="0" err="1">
                          <a:solidFill>
                            <a:srgbClr val="000000"/>
                          </a:solidFill>
                          <a:effectLst/>
                          <a:latin typeface="Montserrat" panose="00000500000000000000" pitchFamily="2" charset="0"/>
                        </a:rPr>
                        <a:t>Cantera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Colliers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International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Nayarit</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Tepic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11.784</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La </a:t>
                      </a:r>
                      <a:r>
                        <a:rPr lang="pt-BR" sz="900" b="0" i="0" u="none" strike="noStrike" dirty="0" err="1">
                          <a:solidFill>
                            <a:srgbClr val="000000"/>
                          </a:solidFill>
                          <a:effectLst/>
                          <a:latin typeface="Montserrat" panose="00000500000000000000" pitchFamily="2" charset="0"/>
                        </a:rPr>
                        <a:t>Cigarrera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ctr"/>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ctr"/>
                      <a:r>
                        <a:rPr lang="pt-BR" sz="900" b="0" i="0" u="none" strike="noStrike" dirty="0" err="1">
                          <a:solidFill>
                            <a:srgbClr val="000000"/>
                          </a:solidFill>
                          <a:effectLst/>
                          <a:latin typeface="Montserrat" panose="00000500000000000000" pitchFamily="2" charset="0"/>
                        </a:rPr>
                        <a:t>Nayarit</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ctr"/>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Tepic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16.100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La Fe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25.700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La </a:t>
                      </a:r>
                      <a:r>
                        <a:rPr lang="pt-BR" sz="900" b="0" i="0" u="none" strike="noStrike" dirty="0" err="1">
                          <a:solidFill>
                            <a:srgbClr val="000000"/>
                          </a:solidFill>
                          <a:effectLst/>
                          <a:latin typeface="Montserrat" panose="00000500000000000000" pitchFamily="2" charset="0"/>
                        </a:rPr>
                        <a:t>Joya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8.700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La Morena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12.600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La </a:t>
                      </a:r>
                      <a:r>
                        <a:rPr lang="pt-BR" sz="900" b="0" i="0" u="none" strike="noStrike" dirty="0" err="1">
                          <a:solidFill>
                            <a:srgbClr val="000000"/>
                          </a:solidFill>
                          <a:effectLst/>
                          <a:latin typeface="Montserrat" panose="00000500000000000000" pitchFamily="2" charset="0"/>
                        </a:rPr>
                        <a:t>Nogalera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Saltillo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41.200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La </a:t>
                      </a:r>
                      <a:r>
                        <a:rPr lang="pt-BR" sz="900" b="0" i="0" u="none" strike="noStrike" dirty="0" err="1">
                          <a:solidFill>
                            <a:srgbClr val="000000"/>
                          </a:solidFill>
                          <a:effectLst/>
                          <a:latin typeface="Montserrat" panose="00000500000000000000" pitchFamily="2" charset="0"/>
                        </a:rPr>
                        <a:t>Noria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7.400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La Paz</a:t>
                      </a:r>
                    </a:p>
                  </a:txBody>
                  <a:tcPr marL="9525" marR="9525" marT="9525" marB="0" anchor="ctr">
                    <a:solidFill>
                      <a:srgbClr val="FCECE8"/>
                    </a:solidFill>
                  </a:tcPr>
                </a:tc>
                <a:tc>
                  <a:txBody>
                    <a:bodyPr/>
                    <a:lstStyle/>
                    <a:p>
                      <a:pPr algn="ctr" fontAlgn="ctr"/>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ctr"/>
                      <a:r>
                        <a:rPr lang="pt-BR" sz="900" b="0" i="0" u="none" strike="noStrike" dirty="0">
                          <a:solidFill>
                            <a:srgbClr val="000000"/>
                          </a:solidFill>
                          <a:effectLst/>
                          <a:latin typeface="Montserrat" panose="00000500000000000000" pitchFamily="2" charset="0"/>
                        </a:rPr>
                        <a:t>Baja California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ctr"/>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La Paz</a:t>
                      </a:r>
                    </a:p>
                  </a:txBody>
                  <a:tcPr marL="9525" marR="9525" marT="9525" marB="0" anchor="ctr">
                    <a:solidFill>
                      <a:srgbClr val="FCECE8"/>
                    </a:solidFill>
                  </a:tcPr>
                </a:tc>
                <a:tc>
                  <a:txBody>
                    <a:bodyPr/>
                    <a:lstStyle/>
                    <a:p>
                      <a:pPr algn="ctr" fontAlgn="ctr"/>
                      <a:r>
                        <a:rPr lang="pt-BR" sz="900" b="0" i="0" u="none" strike="noStrike" dirty="0">
                          <a:solidFill>
                            <a:srgbClr val="000000"/>
                          </a:solidFill>
                          <a:effectLst/>
                          <a:latin typeface="Montserrat" panose="00000500000000000000" pitchFamily="2" charset="0"/>
                        </a:rPr>
                        <a:t>37.300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La Paz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Vtr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La </a:t>
                      </a:r>
                      <a:r>
                        <a:rPr lang="pt-BR" sz="900" b="0" i="0" u="none" strike="noStrike" dirty="0" err="1">
                          <a:solidFill>
                            <a:srgbClr val="000000"/>
                          </a:solidFill>
                          <a:effectLst/>
                          <a:latin typeface="Montserrat" panose="00000500000000000000" pitchFamily="2" charset="0"/>
                        </a:rPr>
                        <a:t>Pilita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DLG</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Toluca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11.300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La </a:t>
                      </a:r>
                      <a:r>
                        <a:rPr lang="pt-BR" sz="900" b="0" i="0" u="none" strike="noStrike" dirty="0" err="1">
                          <a:solidFill>
                            <a:srgbClr val="000000"/>
                          </a:solidFill>
                          <a:effectLst/>
                          <a:latin typeface="Montserrat" panose="00000500000000000000" pitchFamily="2" charset="0"/>
                        </a:rPr>
                        <a:t>Puerta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11.200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La </a:t>
                      </a:r>
                      <a:r>
                        <a:rPr lang="pt-BR" sz="900" b="0" i="0" u="none" strike="noStrike" dirty="0" err="1">
                          <a:solidFill>
                            <a:srgbClr val="000000"/>
                          </a:solidFill>
                          <a:effectLst/>
                          <a:latin typeface="Montserrat" panose="00000500000000000000" pitchFamily="2" charset="0"/>
                        </a:rPr>
                        <a:t>Sierra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Chihuahua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9.900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La </a:t>
                      </a:r>
                      <a:r>
                        <a:rPr lang="pt-BR" sz="900" b="0" i="0" u="none" strike="noStrike" dirty="0" err="1">
                          <a:solidFill>
                            <a:srgbClr val="000000"/>
                          </a:solidFill>
                          <a:effectLst/>
                          <a:latin typeface="Montserrat" panose="00000500000000000000" pitchFamily="2" charset="0"/>
                        </a:rPr>
                        <a:t>Silla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19.200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La Via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ZKC </a:t>
                      </a:r>
                      <a:r>
                        <a:rPr lang="pt-BR" sz="900" b="0" i="0" u="none" strike="noStrike" dirty="0" err="1">
                          <a:solidFill>
                            <a:srgbClr val="000000"/>
                          </a:solidFill>
                          <a:effectLst/>
                          <a:latin typeface="Montserrat" panose="00000500000000000000" pitchFamily="2" charset="0"/>
                        </a:rPr>
                        <a:t>Desarrollos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10.900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12" name="Retângulo: Cantos Arredondados 11">
            <a:extLst>
              <a:ext uri="{FF2B5EF4-FFF2-40B4-BE49-F238E27FC236}">
                <a16:creationId xmlns:a16="http://schemas.microsoft.com/office/drawing/2014/main" id="{76A7769E-A79E-B116-3844-08ED244A40F2}"/>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180</a:t>
            </a:r>
          </a:p>
        </p:txBody>
      </p:sp>
      <p:sp>
        <p:nvSpPr>
          <p:cNvPr id="13" name="Google Shape;96;p7">
            <a:extLst>
              <a:ext uri="{FF2B5EF4-FFF2-40B4-BE49-F238E27FC236}">
                <a16:creationId xmlns:a16="http://schemas.microsoft.com/office/drawing/2014/main" id="{26CCD6BE-E948-9291-D532-6A6450B99C83}"/>
              </a:ext>
            </a:extLst>
          </p:cNvPr>
          <p:cNvSpPr txBox="1"/>
          <p:nvPr/>
        </p:nvSpPr>
        <p:spPr>
          <a:xfrm>
            <a:off x="1331520"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4" name="Retângulo: Cantos Arredondados 13">
            <a:hlinkClick r:id="rId3" action="ppaction://hlinksldjump"/>
            <a:extLst>
              <a:ext uri="{FF2B5EF4-FFF2-40B4-BE49-F238E27FC236}">
                <a16:creationId xmlns:a16="http://schemas.microsoft.com/office/drawing/2014/main" id="{CC5DC876-2615-2306-5818-3906F0EDB60E}"/>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155286681"/>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3064859515"/>
              </p:ext>
            </p:extLst>
          </p:nvPr>
        </p:nvGraphicFramePr>
        <p:xfrm>
          <a:off x="3725782" y="1"/>
          <a:ext cx="7812001" cy="6806216"/>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4235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Laguneta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Matamoros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12.200</a:t>
                      </a:r>
                    </a:p>
                  </a:txBody>
                  <a:tcPr marL="9525" marR="9525" marT="9525" marB="0" anchor="ctr">
                    <a:solidFill>
                      <a:srgbClr val="F8D7CD"/>
                    </a:solidFill>
                  </a:tcPr>
                </a:tc>
                <a:extLst>
                  <a:ext uri="{0D108BD9-81ED-4DB2-BD59-A6C34878D82A}">
                    <a16:rowId xmlns:a16="http://schemas.microsoft.com/office/drawing/2014/main" val="17426944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Animas</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Xalapa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19.800</a:t>
                      </a:r>
                    </a:p>
                  </a:txBody>
                  <a:tcPr marL="9525" marR="9525" marT="9525" marB="0" anchor="ctr">
                    <a:solidFill>
                      <a:srgbClr val="FCECE8"/>
                    </a:solidFill>
                  </a:tcPr>
                </a:tc>
                <a:extLst>
                  <a:ext uri="{0D108BD9-81ED-4DB2-BD59-A6C34878D82A}">
                    <a16:rowId xmlns:a16="http://schemas.microsoft.com/office/drawing/2014/main" val="2738435831"/>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Armas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Empresarial </a:t>
                      </a:r>
                      <a:r>
                        <a:rPr lang="pt-BR" sz="900" b="0" i="0" u="none" strike="noStrike" dirty="0" err="1">
                          <a:solidFill>
                            <a:srgbClr val="000000"/>
                          </a:solidFill>
                          <a:effectLst/>
                          <a:latin typeface="Montserrat" panose="00000500000000000000" pitchFamily="2" charset="0"/>
                        </a:rPr>
                        <a:t>Kaluz</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11.600</a:t>
                      </a:r>
                    </a:p>
                  </a:txBody>
                  <a:tcPr marL="9525" marR="9525" marT="9525" marB="0" anchor="ctr">
                    <a:solidFill>
                      <a:srgbClr val="F8D7CD"/>
                    </a:solidFill>
                  </a:tcPr>
                </a:tc>
                <a:extLst>
                  <a:ext uri="{0D108BD9-81ED-4DB2-BD59-A6C34878D82A}">
                    <a16:rowId xmlns:a16="http://schemas.microsoft.com/office/drawing/2014/main" val="118817896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Flores </a:t>
                      </a:r>
                      <a:r>
                        <a:rPr lang="pt-BR" sz="900" b="0" i="0" u="none" strike="noStrike" dirty="0" err="1">
                          <a:solidFill>
                            <a:srgbClr val="000000"/>
                          </a:solidFill>
                          <a:effectLst/>
                          <a:latin typeface="Montserrat" panose="00000500000000000000" pitchFamily="2" charset="0"/>
                        </a:rPr>
                        <a:t>Pinotepa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Prosur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Oaxaca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Santiago </a:t>
                      </a:r>
                      <a:r>
                        <a:rPr lang="pt-BR" sz="900" b="0" i="0" u="none" strike="noStrike" dirty="0" err="1">
                          <a:solidFill>
                            <a:srgbClr val="000000"/>
                          </a:solidFill>
                          <a:effectLst/>
                          <a:latin typeface="Montserrat" panose="00000500000000000000" pitchFamily="2" charset="0"/>
                        </a:rPr>
                        <a:t>Pinotepa</a:t>
                      </a:r>
                      <a:r>
                        <a:rPr lang="pt-BR" sz="900" b="0" i="0" u="none" strike="noStrike" dirty="0">
                          <a:solidFill>
                            <a:srgbClr val="000000"/>
                          </a:solidFill>
                          <a:effectLst/>
                          <a:latin typeface="Montserrat" panose="00000500000000000000" pitchFamily="2" charset="0"/>
                        </a:rPr>
                        <a:t> Nacional</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10.700</a:t>
                      </a:r>
                    </a:p>
                  </a:txBody>
                  <a:tcPr marL="9525" marR="9525" marT="9525" marB="0" anchor="ctr">
                    <a:solidFill>
                      <a:srgbClr val="FCECE8"/>
                    </a:solidFill>
                  </a:tcPr>
                </a:tc>
                <a:extLst>
                  <a:ext uri="{0D108BD9-81ED-4DB2-BD59-A6C34878D82A}">
                    <a16:rowId xmlns:a16="http://schemas.microsoft.com/office/drawing/2014/main" val="1037831715"/>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Galas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Tabasco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Villahermosa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12.000</a:t>
                      </a:r>
                    </a:p>
                  </a:txBody>
                  <a:tcPr marL="9525" marR="9525" marT="9525" marB="0" anchor="ctr">
                    <a:solidFill>
                      <a:srgbClr val="F8D7CD"/>
                    </a:solidFill>
                  </a:tcPr>
                </a:tc>
                <a:extLst>
                  <a:ext uri="{0D108BD9-81ED-4DB2-BD59-A6C34878D82A}">
                    <a16:rowId xmlns:a16="http://schemas.microsoft.com/office/drawing/2014/main" val="1624563643"/>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Quintas</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13.800</a:t>
                      </a:r>
                    </a:p>
                  </a:txBody>
                  <a:tcPr marL="9525" marR="9525" marT="9525" marB="0" anchor="ctr">
                    <a:solidFill>
                      <a:srgbClr val="FCECE8"/>
                    </a:solidFill>
                  </a:tcPr>
                </a:tc>
                <a:extLst>
                  <a:ext uri="{0D108BD9-81ED-4DB2-BD59-A6C34878D82A}">
                    <a16:rowId xmlns:a16="http://schemas.microsoft.com/office/drawing/2014/main" val="159647448"/>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Torres</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18.000</a:t>
                      </a:r>
                    </a:p>
                  </a:txBody>
                  <a:tcPr marL="9525" marR="9525" marT="9525" marB="0" anchor="ctr">
                    <a:solidFill>
                      <a:srgbClr val="F8D7CD"/>
                    </a:solidFill>
                  </a:tcPr>
                </a:tc>
                <a:extLst>
                  <a:ext uri="{0D108BD9-81ED-4DB2-BD59-A6C34878D82A}">
                    <a16:rowId xmlns:a16="http://schemas.microsoft.com/office/drawing/2014/main" val="3882297485"/>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Torres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Juárez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38.263</a:t>
                      </a:r>
                    </a:p>
                  </a:txBody>
                  <a:tcPr marL="9525" marR="9525" marT="9525" marB="0" anchor="ctr">
                    <a:solidFill>
                      <a:srgbClr val="FCECE8"/>
                    </a:solidFill>
                  </a:tcPr>
                </a:tc>
                <a:extLst>
                  <a:ext uri="{0D108BD9-81ED-4DB2-BD59-A6C34878D82A}">
                    <a16:rowId xmlns:a16="http://schemas.microsoft.com/office/drawing/2014/main" val="1849445180"/>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Torres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Vtr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extLst>
                  <a:ext uri="{0D108BD9-81ED-4DB2-BD59-A6C34878D82A}">
                    <a16:rowId xmlns:a16="http://schemas.microsoft.com/office/drawing/2014/main" val="1411550322"/>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Torres </a:t>
                      </a:r>
                      <a:r>
                        <a:rPr lang="pt-BR" sz="900" b="0" i="0" u="none" strike="noStrike" dirty="0" err="1">
                          <a:solidFill>
                            <a:srgbClr val="000000"/>
                          </a:solidFill>
                          <a:effectLst/>
                          <a:latin typeface="Montserrat" panose="00000500000000000000" pitchFamily="2" charset="0"/>
                        </a:rPr>
                        <a:t>Angelopolis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VTR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25.200</a:t>
                      </a:r>
                    </a:p>
                  </a:txBody>
                  <a:tcPr marL="9525" marR="9525" marT="9525" marB="0" anchor="ctr">
                    <a:solidFill>
                      <a:srgbClr val="FCECE8"/>
                    </a:solidFill>
                  </a:tcPr>
                </a:tc>
                <a:extLst>
                  <a:ext uri="{0D108BD9-81ED-4DB2-BD59-A6C34878D82A}">
                    <a16:rowId xmlns:a16="http://schemas.microsoft.com/office/drawing/2014/main" val="3066878474"/>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Ley</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Casa </a:t>
                      </a:r>
                      <a:r>
                        <a:rPr lang="pt-BR" sz="900" b="0" i="0" u="none" strike="noStrike" dirty="0" err="1">
                          <a:solidFill>
                            <a:srgbClr val="000000"/>
                          </a:solidFill>
                          <a:effectLst/>
                          <a:latin typeface="Montserrat" panose="00000500000000000000" pitchFamily="2" charset="0"/>
                        </a:rPr>
                        <a:t>Ley</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Guasave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11.200</a:t>
                      </a:r>
                    </a:p>
                  </a:txBody>
                  <a:tcPr marL="9525" marR="9525" marT="9525" marB="0" anchor="ctr">
                    <a:solidFill>
                      <a:srgbClr val="F8D7CD"/>
                    </a:solidFill>
                  </a:tcPr>
                </a:tc>
                <a:extLst>
                  <a:ext uri="{0D108BD9-81ED-4DB2-BD59-A6C34878D82A}">
                    <a16:rowId xmlns:a16="http://schemas.microsoft.com/office/drawing/2014/main" val="215037680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Ley</a:t>
                      </a:r>
                      <a:r>
                        <a:rPr lang="pt-BR" sz="900" b="0" i="0" u="none" strike="noStrike" dirty="0">
                          <a:solidFill>
                            <a:srgbClr val="000000"/>
                          </a:solidFill>
                          <a:effectLst/>
                          <a:latin typeface="Montserrat" panose="00000500000000000000" pitchFamily="2" charset="0"/>
                        </a:rPr>
                        <a:t> El Mar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Casa </a:t>
                      </a:r>
                      <a:r>
                        <a:rPr lang="pt-BR" sz="900" b="0" i="0" u="none" strike="noStrike" dirty="0" err="1">
                          <a:solidFill>
                            <a:srgbClr val="000000"/>
                          </a:solidFill>
                          <a:effectLst/>
                          <a:latin typeface="Montserrat" panose="00000500000000000000" pitchFamily="2" charset="0"/>
                        </a:rPr>
                        <a:t>Ley</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Mazatlán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14.700</a:t>
                      </a:r>
                    </a:p>
                  </a:txBody>
                  <a:tcPr marL="9525" marR="9525" marT="9525" marB="0" anchor="ctr">
                    <a:solidFill>
                      <a:srgbClr val="FCECE8"/>
                    </a:solidFill>
                  </a:tcPr>
                </a:tc>
                <a:extLst>
                  <a:ext uri="{0D108BD9-81ED-4DB2-BD59-A6C34878D82A}">
                    <a16:rowId xmlns:a16="http://schemas.microsoft.com/office/drawing/2014/main" val="2015994734"/>
                  </a:ext>
                </a:extLst>
              </a:tr>
              <a:tr h="418780">
                <a:tc>
                  <a:txBody>
                    <a:bodyPr/>
                    <a:lstStyle/>
                    <a:p>
                      <a:pPr algn="ctr" fontAlgn="b"/>
                      <a:r>
                        <a:rPr lang="pt-BR" sz="900" b="0" i="0" u="none" strike="noStrike" dirty="0">
                          <a:solidFill>
                            <a:srgbClr val="000000"/>
                          </a:solidFill>
                          <a:effectLst/>
                          <a:latin typeface="Montserrat" panose="00000500000000000000" pitchFamily="2" charset="0"/>
                        </a:rPr>
                        <a:t>Plaza Libano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San </a:t>
                      </a:r>
                      <a:r>
                        <a:rPr lang="pt-BR" sz="900" b="0" i="0" u="none" strike="noStrike" dirty="0" err="1">
                          <a:solidFill>
                            <a:srgbClr val="000000"/>
                          </a:solidFill>
                          <a:effectLst/>
                          <a:latin typeface="Montserrat" panose="00000500000000000000" pitchFamily="2" charset="0"/>
                        </a:rPr>
                        <a:t>Luis</a:t>
                      </a:r>
                      <a:r>
                        <a:rPr lang="pt-BR" sz="900" b="0" i="0" u="none" strike="noStrike" dirty="0">
                          <a:solidFill>
                            <a:srgbClr val="000000"/>
                          </a:solidFill>
                          <a:effectLst/>
                          <a:latin typeface="Montserrat" panose="00000500000000000000" pitchFamily="2" charset="0"/>
                        </a:rPr>
                        <a:t> Potosí</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 San Luis Potosí-soledad De Graciano Sánchez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13.160</a:t>
                      </a:r>
                    </a:p>
                  </a:txBody>
                  <a:tcPr marL="9525" marR="9525" marT="9525" marB="0" anchor="ctr">
                    <a:solidFill>
                      <a:srgbClr val="F8D7CD"/>
                    </a:solidFill>
                  </a:tcPr>
                </a:tc>
                <a:extLst>
                  <a:ext uri="{0D108BD9-81ED-4DB2-BD59-A6C34878D82A}">
                    <a16:rowId xmlns:a16="http://schemas.microsoft.com/office/drawing/2014/main" val="2104077100"/>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Lilas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9.100</a:t>
                      </a:r>
                    </a:p>
                  </a:txBody>
                  <a:tcPr marL="9525" marR="9525" marT="9525" marB="0" anchor="ctr">
                    <a:solidFill>
                      <a:srgbClr val="FCECE8"/>
                    </a:solidFill>
                  </a:tcPr>
                </a:tc>
                <a:extLst>
                  <a:ext uri="{0D108BD9-81ED-4DB2-BD59-A6C34878D82A}">
                    <a16:rowId xmlns:a16="http://schemas.microsoft.com/office/drawing/2014/main" val="1068493753"/>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Lindavista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Caabsa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16.100</a:t>
                      </a:r>
                    </a:p>
                  </a:txBody>
                  <a:tcPr marL="9525" marR="9525" marT="9525" marB="0" anchor="ctr">
                    <a:solidFill>
                      <a:srgbClr val="F8D7CD"/>
                    </a:solidFill>
                  </a:tcPr>
                </a:tc>
                <a:extLst>
                  <a:ext uri="{0D108BD9-81ED-4DB2-BD59-A6C34878D82A}">
                    <a16:rowId xmlns:a16="http://schemas.microsoft.com/office/drawing/2014/main" val="91946835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Loma Bonita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Mexico </a:t>
                      </a:r>
                      <a:r>
                        <a:rPr lang="pt-BR" sz="900" b="0" i="0" u="none" strike="noStrike" dirty="0" err="1">
                          <a:solidFill>
                            <a:srgbClr val="000000"/>
                          </a:solidFill>
                          <a:effectLst/>
                          <a:latin typeface="Montserrat" panose="00000500000000000000" pitchFamily="2" charset="0"/>
                        </a:rPr>
                        <a:t>Retail</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Advisors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19.600</a:t>
                      </a:r>
                    </a:p>
                  </a:txBody>
                  <a:tcPr marL="9525" marR="9525" marT="9525" marB="0" anchor="ctr">
                    <a:solidFill>
                      <a:srgbClr val="FCECE8"/>
                    </a:solidFill>
                  </a:tcPr>
                </a:tc>
                <a:extLst>
                  <a:ext uri="{0D108BD9-81ED-4DB2-BD59-A6C34878D82A}">
                    <a16:rowId xmlns:a16="http://schemas.microsoft.com/office/drawing/2014/main" val="2499613958"/>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Lomas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26.200</a:t>
                      </a:r>
                    </a:p>
                  </a:txBody>
                  <a:tcPr marL="9525" marR="9525" marT="9525" marB="0" anchor="ctr">
                    <a:solidFill>
                      <a:srgbClr val="F8D7CD"/>
                    </a:solidFill>
                  </a:tcPr>
                </a:tc>
                <a:extLst>
                  <a:ext uri="{0D108BD9-81ED-4DB2-BD59-A6C34878D82A}">
                    <a16:rowId xmlns:a16="http://schemas.microsoft.com/office/drawing/2014/main" val="246155704"/>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Lopez Mateos</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Kimco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Juárez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22.400</a:t>
                      </a:r>
                    </a:p>
                  </a:txBody>
                  <a:tcPr marL="9525" marR="9525" marT="9525" marB="0" anchor="ctr">
                    <a:solidFill>
                      <a:srgbClr val="FCECE8"/>
                    </a:solidFill>
                  </a:tcPr>
                </a:tc>
                <a:extLst>
                  <a:ext uri="{0D108BD9-81ED-4DB2-BD59-A6C34878D82A}">
                    <a16:rowId xmlns:a16="http://schemas.microsoft.com/office/drawing/2014/main" val="2669191146"/>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Loreto</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10.800</a:t>
                      </a:r>
                    </a:p>
                  </a:txBody>
                  <a:tcPr marL="9525" marR="9525" marT="9525" marB="0" anchor="ctr">
                    <a:solidFill>
                      <a:srgbClr val="F8D7CD"/>
                    </a:solidFill>
                  </a:tcPr>
                </a:tc>
                <a:extLst>
                  <a:ext uri="{0D108BD9-81ED-4DB2-BD59-A6C34878D82A}">
                    <a16:rowId xmlns:a16="http://schemas.microsoft.com/office/drawing/2014/main" val="3797744303"/>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Loreto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Centro Comercial Plaza Loreto </a:t>
                      </a:r>
                      <a:r>
                        <a:rPr lang="pt-BR" sz="900" b="0" i="0" u="none" strike="noStrike" dirty="0" err="1">
                          <a:solidFill>
                            <a:srgbClr val="000000"/>
                          </a:solidFill>
                          <a:effectLst/>
                          <a:latin typeface="Montserrat" panose="00000500000000000000" pitchFamily="2" charset="0"/>
                        </a:rPr>
                        <a:t>Pc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50.154</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12" name="Retângulo: Cantos Arredondados 11">
            <a:extLst>
              <a:ext uri="{FF2B5EF4-FFF2-40B4-BE49-F238E27FC236}">
                <a16:creationId xmlns:a16="http://schemas.microsoft.com/office/drawing/2014/main" id="{76AC1D6D-7D73-78C8-F4C9-2A435CC77BE5}"/>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181</a:t>
            </a:r>
          </a:p>
        </p:txBody>
      </p:sp>
      <p:sp>
        <p:nvSpPr>
          <p:cNvPr id="13" name="Google Shape;96;p7">
            <a:extLst>
              <a:ext uri="{FF2B5EF4-FFF2-40B4-BE49-F238E27FC236}">
                <a16:creationId xmlns:a16="http://schemas.microsoft.com/office/drawing/2014/main" id="{268925C4-59AD-F8E0-B892-E3D0B490F614}"/>
              </a:ext>
            </a:extLst>
          </p:cNvPr>
          <p:cNvSpPr txBox="1"/>
          <p:nvPr/>
        </p:nvSpPr>
        <p:spPr>
          <a:xfrm>
            <a:off x="1331520"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4" name="Retângulo: Cantos Arredondados 13">
            <a:hlinkClick r:id="rId3" action="ppaction://hlinksldjump"/>
            <a:extLst>
              <a:ext uri="{FF2B5EF4-FFF2-40B4-BE49-F238E27FC236}">
                <a16:creationId xmlns:a16="http://schemas.microsoft.com/office/drawing/2014/main" id="{268B9208-47C0-79E4-4A3C-16DA41451F20}"/>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105776853"/>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1172348717"/>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Loreto / </a:t>
                      </a:r>
                      <a:r>
                        <a:rPr lang="pt-BR" sz="900" b="0" i="0" u="none" strike="noStrike" dirty="0" err="1">
                          <a:solidFill>
                            <a:srgbClr val="000000"/>
                          </a:solidFill>
                          <a:effectLst/>
                          <a:latin typeface="Montserrat" panose="00000500000000000000" pitchFamily="2" charset="0"/>
                        </a:rPr>
                        <a:t>Opcion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Carso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12.400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Los </a:t>
                      </a:r>
                      <a:r>
                        <a:rPr lang="pt-BR" sz="900" b="0" i="0" u="none" strike="noStrike" dirty="0" err="1">
                          <a:solidFill>
                            <a:srgbClr val="000000"/>
                          </a:solidFill>
                          <a:effectLst/>
                          <a:latin typeface="Montserrat" panose="00000500000000000000" pitchFamily="2" charset="0"/>
                        </a:rPr>
                        <a:t>Arcangeles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15.000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Los Arcos</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Morelos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Cuautla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17.000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Los </a:t>
                      </a:r>
                      <a:r>
                        <a:rPr lang="pt-BR" sz="900" b="0" i="0" u="none" strike="noStrike" dirty="0" err="1">
                          <a:solidFill>
                            <a:srgbClr val="000000"/>
                          </a:solidFill>
                          <a:effectLst/>
                          <a:latin typeface="Montserrat" panose="00000500000000000000" pitchFamily="2" charset="0"/>
                        </a:rPr>
                        <a:t>Atrios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Covarrubias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Morelos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Cuautla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50.500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Los </a:t>
                      </a:r>
                      <a:r>
                        <a:rPr lang="pt-BR" sz="900" b="0" i="0" u="none" strike="noStrike" dirty="0" err="1">
                          <a:solidFill>
                            <a:srgbClr val="000000"/>
                          </a:solidFill>
                          <a:effectLst/>
                          <a:latin typeface="Montserrat" panose="00000500000000000000" pitchFamily="2" charset="0"/>
                        </a:rPr>
                        <a:t>Encinos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18.000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Los Reyes</a:t>
                      </a: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9.500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Lua</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8.800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Luciernaga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Link</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San Miguel De Allende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21.800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Malecon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11.300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Mandarin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Kahuamex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Mexicali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11.800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Manzanillo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Comerci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Colima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Manzanillo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9.300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Maravillas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15.100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Marina</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Puerto </a:t>
                      </a:r>
                      <a:r>
                        <a:rPr lang="pt-BR" sz="900" b="0" i="0" u="none" strike="noStrike" dirty="0" err="1">
                          <a:solidFill>
                            <a:srgbClr val="000000"/>
                          </a:solidFill>
                          <a:effectLst/>
                          <a:latin typeface="Montserrat" panose="00000500000000000000" pitchFamily="2" charset="0"/>
                        </a:rPr>
                        <a:t>Vallarta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7.300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Mayor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Aryba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96.000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Mega Comercial</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Campeche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Cd. Del Carmen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13.600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Mega La Cascada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Comerci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Los Cabos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10.600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Metropolitana </a:t>
                      </a:r>
                      <a:r>
                        <a:rPr lang="pt-BR" sz="900" b="0" i="0" u="none" strike="noStrike" dirty="0" err="1">
                          <a:solidFill>
                            <a:srgbClr val="000000"/>
                          </a:solidFill>
                          <a:effectLst/>
                          <a:latin typeface="Montserrat" panose="00000500000000000000" pitchFamily="2" charset="0"/>
                        </a:rPr>
                        <a:t>Autlan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NMS Capital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Autlán</a:t>
                      </a:r>
                      <a:r>
                        <a:rPr lang="pt-BR" sz="900" b="0" i="0" u="none" strike="noStrike" dirty="0">
                          <a:solidFill>
                            <a:srgbClr val="000000"/>
                          </a:solidFill>
                          <a:effectLst/>
                          <a:latin typeface="Montserrat" panose="00000500000000000000" pitchFamily="2" charset="0"/>
                        </a:rPr>
                        <a:t> De Navarro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6.800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Mexico</a:t>
                      </a: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22.500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Mia </a:t>
                      </a:r>
                      <a:r>
                        <a:rPr lang="pt-BR" sz="900" b="0" i="0" u="none" strike="noStrike" dirty="0" err="1">
                          <a:solidFill>
                            <a:srgbClr val="000000"/>
                          </a:solidFill>
                          <a:effectLst/>
                          <a:latin typeface="Montserrat" panose="00000500000000000000" pitchFamily="2" charset="0"/>
                        </a:rPr>
                        <a:t>Metepec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Plaza Mia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Toluca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9.900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Mia Santiago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Plaza Mia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Tianguistenco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14.100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12" name="Retângulo: Cantos Arredondados 11">
            <a:extLst>
              <a:ext uri="{FF2B5EF4-FFF2-40B4-BE49-F238E27FC236}">
                <a16:creationId xmlns:a16="http://schemas.microsoft.com/office/drawing/2014/main" id="{8C8C77D8-82BB-12AB-EC3A-10F7AF380AEB}"/>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182</a:t>
            </a:r>
          </a:p>
        </p:txBody>
      </p:sp>
      <p:sp>
        <p:nvSpPr>
          <p:cNvPr id="13" name="Google Shape;96;p7">
            <a:extLst>
              <a:ext uri="{FF2B5EF4-FFF2-40B4-BE49-F238E27FC236}">
                <a16:creationId xmlns:a16="http://schemas.microsoft.com/office/drawing/2014/main" id="{55190C91-3B52-CD28-6A3B-0D05882EB52C}"/>
              </a:ext>
            </a:extLst>
          </p:cNvPr>
          <p:cNvSpPr txBox="1"/>
          <p:nvPr/>
        </p:nvSpPr>
        <p:spPr>
          <a:xfrm>
            <a:off x="1331520"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4" name="Retângulo: Cantos Arredondados 13">
            <a:hlinkClick r:id="rId3" action="ppaction://hlinksldjump"/>
            <a:extLst>
              <a:ext uri="{FF2B5EF4-FFF2-40B4-BE49-F238E27FC236}">
                <a16:creationId xmlns:a16="http://schemas.microsoft.com/office/drawing/2014/main" id="{114CDA4C-0657-36BF-95D4-265B5695E4A2}"/>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239652155"/>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542742867"/>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Mia </a:t>
                      </a:r>
                      <a:r>
                        <a:rPr lang="pt-BR" sz="900" b="0" i="0" u="none" strike="noStrike" dirty="0" err="1">
                          <a:solidFill>
                            <a:srgbClr val="000000"/>
                          </a:solidFill>
                          <a:effectLst/>
                          <a:latin typeface="Montserrat" panose="00000500000000000000" pitchFamily="2" charset="0"/>
                        </a:rPr>
                        <a:t>Zinacantepec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Plaza Mia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Toluca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9.900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Milenium</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Walmart</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32.100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Mocambo</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Veracruz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16.200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Monarca</a:t>
                      </a: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26.100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Montemayor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Heb</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6.800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Monumental</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Juárez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16.300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Museo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Xalapa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12.900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Nativa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Gentor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15.200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Neza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13.600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Nia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Nogales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11.250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Nogales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Casas Grandes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13.300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Nuevo </a:t>
                      </a:r>
                      <a:r>
                        <a:rPr lang="pt-BR" sz="900" b="0" i="0" u="none" strike="noStrike" dirty="0" err="1">
                          <a:solidFill>
                            <a:srgbClr val="000000"/>
                          </a:solidFill>
                          <a:effectLst/>
                          <a:latin typeface="Montserrat" panose="00000500000000000000" pitchFamily="2" charset="0"/>
                        </a:rPr>
                        <a:t>Mexicali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Mexicali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17.700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Oasis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Consorcio Ara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26.200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Oaxaca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Oaxaca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Oaxaca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28.000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Obelisco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10.000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Observatorio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6.700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Olmeca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Tabasco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Villahermosa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9.600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Opcion</a:t>
                      </a:r>
                      <a:r>
                        <a:rPr lang="pt-BR" sz="900" b="0" i="0" u="none" strike="noStrike" dirty="0">
                          <a:solidFill>
                            <a:srgbClr val="000000"/>
                          </a:solidFill>
                          <a:effectLst/>
                          <a:latin typeface="Montserrat" panose="00000500000000000000" pitchFamily="2" charset="0"/>
                        </a:rPr>
                        <a:t> San Nicolas</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15.100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Opera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Vtr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San Andres</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Oriente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Walmart</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53.400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12" name="Retângulo: Cantos Arredondados 11">
            <a:extLst>
              <a:ext uri="{FF2B5EF4-FFF2-40B4-BE49-F238E27FC236}">
                <a16:creationId xmlns:a16="http://schemas.microsoft.com/office/drawing/2014/main" id="{F6DD3620-1108-81E7-69A8-C670600C9F58}"/>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183</a:t>
            </a:r>
          </a:p>
        </p:txBody>
      </p:sp>
      <p:sp>
        <p:nvSpPr>
          <p:cNvPr id="13" name="Google Shape;96;p7">
            <a:extLst>
              <a:ext uri="{FF2B5EF4-FFF2-40B4-BE49-F238E27FC236}">
                <a16:creationId xmlns:a16="http://schemas.microsoft.com/office/drawing/2014/main" id="{14834AC2-5925-3E53-5334-904FC8861691}"/>
              </a:ext>
            </a:extLst>
          </p:cNvPr>
          <p:cNvSpPr txBox="1"/>
          <p:nvPr/>
        </p:nvSpPr>
        <p:spPr>
          <a:xfrm>
            <a:off x="1331520"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4" name="Retângulo: Cantos Arredondados 13">
            <a:hlinkClick r:id="rId3" action="ppaction://hlinksldjump"/>
            <a:extLst>
              <a:ext uri="{FF2B5EF4-FFF2-40B4-BE49-F238E27FC236}">
                <a16:creationId xmlns:a16="http://schemas.microsoft.com/office/drawing/2014/main" id="{8AB13E7B-B63B-24CD-89C5-E3BB5EC88AAF}"/>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478761371"/>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2428272987"/>
              </p:ext>
            </p:extLst>
          </p:nvPr>
        </p:nvGraphicFramePr>
        <p:xfrm>
          <a:off x="3725782" y="1"/>
          <a:ext cx="7812001" cy="6806216"/>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4235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Pabellon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Lugyt</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Desarrollos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Culiacán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13.900</a:t>
                      </a:r>
                    </a:p>
                  </a:txBody>
                  <a:tcPr marL="9525" marR="9525" marT="9525" marB="0" anchor="ctr">
                    <a:solidFill>
                      <a:srgbClr val="F8D7CD"/>
                    </a:solidFill>
                  </a:tcPr>
                </a:tc>
                <a:extLst>
                  <a:ext uri="{0D108BD9-81ED-4DB2-BD59-A6C34878D82A}">
                    <a16:rowId xmlns:a16="http://schemas.microsoft.com/office/drawing/2014/main" val="17426944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Pajarita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15.600</a:t>
                      </a:r>
                    </a:p>
                  </a:txBody>
                  <a:tcPr marL="9525" marR="9525" marT="9525" marB="0" anchor="ctr">
                    <a:solidFill>
                      <a:srgbClr val="FCECE8"/>
                    </a:solidFill>
                  </a:tcPr>
                </a:tc>
                <a:extLst>
                  <a:ext uri="{0D108BD9-81ED-4DB2-BD59-A6C34878D82A}">
                    <a16:rowId xmlns:a16="http://schemas.microsoft.com/office/drawing/2014/main" val="2738435831"/>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Palmas</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Victoria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14.200</a:t>
                      </a:r>
                    </a:p>
                  </a:txBody>
                  <a:tcPr marL="9525" marR="9525" marT="9525" marB="0" anchor="ctr">
                    <a:solidFill>
                      <a:srgbClr val="F8D7CD"/>
                    </a:solidFill>
                  </a:tcPr>
                </a:tc>
                <a:extLst>
                  <a:ext uri="{0D108BD9-81ED-4DB2-BD59-A6C34878D82A}">
                    <a16:rowId xmlns:a16="http://schemas.microsoft.com/office/drawing/2014/main" val="118817896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Panoramica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9.300</a:t>
                      </a:r>
                    </a:p>
                  </a:txBody>
                  <a:tcPr marL="9525" marR="9525" marT="9525" marB="0" anchor="ctr">
                    <a:solidFill>
                      <a:srgbClr val="FCECE8"/>
                    </a:solidFill>
                  </a:tcPr>
                </a:tc>
                <a:extLst>
                  <a:ext uri="{0D108BD9-81ED-4DB2-BD59-A6C34878D82A}">
                    <a16:rowId xmlns:a16="http://schemas.microsoft.com/office/drawing/2014/main" val="1037831715"/>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Patria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37.000</a:t>
                      </a:r>
                    </a:p>
                  </a:txBody>
                  <a:tcPr marL="9525" marR="9525" marT="9525" marB="0" anchor="ctr">
                    <a:solidFill>
                      <a:srgbClr val="F8D7CD"/>
                    </a:solidFill>
                  </a:tcPr>
                </a:tc>
                <a:extLst>
                  <a:ext uri="{0D108BD9-81ED-4DB2-BD59-A6C34878D82A}">
                    <a16:rowId xmlns:a16="http://schemas.microsoft.com/office/drawing/2014/main" val="1624563643"/>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Pedregal</a:t>
                      </a: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Tequisquiapan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9.400</a:t>
                      </a:r>
                    </a:p>
                  </a:txBody>
                  <a:tcPr marL="9525" marR="9525" marT="9525" marB="0" anchor="ctr">
                    <a:solidFill>
                      <a:srgbClr val="FCECE8"/>
                    </a:solidFill>
                  </a:tcPr>
                </a:tc>
                <a:extLst>
                  <a:ext uri="{0D108BD9-81ED-4DB2-BD59-A6C34878D82A}">
                    <a16:rowId xmlns:a16="http://schemas.microsoft.com/office/drawing/2014/main" val="159647448"/>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Poza</a:t>
                      </a:r>
                      <a:r>
                        <a:rPr lang="pt-BR" sz="900" b="0" i="0" u="none" strike="noStrike" dirty="0">
                          <a:solidFill>
                            <a:srgbClr val="000000"/>
                          </a:solidFill>
                          <a:effectLst/>
                          <a:latin typeface="Montserrat" panose="00000500000000000000" pitchFamily="2" charset="0"/>
                        </a:rPr>
                        <a:t> Rica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Poza</a:t>
                      </a:r>
                      <a:r>
                        <a:rPr lang="pt-BR" sz="900" b="0" i="0" u="none" strike="noStrike" dirty="0">
                          <a:solidFill>
                            <a:srgbClr val="000000"/>
                          </a:solidFill>
                          <a:effectLst/>
                          <a:latin typeface="Montserrat" panose="00000500000000000000" pitchFamily="2" charset="0"/>
                        </a:rPr>
                        <a:t> Rica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13.600</a:t>
                      </a:r>
                    </a:p>
                  </a:txBody>
                  <a:tcPr marL="9525" marR="9525" marT="9525" marB="0" anchor="ctr">
                    <a:solidFill>
                      <a:srgbClr val="F8D7CD"/>
                    </a:solidFill>
                  </a:tcPr>
                </a:tc>
                <a:extLst>
                  <a:ext uri="{0D108BD9-81ED-4DB2-BD59-A6C34878D82A}">
                    <a16:rowId xmlns:a16="http://schemas.microsoft.com/office/drawing/2014/main" val="3882297485"/>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Pozuelos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Guanajuato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14.400</a:t>
                      </a:r>
                    </a:p>
                  </a:txBody>
                  <a:tcPr marL="9525" marR="9525" marT="9525" marB="0" anchor="ctr">
                    <a:solidFill>
                      <a:srgbClr val="FCECE8"/>
                    </a:solidFill>
                  </a:tcPr>
                </a:tc>
                <a:extLst>
                  <a:ext uri="{0D108BD9-81ED-4DB2-BD59-A6C34878D82A}">
                    <a16:rowId xmlns:a16="http://schemas.microsoft.com/office/drawing/2014/main" val="1849445180"/>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Providencia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7.300</a:t>
                      </a:r>
                    </a:p>
                  </a:txBody>
                  <a:tcPr marL="9525" marR="9525" marT="9525" marB="0" anchor="ctr">
                    <a:solidFill>
                      <a:srgbClr val="F8D7CD"/>
                    </a:solidFill>
                  </a:tcPr>
                </a:tc>
                <a:extLst>
                  <a:ext uri="{0D108BD9-81ED-4DB2-BD59-A6C34878D82A}">
                    <a16:rowId xmlns:a16="http://schemas.microsoft.com/office/drawing/2014/main" val="1411550322"/>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Q</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Quma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Hidalgo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Pachuca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33.200</a:t>
                      </a:r>
                    </a:p>
                  </a:txBody>
                  <a:tcPr marL="9525" marR="9525" marT="9525" marB="0" anchor="ctr">
                    <a:solidFill>
                      <a:srgbClr val="FCECE8"/>
                    </a:solidFill>
                  </a:tcPr>
                </a:tc>
                <a:extLst>
                  <a:ext uri="{0D108BD9-81ED-4DB2-BD59-A6C34878D82A}">
                    <a16:rowId xmlns:a16="http://schemas.microsoft.com/office/drawing/2014/main" val="3066878474"/>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Quintana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18.900</a:t>
                      </a:r>
                    </a:p>
                  </a:txBody>
                  <a:tcPr marL="9525" marR="9525" marT="9525" marB="0" anchor="ctr">
                    <a:solidFill>
                      <a:srgbClr val="F8D7CD"/>
                    </a:solidFill>
                  </a:tcPr>
                </a:tc>
                <a:extLst>
                  <a:ext uri="{0D108BD9-81ED-4DB2-BD59-A6C34878D82A}">
                    <a16:rowId xmlns:a16="http://schemas.microsoft.com/office/drawing/2014/main" val="215037680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Ramos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Saltillo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8.900</a:t>
                      </a:r>
                    </a:p>
                  </a:txBody>
                  <a:tcPr marL="9525" marR="9525" marT="9525" marB="0" anchor="ctr">
                    <a:solidFill>
                      <a:srgbClr val="FCECE8"/>
                    </a:solidFill>
                  </a:tcPr>
                </a:tc>
                <a:extLst>
                  <a:ext uri="{0D108BD9-81ED-4DB2-BD59-A6C34878D82A}">
                    <a16:rowId xmlns:a16="http://schemas.microsoft.com/office/drawing/2014/main" val="2015994734"/>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Real HEB</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Heb</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Nuevo Laredo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13.000</a:t>
                      </a:r>
                    </a:p>
                  </a:txBody>
                  <a:tcPr marL="9525" marR="9525" marT="9525" marB="0" anchor="ctr">
                    <a:solidFill>
                      <a:srgbClr val="F8D7CD"/>
                    </a:solidFill>
                  </a:tcPr>
                </a:tc>
                <a:extLst>
                  <a:ext uri="{0D108BD9-81ED-4DB2-BD59-A6C34878D82A}">
                    <a16:rowId xmlns:a16="http://schemas.microsoft.com/office/drawing/2014/main" val="2104077100"/>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Real </a:t>
                      </a:r>
                      <a:r>
                        <a:rPr lang="pt-BR" sz="900" b="0" i="0" u="none" strike="noStrike" dirty="0" err="1">
                          <a:solidFill>
                            <a:srgbClr val="000000"/>
                          </a:solidFill>
                          <a:effectLst/>
                          <a:latin typeface="Montserrat" panose="00000500000000000000" pitchFamily="2" charset="0"/>
                        </a:rPr>
                        <a:t>Reynosa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Reynosa-río</a:t>
                      </a:r>
                      <a:r>
                        <a:rPr lang="pt-BR" sz="900" b="0" i="0" u="none" strike="noStrike" dirty="0">
                          <a:solidFill>
                            <a:srgbClr val="000000"/>
                          </a:solidFill>
                          <a:effectLst/>
                          <a:latin typeface="Montserrat" panose="00000500000000000000" pitchFamily="2" charset="0"/>
                        </a:rPr>
                        <a:t> Bravo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35.700</a:t>
                      </a:r>
                    </a:p>
                  </a:txBody>
                  <a:tcPr marL="9525" marR="9525" marT="9525" marB="0" anchor="ctr">
                    <a:solidFill>
                      <a:srgbClr val="FCECE8"/>
                    </a:solidFill>
                  </a:tcPr>
                </a:tc>
                <a:extLst>
                  <a:ext uri="{0D108BD9-81ED-4DB2-BD59-A6C34878D82A}">
                    <a16:rowId xmlns:a16="http://schemas.microsoft.com/office/drawing/2014/main" val="1068493753"/>
                  </a:ext>
                </a:extLst>
              </a:tr>
              <a:tr h="418780">
                <a:tc>
                  <a:txBody>
                    <a:bodyPr/>
                    <a:lstStyle/>
                    <a:p>
                      <a:pPr algn="ctr" fontAlgn="b"/>
                      <a:r>
                        <a:rPr lang="pt-BR" sz="900" b="0" i="0" u="none" strike="noStrike" dirty="0">
                          <a:solidFill>
                            <a:srgbClr val="000000"/>
                          </a:solidFill>
                          <a:effectLst/>
                          <a:latin typeface="Montserrat" panose="00000500000000000000" pitchFamily="2" charset="0"/>
                        </a:rPr>
                        <a:t>Plaza Real San </a:t>
                      </a:r>
                      <a:r>
                        <a:rPr lang="pt-BR" sz="900" b="0" i="0" u="none" strike="noStrike" dirty="0" err="1">
                          <a:solidFill>
                            <a:srgbClr val="000000"/>
                          </a:solidFill>
                          <a:effectLst/>
                          <a:latin typeface="Montserrat" panose="00000500000000000000" pitchFamily="2" charset="0"/>
                        </a:rPr>
                        <a:t>Luis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Heb</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San </a:t>
                      </a:r>
                      <a:r>
                        <a:rPr lang="pt-BR" sz="900" b="0" i="0" u="none" strike="noStrike" dirty="0" err="1">
                          <a:solidFill>
                            <a:srgbClr val="000000"/>
                          </a:solidFill>
                          <a:effectLst/>
                          <a:latin typeface="Montserrat" panose="00000500000000000000" pitchFamily="2" charset="0"/>
                        </a:rPr>
                        <a:t>Luis</a:t>
                      </a:r>
                      <a:r>
                        <a:rPr lang="pt-BR" sz="900" b="0" i="0" u="none" strike="noStrike" dirty="0">
                          <a:solidFill>
                            <a:srgbClr val="000000"/>
                          </a:solidFill>
                          <a:effectLst/>
                          <a:latin typeface="Montserrat" panose="00000500000000000000" pitchFamily="2" charset="0"/>
                        </a:rPr>
                        <a:t> Potosí</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 San Luis Potosí-soledad De Graciano Sánchez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9.100</a:t>
                      </a:r>
                    </a:p>
                  </a:txBody>
                  <a:tcPr marL="9525" marR="9525" marT="9525" marB="0" anchor="ctr">
                    <a:solidFill>
                      <a:srgbClr val="F8D7CD"/>
                    </a:solidFill>
                  </a:tcPr>
                </a:tc>
                <a:extLst>
                  <a:ext uri="{0D108BD9-81ED-4DB2-BD59-A6C34878D82A}">
                    <a16:rowId xmlns:a16="http://schemas.microsoft.com/office/drawing/2014/main" val="91946835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Real </a:t>
                      </a:r>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ARCO </a:t>
                      </a:r>
                      <a:r>
                        <a:rPr lang="pt-BR" sz="900" b="0" i="0" u="none" strike="noStrike" dirty="0" err="1">
                          <a:solidFill>
                            <a:srgbClr val="000000"/>
                          </a:solidFill>
                          <a:effectLst/>
                          <a:latin typeface="Montserrat" panose="00000500000000000000" pitchFamily="2" charset="0"/>
                        </a:rPr>
                        <a:t>Investment</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Group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Campeche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Cd. Del Carmen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12.900</a:t>
                      </a:r>
                    </a:p>
                  </a:txBody>
                  <a:tcPr marL="9525" marR="9525" marT="9525" marB="0" anchor="ctr">
                    <a:solidFill>
                      <a:srgbClr val="FCECE8"/>
                    </a:solidFill>
                  </a:tcPr>
                </a:tc>
                <a:extLst>
                  <a:ext uri="{0D108BD9-81ED-4DB2-BD59-A6C34878D82A}">
                    <a16:rowId xmlns:a16="http://schemas.microsoft.com/office/drawing/2014/main" val="2499613958"/>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Reforma</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13.800</a:t>
                      </a:r>
                    </a:p>
                  </a:txBody>
                  <a:tcPr marL="9525" marR="9525" marT="9525" marB="0" anchor="ctr">
                    <a:solidFill>
                      <a:srgbClr val="F8D7CD"/>
                    </a:solidFill>
                  </a:tcPr>
                </a:tc>
                <a:extLst>
                  <a:ext uri="{0D108BD9-81ED-4DB2-BD59-A6C34878D82A}">
                    <a16:rowId xmlns:a16="http://schemas.microsoft.com/office/drawing/2014/main" val="246155704"/>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Revolucion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11.400</a:t>
                      </a:r>
                    </a:p>
                  </a:txBody>
                  <a:tcPr marL="9525" marR="9525" marT="9525" marB="0" anchor="ctr">
                    <a:solidFill>
                      <a:srgbClr val="FCECE8"/>
                    </a:solidFill>
                  </a:tcPr>
                </a:tc>
                <a:extLst>
                  <a:ext uri="{0D108BD9-81ED-4DB2-BD59-A6C34878D82A}">
                    <a16:rowId xmlns:a16="http://schemas.microsoft.com/office/drawing/2014/main" val="2669191146"/>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Ribereña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Reynosa-río</a:t>
                      </a:r>
                      <a:r>
                        <a:rPr lang="pt-BR" sz="900" b="0" i="0" u="none" strike="noStrike" dirty="0">
                          <a:solidFill>
                            <a:srgbClr val="000000"/>
                          </a:solidFill>
                          <a:effectLst/>
                          <a:latin typeface="Montserrat" panose="00000500000000000000" pitchFamily="2" charset="0"/>
                        </a:rPr>
                        <a:t> Bravo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10.900</a:t>
                      </a:r>
                    </a:p>
                  </a:txBody>
                  <a:tcPr marL="9525" marR="9525" marT="9525" marB="0" anchor="ctr">
                    <a:solidFill>
                      <a:srgbClr val="F8D7CD"/>
                    </a:solidFill>
                  </a:tcPr>
                </a:tc>
                <a:extLst>
                  <a:ext uri="{0D108BD9-81ED-4DB2-BD59-A6C34878D82A}">
                    <a16:rowId xmlns:a16="http://schemas.microsoft.com/office/drawing/2014/main" val="3797744303"/>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Rio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38.200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12" name="Retângulo: Cantos Arredondados 11">
            <a:extLst>
              <a:ext uri="{FF2B5EF4-FFF2-40B4-BE49-F238E27FC236}">
                <a16:creationId xmlns:a16="http://schemas.microsoft.com/office/drawing/2014/main" id="{E0329807-EF50-12AC-FF28-F807863D4958}"/>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184</a:t>
            </a:r>
          </a:p>
        </p:txBody>
      </p:sp>
      <p:sp>
        <p:nvSpPr>
          <p:cNvPr id="13" name="Google Shape;96;p7">
            <a:extLst>
              <a:ext uri="{FF2B5EF4-FFF2-40B4-BE49-F238E27FC236}">
                <a16:creationId xmlns:a16="http://schemas.microsoft.com/office/drawing/2014/main" id="{1ADFD90A-35C0-0C78-FEE0-A9C789D4F227}"/>
              </a:ext>
            </a:extLst>
          </p:cNvPr>
          <p:cNvSpPr txBox="1"/>
          <p:nvPr/>
        </p:nvSpPr>
        <p:spPr>
          <a:xfrm>
            <a:off x="1331520"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4" name="Retângulo: Cantos Arredondados 13">
            <a:hlinkClick r:id="rId3" action="ppaction://hlinksldjump"/>
            <a:extLst>
              <a:ext uri="{FF2B5EF4-FFF2-40B4-BE49-F238E27FC236}">
                <a16:creationId xmlns:a16="http://schemas.microsoft.com/office/drawing/2014/main" id="{52433A5F-E2E7-9B3D-AD5C-44333D370241}"/>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108926387"/>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2688901389"/>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Rio Bravo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Kimco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Reynosa-río</a:t>
                      </a:r>
                      <a:r>
                        <a:rPr lang="pt-BR" sz="900" b="0" i="0" u="none" strike="noStrike" dirty="0">
                          <a:solidFill>
                            <a:srgbClr val="000000"/>
                          </a:solidFill>
                          <a:effectLst/>
                          <a:latin typeface="Montserrat" panose="00000500000000000000" pitchFamily="2" charset="0"/>
                        </a:rPr>
                        <a:t> Bravo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12.200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Rio Nilo</a:t>
                      </a:r>
                    </a:p>
                  </a:txBody>
                  <a:tcPr marL="9525" marR="9525" marT="9525" marB="0" anchor="ctr">
                    <a:solidFill>
                      <a:srgbClr val="FCECE8"/>
                    </a:solidFill>
                  </a:tcPr>
                </a:tc>
                <a:tc>
                  <a:txBody>
                    <a:bodyPr/>
                    <a:lstStyle/>
                    <a:p>
                      <a:pPr algn="ctr" fontAlgn="ctr"/>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ctr"/>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ctr"/>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5.800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Sahuaro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Sonora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Hermosillo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12.400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Salagua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Colima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Manzanillo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15.200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San Diego</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27.000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San Diego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Forjadores </a:t>
                      </a:r>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S.A. De C.V.</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San Pedro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97.581</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San Fernando</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Colima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Colima-</a:t>
                      </a:r>
                      <a:r>
                        <a:rPr lang="pt-BR" sz="900" b="0" i="0" u="none" strike="noStrike" dirty="0" err="1">
                          <a:solidFill>
                            <a:srgbClr val="000000"/>
                          </a:solidFill>
                          <a:effectLst/>
                          <a:latin typeface="Montserrat" panose="00000500000000000000" pitchFamily="2" charset="0"/>
                        </a:rPr>
                        <a:t>villa</a:t>
                      </a:r>
                      <a:r>
                        <a:rPr lang="pt-BR" sz="900" b="0" i="0" u="none" strike="noStrike" dirty="0">
                          <a:solidFill>
                            <a:srgbClr val="000000"/>
                          </a:solidFill>
                          <a:effectLst/>
                          <a:latin typeface="Montserrat" panose="00000500000000000000" pitchFamily="2" charset="0"/>
                        </a:rPr>
                        <a:t> De Álvarez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24.400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San Isidro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17.200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San Joaquin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Tabasco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Villahermosa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15.100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San Juan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San Juan Del Río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20.900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San Lucas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Questro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Los Cabos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20.300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San Marcos</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14.000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San Mateo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29.100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San Roque</a:t>
                      </a: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Irapuato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15.000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Sania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Foinversion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16.400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Santa Cruz</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12.600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Santo Domingo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15.000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Saucito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Ctu</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Chihuahua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13.600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Solidaridad</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12.700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Piedras Negras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12.200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12" name="Retângulo: Cantos Arredondados 11">
            <a:extLst>
              <a:ext uri="{FF2B5EF4-FFF2-40B4-BE49-F238E27FC236}">
                <a16:creationId xmlns:a16="http://schemas.microsoft.com/office/drawing/2014/main" id="{7F315967-B0CF-4541-1D6E-5F8C0A188ABF}"/>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185</a:t>
            </a:r>
          </a:p>
        </p:txBody>
      </p:sp>
      <p:sp>
        <p:nvSpPr>
          <p:cNvPr id="13" name="Google Shape;96;p7">
            <a:extLst>
              <a:ext uri="{FF2B5EF4-FFF2-40B4-BE49-F238E27FC236}">
                <a16:creationId xmlns:a16="http://schemas.microsoft.com/office/drawing/2014/main" id="{BAD07FAA-7992-E019-20D9-B4BC538FFE0C}"/>
              </a:ext>
            </a:extLst>
          </p:cNvPr>
          <p:cNvSpPr txBox="1"/>
          <p:nvPr/>
        </p:nvSpPr>
        <p:spPr>
          <a:xfrm>
            <a:off x="1331520"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4" name="Retângulo: Cantos Arredondados 13">
            <a:hlinkClick r:id="rId3" action="ppaction://hlinksldjump"/>
            <a:extLst>
              <a:ext uri="{FF2B5EF4-FFF2-40B4-BE49-F238E27FC236}">
                <a16:creationId xmlns:a16="http://schemas.microsoft.com/office/drawing/2014/main" id="{0F60F412-45AE-A87F-B6D7-9A650A66167B}"/>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917033351"/>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861597928"/>
              </p:ext>
            </p:extLst>
          </p:nvPr>
        </p:nvGraphicFramePr>
        <p:xfrm>
          <a:off x="3725782" y="1"/>
          <a:ext cx="7812001" cy="6806217"/>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42351">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Celeya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Celaya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14.500</a:t>
                      </a:r>
                    </a:p>
                  </a:txBody>
                  <a:tcPr marL="9525" marR="9525" marT="9525" marB="0" anchor="ctr">
                    <a:solidFill>
                      <a:srgbClr val="F8D7CD"/>
                    </a:solidFill>
                  </a:tcPr>
                </a:tc>
                <a:extLst>
                  <a:ext uri="{0D108BD9-81ED-4DB2-BD59-A6C34878D82A}">
                    <a16:rowId xmlns:a16="http://schemas.microsoft.com/office/drawing/2014/main" val="17426944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Stadium</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Promodesa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12.400</a:t>
                      </a:r>
                    </a:p>
                  </a:txBody>
                  <a:tcPr marL="9525" marR="9525" marT="9525" marB="0" anchor="ctr">
                    <a:solidFill>
                      <a:srgbClr val="FCECE8"/>
                    </a:solidFill>
                  </a:tcPr>
                </a:tc>
                <a:extLst>
                  <a:ext uri="{0D108BD9-81ED-4DB2-BD59-A6C34878D82A}">
                    <a16:rowId xmlns:a16="http://schemas.microsoft.com/office/drawing/2014/main" val="2738435831"/>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Tahona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8D7CD"/>
                    </a:solidFill>
                  </a:tcPr>
                </a:tc>
                <a:tc>
                  <a:txBody>
                    <a:bodyPr/>
                    <a:lstStyle/>
                    <a:p>
                      <a:pPr algn="ctr" fontAlgn="ctr"/>
                      <a:r>
                        <a:rPr lang="pt-BR" sz="900" b="0" i="0" u="none" strike="noStrike" dirty="0" err="1">
                          <a:solidFill>
                            <a:srgbClr val="000000"/>
                          </a:solidFill>
                          <a:effectLst/>
                          <a:latin typeface="Montserrat" panose="00000500000000000000" pitchFamily="2" charset="0"/>
                        </a:rPr>
                        <a:t>Zacatecas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ctr"/>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Zacatecas-guadalupe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13.600</a:t>
                      </a:r>
                    </a:p>
                  </a:txBody>
                  <a:tcPr marL="9525" marR="9525" marT="9525" marB="0" anchor="ctr">
                    <a:solidFill>
                      <a:srgbClr val="F8D7CD"/>
                    </a:solidFill>
                  </a:tcPr>
                </a:tc>
                <a:extLst>
                  <a:ext uri="{0D108BD9-81ED-4DB2-BD59-A6C34878D82A}">
                    <a16:rowId xmlns:a16="http://schemas.microsoft.com/office/drawing/2014/main" val="118817896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Tamatan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Victoria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12.100</a:t>
                      </a:r>
                    </a:p>
                  </a:txBody>
                  <a:tcPr marL="9525" marR="9525" marT="9525" marB="0" anchor="ctr">
                    <a:solidFill>
                      <a:srgbClr val="FCECE8"/>
                    </a:solidFill>
                  </a:tcPr>
                </a:tc>
                <a:extLst>
                  <a:ext uri="{0D108BD9-81ED-4DB2-BD59-A6C34878D82A}">
                    <a16:rowId xmlns:a16="http://schemas.microsoft.com/office/drawing/2014/main" val="1037831715"/>
                  </a:ext>
                </a:extLst>
              </a:tr>
              <a:tr h="41878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Tangamanga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San </a:t>
                      </a:r>
                      <a:r>
                        <a:rPr lang="pt-BR" sz="900" b="0" i="0" u="none" strike="noStrike" dirty="0" err="1">
                          <a:solidFill>
                            <a:srgbClr val="000000"/>
                          </a:solidFill>
                          <a:effectLst/>
                          <a:latin typeface="Montserrat" panose="00000500000000000000" pitchFamily="2" charset="0"/>
                        </a:rPr>
                        <a:t>Luis</a:t>
                      </a:r>
                      <a:r>
                        <a:rPr lang="pt-BR" sz="900" b="0" i="0" u="none" strike="noStrike" dirty="0">
                          <a:solidFill>
                            <a:srgbClr val="000000"/>
                          </a:solidFill>
                          <a:effectLst/>
                          <a:latin typeface="Montserrat" panose="00000500000000000000" pitchFamily="2" charset="0"/>
                        </a:rPr>
                        <a:t> Potosí</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 San Luis Potosí-soledad De Graciano Sánchez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31.800</a:t>
                      </a:r>
                    </a:p>
                  </a:txBody>
                  <a:tcPr marL="9525" marR="9525" marT="9525" marB="0" anchor="ctr">
                    <a:solidFill>
                      <a:srgbClr val="F8D7CD"/>
                    </a:solidFill>
                  </a:tcPr>
                </a:tc>
                <a:extLst>
                  <a:ext uri="{0D108BD9-81ED-4DB2-BD59-A6C34878D82A}">
                    <a16:rowId xmlns:a16="http://schemas.microsoft.com/office/drawing/2014/main" val="1624563643"/>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Tenayuca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Chedraui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14.100</a:t>
                      </a:r>
                    </a:p>
                  </a:txBody>
                  <a:tcPr marL="9525" marR="9525" marT="9525" marB="0" anchor="ctr">
                    <a:solidFill>
                      <a:srgbClr val="FCECE8"/>
                    </a:solidFill>
                  </a:tcPr>
                </a:tc>
                <a:extLst>
                  <a:ext uri="{0D108BD9-81ED-4DB2-BD59-A6C34878D82A}">
                    <a16:rowId xmlns:a16="http://schemas.microsoft.com/office/drawing/2014/main" val="159647448"/>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Terranova</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6.100</a:t>
                      </a:r>
                    </a:p>
                  </a:txBody>
                  <a:tcPr marL="9525" marR="9525" marT="9525" marB="0" anchor="ctr">
                    <a:solidFill>
                      <a:srgbClr val="F8D7CD"/>
                    </a:solidFill>
                  </a:tcPr>
                </a:tc>
                <a:extLst>
                  <a:ext uri="{0D108BD9-81ED-4DB2-BD59-A6C34878D82A}">
                    <a16:rowId xmlns:a16="http://schemas.microsoft.com/office/drawing/2014/main" val="3882297485"/>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Tlalne</a:t>
                      </a:r>
                      <a:r>
                        <a:rPr lang="pt-BR" sz="900" b="0" i="0" u="none" strike="noStrike" dirty="0">
                          <a:solidFill>
                            <a:srgbClr val="000000"/>
                          </a:solidFill>
                          <a:effectLst/>
                          <a:latin typeface="Montserrat" panose="00000500000000000000" pitchFamily="2" charset="0"/>
                        </a:rPr>
                        <a:t> Fashion Mall</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Carso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80.100</a:t>
                      </a:r>
                    </a:p>
                  </a:txBody>
                  <a:tcPr marL="9525" marR="9525" marT="9525" marB="0" anchor="ctr">
                    <a:solidFill>
                      <a:srgbClr val="FCECE8"/>
                    </a:solidFill>
                  </a:tcPr>
                </a:tc>
                <a:extLst>
                  <a:ext uri="{0D108BD9-81ED-4DB2-BD59-A6C34878D82A}">
                    <a16:rowId xmlns:a16="http://schemas.microsoft.com/office/drawing/2014/main" val="1849445180"/>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Tlatelolco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Bdi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9.800</a:t>
                      </a:r>
                    </a:p>
                  </a:txBody>
                  <a:tcPr marL="9525" marR="9525" marT="9525" marB="0" anchor="ctr">
                    <a:solidFill>
                      <a:srgbClr val="F8D7CD"/>
                    </a:solidFill>
                  </a:tcPr>
                </a:tc>
                <a:extLst>
                  <a:ext uri="{0D108BD9-81ED-4DB2-BD59-A6C34878D82A}">
                    <a16:rowId xmlns:a16="http://schemas.microsoft.com/office/drawing/2014/main" val="1411550322"/>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Tlaxcala-apizaco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15.600</a:t>
                      </a:r>
                    </a:p>
                  </a:txBody>
                  <a:tcPr marL="9525" marR="9525" marT="9525" marB="0" anchor="ctr">
                    <a:solidFill>
                      <a:srgbClr val="FCECE8"/>
                    </a:solidFill>
                  </a:tcPr>
                </a:tc>
                <a:extLst>
                  <a:ext uri="{0D108BD9-81ED-4DB2-BD59-A6C34878D82A}">
                    <a16:rowId xmlns:a16="http://schemas.microsoft.com/office/drawing/2014/main" val="3066878474"/>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Torrecillas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13.000</a:t>
                      </a:r>
                    </a:p>
                  </a:txBody>
                  <a:tcPr marL="9525" marR="9525" marT="9525" marB="0" anchor="ctr">
                    <a:solidFill>
                      <a:srgbClr val="F8D7CD"/>
                    </a:solidFill>
                  </a:tcPr>
                </a:tc>
                <a:extLst>
                  <a:ext uri="{0D108BD9-81ED-4DB2-BD59-A6C34878D82A}">
                    <a16:rowId xmlns:a16="http://schemas.microsoft.com/office/drawing/2014/main" val="215037680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Tulyehualco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8.500</a:t>
                      </a:r>
                    </a:p>
                  </a:txBody>
                  <a:tcPr marL="9525" marR="9525" marT="9525" marB="0" anchor="ctr">
                    <a:solidFill>
                      <a:srgbClr val="FCECE8"/>
                    </a:solidFill>
                  </a:tcPr>
                </a:tc>
                <a:extLst>
                  <a:ext uri="{0D108BD9-81ED-4DB2-BD59-A6C34878D82A}">
                    <a16:rowId xmlns:a16="http://schemas.microsoft.com/office/drawing/2014/main" val="2015994734"/>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Tutuli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Sonora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Cajeme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22.000</a:t>
                      </a:r>
                    </a:p>
                  </a:txBody>
                  <a:tcPr marL="9525" marR="9525" marT="9525" marB="0" anchor="ctr">
                    <a:solidFill>
                      <a:srgbClr val="F8D7CD"/>
                    </a:solidFill>
                  </a:tcPr>
                </a:tc>
                <a:extLst>
                  <a:ext uri="{0D108BD9-81ED-4DB2-BD59-A6C34878D82A}">
                    <a16:rowId xmlns:a16="http://schemas.microsoft.com/office/drawing/2014/main" val="2104077100"/>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Ubika</a:t>
                      </a:r>
                      <a:r>
                        <a:rPr lang="pt-BR" sz="900" b="0" i="0" u="none" strike="noStrike" dirty="0">
                          <a:solidFill>
                            <a:srgbClr val="000000"/>
                          </a:solidFill>
                          <a:effectLst/>
                          <a:latin typeface="Montserrat" panose="00000500000000000000" pitchFamily="2" charset="0"/>
                        </a:rPr>
                        <a:t> El Refugio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Kiva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17.000</a:t>
                      </a:r>
                    </a:p>
                  </a:txBody>
                  <a:tcPr marL="9525" marR="9525" marT="9525" marB="0" anchor="ctr">
                    <a:solidFill>
                      <a:srgbClr val="FCECE8"/>
                    </a:solidFill>
                  </a:tcPr>
                </a:tc>
                <a:extLst>
                  <a:ext uri="{0D108BD9-81ED-4DB2-BD59-A6C34878D82A}">
                    <a16:rowId xmlns:a16="http://schemas.microsoft.com/office/drawing/2014/main" val="1068493753"/>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Universitarios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Culiacán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18.600</a:t>
                      </a:r>
                    </a:p>
                  </a:txBody>
                  <a:tcPr marL="9525" marR="9525" marT="9525" marB="0" anchor="ctr">
                    <a:solidFill>
                      <a:srgbClr val="F8D7CD"/>
                    </a:solidFill>
                  </a:tcPr>
                </a:tc>
                <a:extLst>
                  <a:ext uri="{0D108BD9-81ED-4DB2-BD59-A6C34878D82A}">
                    <a16:rowId xmlns:a16="http://schemas.microsoft.com/office/drawing/2014/main" val="919468357"/>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Urbania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7.700</a:t>
                      </a:r>
                    </a:p>
                  </a:txBody>
                  <a:tcPr marL="9525" marR="9525" marT="9525" marB="0" anchor="ctr">
                    <a:solidFill>
                      <a:srgbClr val="FCECE8"/>
                    </a:solidFill>
                  </a:tcPr>
                </a:tc>
                <a:extLst>
                  <a:ext uri="{0D108BD9-81ED-4DB2-BD59-A6C34878D82A}">
                    <a16:rowId xmlns:a16="http://schemas.microsoft.com/office/drawing/2014/main" val="2499613958"/>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Via </a:t>
                      </a:r>
                      <a:r>
                        <a:rPr lang="pt-BR" sz="900" b="0" i="0" u="none" strike="noStrike" dirty="0" err="1">
                          <a:solidFill>
                            <a:srgbClr val="000000"/>
                          </a:solidFill>
                          <a:effectLst/>
                          <a:latin typeface="Montserrat" panose="00000500000000000000" pitchFamily="2" charset="0"/>
                        </a:rPr>
                        <a:t>Cordillera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Desarrollos</a:t>
                      </a:r>
                      <a:r>
                        <a:rPr lang="pt-BR" sz="900" b="0" i="0" u="none" strike="noStrike" dirty="0">
                          <a:solidFill>
                            <a:srgbClr val="000000"/>
                          </a:solidFill>
                          <a:effectLst/>
                          <a:latin typeface="Montserrat" panose="00000500000000000000" pitchFamily="2" charset="0"/>
                        </a:rPr>
                        <a:t> Delta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11.700</a:t>
                      </a:r>
                    </a:p>
                  </a:txBody>
                  <a:tcPr marL="9525" marR="9525" marT="9525" marB="0" anchor="ctr">
                    <a:solidFill>
                      <a:srgbClr val="F8D7CD"/>
                    </a:solidFill>
                  </a:tcPr>
                </a:tc>
                <a:extLst>
                  <a:ext uri="{0D108BD9-81ED-4DB2-BD59-A6C34878D82A}">
                    <a16:rowId xmlns:a16="http://schemas.microsoft.com/office/drawing/2014/main" val="246155704"/>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Villa </a:t>
                      </a:r>
                      <a:r>
                        <a:rPr lang="pt-BR" sz="900" b="0" i="0" u="none" strike="noStrike" dirty="0" err="1">
                          <a:solidFill>
                            <a:srgbClr val="000000"/>
                          </a:solidFill>
                          <a:effectLst/>
                          <a:latin typeface="Montserrat" panose="00000500000000000000" pitchFamily="2" charset="0"/>
                        </a:rPr>
                        <a:t>Asuncion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22.600</a:t>
                      </a:r>
                    </a:p>
                  </a:txBody>
                  <a:tcPr marL="9525" marR="9525" marT="9525" marB="0" anchor="ctr">
                    <a:solidFill>
                      <a:srgbClr val="FCECE8"/>
                    </a:solidFill>
                  </a:tcPr>
                </a:tc>
                <a:extLst>
                  <a:ext uri="{0D108BD9-81ED-4DB2-BD59-A6C34878D82A}">
                    <a16:rowId xmlns:a16="http://schemas.microsoft.com/office/drawing/2014/main" val="2669191146"/>
                  </a:ext>
                </a:extLst>
              </a:tr>
              <a:tr h="307519">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Villahermosa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Tabasco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Villahermosa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23.700</a:t>
                      </a:r>
                    </a:p>
                  </a:txBody>
                  <a:tcPr marL="9525" marR="9525" marT="9525" marB="0" anchor="ctr">
                    <a:solidFill>
                      <a:srgbClr val="F8D7CD"/>
                    </a:solidFill>
                  </a:tcPr>
                </a:tc>
                <a:extLst>
                  <a:ext uri="{0D108BD9-81ED-4DB2-BD59-A6C34878D82A}">
                    <a16:rowId xmlns:a16="http://schemas.microsoft.com/office/drawing/2014/main" val="3797744303"/>
                  </a:ext>
                </a:extLst>
              </a:tr>
              <a:tr h="307519">
                <a:tc>
                  <a:txBody>
                    <a:bodyPr/>
                    <a:lstStyle/>
                    <a:p>
                      <a:pPr algn="ctr" fontAlgn="b"/>
                      <a:r>
                        <a:rPr lang="es-ES" sz="900" b="0" i="0" u="none" strike="noStrike" dirty="0">
                          <a:solidFill>
                            <a:srgbClr val="000000"/>
                          </a:solidFill>
                          <a:effectLst/>
                          <a:latin typeface="Montserrat" panose="00000500000000000000" pitchFamily="2" charset="0"/>
                        </a:rPr>
                        <a:t>Plaza Villas De La Hacienda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13.300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12" name="Retângulo: Cantos Arredondados 11">
            <a:extLst>
              <a:ext uri="{FF2B5EF4-FFF2-40B4-BE49-F238E27FC236}">
                <a16:creationId xmlns:a16="http://schemas.microsoft.com/office/drawing/2014/main" id="{C11A0E4C-BDCB-CAF3-5500-C8471B367316}"/>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186</a:t>
            </a:r>
          </a:p>
        </p:txBody>
      </p:sp>
      <p:sp>
        <p:nvSpPr>
          <p:cNvPr id="13" name="Google Shape;96;p7">
            <a:extLst>
              <a:ext uri="{FF2B5EF4-FFF2-40B4-BE49-F238E27FC236}">
                <a16:creationId xmlns:a16="http://schemas.microsoft.com/office/drawing/2014/main" id="{0FB179ED-B031-74BD-7E5A-46B1C422A777}"/>
              </a:ext>
            </a:extLst>
          </p:cNvPr>
          <p:cNvSpPr txBox="1"/>
          <p:nvPr/>
        </p:nvSpPr>
        <p:spPr>
          <a:xfrm>
            <a:off x="1331520"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4" name="Retângulo: Cantos Arredondados 13">
            <a:hlinkClick r:id="rId3" action="ppaction://hlinksldjump"/>
            <a:extLst>
              <a:ext uri="{FF2B5EF4-FFF2-40B4-BE49-F238E27FC236}">
                <a16:creationId xmlns:a16="http://schemas.microsoft.com/office/drawing/2014/main" id="{9C793343-94F8-D9B0-0D65-D5F571F125DF}"/>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575693163"/>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1540545256"/>
              </p:ext>
            </p:extLst>
          </p:nvPr>
        </p:nvGraphicFramePr>
        <p:xfrm>
          <a:off x="3725782" y="1"/>
          <a:ext cx="7812002"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90">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Vista Norte</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Enksa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24.500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Vive </a:t>
                      </a:r>
                      <a:r>
                        <a:rPr lang="pt-BR" sz="900" b="0" i="0" u="none" strike="noStrike" dirty="0" err="1">
                          <a:solidFill>
                            <a:srgbClr val="000000"/>
                          </a:solidFill>
                          <a:effectLst/>
                          <a:latin typeface="Montserrat" panose="00000500000000000000" pitchFamily="2" charset="0"/>
                        </a:rPr>
                        <a:t>Sabinal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7.200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Zaragoza</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5.200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Plazarella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San Francisco Del Rincón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7.400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Portal </a:t>
                      </a:r>
                      <a:r>
                        <a:rPr lang="pt-BR" sz="900" b="0" i="0" u="none" strike="noStrike" dirty="0" err="1">
                          <a:solidFill>
                            <a:srgbClr val="000000"/>
                          </a:solidFill>
                          <a:effectLst/>
                          <a:latin typeface="Montserrat" panose="00000500000000000000" pitchFamily="2" charset="0"/>
                        </a:rPr>
                        <a:t>Centenario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Vertex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36.600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Portal Centro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44.900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Portal </a:t>
                      </a:r>
                      <a:r>
                        <a:rPr lang="pt-BR" sz="900" b="0" i="0" u="none" strike="noStrike" dirty="0" err="1">
                          <a:solidFill>
                            <a:srgbClr val="000000"/>
                          </a:solidFill>
                          <a:effectLst/>
                          <a:latin typeface="Montserrat" panose="00000500000000000000" pitchFamily="2" charset="0"/>
                        </a:rPr>
                        <a:t>Churubusco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11.000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Portal D10</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Morelos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Cuernavaca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15.300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Portal Durango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Durango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Durango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18.800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Portal </a:t>
                      </a:r>
                      <a:r>
                        <a:rPr lang="pt-BR" sz="900" b="0" i="0" u="none" strike="noStrike" dirty="0" err="1">
                          <a:solidFill>
                            <a:srgbClr val="000000"/>
                          </a:solidFill>
                          <a:effectLst/>
                          <a:latin typeface="Montserrat" panose="00000500000000000000" pitchFamily="2" charset="0"/>
                        </a:rPr>
                        <a:t>Fresnillo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Zacatecas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Fresnillo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19.100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Portal Lagos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Lagos De Moreno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13.900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Portal Lomas Estrella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22.100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Portal </a:t>
                      </a:r>
                      <a:r>
                        <a:rPr lang="pt-BR" sz="900" b="0" i="0" u="none" strike="noStrike" dirty="0" err="1">
                          <a:solidFill>
                            <a:srgbClr val="000000"/>
                          </a:solidFill>
                          <a:effectLst/>
                          <a:latin typeface="Montserrat" panose="00000500000000000000" pitchFamily="2" charset="0"/>
                        </a:rPr>
                        <a:t>Metepec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Toluca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13.000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Portal Norte</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28.200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Portal </a:t>
                      </a:r>
                      <a:r>
                        <a:rPr lang="pt-BR" sz="900" b="0" i="0" u="none" strike="noStrike" dirty="0" err="1">
                          <a:solidFill>
                            <a:srgbClr val="000000"/>
                          </a:solidFill>
                          <a:effectLst/>
                          <a:latin typeface="Montserrat" panose="00000500000000000000" pitchFamily="2" charset="0"/>
                        </a:rPr>
                        <a:t>Queretaro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30.200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Portal San Angel</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63.800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Portal Vallejo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10.400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Portal Veracruz</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Mrp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Veracruz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14.000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Pradea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JV</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6.800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Premium Outlet 1a Etapa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Gsm</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26.000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12" name="Retângulo: Cantos Arredondados 11">
            <a:extLst>
              <a:ext uri="{FF2B5EF4-FFF2-40B4-BE49-F238E27FC236}">
                <a16:creationId xmlns:a16="http://schemas.microsoft.com/office/drawing/2014/main" id="{111D1513-8FB3-378F-571D-E06F6E40DB3D}"/>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187</a:t>
            </a:r>
          </a:p>
        </p:txBody>
      </p:sp>
      <p:sp>
        <p:nvSpPr>
          <p:cNvPr id="13" name="Google Shape;96;p7">
            <a:extLst>
              <a:ext uri="{FF2B5EF4-FFF2-40B4-BE49-F238E27FC236}">
                <a16:creationId xmlns:a16="http://schemas.microsoft.com/office/drawing/2014/main" id="{AEB0A154-110F-8EF9-F17D-6021E2FF5448}"/>
              </a:ext>
            </a:extLst>
          </p:cNvPr>
          <p:cNvSpPr txBox="1"/>
          <p:nvPr/>
        </p:nvSpPr>
        <p:spPr>
          <a:xfrm>
            <a:off x="1331520"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4" name="Retângulo: Cantos Arredondados 13">
            <a:hlinkClick r:id="rId3" action="ppaction://hlinksldjump"/>
            <a:extLst>
              <a:ext uri="{FF2B5EF4-FFF2-40B4-BE49-F238E27FC236}">
                <a16:creationId xmlns:a16="http://schemas.microsoft.com/office/drawing/2014/main" id="{97A10157-216F-3544-EA65-968023C7B8C6}"/>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208996381"/>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964923470"/>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Pueblo Serena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Cañon</a:t>
                      </a:r>
                      <a:r>
                        <a:rPr lang="pt-BR" sz="900" b="0" i="0" u="none" strike="noStrike" dirty="0">
                          <a:solidFill>
                            <a:srgbClr val="000000"/>
                          </a:solidFill>
                          <a:effectLst/>
                          <a:latin typeface="Montserrat" panose="00000500000000000000" pitchFamily="2" charset="0"/>
                        </a:rPr>
                        <a:t> Del </a:t>
                      </a:r>
                      <a:r>
                        <a:rPr lang="pt-BR" sz="900" b="0" i="0" u="none" strike="noStrike" dirty="0" err="1">
                          <a:solidFill>
                            <a:srgbClr val="000000"/>
                          </a:solidFill>
                          <a:effectLst/>
                          <a:latin typeface="Montserrat" panose="00000500000000000000" pitchFamily="2" charset="0"/>
                        </a:rPr>
                        <a:t>Huajuco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25.500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Puerta</a:t>
                      </a:r>
                      <a:r>
                        <a:rPr lang="pt-BR" sz="900" b="0" i="0" u="none" strike="noStrike" dirty="0">
                          <a:solidFill>
                            <a:srgbClr val="000000"/>
                          </a:solidFill>
                          <a:effectLst/>
                          <a:latin typeface="Montserrat" panose="00000500000000000000" pitchFamily="2" charset="0"/>
                        </a:rPr>
                        <a:t> Aragon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DLG</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31.000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Puerta</a:t>
                      </a:r>
                      <a:r>
                        <a:rPr lang="pt-BR" sz="900" b="0" i="0" u="none" strike="noStrike" dirty="0">
                          <a:solidFill>
                            <a:srgbClr val="000000"/>
                          </a:solidFill>
                          <a:effectLst/>
                          <a:latin typeface="Montserrat" panose="00000500000000000000" pitchFamily="2" charset="0"/>
                        </a:rPr>
                        <a:t> De Hierro Casas Grandes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Ctu</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Casas Grandes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10.400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Puerta</a:t>
                      </a:r>
                      <a:r>
                        <a:rPr lang="pt-BR" sz="900" b="0" i="0" u="none" strike="noStrike" dirty="0">
                          <a:solidFill>
                            <a:srgbClr val="000000"/>
                          </a:solidFill>
                          <a:effectLst/>
                          <a:latin typeface="Montserrat" panose="00000500000000000000" pitchFamily="2" charset="0"/>
                        </a:rPr>
                        <a:t> De Hierro Pachuca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Kimco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Hidalgo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Pachuca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19.400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Puerta</a:t>
                      </a:r>
                      <a:r>
                        <a:rPr lang="pt-BR" sz="900" b="0" i="0" u="none" strike="noStrike" dirty="0">
                          <a:solidFill>
                            <a:srgbClr val="000000"/>
                          </a:solidFill>
                          <a:effectLst/>
                          <a:latin typeface="Montserrat" panose="00000500000000000000" pitchFamily="2" charset="0"/>
                        </a:rPr>
                        <a:t> La Victoria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Abilia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59.800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Puerta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Texcoco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Acbc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62.300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Puerta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Tlatelolco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Abilia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22.200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Puerto </a:t>
                      </a:r>
                      <a:r>
                        <a:rPr lang="pt-BR" sz="900" b="0" i="0" u="none" strike="noStrike" dirty="0" err="1">
                          <a:solidFill>
                            <a:srgbClr val="000000"/>
                          </a:solidFill>
                          <a:effectLst/>
                          <a:latin typeface="Montserrat" panose="00000500000000000000" pitchFamily="2" charset="0"/>
                        </a:rPr>
                        <a:t>Caoba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Artha</a:t>
                      </a:r>
                      <a:r>
                        <a:rPr lang="pt-BR" sz="900" b="0" i="0" u="none" strike="noStrike" dirty="0">
                          <a:solidFill>
                            <a:srgbClr val="000000"/>
                          </a:solidFill>
                          <a:effectLst/>
                          <a:latin typeface="Montserrat" panose="00000500000000000000" pitchFamily="2" charset="0"/>
                        </a:rPr>
                        <a:t> Capital</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Veracruz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22.300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Puerto Paraiso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Frel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Los Cabos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29.000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Puerto Paraiso VIA PARAISO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Frel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Los Cabos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18.000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Punta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Campanario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DLG</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21.000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Punta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Langosta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Gicsa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Playa</a:t>
                      </a:r>
                      <a:r>
                        <a:rPr lang="pt-BR" sz="900" b="0" i="0" u="none" strike="noStrike" dirty="0">
                          <a:solidFill>
                            <a:srgbClr val="000000"/>
                          </a:solidFill>
                          <a:effectLst/>
                          <a:latin typeface="Montserrat" panose="00000500000000000000" pitchFamily="2" charset="0"/>
                        </a:rPr>
                        <a:t> Del Carmen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8.700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Punta</a:t>
                      </a:r>
                      <a:r>
                        <a:rPr lang="pt-BR" sz="900" b="0" i="0" u="none" strike="noStrike" dirty="0">
                          <a:solidFill>
                            <a:srgbClr val="000000"/>
                          </a:solidFill>
                          <a:effectLst/>
                          <a:latin typeface="Montserrat" panose="00000500000000000000" pitchFamily="2" charset="0"/>
                        </a:rPr>
                        <a:t> Norte </a:t>
                      </a:r>
                      <a:r>
                        <a:rPr lang="pt-BR" sz="900" b="0" i="0" u="none" strike="noStrike" dirty="0" err="1">
                          <a:solidFill>
                            <a:srgbClr val="000000"/>
                          </a:solidFill>
                          <a:effectLst/>
                          <a:latin typeface="Montserrat" panose="00000500000000000000" pitchFamily="2" charset="0"/>
                        </a:rPr>
                        <a:t>Cuautitlan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Gsm</a:t>
                      </a:r>
                      <a:r>
                        <a:rPr lang="pt-BR" sz="900" b="0" i="0" u="none" strike="noStrike" dirty="0">
                          <a:solidFill>
                            <a:srgbClr val="000000"/>
                          </a:solidFill>
                          <a:effectLst/>
                          <a:latin typeface="Montserrat" panose="00000500000000000000" pitchFamily="2" charset="0"/>
                        </a:rPr>
                        <a:t>/Simon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21.600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Punta</a:t>
                      </a:r>
                      <a:r>
                        <a:rPr lang="pt-BR" sz="900" b="0" i="0" u="none" strike="noStrike" dirty="0">
                          <a:solidFill>
                            <a:srgbClr val="000000"/>
                          </a:solidFill>
                          <a:effectLst/>
                          <a:latin typeface="Montserrat" panose="00000500000000000000" pitchFamily="2" charset="0"/>
                        </a:rPr>
                        <a:t> Zero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Consorcio </a:t>
                      </a:r>
                      <a:r>
                        <a:rPr lang="pt-BR" sz="900" b="0" i="0" u="none" strike="noStrike" dirty="0" err="1">
                          <a:solidFill>
                            <a:srgbClr val="000000"/>
                          </a:solidFill>
                          <a:effectLst/>
                          <a:latin typeface="Montserrat" panose="00000500000000000000" pitchFamily="2" charset="0"/>
                        </a:rPr>
                        <a:t>Inmobiliario</a:t>
                      </a:r>
                      <a:r>
                        <a:rPr lang="pt-BR" sz="900" b="0" i="0" u="none" strike="noStrike" dirty="0">
                          <a:solidFill>
                            <a:srgbClr val="000000"/>
                          </a:solidFill>
                          <a:effectLst/>
                          <a:latin typeface="Montserrat" panose="00000500000000000000" pitchFamily="2" charset="0"/>
                        </a:rPr>
                        <a:t> ZERO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Toluca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10.000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Puntacero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Ancore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11.000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Punto Bahia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ONG </a:t>
                      </a:r>
                      <a:r>
                        <a:rPr lang="pt-BR" sz="900" b="0" i="0" u="none" strike="noStrike" dirty="0" err="1">
                          <a:solidFill>
                            <a:srgbClr val="000000"/>
                          </a:solidFill>
                          <a:effectLst/>
                          <a:latin typeface="Montserrat" panose="00000500000000000000" pitchFamily="2" charset="0"/>
                        </a:rPr>
                        <a:t>Inmobiliaria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Colima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Manzanillo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14.500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Punto Guadiana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105 </a:t>
                      </a:r>
                      <a:r>
                        <a:rPr lang="pt-BR" sz="900" b="0" i="0" u="none" strike="noStrike" dirty="0" err="1">
                          <a:solidFill>
                            <a:srgbClr val="000000"/>
                          </a:solidFill>
                          <a:effectLst/>
                          <a:latin typeface="Montserrat" panose="00000500000000000000" pitchFamily="2" charset="0"/>
                        </a:rPr>
                        <a:t>Desarrollos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Durango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Durango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21.000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Punto La Gloria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Tepatitlán</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Morelos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13.100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Punto Los </a:t>
                      </a:r>
                      <a:r>
                        <a:rPr lang="pt-BR" sz="900" b="0" i="0" u="none" strike="noStrike" dirty="0" err="1">
                          <a:solidFill>
                            <a:srgbClr val="000000"/>
                          </a:solidFill>
                          <a:effectLst/>
                          <a:latin typeface="Montserrat" panose="00000500000000000000" pitchFamily="2" charset="0"/>
                        </a:rPr>
                        <a:t>Mochis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DLG</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Los </a:t>
                      </a:r>
                      <a:r>
                        <a:rPr lang="pt-BR" sz="900" b="0" i="0" u="none" strike="noStrike" dirty="0" err="1">
                          <a:solidFill>
                            <a:srgbClr val="000000"/>
                          </a:solidFill>
                          <a:effectLst/>
                          <a:latin typeface="Montserrat" panose="00000500000000000000" pitchFamily="2" charset="0"/>
                        </a:rPr>
                        <a:t>Mochis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22.300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Punto MAQ</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GAP </a:t>
                      </a:r>
                      <a:r>
                        <a:rPr lang="pt-BR" sz="900" b="0" i="0" u="none" strike="noStrike" dirty="0" err="1">
                          <a:solidFill>
                            <a:srgbClr val="000000"/>
                          </a:solidFill>
                          <a:effectLst/>
                          <a:latin typeface="Montserrat" panose="00000500000000000000" pitchFamily="2" charset="0"/>
                        </a:rPr>
                        <a:t>Inmobiliaria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17.500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Retângulo: Cantos Arredondados 1">
            <a:extLst>
              <a:ext uri="{FF2B5EF4-FFF2-40B4-BE49-F238E27FC236}">
                <a16:creationId xmlns:a16="http://schemas.microsoft.com/office/drawing/2014/main" id="{A55675C5-950D-9158-C67A-5C9882D04178}"/>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188</a:t>
            </a:r>
          </a:p>
        </p:txBody>
      </p:sp>
      <p:sp>
        <p:nvSpPr>
          <p:cNvPr id="13" name="Retângulo: Cantos Arredondados 12">
            <a:hlinkClick r:id="rId3" action="ppaction://hlinksldjump"/>
            <a:extLst>
              <a:ext uri="{FF2B5EF4-FFF2-40B4-BE49-F238E27FC236}">
                <a16:creationId xmlns:a16="http://schemas.microsoft.com/office/drawing/2014/main" id="{4A45A1BF-1960-A9DF-A9F3-33D27210F774}"/>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576901276"/>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688967724"/>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Punto San Isidro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8.000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Punto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Tierra Y Armonia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45.000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Punto Valle</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Desarrollos</a:t>
                      </a:r>
                      <a:r>
                        <a:rPr lang="pt-BR" sz="900" b="0" i="0" u="none" strike="noStrike" dirty="0">
                          <a:solidFill>
                            <a:srgbClr val="000000"/>
                          </a:solidFill>
                          <a:effectLst/>
                          <a:latin typeface="Montserrat" panose="00000500000000000000" pitchFamily="2" charset="0"/>
                        </a:rPr>
                        <a:t> Missouri</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55.000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Real Center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MG </a:t>
                      </a:r>
                      <a:r>
                        <a:rPr lang="pt-BR" sz="900" b="0" i="0" u="none" strike="noStrike" dirty="0" err="1">
                          <a:solidFill>
                            <a:srgbClr val="000000"/>
                          </a:solidFill>
                          <a:effectLst/>
                          <a:latin typeface="Montserrat" panose="00000500000000000000" pitchFamily="2" charset="0"/>
                        </a:rPr>
                        <a:t>Developments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23.800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Reforma 222</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Danhos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18.500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Reforma </a:t>
                      </a:r>
                      <a:r>
                        <a:rPr lang="pt-BR" sz="900" b="0" i="0" u="none" strike="noStrike" dirty="0" err="1">
                          <a:solidFill>
                            <a:srgbClr val="000000"/>
                          </a:solidFill>
                          <a:effectLst/>
                          <a:latin typeface="Montserrat" panose="00000500000000000000" pitchFamily="2" charset="0"/>
                        </a:rPr>
                        <a:t>Colon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Kaluz</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50.000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Rio Grande Mall</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Juárez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28.000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Rodeo Plaza</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Nc</a:t>
                      </a:r>
                      <a:r>
                        <a:rPr lang="es-ES" sz="900" b="0" i="0" u="none" strike="noStrike" dirty="0">
                          <a:solidFill>
                            <a:srgbClr val="000000"/>
                          </a:solidFill>
                          <a:effectLst/>
                          <a:latin typeface="Montserrat" panose="00000500000000000000" pitchFamily="2" charset="0"/>
                        </a:rPr>
                        <a:t> Amalucan Administración </a:t>
                      </a:r>
                      <a:r>
                        <a:rPr lang="es-ES" sz="900" b="0" i="0" u="none" strike="noStrike" dirty="0" err="1">
                          <a:solidFill>
                            <a:srgbClr val="000000"/>
                          </a:solidFill>
                          <a:effectLst/>
                          <a:latin typeface="Montserrat" panose="00000500000000000000" pitchFamily="2" charset="0"/>
                        </a:rPr>
                        <a:t>Sapi</a:t>
                      </a:r>
                      <a:r>
                        <a:rPr lang="es-ES" sz="900" b="0" i="0" u="none" strike="noStrike" dirty="0">
                          <a:solidFill>
                            <a:srgbClr val="000000"/>
                          </a:solidFill>
                          <a:effectLst/>
                          <a:latin typeface="Montserrat" panose="00000500000000000000" pitchFamily="2" charset="0"/>
                        </a:rPr>
                        <a:t> De </a:t>
                      </a:r>
                      <a:r>
                        <a:rPr lang="es-ES" sz="900" b="0" i="0" u="none" strike="noStrike" dirty="0" err="1">
                          <a:solidFill>
                            <a:srgbClr val="000000"/>
                          </a:solidFill>
                          <a:effectLst/>
                          <a:latin typeface="Montserrat" panose="00000500000000000000" pitchFamily="2" charset="0"/>
                        </a:rPr>
                        <a:t>Cv</a:t>
                      </a:r>
                      <a:endParaRPr lang="es-ES"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Royal Village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Global </a:t>
                      </a:r>
                      <a:r>
                        <a:rPr lang="pt-BR" sz="900" b="0" i="0" u="none" strike="noStrike" dirty="0" err="1">
                          <a:solidFill>
                            <a:srgbClr val="000000"/>
                          </a:solidFill>
                          <a:effectLst/>
                          <a:latin typeface="Montserrat" panose="00000500000000000000" pitchFamily="2" charset="0"/>
                        </a:rPr>
                        <a:t>Retail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Playa</a:t>
                      </a:r>
                      <a:r>
                        <a:rPr lang="pt-BR" sz="900" b="0" i="0" u="none" strike="noStrike" dirty="0">
                          <a:solidFill>
                            <a:srgbClr val="000000"/>
                          </a:solidFill>
                          <a:effectLst/>
                          <a:latin typeface="Montserrat" panose="00000500000000000000" pitchFamily="2" charset="0"/>
                        </a:rPr>
                        <a:t> Del Carmen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9.000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Samara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26.000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Sambil</a:t>
                      </a:r>
                      <a:r>
                        <a:rPr lang="pt-BR" sz="900" b="0" i="0" u="none" strike="noStrike" dirty="0">
                          <a:solidFill>
                            <a:srgbClr val="000000"/>
                          </a:solidFill>
                          <a:effectLst/>
                          <a:latin typeface="Montserrat" panose="00000500000000000000" pitchFamily="2" charset="0"/>
                        </a:rPr>
                        <a:t> Barquisimeto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Komplex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Sambil</a:t>
                      </a:r>
                      <a:r>
                        <a:rPr lang="pt-BR" sz="900" b="0" i="0" u="none" strike="noStrike" dirty="0">
                          <a:solidFill>
                            <a:srgbClr val="000000"/>
                          </a:solidFill>
                          <a:effectLst/>
                          <a:latin typeface="Montserrat" panose="00000500000000000000" pitchFamily="2" charset="0"/>
                        </a:rPr>
                        <a:t> Maracaibo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España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Tlaxcalancingo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Sambil</a:t>
                      </a:r>
                      <a:r>
                        <a:rPr lang="pt-BR" sz="900" b="0" i="0" u="none" strike="noStrike" dirty="0">
                          <a:solidFill>
                            <a:srgbClr val="000000"/>
                          </a:solidFill>
                          <a:effectLst/>
                          <a:latin typeface="Montserrat" panose="00000500000000000000" pitchFamily="2" charset="0"/>
                        </a:rPr>
                        <a:t> Margarita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Mibrasol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San Martin</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Sambil</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Paraguaná</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Komplex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Sambil</a:t>
                      </a:r>
                      <a:r>
                        <a:rPr lang="pt-BR" sz="900" b="0" i="0" u="none" strike="noStrike" dirty="0">
                          <a:solidFill>
                            <a:srgbClr val="000000"/>
                          </a:solidFill>
                          <a:effectLst/>
                          <a:latin typeface="Montserrat" panose="00000500000000000000" pitchFamily="2" charset="0"/>
                        </a:rPr>
                        <a:t> San Cristóbal</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Fehr</a:t>
                      </a:r>
                      <a:r>
                        <a:rPr lang="pt-BR" sz="900" b="0" i="0" u="none" strike="noStrike" dirty="0">
                          <a:solidFill>
                            <a:srgbClr val="000000"/>
                          </a:solidFill>
                          <a:effectLst/>
                          <a:latin typeface="Montserrat" panose="00000500000000000000" pitchFamily="2" charset="0"/>
                        </a:rPr>
                        <a:t> Sa De Cv</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San Andres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4.724</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San Marcos Power Center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GIM </a:t>
                      </a:r>
                      <a:r>
                        <a:rPr lang="pt-BR" sz="900" b="0" i="0" u="none" strike="noStrike" dirty="0" err="1">
                          <a:solidFill>
                            <a:srgbClr val="000000"/>
                          </a:solidFill>
                          <a:effectLst/>
                          <a:latin typeface="Montserrat" panose="00000500000000000000" pitchFamily="2" charset="0"/>
                        </a:rPr>
                        <a:t>Desarrollos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56.500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Santa Fe Plaza Centro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Sonora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Hermosillo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6.100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Sendera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Desarrollos</a:t>
                      </a:r>
                      <a:r>
                        <a:rPr lang="pt-BR" sz="900" b="0" i="0" u="none" strike="noStrike" dirty="0">
                          <a:solidFill>
                            <a:srgbClr val="000000"/>
                          </a:solidFill>
                          <a:effectLst/>
                          <a:latin typeface="Montserrat" panose="00000500000000000000" pitchFamily="2" charset="0"/>
                        </a:rPr>
                        <a:t> De Colima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Colima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Colima-</a:t>
                      </a:r>
                      <a:r>
                        <a:rPr lang="pt-BR" sz="900" b="0" i="0" u="none" strike="noStrike" dirty="0" err="1">
                          <a:solidFill>
                            <a:srgbClr val="000000"/>
                          </a:solidFill>
                          <a:effectLst/>
                          <a:latin typeface="Montserrat" panose="00000500000000000000" pitchFamily="2" charset="0"/>
                        </a:rPr>
                        <a:t>villa</a:t>
                      </a:r>
                      <a:r>
                        <a:rPr lang="pt-BR" sz="900" b="0" i="0" u="none" strike="noStrike" dirty="0">
                          <a:solidFill>
                            <a:srgbClr val="000000"/>
                          </a:solidFill>
                          <a:effectLst/>
                          <a:latin typeface="Montserrat" panose="00000500000000000000" pitchFamily="2" charset="0"/>
                        </a:rPr>
                        <a:t> De Álvarez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19.500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Sendero </a:t>
                      </a:r>
                      <a:r>
                        <a:rPr lang="pt-BR" sz="900" b="0" i="0" u="none" strike="noStrike" dirty="0" err="1">
                          <a:solidFill>
                            <a:srgbClr val="000000"/>
                          </a:solidFill>
                          <a:effectLst/>
                          <a:latin typeface="Montserrat" panose="00000500000000000000" pitchFamily="2" charset="0"/>
                        </a:rPr>
                        <a:t>Apodaca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Sendero Cd. Juarez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Juárez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33.996</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12" name="Retângulo: Cantos Arredondados 11">
            <a:extLst>
              <a:ext uri="{FF2B5EF4-FFF2-40B4-BE49-F238E27FC236}">
                <a16:creationId xmlns:a16="http://schemas.microsoft.com/office/drawing/2014/main" id="{0A5415CE-A644-8BB5-6D3E-66646A016F27}"/>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189</a:t>
            </a:r>
          </a:p>
        </p:txBody>
      </p:sp>
      <p:sp>
        <p:nvSpPr>
          <p:cNvPr id="13" name="Google Shape;96;p7">
            <a:extLst>
              <a:ext uri="{FF2B5EF4-FFF2-40B4-BE49-F238E27FC236}">
                <a16:creationId xmlns:a16="http://schemas.microsoft.com/office/drawing/2014/main" id="{82FD87DA-329E-0A77-F686-C11DC8204851}"/>
              </a:ext>
            </a:extLst>
          </p:cNvPr>
          <p:cNvSpPr txBox="1"/>
          <p:nvPr/>
        </p:nvSpPr>
        <p:spPr>
          <a:xfrm>
            <a:off x="1331520"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4" name="Retângulo: Cantos Arredondados 13">
            <a:hlinkClick r:id="rId3" action="ppaction://hlinksldjump"/>
            <a:extLst>
              <a:ext uri="{FF2B5EF4-FFF2-40B4-BE49-F238E27FC236}">
                <a16:creationId xmlns:a16="http://schemas.microsoft.com/office/drawing/2014/main" id="{DD83238A-28C7-AAAC-3A06-717349E4236D}"/>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88583875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tângulo 67">
            <a:extLst>
              <a:ext uri="{FF2B5EF4-FFF2-40B4-BE49-F238E27FC236}">
                <a16:creationId xmlns:a16="http://schemas.microsoft.com/office/drawing/2014/main" id="{2F5E7360-A300-78B7-41AF-3572812DD1E8}"/>
              </a:ext>
            </a:extLst>
          </p:cNvPr>
          <p:cNvSpPr/>
          <p:nvPr/>
        </p:nvSpPr>
        <p:spPr>
          <a:xfrm>
            <a:off x="5622935" y="-152400"/>
            <a:ext cx="6569065" cy="7353299"/>
          </a:xfrm>
          <a:prstGeom prst="rect">
            <a:avLst/>
          </a:prstGeom>
          <a:solidFill>
            <a:schemeClr val="bg1">
              <a:lumMod val="9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 name="CaixaDeTexto 13">
            <a:extLst>
              <a:ext uri="{FF2B5EF4-FFF2-40B4-BE49-F238E27FC236}">
                <a16:creationId xmlns:a16="http://schemas.microsoft.com/office/drawing/2014/main" id="{445A45B3-8EEF-9815-4EF4-0E3F389F45DC}"/>
              </a:ext>
            </a:extLst>
          </p:cNvPr>
          <p:cNvSpPr txBox="1"/>
          <p:nvPr/>
        </p:nvSpPr>
        <p:spPr>
          <a:xfrm>
            <a:off x="1351409" y="399880"/>
            <a:ext cx="3044423" cy="1607620"/>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74A9DB"/>
                </a:solidFill>
                <a:latin typeface="Montserrat" panose="00000500000000000000" pitchFamily="2" charset="0"/>
                <a:cs typeface="Segoe UI" panose="020B0502040204020203" pitchFamily="34" charset="0"/>
              </a:rPr>
              <a:t>Perfil de los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74A9DB"/>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74A9DB"/>
                </a:solidFill>
                <a:latin typeface="Montserrat" panose="00000500000000000000" pitchFamily="2" charset="0"/>
                <a:cs typeface="Segoe UI" panose="020B0502040204020203" pitchFamily="34" charset="0"/>
              </a:rPr>
              <a:t>comerciales</a:t>
            </a:r>
            <a:endParaRPr kumimoji="0" lang="es-419" sz="3600" b="0" i="0" u="none" strike="noStrike" kern="1200" cap="none" spc="300" normalizeH="0" baseline="0" dirty="0">
              <a:ln>
                <a:noFill/>
              </a:ln>
              <a:solidFill>
                <a:srgbClr val="74A9DB"/>
              </a:solidFill>
              <a:effectLst/>
              <a:uLnTx/>
              <a:uFillTx/>
              <a:latin typeface="Montserrat" panose="00000500000000000000" pitchFamily="2" charset="0"/>
            </a:endParaRPr>
          </a:p>
        </p:txBody>
      </p:sp>
      <p:sp>
        <p:nvSpPr>
          <p:cNvPr id="15" name="CaixaDeTexto 14">
            <a:extLst>
              <a:ext uri="{FF2B5EF4-FFF2-40B4-BE49-F238E27FC236}">
                <a16:creationId xmlns:a16="http://schemas.microsoft.com/office/drawing/2014/main" id="{5505E626-857A-9167-E9D3-59CEE5A947B1}"/>
              </a:ext>
            </a:extLst>
          </p:cNvPr>
          <p:cNvSpPr txBox="1"/>
          <p:nvPr/>
        </p:nvSpPr>
        <p:spPr>
          <a:xfrm>
            <a:off x="1397556" y="1823516"/>
            <a:ext cx="5595176" cy="419987"/>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lvl="0" algn="l">
              <a:lnSpc>
                <a:spcPct val="150000"/>
              </a:lnSpc>
              <a:defRPr/>
            </a:pPr>
            <a:r>
              <a:rPr lang="es-419" sz="1600" spc="300" dirty="0">
                <a:solidFill>
                  <a:schemeClr val="tx1"/>
                </a:solidFill>
                <a:latin typeface="Montserrat" panose="00000500000000000000" pitchFamily="2" charset="0"/>
              </a:rPr>
              <a:t>TIENDAS</a:t>
            </a:r>
            <a:endParaRPr kumimoji="0" lang="es-419" sz="1600" b="0" i="0" u="none" strike="noStrike" kern="1200" cap="none" spc="300" normalizeH="0" baseline="0" dirty="0">
              <a:ln>
                <a:noFill/>
              </a:ln>
              <a:solidFill>
                <a:schemeClr val="tx1"/>
              </a:solidFill>
              <a:effectLst/>
              <a:uLnTx/>
              <a:uFillTx/>
              <a:latin typeface="Montserrat" panose="00000500000000000000" pitchFamily="2" charset="0"/>
            </a:endParaRPr>
          </a:p>
        </p:txBody>
      </p:sp>
      <p:graphicFrame>
        <p:nvGraphicFramePr>
          <p:cNvPr id="44" name="Gráfico 43">
            <a:extLst>
              <a:ext uri="{FF2B5EF4-FFF2-40B4-BE49-F238E27FC236}">
                <a16:creationId xmlns:a16="http://schemas.microsoft.com/office/drawing/2014/main" id="{51C9E946-C3F4-56B8-5768-36CA8457A410}"/>
              </a:ext>
            </a:extLst>
          </p:cNvPr>
          <p:cNvGraphicFramePr/>
          <p:nvPr>
            <p:extLst>
              <p:ext uri="{D42A27DB-BD31-4B8C-83A1-F6EECF244321}">
                <p14:modId xmlns:p14="http://schemas.microsoft.com/office/powerpoint/2010/main" val="4158136753"/>
              </p:ext>
            </p:extLst>
          </p:nvPr>
        </p:nvGraphicFramePr>
        <p:xfrm>
          <a:off x="5369302" y="806280"/>
          <a:ext cx="7076329" cy="5769875"/>
        </p:xfrm>
        <a:graphic>
          <a:graphicData uri="http://schemas.openxmlformats.org/drawingml/2006/chart">
            <c:chart xmlns:c="http://schemas.openxmlformats.org/drawingml/2006/chart" xmlns:r="http://schemas.openxmlformats.org/officeDocument/2006/relationships" r:id="rId3"/>
          </a:graphicData>
        </a:graphic>
      </p:graphicFrame>
      <p:sp>
        <p:nvSpPr>
          <p:cNvPr id="10" name="Retângulo 9">
            <a:hlinkClick r:id="rId4" action="ppaction://hlinksldjump"/>
            <a:extLst>
              <a:ext uri="{FF2B5EF4-FFF2-40B4-BE49-F238E27FC236}">
                <a16:creationId xmlns:a16="http://schemas.microsoft.com/office/drawing/2014/main" id="{02E8EF55-63B5-972B-E921-9B704BCA1801}"/>
              </a:ext>
            </a:extLst>
          </p:cNvPr>
          <p:cNvSpPr/>
          <p:nvPr/>
        </p:nvSpPr>
        <p:spPr>
          <a:xfrm>
            <a:off x="1275736" y="373614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dirty="0">
              <a:latin typeface="Century Gothic" panose="020B0502020202020204" pitchFamily="34" charset="0"/>
              <a:ea typeface="Verdana" panose="020B0604030504040204" pitchFamily="34" charset="0"/>
              <a:cs typeface="Verdana" panose="020B0604030504040204" pitchFamily="34" charset="0"/>
            </a:endParaRPr>
          </a:p>
        </p:txBody>
      </p:sp>
      <p:sp>
        <p:nvSpPr>
          <p:cNvPr id="2" name="CaixaDeTexto 1">
            <a:extLst>
              <a:ext uri="{FF2B5EF4-FFF2-40B4-BE49-F238E27FC236}">
                <a16:creationId xmlns:a16="http://schemas.microsoft.com/office/drawing/2014/main" id="{61F60B59-17B2-56DD-0EA1-A27ABD8B8A6A}"/>
              </a:ext>
            </a:extLst>
          </p:cNvPr>
          <p:cNvSpPr txBox="1"/>
          <p:nvPr/>
        </p:nvSpPr>
        <p:spPr>
          <a:xfrm>
            <a:off x="1275736" y="2875649"/>
            <a:ext cx="3191381"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2000" dirty="0">
                <a:latin typeface="Montserrat" panose="00000500000000000000" pitchFamily="2" charset="0"/>
                <a:ea typeface="Segoe UI Black" panose="020B0A02040204020203" pitchFamily="34" charset="0"/>
                <a:cs typeface="Segoe UI Light" panose="020B0502040204020203" pitchFamily="34" charset="0"/>
              </a:rPr>
              <a:t>4.600</a:t>
            </a:r>
            <a:endParaRPr kumimoji="0" lang="es-419" sz="2000" b="0"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Light" panose="020B0502040204020203" pitchFamily="34" charset="0"/>
            </a:endParaRPr>
          </a:p>
        </p:txBody>
      </p:sp>
      <p:sp>
        <p:nvSpPr>
          <p:cNvPr id="26" name="CaixaDeTexto 25">
            <a:extLst>
              <a:ext uri="{FF2B5EF4-FFF2-40B4-BE49-F238E27FC236}">
                <a16:creationId xmlns:a16="http://schemas.microsoft.com/office/drawing/2014/main" id="{0F9BB8E4-D7C4-76D4-2E18-D92BEFB3F323}"/>
              </a:ext>
            </a:extLst>
          </p:cNvPr>
          <p:cNvSpPr txBox="1"/>
          <p:nvPr/>
        </p:nvSpPr>
        <p:spPr>
          <a:xfrm>
            <a:off x="1275736" y="3350895"/>
            <a:ext cx="4055455" cy="315599"/>
          </a:xfrm>
          <a:prstGeom prst="rect">
            <a:avLst/>
          </a:prstGeom>
          <a:noFill/>
        </p:spPr>
        <p:txBody>
          <a:bodyPr wrap="square" rtlCol="0" anchor="ctr">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es-419" b="1" dirty="0">
                <a:solidFill>
                  <a:srgbClr val="74A9DB"/>
                </a:solidFill>
                <a:latin typeface="Montserrat" panose="00000500000000000000" pitchFamily="2" charset="0"/>
                <a:ea typeface="Segoe UI Black" panose="020B0A02040204020203" pitchFamily="34" charset="0"/>
                <a:cs typeface="Segoe UI Light" panose="020B0502040204020203" pitchFamily="34" charset="0"/>
              </a:rPr>
              <a:t>Tiendas por centro comercial</a:t>
            </a:r>
            <a:endParaRPr kumimoji="0" lang="es-419" b="1" i="0" u="none" strike="noStrike" kern="1200" cap="none" spc="0" normalizeH="0" baseline="0" dirty="0">
              <a:ln>
                <a:noFill/>
              </a:ln>
              <a:solidFill>
                <a:srgbClr val="74A9DB"/>
              </a:solidFill>
              <a:effectLst/>
              <a:uLnTx/>
              <a:uFillTx/>
              <a:latin typeface="Montserrat" panose="00000500000000000000" pitchFamily="2" charset="0"/>
              <a:ea typeface="Segoe UI Black" panose="020B0A02040204020203" pitchFamily="34" charset="0"/>
              <a:cs typeface="Segoe UI Light" panose="020B0502040204020203" pitchFamily="34" charset="0"/>
            </a:endParaRPr>
          </a:p>
        </p:txBody>
      </p:sp>
      <p:sp>
        <p:nvSpPr>
          <p:cNvPr id="27" name="CaixaDeTexto 26">
            <a:extLst>
              <a:ext uri="{FF2B5EF4-FFF2-40B4-BE49-F238E27FC236}">
                <a16:creationId xmlns:a16="http://schemas.microsoft.com/office/drawing/2014/main" id="{EFEBBF0A-66F7-8542-48D5-807C9CFC4718}"/>
              </a:ext>
            </a:extLst>
          </p:cNvPr>
          <p:cNvSpPr txBox="1"/>
          <p:nvPr/>
        </p:nvSpPr>
        <p:spPr>
          <a:xfrm>
            <a:off x="1275736" y="3690114"/>
            <a:ext cx="3191381"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2000" dirty="0">
                <a:latin typeface="Montserrat" panose="00000500000000000000" pitchFamily="2" charset="0"/>
                <a:ea typeface="Segoe UI Black" panose="020B0A02040204020203" pitchFamily="34" charset="0"/>
                <a:cs typeface="Segoe UI Light" panose="020B0502040204020203" pitchFamily="34" charset="0"/>
              </a:rPr>
              <a:t>75</a:t>
            </a:r>
            <a:endParaRPr kumimoji="0" lang="es-419" sz="2000" b="0"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Light" panose="020B0502040204020203" pitchFamily="34" charset="0"/>
            </a:endParaRPr>
          </a:p>
        </p:txBody>
      </p:sp>
      <p:sp>
        <p:nvSpPr>
          <p:cNvPr id="30" name="CaixaDeTexto 29">
            <a:extLst>
              <a:ext uri="{FF2B5EF4-FFF2-40B4-BE49-F238E27FC236}">
                <a16:creationId xmlns:a16="http://schemas.microsoft.com/office/drawing/2014/main" id="{59595E59-5DD9-592C-9939-373B7CCACA46}"/>
              </a:ext>
            </a:extLst>
          </p:cNvPr>
          <p:cNvSpPr txBox="1"/>
          <p:nvPr/>
        </p:nvSpPr>
        <p:spPr>
          <a:xfrm>
            <a:off x="1275736" y="2579041"/>
            <a:ext cx="2979047" cy="315599"/>
          </a:xfrm>
          <a:prstGeom prst="rect">
            <a:avLst/>
          </a:prstGeom>
          <a:noFill/>
        </p:spPr>
        <p:txBody>
          <a:bodyPr wrap="square" rtlCol="0" anchor="ctr">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s-419" b="1" i="0" u="none" strike="noStrike" kern="1200" cap="none" spc="0" normalizeH="0" baseline="0" dirty="0">
                <a:ln>
                  <a:noFill/>
                </a:ln>
                <a:solidFill>
                  <a:srgbClr val="74A9DB"/>
                </a:solidFill>
                <a:effectLst/>
                <a:uLnTx/>
                <a:uFillTx/>
                <a:latin typeface="Montserrat" panose="00000500000000000000" pitchFamily="2" charset="0"/>
                <a:ea typeface="Segoe UI Black" panose="020B0A02040204020203" pitchFamily="34" charset="0"/>
                <a:cs typeface="Segoe UI Light" panose="020B0502040204020203" pitchFamily="34" charset="0"/>
              </a:rPr>
              <a:t>Total de tiendas</a:t>
            </a:r>
          </a:p>
        </p:txBody>
      </p:sp>
      <p:sp>
        <p:nvSpPr>
          <p:cNvPr id="34" name="CaixaDeTexto 33">
            <a:extLst>
              <a:ext uri="{FF2B5EF4-FFF2-40B4-BE49-F238E27FC236}">
                <a16:creationId xmlns:a16="http://schemas.microsoft.com/office/drawing/2014/main" id="{E576777C-0A95-1846-6575-402C21B648D2}"/>
              </a:ext>
            </a:extLst>
          </p:cNvPr>
          <p:cNvSpPr txBox="1"/>
          <p:nvPr/>
        </p:nvSpPr>
        <p:spPr>
          <a:xfrm>
            <a:off x="1275736" y="4102331"/>
            <a:ext cx="2977064" cy="315599"/>
          </a:xfrm>
          <a:prstGeom prst="rect">
            <a:avLst/>
          </a:prstGeom>
          <a:noFill/>
        </p:spPr>
        <p:txBody>
          <a:bodyPr wrap="square" rtlCol="0" anchor="ctr">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s-419" b="1" i="0" u="none" strike="noStrike" kern="1200" cap="none" spc="0" normalizeH="0" baseline="0" dirty="0">
                <a:ln>
                  <a:noFill/>
                </a:ln>
                <a:solidFill>
                  <a:srgbClr val="74A9DB"/>
                </a:solidFill>
                <a:effectLst/>
                <a:uLnTx/>
                <a:uFillTx/>
                <a:latin typeface="Montserrat" panose="00000500000000000000" pitchFamily="2" charset="0"/>
                <a:ea typeface="Segoe UI Black" panose="020B0A02040204020203" pitchFamily="34" charset="0"/>
                <a:cs typeface="Segoe UI Light" panose="020B0502040204020203" pitchFamily="34" charset="0"/>
              </a:rPr>
              <a:t>Salas de cine</a:t>
            </a:r>
          </a:p>
        </p:txBody>
      </p:sp>
      <p:sp>
        <p:nvSpPr>
          <p:cNvPr id="35" name="CaixaDeTexto 34">
            <a:extLst>
              <a:ext uri="{FF2B5EF4-FFF2-40B4-BE49-F238E27FC236}">
                <a16:creationId xmlns:a16="http://schemas.microsoft.com/office/drawing/2014/main" id="{A63323B4-35C4-6C17-4840-7054EBAFDF8F}"/>
              </a:ext>
            </a:extLst>
          </p:cNvPr>
          <p:cNvSpPr txBox="1"/>
          <p:nvPr/>
        </p:nvSpPr>
        <p:spPr>
          <a:xfrm>
            <a:off x="1275736" y="4397599"/>
            <a:ext cx="3191381"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2000" dirty="0">
                <a:latin typeface="Montserrat" panose="00000500000000000000" pitchFamily="2" charset="0"/>
                <a:ea typeface="Segoe UI Black" panose="020B0A02040204020203" pitchFamily="34" charset="0"/>
                <a:cs typeface="Segoe UI Light" panose="020B0502040204020203" pitchFamily="34" charset="0"/>
              </a:rPr>
              <a:t>139</a:t>
            </a:r>
            <a:endParaRPr kumimoji="0" lang="es-419" sz="2000" b="0"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Light" panose="020B0502040204020203" pitchFamily="34" charset="0"/>
            </a:endParaRPr>
          </a:p>
        </p:txBody>
      </p:sp>
      <p:sp>
        <p:nvSpPr>
          <p:cNvPr id="66" name="Elipse 65">
            <a:extLst>
              <a:ext uri="{FF2B5EF4-FFF2-40B4-BE49-F238E27FC236}">
                <a16:creationId xmlns:a16="http://schemas.microsoft.com/office/drawing/2014/main" id="{96853E22-0250-ABE7-EB91-0E42860CA0D6}"/>
              </a:ext>
            </a:extLst>
          </p:cNvPr>
          <p:cNvSpPr/>
          <p:nvPr/>
        </p:nvSpPr>
        <p:spPr>
          <a:xfrm>
            <a:off x="1124390" y="53128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67" name="Conector reto 66">
            <a:extLst>
              <a:ext uri="{FF2B5EF4-FFF2-40B4-BE49-F238E27FC236}">
                <a16:creationId xmlns:a16="http://schemas.microsoft.com/office/drawing/2014/main" id="{306106CC-F907-0E48-D6C7-DB5ABE9E880C}"/>
              </a:ext>
            </a:extLst>
          </p:cNvPr>
          <p:cNvCxnSpPr>
            <a:cxnSpLocks/>
          </p:cNvCxnSpPr>
          <p:nvPr/>
        </p:nvCxnSpPr>
        <p:spPr>
          <a:xfrm>
            <a:off x="1200063" y="-4182376"/>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pic>
        <p:nvPicPr>
          <p:cNvPr id="6" name="Imagem 5" descr="Uma imagem contendo Diagrama&#10;&#10;Descrição gerada automaticamente">
            <a:extLst>
              <a:ext uri="{FF2B5EF4-FFF2-40B4-BE49-F238E27FC236}">
                <a16:creationId xmlns:a16="http://schemas.microsoft.com/office/drawing/2014/main" id="{86F32D92-BF0D-F3FE-08A2-EE34BB715253}"/>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6084" t="50387" r="6601" b="10444"/>
          <a:stretch/>
        </p:blipFill>
        <p:spPr>
          <a:xfrm rot="16200000">
            <a:off x="-3125093" y="3144143"/>
            <a:ext cx="6846680" cy="596494"/>
          </a:xfrm>
          <a:prstGeom prst="rect">
            <a:avLst/>
          </a:prstGeom>
        </p:spPr>
      </p:pic>
      <p:sp>
        <p:nvSpPr>
          <p:cNvPr id="3" name="CaixaDeTexto 2">
            <a:extLst>
              <a:ext uri="{FF2B5EF4-FFF2-40B4-BE49-F238E27FC236}">
                <a16:creationId xmlns:a16="http://schemas.microsoft.com/office/drawing/2014/main" id="{A1A0C6BE-CE62-F1BF-C26A-46A4A93C0640}"/>
              </a:ext>
            </a:extLst>
          </p:cNvPr>
          <p:cNvSpPr txBox="1"/>
          <p:nvPr/>
        </p:nvSpPr>
        <p:spPr>
          <a:xfrm>
            <a:off x="1275736" y="4829380"/>
            <a:ext cx="2741093" cy="537198"/>
          </a:xfrm>
          <a:prstGeom prst="rect">
            <a:avLst/>
          </a:prstGeom>
          <a:noFill/>
        </p:spPr>
        <p:txBody>
          <a:bodyPr wrap="square" rtlCol="0" anchor="ctr">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s-419" b="1" i="0" u="none" strike="noStrike" kern="1200" cap="none" spc="0" normalizeH="0" baseline="0" dirty="0">
                <a:ln>
                  <a:noFill/>
                </a:ln>
                <a:solidFill>
                  <a:srgbClr val="74A9DB"/>
                </a:solidFill>
                <a:effectLst/>
                <a:uLnTx/>
                <a:uFillTx/>
                <a:latin typeface="Montserrat" panose="00000500000000000000" pitchFamily="2" charset="0"/>
                <a:ea typeface="Segoe UI Black" panose="020B0A02040204020203" pitchFamily="34" charset="0"/>
                <a:cs typeface="Segoe UI Light" panose="020B0502040204020203" pitchFamily="34" charset="0"/>
              </a:rPr>
              <a:t>Promedio de salas por centro comercial</a:t>
            </a:r>
          </a:p>
        </p:txBody>
      </p:sp>
      <p:sp>
        <p:nvSpPr>
          <p:cNvPr id="7" name="CaixaDeTexto 6">
            <a:extLst>
              <a:ext uri="{FF2B5EF4-FFF2-40B4-BE49-F238E27FC236}">
                <a16:creationId xmlns:a16="http://schemas.microsoft.com/office/drawing/2014/main" id="{1BB29308-1A5E-558A-C945-918C6351BE1F}"/>
              </a:ext>
            </a:extLst>
          </p:cNvPr>
          <p:cNvSpPr txBox="1"/>
          <p:nvPr/>
        </p:nvSpPr>
        <p:spPr>
          <a:xfrm>
            <a:off x="1275736" y="5366078"/>
            <a:ext cx="3191381"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2000" dirty="0">
                <a:latin typeface="Montserrat" panose="00000500000000000000" pitchFamily="2" charset="0"/>
                <a:ea typeface="Segoe UI Black" panose="020B0A02040204020203" pitchFamily="34" charset="0"/>
                <a:cs typeface="Segoe UI Light" panose="020B0502040204020203" pitchFamily="34" charset="0"/>
              </a:rPr>
              <a:t>2,3</a:t>
            </a:r>
            <a:endParaRPr kumimoji="0" lang="es-419" sz="2000" b="0"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Light" panose="020B0502040204020203" pitchFamily="34" charset="0"/>
            </a:endParaRPr>
          </a:p>
        </p:txBody>
      </p:sp>
      <p:grpSp>
        <p:nvGrpSpPr>
          <p:cNvPr id="4" name="Agrupar 3">
            <a:extLst>
              <a:ext uri="{FF2B5EF4-FFF2-40B4-BE49-F238E27FC236}">
                <a16:creationId xmlns:a16="http://schemas.microsoft.com/office/drawing/2014/main" id="{F981B121-62E6-05C1-6C48-12717D58E431}"/>
              </a:ext>
            </a:extLst>
          </p:cNvPr>
          <p:cNvGrpSpPr/>
          <p:nvPr/>
        </p:nvGrpSpPr>
        <p:grpSpPr>
          <a:xfrm>
            <a:off x="0" y="-203200"/>
            <a:ext cx="596496" cy="7096541"/>
            <a:chOff x="0" y="9939"/>
            <a:chExt cx="596496" cy="6858002"/>
          </a:xfrm>
        </p:grpSpPr>
        <p:pic>
          <p:nvPicPr>
            <p:cNvPr id="5" name="Imagem 4" descr="Uma imagem contendo Diagrama&#10;&#10;Descrição gerada automaticamente">
              <a:extLst>
                <a:ext uri="{FF2B5EF4-FFF2-40B4-BE49-F238E27FC236}">
                  <a16:creationId xmlns:a16="http://schemas.microsoft.com/office/drawing/2014/main" id="{4615A6EA-1BC9-34DB-D49A-D5AF267F3494}"/>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6084" t="50387" r="6601" b="10444"/>
            <a:stretch/>
          </p:blipFill>
          <p:spPr>
            <a:xfrm rot="16200000">
              <a:off x="-3130752" y="3140693"/>
              <a:ext cx="6858002" cy="596494"/>
            </a:xfrm>
            <a:prstGeom prst="rect">
              <a:avLst/>
            </a:prstGeom>
          </p:spPr>
        </p:pic>
        <p:sp>
          <p:nvSpPr>
            <p:cNvPr id="8" name="Retângulo 7">
              <a:extLst>
                <a:ext uri="{FF2B5EF4-FFF2-40B4-BE49-F238E27FC236}">
                  <a16:creationId xmlns:a16="http://schemas.microsoft.com/office/drawing/2014/main" id="{B4185982-C86C-3188-AEF7-9B1BEEE8816F}"/>
                </a:ext>
              </a:extLst>
            </p:cNvPr>
            <p:cNvSpPr/>
            <p:nvPr/>
          </p:nvSpPr>
          <p:spPr>
            <a:xfrm>
              <a:off x="0" y="2112621"/>
              <a:ext cx="275303" cy="276374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1" name="Retângulo: Cantos Arredondados 10">
            <a:extLst>
              <a:ext uri="{FF2B5EF4-FFF2-40B4-BE49-F238E27FC236}">
                <a16:creationId xmlns:a16="http://schemas.microsoft.com/office/drawing/2014/main" id="{45867BEE-59BD-BAF9-460A-12D291013385}"/>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19</a:t>
            </a:r>
          </a:p>
        </p:txBody>
      </p:sp>
      <p:sp>
        <p:nvSpPr>
          <p:cNvPr id="9" name="Retângulo: Cantos Arredondados 8">
            <a:hlinkClick r:id="rId4" action="ppaction://hlinksldjump"/>
            <a:extLst>
              <a:ext uri="{FF2B5EF4-FFF2-40B4-BE49-F238E27FC236}">
                <a16:creationId xmlns:a16="http://schemas.microsoft.com/office/drawing/2014/main" id="{A864C5C3-0032-52E1-B89B-58211495E075}"/>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628013450"/>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948862481"/>
              </p:ext>
            </p:extLst>
          </p:nvPr>
        </p:nvGraphicFramePr>
        <p:xfrm>
          <a:off x="3725782" y="1"/>
          <a:ext cx="7812001" cy="6806216"/>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4235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07519">
                <a:tc>
                  <a:txBody>
                    <a:bodyPr/>
                    <a:lstStyle/>
                    <a:p>
                      <a:pPr algn="ctr" fontAlgn="b"/>
                      <a:r>
                        <a:rPr lang="pt-BR" sz="900" b="0" i="0" u="none" strike="noStrike" dirty="0">
                          <a:solidFill>
                            <a:srgbClr val="000000"/>
                          </a:solidFill>
                          <a:effectLst/>
                          <a:latin typeface="Montserrat" panose="00000500000000000000" pitchFamily="2" charset="0"/>
                        </a:rPr>
                        <a:t>Sendero Chihuahua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Chihuahua</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8D7CD"/>
                    </a:solidFill>
                  </a:tcPr>
                </a:tc>
                <a:extLst>
                  <a:ext uri="{0D108BD9-81ED-4DB2-BD59-A6C34878D82A}">
                    <a16:rowId xmlns:a16="http://schemas.microsoft.com/office/drawing/2014/main" val="174269447"/>
                  </a:ext>
                </a:extLst>
              </a:tr>
              <a:tr h="307519">
                <a:tc>
                  <a:txBody>
                    <a:bodyPr/>
                    <a:lstStyle/>
                    <a:p>
                      <a:pPr algn="ctr" fontAlgn="b"/>
                      <a:r>
                        <a:rPr lang="pt-BR" sz="900" b="0" i="0" u="none" strike="noStrike" dirty="0">
                          <a:solidFill>
                            <a:srgbClr val="000000"/>
                          </a:solidFill>
                          <a:effectLst/>
                          <a:latin typeface="Montserrat" panose="00000500000000000000" pitchFamily="2" charset="0"/>
                        </a:rPr>
                        <a:t>Sendero </a:t>
                      </a:r>
                      <a:r>
                        <a:rPr lang="pt-BR" sz="900" b="0" i="0" u="none" strike="noStrike" dirty="0" err="1">
                          <a:solidFill>
                            <a:srgbClr val="000000"/>
                          </a:solidFill>
                          <a:effectLst/>
                          <a:latin typeface="Montserrat" panose="00000500000000000000" pitchFamily="2" charset="0"/>
                        </a:rPr>
                        <a:t>Culiacan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Culiacán</a:t>
                      </a: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CECE8"/>
                    </a:solidFill>
                  </a:tcPr>
                </a:tc>
                <a:extLst>
                  <a:ext uri="{0D108BD9-81ED-4DB2-BD59-A6C34878D82A}">
                    <a16:rowId xmlns:a16="http://schemas.microsoft.com/office/drawing/2014/main" val="2738435831"/>
                  </a:ext>
                </a:extLst>
              </a:tr>
              <a:tr h="307519">
                <a:tc>
                  <a:txBody>
                    <a:bodyPr/>
                    <a:lstStyle/>
                    <a:p>
                      <a:pPr algn="ctr" fontAlgn="b"/>
                      <a:r>
                        <a:rPr lang="pt-BR" sz="900" b="0" i="0" u="none" strike="noStrike" dirty="0">
                          <a:solidFill>
                            <a:srgbClr val="000000"/>
                          </a:solidFill>
                          <a:effectLst/>
                          <a:latin typeface="Montserrat" panose="00000500000000000000" pitchFamily="2" charset="0"/>
                        </a:rPr>
                        <a:t>Sendero </a:t>
                      </a:r>
                      <a:r>
                        <a:rPr lang="pt-BR" sz="900" b="0" i="0" u="none" strike="noStrike" dirty="0" err="1">
                          <a:solidFill>
                            <a:srgbClr val="000000"/>
                          </a:solidFill>
                          <a:effectLst/>
                          <a:latin typeface="Montserrat" panose="00000500000000000000" pitchFamily="2" charset="0"/>
                        </a:rPr>
                        <a:t>Escobedo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8D7CD"/>
                    </a:solidFill>
                  </a:tcPr>
                </a:tc>
                <a:extLst>
                  <a:ext uri="{0D108BD9-81ED-4DB2-BD59-A6C34878D82A}">
                    <a16:rowId xmlns:a16="http://schemas.microsoft.com/office/drawing/2014/main" val="1188178967"/>
                  </a:ext>
                </a:extLst>
              </a:tr>
              <a:tr h="307519">
                <a:tc>
                  <a:txBody>
                    <a:bodyPr/>
                    <a:lstStyle/>
                    <a:p>
                      <a:pPr algn="ctr" fontAlgn="b"/>
                      <a:r>
                        <a:rPr lang="pt-BR" sz="900" b="0" i="0" u="none" strike="noStrike" dirty="0">
                          <a:solidFill>
                            <a:srgbClr val="000000"/>
                          </a:solidFill>
                          <a:effectLst/>
                          <a:latin typeface="Montserrat" panose="00000500000000000000" pitchFamily="2" charset="0"/>
                        </a:rPr>
                        <a:t>Sendero </a:t>
                      </a:r>
                      <a:r>
                        <a:rPr lang="pt-BR" sz="900" b="0" i="0" u="none" strike="noStrike" dirty="0" err="1">
                          <a:solidFill>
                            <a:srgbClr val="000000"/>
                          </a:solidFill>
                          <a:effectLst/>
                          <a:latin typeface="Montserrat" panose="00000500000000000000" pitchFamily="2" charset="0"/>
                        </a:rPr>
                        <a:t>Ixtapaluca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CECE8"/>
                    </a:solidFill>
                  </a:tcPr>
                </a:tc>
                <a:extLst>
                  <a:ext uri="{0D108BD9-81ED-4DB2-BD59-A6C34878D82A}">
                    <a16:rowId xmlns:a16="http://schemas.microsoft.com/office/drawing/2014/main" val="1037831715"/>
                  </a:ext>
                </a:extLst>
              </a:tr>
              <a:tr h="307519">
                <a:tc>
                  <a:txBody>
                    <a:bodyPr/>
                    <a:lstStyle/>
                    <a:p>
                      <a:pPr algn="ctr" fontAlgn="b"/>
                      <a:r>
                        <a:rPr lang="pt-BR" sz="900" b="0" i="0" u="none" strike="noStrike" dirty="0">
                          <a:solidFill>
                            <a:srgbClr val="000000"/>
                          </a:solidFill>
                          <a:effectLst/>
                          <a:latin typeface="Montserrat" panose="00000500000000000000" pitchFamily="2" charset="0"/>
                        </a:rPr>
                        <a:t>Sendero La Fe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35.900</a:t>
                      </a:r>
                    </a:p>
                  </a:txBody>
                  <a:tcPr marL="9525" marR="9525" marT="9525" marB="0" anchor="ctr">
                    <a:solidFill>
                      <a:srgbClr val="F8D7CD"/>
                    </a:solidFill>
                  </a:tcPr>
                </a:tc>
                <a:extLst>
                  <a:ext uri="{0D108BD9-81ED-4DB2-BD59-A6C34878D82A}">
                    <a16:rowId xmlns:a16="http://schemas.microsoft.com/office/drawing/2014/main" val="1624563643"/>
                  </a:ext>
                </a:extLst>
              </a:tr>
              <a:tr h="307519">
                <a:tc>
                  <a:txBody>
                    <a:bodyPr/>
                    <a:lstStyle/>
                    <a:p>
                      <a:pPr algn="ctr" fontAlgn="b"/>
                      <a:r>
                        <a:rPr lang="pt-BR" sz="900" b="0" i="0" u="none" strike="noStrike" dirty="0">
                          <a:solidFill>
                            <a:srgbClr val="000000"/>
                          </a:solidFill>
                          <a:effectLst/>
                          <a:latin typeface="Montserrat" panose="00000500000000000000" pitchFamily="2" charset="0"/>
                        </a:rPr>
                        <a:t>Sendero Los </a:t>
                      </a:r>
                      <a:r>
                        <a:rPr lang="pt-BR" sz="900" b="0" i="0" u="none" strike="noStrike" dirty="0" err="1">
                          <a:solidFill>
                            <a:srgbClr val="000000"/>
                          </a:solidFill>
                          <a:effectLst/>
                          <a:latin typeface="Montserrat" panose="00000500000000000000" pitchFamily="2" charset="0"/>
                        </a:rPr>
                        <a:t>Mochis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Los </a:t>
                      </a:r>
                      <a:r>
                        <a:rPr lang="pt-BR" sz="900" b="0" i="0" u="none" strike="noStrike" dirty="0" err="1">
                          <a:solidFill>
                            <a:srgbClr val="000000"/>
                          </a:solidFill>
                          <a:effectLst/>
                          <a:latin typeface="Montserrat" panose="00000500000000000000" pitchFamily="2" charset="0"/>
                        </a:rPr>
                        <a:t>Mochis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CECE8"/>
                    </a:solidFill>
                  </a:tcPr>
                </a:tc>
                <a:extLst>
                  <a:ext uri="{0D108BD9-81ED-4DB2-BD59-A6C34878D82A}">
                    <a16:rowId xmlns:a16="http://schemas.microsoft.com/office/drawing/2014/main" val="159647448"/>
                  </a:ext>
                </a:extLst>
              </a:tr>
              <a:tr h="307519">
                <a:tc>
                  <a:txBody>
                    <a:bodyPr/>
                    <a:lstStyle/>
                    <a:p>
                      <a:pPr algn="ctr" fontAlgn="b"/>
                      <a:r>
                        <a:rPr lang="pt-BR" sz="900" b="0" i="0" u="none" strike="noStrike" dirty="0">
                          <a:solidFill>
                            <a:srgbClr val="000000"/>
                          </a:solidFill>
                          <a:effectLst/>
                          <a:latin typeface="Montserrat" panose="00000500000000000000" pitchFamily="2" charset="0"/>
                        </a:rPr>
                        <a:t>Sendero </a:t>
                      </a:r>
                      <a:r>
                        <a:rPr lang="pt-BR" sz="900" b="0" i="0" u="none" strike="noStrike" dirty="0" err="1">
                          <a:solidFill>
                            <a:srgbClr val="000000"/>
                          </a:solidFill>
                          <a:effectLst/>
                          <a:latin typeface="Montserrat" panose="00000500000000000000" pitchFamily="2" charset="0"/>
                        </a:rPr>
                        <a:t>Mexicali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Mexicali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extLst>
                  <a:ext uri="{0D108BD9-81ED-4DB2-BD59-A6C34878D82A}">
                    <a16:rowId xmlns:a16="http://schemas.microsoft.com/office/drawing/2014/main" val="3882297485"/>
                  </a:ext>
                </a:extLst>
              </a:tr>
              <a:tr h="307519">
                <a:tc>
                  <a:txBody>
                    <a:bodyPr/>
                    <a:lstStyle/>
                    <a:p>
                      <a:pPr algn="ctr" fontAlgn="b"/>
                      <a:r>
                        <a:rPr lang="pt-BR" sz="900" b="0" i="0" u="none" strike="noStrike" dirty="0">
                          <a:solidFill>
                            <a:srgbClr val="000000"/>
                          </a:solidFill>
                          <a:effectLst/>
                          <a:latin typeface="Montserrat" panose="00000500000000000000" pitchFamily="2" charset="0"/>
                        </a:rPr>
                        <a:t>Sendero </a:t>
                      </a:r>
                      <a:r>
                        <a:rPr lang="pt-BR" sz="900" b="0" i="0" u="none" strike="noStrike" dirty="0" err="1">
                          <a:solidFill>
                            <a:srgbClr val="000000"/>
                          </a:solidFill>
                          <a:effectLst/>
                          <a:latin typeface="Montserrat" panose="00000500000000000000" pitchFamily="2" charset="0"/>
                        </a:rPr>
                        <a:t>Obregon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Sonora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Cajeme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CECE8"/>
                    </a:solidFill>
                  </a:tcPr>
                </a:tc>
                <a:extLst>
                  <a:ext uri="{0D108BD9-81ED-4DB2-BD59-A6C34878D82A}">
                    <a16:rowId xmlns:a16="http://schemas.microsoft.com/office/drawing/2014/main" val="1849445180"/>
                  </a:ext>
                </a:extLst>
              </a:tr>
              <a:tr h="307519">
                <a:tc>
                  <a:txBody>
                    <a:bodyPr/>
                    <a:lstStyle/>
                    <a:p>
                      <a:pPr algn="ctr" fontAlgn="b"/>
                      <a:r>
                        <a:rPr lang="pt-BR" sz="900" b="0" i="0" u="none" strike="noStrike" dirty="0">
                          <a:solidFill>
                            <a:srgbClr val="000000"/>
                          </a:solidFill>
                          <a:effectLst/>
                          <a:latin typeface="Montserrat" panose="00000500000000000000" pitchFamily="2" charset="0"/>
                        </a:rPr>
                        <a:t>Sendero </a:t>
                      </a:r>
                      <a:r>
                        <a:rPr lang="pt-BR" sz="900" b="0" i="0" u="none" strike="noStrike" dirty="0" err="1">
                          <a:solidFill>
                            <a:srgbClr val="000000"/>
                          </a:solidFill>
                          <a:effectLst/>
                          <a:latin typeface="Montserrat" panose="00000500000000000000" pitchFamily="2" charset="0"/>
                        </a:rPr>
                        <a:t>Periferico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Reynosa-río</a:t>
                      </a:r>
                      <a:r>
                        <a:rPr lang="pt-BR" sz="900" b="0" i="0" u="none" strike="noStrike" dirty="0">
                          <a:solidFill>
                            <a:srgbClr val="000000"/>
                          </a:solidFill>
                          <a:effectLst/>
                          <a:latin typeface="Montserrat" panose="00000500000000000000" pitchFamily="2" charset="0"/>
                        </a:rPr>
                        <a:t> Bravo</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extLst>
                  <a:ext uri="{0D108BD9-81ED-4DB2-BD59-A6C34878D82A}">
                    <a16:rowId xmlns:a16="http://schemas.microsoft.com/office/drawing/2014/main" val="1411550322"/>
                  </a:ext>
                </a:extLst>
              </a:tr>
              <a:tr h="418780">
                <a:tc>
                  <a:txBody>
                    <a:bodyPr/>
                    <a:lstStyle/>
                    <a:p>
                      <a:pPr algn="ctr" fontAlgn="b"/>
                      <a:r>
                        <a:rPr lang="pt-BR" sz="900" b="0" i="0" u="none" strike="noStrike" dirty="0">
                          <a:solidFill>
                            <a:srgbClr val="000000"/>
                          </a:solidFill>
                          <a:effectLst/>
                          <a:latin typeface="Montserrat" panose="00000500000000000000" pitchFamily="2" charset="0"/>
                        </a:rPr>
                        <a:t>Sendero San </a:t>
                      </a:r>
                      <a:r>
                        <a:rPr lang="pt-BR" sz="900" b="0" i="0" u="none" strike="noStrike" dirty="0" err="1">
                          <a:solidFill>
                            <a:srgbClr val="000000"/>
                          </a:solidFill>
                          <a:effectLst/>
                          <a:latin typeface="Montserrat" panose="00000500000000000000" pitchFamily="2" charset="0"/>
                        </a:rPr>
                        <a:t>Luis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San </a:t>
                      </a:r>
                      <a:r>
                        <a:rPr lang="pt-BR" sz="900" b="0" i="0" u="none" strike="noStrike" dirty="0" err="1">
                          <a:solidFill>
                            <a:srgbClr val="000000"/>
                          </a:solidFill>
                          <a:effectLst/>
                          <a:latin typeface="Montserrat" panose="00000500000000000000" pitchFamily="2" charset="0"/>
                        </a:rPr>
                        <a:t>Luis</a:t>
                      </a:r>
                      <a:r>
                        <a:rPr lang="pt-BR" sz="900" b="0" i="0" u="none" strike="noStrike" dirty="0">
                          <a:solidFill>
                            <a:srgbClr val="000000"/>
                          </a:solidFill>
                          <a:effectLst/>
                          <a:latin typeface="Montserrat" panose="00000500000000000000" pitchFamily="2" charset="0"/>
                        </a:rPr>
                        <a:t> Potosí</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 San Luis Potosí-soledad De Graciano Sánchez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39.343</a:t>
                      </a:r>
                    </a:p>
                  </a:txBody>
                  <a:tcPr marL="9525" marR="9525" marT="9525" marB="0" anchor="ctr">
                    <a:solidFill>
                      <a:srgbClr val="FCECE8"/>
                    </a:solidFill>
                  </a:tcPr>
                </a:tc>
                <a:extLst>
                  <a:ext uri="{0D108BD9-81ED-4DB2-BD59-A6C34878D82A}">
                    <a16:rowId xmlns:a16="http://schemas.microsoft.com/office/drawing/2014/main" val="3066878474"/>
                  </a:ext>
                </a:extLst>
              </a:tr>
              <a:tr h="307519">
                <a:tc>
                  <a:txBody>
                    <a:bodyPr/>
                    <a:lstStyle/>
                    <a:p>
                      <a:pPr algn="ctr" fontAlgn="b"/>
                      <a:r>
                        <a:rPr lang="pt-BR" sz="900" b="0" i="0" u="none" strike="noStrike" dirty="0">
                          <a:solidFill>
                            <a:srgbClr val="000000"/>
                          </a:solidFill>
                          <a:effectLst/>
                          <a:latin typeface="Montserrat" panose="00000500000000000000" pitchFamily="2" charset="0"/>
                        </a:rPr>
                        <a:t>Sendero San Roque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extLst>
                  <a:ext uri="{0D108BD9-81ED-4DB2-BD59-A6C34878D82A}">
                    <a16:rowId xmlns:a16="http://schemas.microsoft.com/office/drawing/2014/main" val="2150376807"/>
                  </a:ext>
                </a:extLst>
              </a:tr>
              <a:tr h="307519">
                <a:tc>
                  <a:txBody>
                    <a:bodyPr/>
                    <a:lstStyle/>
                    <a:p>
                      <a:pPr algn="ctr" fontAlgn="b"/>
                      <a:r>
                        <a:rPr lang="pt-BR" sz="900" b="0" i="0" u="none" strike="noStrike" dirty="0">
                          <a:solidFill>
                            <a:srgbClr val="000000"/>
                          </a:solidFill>
                          <a:effectLst/>
                          <a:latin typeface="Montserrat" panose="00000500000000000000" pitchFamily="2" charset="0"/>
                        </a:rPr>
                        <a:t>Sendero Santa Catarina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33.234</a:t>
                      </a:r>
                    </a:p>
                  </a:txBody>
                  <a:tcPr marL="9525" marR="9525" marT="9525" marB="0" anchor="ctr">
                    <a:solidFill>
                      <a:srgbClr val="FCECE8"/>
                    </a:solidFill>
                  </a:tcPr>
                </a:tc>
                <a:extLst>
                  <a:ext uri="{0D108BD9-81ED-4DB2-BD59-A6C34878D82A}">
                    <a16:rowId xmlns:a16="http://schemas.microsoft.com/office/drawing/2014/main" val="2015994734"/>
                  </a:ext>
                </a:extLst>
              </a:tr>
              <a:tr h="307519">
                <a:tc>
                  <a:txBody>
                    <a:bodyPr/>
                    <a:lstStyle/>
                    <a:p>
                      <a:pPr algn="ctr" fontAlgn="b"/>
                      <a:r>
                        <a:rPr lang="pt-BR" sz="900" b="0" i="0" u="none" strike="noStrike" dirty="0">
                          <a:solidFill>
                            <a:srgbClr val="000000"/>
                          </a:solidFill>
                          <a:effectLst/>
                          <a:latin typeface="Montserrat" panose="00000500000000000000" pitchFamily="2" charset="0"/>
                        </a:rPr>
                        <a:t>Sendero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Saltillo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8D7CD"/>
                    </a:solidFill>
                  </a:tcPr>
                </a:tc>
                <a:extLst>
                  <a:ext uri="{0D108BD9-81ED-4DB2-BD59-A6C34878D82A}">
                    <a16:rowId xmlns:a16="http://schemas.microsoft.com/office/drawing/2014/main" val="2104077100"/>
                  </a:ext>
                </a:extLst>
              </a:tr>
              <a:tr h="307519">
                <a:tc>
                  <a:txBody>
                    <a:bodyPr/>
                    <a:lstStyle/>
                    <a:p>
                      <a:pPr algn="ctr" fontAlgn="b"/>
                      <a:r>
                        <a:rPr lang="pt-BR" sz="900" b="0" i="0" u="none" strike="noStrike" dirty="0">
                          <a:solidFill>
                            <a:srgbClr val="000000"/>
                          </a:solidFill>
                          <a:effectLst/>
                          <a:latin typeface="Montserrat" panose="00000500000000000000" pitchFamily="2" charset="0"/>
                        </a:rPr>
                        <a:t>Sendero Tijuana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CECE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FCECE8"/>
                    </a:solidFill>
                  </a:tcPr>
                </a:tc>
                <a:extLst>
                  <a:ext uri="{0D108BD9-81ED-4DB2-BD59-A6C34878D82A}">
                    <a16:rowId xmlns:a16="http://schemas.microsoft.com/office/drawing/2014/main" val="1068493753"/>
                  </a:ext>
                </a:extLst>
              </a:tr>
              <a:tr h="307519">
                <a:tc>
                  <a:txBody>
                    <a:bodyPr/>
                    <a:lstStyle/>
                    <a:p>
                      <a:pPr algn="ctr" fontAlgn="b"/>
                      <a:r>
                        <a:rPr lang="pt-BR" sz="900" b="0" i="0" u="none" strike="noStrike" dirty="0">
                          <a:solidFill>
                            <a:srgbClr val="000000"/>
                          </a:solidFill>
                          <a:effectLst/>
                          <a:latin typeface="Montserrat" panose="00000500000000000000" pitchFamily="2" charset="0"/>
                        </a:rPr>
                        <a:t>Sendero Toluca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Toluca</a:t>
                      </a:r>
                    </a:p>
                  </a:txBody>
                  <a:tcPr marL="9525" marR="9525" marT="9525" marB="0" anchor="ctr">
                    <a:solidFill>
                      <a:srgbClr val="F8D7CD"/>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F8D7CD"/>
                    </a:solidFill>
                  </a:tcPr>
                </a:tc>
                <a:extLst>
                  <a:ext uri="{0D108BD9-81ED-4DB2-BD59-A6C34878D82A}">
                    <a16:rowId xmlns:a16="http://schemas.microsoft.com/office/drawing/2014/main" val="919468357"/>
                  </a:ext>
                </a:extLst>
              </a:tr>
              <a:tr h="307519">
                <a:tc>
                  <a:txBody>
                    <a:bodyPr/>
                    <a:lstStyle/>
                    <a:p>
                      <a:pPr algn="ctr" fontAlgn="b"/>
                      <a:r>
                        <a:rPr lang="pt-BR" sz="900" b="0" i="0" u="none" strike="noStrike" dirty="0">
                          <a:solidFill>
                            <a:srgbClr val="000000"/>
                          </a:solidFill>
                          <a:effectLst/>
                          <a:latin typeface="Montserrat" panose="00000500000000000000" pitchFamily="2" charset="0"/>
                        </a:rPr>
                        <a:t>Sendero </a:t>
                      </a:r>
                      <a:r>
                        <a:rPr lang="pt-BR" sz="900" b="0" i="0" u="none" strike="noStrike" dirty="0" err="1">
                          <a:solidFill>
                            <a:srgbClr val="000000"/>
                          </a:solidFill>
                          <a:effectLst/>
                          <a:latin typeface="Montserrat" panose="00000500000000000000" pitchFamily="2" charset="0"/>
                        </a:rPr>
                        <a:t>Villahermosa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Acosta Verde</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Tabasco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Villahermosa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33.800</a:t>
                      </a:r>
                    </a:p>
                  </a:txBody>
                  <a:tcPr marL="9525" marR="9525" marT="9525" marB="0" anchor="ctr">
                    <a:solidFill>
                      <a:srgbClr val="FCECE8"/>
                    </a:solidFill>
                  </a:tcPr>
                </a:tc>
                <a:extLst>
                  <a:ext uri="{0D108BD9-81ED-4DB2-BD59-A6C34878D82A}">
                    <a16:rowId xmlns:a16="http://schemas.microsoft.com/office/drawing/2014/main" val="2499613958"/>
                  </a:ext>
                </a:extLst>
              </a:tr>
              <a:tr h="307519">
                <a:tc>
                  <a:txBody>
                    <a:bodyPr/>
                    <a:lstStyle/>
                    <a:p>
                      <a:pPr algn="ctr" fontAlgn="b"/>
                      <a:r>
                        <a:rPr lang="pt-BR" sz="900" b="0" i="0" u="none" strike="noStrike" dirty="0">
                          <a:solidFill>
                            <a:srgbClr val="000000"/>
                          </a:solidFill>
                          <a:effectLst/>
                          <a:latin typeface="Montserrat" panose="00000500000000000000" pitchFamily="2" charset="0"/>
                        </a:rPr>
                        <a:t>Shopping Plaza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8.000</a:t>
                      </a:r>
                    </a:p>
                  </a:txBody>
                  <a:tcPr marL="9525" marR="9525" marT="9525" marB="0" anchor="ctr">
                    <a:solidFill>
                      <a:srgbClr val="F8D7CD"/>
                    </a:solidFill>
                  </a:tcPr>
                </a:tc>
                <a:extLst>
                  <a:ext uri="{0D108BD9-81ED-4DB2-BD59-A6C34878D82A}">
                    <a16:rowId xmlns:a16="http://schemas.microsoft.com/office/drawing/2014/main" val="246155704"/>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Smart</a:t>
                      </a:r>
                      <a:r>
                        <a:rPr lang="pt-BR" sz="900" b="0" i="0" u="none" strike="noStrike" dirty="0">
                          <a:solidFill>
                            <a:srgbClr val="000000"/>
                          </a:solidFill>
                          <a:effectLst/>
                          <a:latin typeface="Montserrat" panose="00000500000000000000" pitchFamily="2" charset="0"/>
                        </a:rPr>
                        <a:t> Hidalgo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Smart</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Reynosa-río</a:t>
                      </a:r>
                      <a:r>
                        <a:rPr lang="pt-BR" sz="900" b="0" i="0" u="none" strike="noStrike" dirty="0">
                          <a:solidFill>
                            <a:srgbClr val="000000"/>
                          </a:solidFill>
                          <a:effectLst/>
                          <a:latin typeface="Montserrat" panose="00000500000000000000" pitchFamily="2" charset="0"/>
                        </a:rPr>
                        <a:t> Bravo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9.500</a:t>
                      </a:r>
                    </a:p>
                  </a:txBody>
                  <a:tcPr marL="9525" marR="9525" marT="9525" marB="0" anchor="ctr">
                    <a:solidFill>
                      <a:srgbClr val="FCECE8"/>
                    </a:solidFill>
                  </a:tcPr>
                </a:tc>
                <a:extLst>
                  <a:ext uri="{0D108BD9-81ED-4DB2-BD59-A6C34878D82A}">
                    <a16:rowId xmlns:a16="http://schemas.microsoft.com/office/drawing/2014/main" val="2669191146"/>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Smart</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Morelos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Smart</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Reynosa-río</a:t>
                      </a:r>
                      <a:r>
                        <a:rPr lang="pt-BR" sz="900" b="0" i="0" u="none" strike="noStrike" dirty="0">
                          <a:solidFill>
                            <a:srgbClr val="000000"/>
                          </a:solidFill>
                          <a:effectLst/>
                          <a:latin typeface="Montserrat" panose="00000500000000000000" pitchFamily="2" charset="0"/>
                        </a:rPr>
                        <a:t> Bravo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7.600</a:t>
                      </a:r>
                    </a:p>
                  </a:txBody>
                  <a:tcPr marL="9525" marR="9525" marT="9525" marB="0" anchor="ctr">
                    <a:solidFill>
                      <a:srgbClr val="F8D7CD"/>
                    </a:solidFill>
                  </a:tcPr>
                </a:tc>
                <a:extLst>
                  <a:ext uri="{0D108BD9-81ED-4DB2-BD59-A6C34878D82A}">
                    <a16:rowId xmlns:a16="http://schemas.microsoft.com/office/drawing/2014/main" val="3797744303"/>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Smart</a:t>
                      </a:r>
                      <a:r>
                        <a:rPr lang="pt-BR" sz="900" b="0" i="0" u="none" strike="noStrike" dirty="0">
                          <a:solidFill>
                            <a:srgbClr val="000000"/>
                          </a:solidFill>
                          <a:effectLst/>
                          <a:latin typeface="Montserrat" panose="00000500000000000000" pitchFamily="2" charset="0"/>
                        </a:rPr>
                        <a:t> Santo Domingo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Smart</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8.050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12" name="Retângulo: Cantos Arredondados 11">
            <a:extLst>
              <a:ext uri="{FF2B5EF4-FFF2-40B4-BE49-F238E27FC236}">
                <a16:creationId xmlns:a16="http://schemas.microsoft.com/office/drawing/2014/main" id="{F737F080-CDD0-A104-9817-77487CCFED1B}"/>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190</a:t>
            </a:r>
          </a:p>
        </p:txBody>
      </p:sp>
      <p:sp>
        <p:nvSpPr>
          <p:cNvPr id="13" name="Google Shape;96;p7">
            <a:extLst>
              <a:ext uri="{FF2B5EF4-FFF2-40B4-BE49-F238E27FC236}">
                <a16:creationId xmlns:a16="http://schemas.microsoft.com/office/drawing/2014/main" id="{4FDE8061-43BB-B731-7B22-C4F4678D61CF}"/>
              </a:ext>
            </a:extLst>
          </p:cNvPr>
          <p:cNvSpPr txBox="1"/>
          <p:nvPr/>
        </p:nvSpPr>
        <p:spPr>
          <a:xfrm>
            <a:off x="1331520"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4" name="Retângulo: Cantos Arredondados 13">
            <a:hlinkClick r:id="rId3" action="ppaction://hlinksldjump"/>
            <a:extLst>
              <a:ext uri="{FF2B5EF4-FFF2-40B4-BE49-F238E27FC236}">
                <a16:creationId xmlns:a16="http://schemas.microsoft.com/office/drawing/2014/main" id="{B0681032-EA46-F9E0-89B6-C5F877133DE5}"/>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805640913"/>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2935773609"/>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Solesta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DLG</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44.000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Solesta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Inverglez</a:t>
                      </a:r>
                      <a:r>
                        <a:rPr lang="pt-BR" sz="900" b="0" i="0" u="none" strike="noStrike" dirty="0">
                          <a:solidFill>
                            <a:srgbClr val="000000"/>
                          </a:solidFill>
                          <a:effectLst/>
                          <a:latin typeface="Montserrat" panose="00000500000000000000" pitchFamily="2" charset="0"/>
                        </a:rPr>
                        <a:t> S. De R.L De C.V</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67.046</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Sonata Market</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Vtr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San Andres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Anahuac</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Mexicali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Mexicali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10.600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Anahuac</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Moncolva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Monclova-frontera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25.600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Calafia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Mexicali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10.100</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Constitucion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La Laguna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14.650</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Contry</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11.500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Ensueños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Ggi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13.100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Felix U. Gomez</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11.700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Fundadores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La Laguna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16.400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sv-SE" sz="900" b="0" i="0" u="none" strike="noStrike" dirty="0">
                          <a:solidFill>
                            <a:srgbClr val="000000"/>
                          </a:solidFill>
                          <a:effectLst/>
                          <a:latin typeface="Montserrat" panose="00000500000000000000" pitchFamily="2" charset="0"/>
                        </a:rPr>
                        <a:t>Soriana Kabah/Andres Q.Roo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17.600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La </a:t>
                      </a:r>
                      <a:r>
                        <a:rPr lang="pt-BR" sz="900" b="0" i="0" u="none" strike="noStrike" dirty="0" err="1">
                          <a:solidFill>
                            <a:srgbClr val="000000"/>
                          </a:solidFill>
                          <a:effectLst/>
                          <a:latin typeface="Montserrat" panose="00000500000000000000" pitchFamily="2" charset="0"/>
                        </a:rPr>
                        <a:t>Cuesta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Juárez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9.100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La Fama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10.400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Lauro Villar</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Tamaulipas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Matamoros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16.000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Lindavista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12.100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Minatitlan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Minatitlán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10.400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Nichupte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11.100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Oriente</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La Laguna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16.500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Pitillal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Puerto </a:t>
                      </a:r>
                      <a:r>
                        <a:rPr lang="pt-BR" sz="900" b="0" i="0" u="none" strike="noStrike" dirty="0" err="1">
                          <a:solidFill>
                            <a:srgbClr val="000000"/>
                          </a:solidFill>
                          <a:effectLst/>
                          <a:latin typeface="Montserrat" panose="00000500000000000000" pitchFamily="2" charset="0"/>
                        </a:rPr>
                        <a:t>Vallarta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17.000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12" name="Retângulo: Cantos Arredondados 11">
            <a:extLst>
              <a:ext uri="{FF2B5EF4-FFF2-40B4-BE49-F238E27FC236}">
                <a16:creationId xmlns:a16="http://schemas.microsoft.com/office/drawing/2014/main" id="{366AD838-9482-E31F-3960-186879EAB501}"/>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191</a:t>
            </a:r>
          </a:p>
        </p:txBody>
      </p:sp>
      <p:sp>
        <p:nvSpPr>
          <p:cNvPr id="13" name="Google Shape;96;p7">
            <a:extLst>
              <a:ext uri="{FF2B5EF4-FFF2-40B4-BE49-F238E27FC236}">
                <a16:creationId xmlns:a16="http://schemas.microsoft.com/office/drawing/2014/main" id="{3BBA7838-90C5-10E6-1EFA-69AEDD566B51}"/>
              </a:ext>
            </a:extLst>
          </p:cNvPr>
          <p:cNvSpPr txBox="1"/>
          <p:nvPr/>
        </p:nvSpPr>
        <p:spPr>
          <a:xfrm>
            <a:off x="1331520"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4" name="Retângulo: Cantos Arredondados 13">
            <a:hlinkClick r:id="rId3" action="ppaction://hlinksldjump"/>
            <a:extLst>
              <a:ext uri="{FF2B5EF4-FFF2-40B4-BE49-F238E27FC236}">
                <a16:creationId xmlns:a16="http://schemas.microsoft.com/office/drawing/2014/main" id="{407435FD-08ED-8FB8-BADA-DE9A6399C41B}"/>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881484073"/>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625189156"/>
              </p:ext>
            </p:extLst>
          </p:nvPr>
        </p:nvGraphicFramePr>
        <p:xfrm>
          <a:off x="3725782" y="1"/>
          <a:ext cx="7812001" cy="6808494"/>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32428">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01892">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Plaza El Palmar</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Coatzacoalcos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15.900</a:t>
                      </a:r>
                    </a:p>
                  </a:txBody>
                  <a:tcPr marL="9525" marR="9525" marT="9525" marB="0" anchor="ctr">
                    <a:solidFill>
                      <a:srgbClr val="F8D7CD"/>
                    </a:solidFill>
                  </a:tcPr>
                </a:tc>
                <a:extLst>
                  <a:ext uri="{0D108BD9-81ED-4DB2-BD59-A6C34878D82A}">
                    <a16:rowId xmlns:a16="http://schemas.microsoft.com/office/drawing/2014/main" val="174269447"/>
                  </a:ext>
                </a:extLst>
              </a:tr>
              <a:tr h="301892">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San Lorenzo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Juárez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20.200</a:t>
                      </a:r>
                    </a:p>
                  </a:txBody>
                  <a:tcPr marL="9525" marR="9525" marT="9525" marB="0" anchor="ctr">
                    <a:solidFill>
                      <a:srgbClr val="FCECE8"/>
                    </a:solidFill>
                  </a:tcPr>
                </a:tc>
                <a:extLst>
                  <a:ext uri="{0D108BD9-81ED-4DB2-BD59-A6C34878D82A}">
                    <a16:rowId xmlns:a16="http://schemas.microsoft.com/office/drawing/2014/main" val="2738435831"/>
                  </a:ext>
                </a:extLst>
              </a:tr>
              <a:tr h="301892">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Sanders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Juárez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12.800</a:t>
                      </a:r>
                    </a:p>
                  </a:txBody>
                  <a:tcPr marL="9525" marR="9525" marT="9525" marB="0" anchor="ctr">
                    <a:solidFill>
                      <a:srgbClr val="F8D7CD"/>
                    </a:solidFill>
                  </a:tcPr>
                </a:tc>
                <a:extLst>
                  <a:ext uri="{0D108BD9-81ED-4DB2-BD59-A6C34878D82A}">
                    <a16:rowId xmlns:a16="http://schemas.microsoft.com/office/drawing/2014/main" val="1188178967"/>
                  </a:ext>
                </a:extLst>
              </a:tr>
              <a:tr h="301892">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Santa Rosa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Sinaloa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Mazatlán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14.200</a:t>
                      </a:r>
                    </a:p>
                  </a:txBody>
                  <a:tcPr marL="9525" marR="9525" marT="9525" marB="0" anchor="ctr">
                    <a:solidFill>
                      <a:srgbClr val="FCECE8"/>
                    </a:solidFill>
                  </a:tcPr>
                </a:tc>
                <a:extLst>
                  <a:ext uri="{0D108BD9-81ED-4DB2-BD59-A6C34878D82A}">
                    <a16:rowId xmlns:a16="http://schemas.microsoft.com/office/drawing/2014/main" val="1037831715"/>
                  </a:ext>
                </a:extLst>
              </a:tr>
              <a:tr h="418756">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Tangamanga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San </a:t>
                      </a:r>
                      <a:r>
                        <a:rPr lang="pt-BR" sz="900" b="0" i="0" u="none" strike="noStrike" dirty="0" err="1">
                          <a:solidFill>
                            <a:srgbClr val="000000"/>
                          </a:solidFill>
                          <a:effectLst/>
                          <a:latin typeface="Montserrat" panose="00000500000000000000" pitchFamily="2" charset="0"/>
                        </a:rPr>
                        <a:t>Luis</a:t>
                      </a:r>
                      <a:r>
                        <a:rPr lang="pt-BR" sz="900" b="0" i="0" u="none" strike="noStrike" dirty="0">
                          <a:solidFill>
                            <a:srgbClr val="000000"/>
                          </a:solidFill>
                          <a:effectLst/>
                          <a:latin typeface="Montserrat" panose="00000500000000000000" pitchFamily="2" charset="0"/>
                        </a:rPr>
                        <a:t> Potosí</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 San Luis Potosí-soledad De Graciano Sánchez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11.500</a:t>
                      </a:r>
                    </a:p>
                  </a:txBody>
                  <a:tcPr marL="9525" marR="9525" marT="9525" marB="0" anchor="ctr">
                    <a:solidFill>
                      <a:srgbClr val="F8D7CD"/>
                    </a:solidFill>
                  </a:tcPr>
                </a:tc>
                <a:extLst>
                  <a:ext uri="{0D108BD9-81ED-4DB2-BD59-A6C34878D82A}">
                    <a16:rowId xmlns:a16="http://schemas.microsoft.com/office/drawing/2014/main" val="1624563643"/>
                  </a:ext>
                </a:extLst>
              </a:tr>
              <a:tr h="301892">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Triana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La Laguna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12.950</a:t>
                      </a:r>
                    </a:p>
                  </a:txBody>
                  <a:tcPr marL="9525" marR="9525" marT="9525" marB="0" anchor="ctr">
                    <a:solidFill>
                      <a:srgbClr val="FCECE8"/>
                    </a:solidFill>
                  </a:tcPr>
                </a:tc>
                <a:extLst>
                  <a:ext uri="{0D108BD9-81ED-4DB2-BD59-A6C34878D82A}">
                    <a16:rowId xmlns:a16="http://schemas.microsoft.com/office/drawing/2014/main" val="159647448"/>
                  </a:ext>
                </a:extLst>
              </a:tr>
              <a:tr h="301892">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Uruapan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Michoacán</a:t>
                      </a:r>
                      <a:r>
                        <a:rPr lang="pt-BR" sz="900" b="0" i="0" u="none" strike="noStrike" dirty="0">
                          <a:solidFill>
                            <a:srgbClr val="000000"/>
                          </a:solidFill>
                          <a:effectLst/>
                          <a:latin typeface="Montserrat" panose="00000500000000000000" pitchFamily="2" charset="0"/>
                        </a:rPr>
                        <a:t> De Ocampo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Uruapan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11.000</a:t>
                      </a:r>
                    </a:p>
                  </a:txBody>
                  <a:tcPr marL="9525" marR="9525" marT="9525" marB="0" anchor="ctr">
                    <a:solidFill>
                      <a:srgbClr val="F8D7CD"/>
                    </a:solidFill>
                  </a:tcPr>
                </a:tc>
                <a:extLst>
                  <a:ext uri="{0D108BD9-81ED-4DB2-BD59-A6C34878D82A}">
                    <a16:rowId xmlns:a16="http://schemas.microsoft.com/office/drawing/2014/main" val="3882297485"/>
                  </a:ext>
                </a:extLst>
              </a:tr>
              <a:tr h="301892">
                <a:tc>
                  <a:txBody>
                    <a:bodyPr/>
                    <a:lstStyle/>
                    <a:p>
                      <a:pPr algn="ctr" fontAlgn="b"/>
                      <a:r>
                        <a:rPr lang="pt-BR" sz="900" b="0" i="0" u="none" strike="noStrike" dirty="0" err="1">
                          <a:solidFill>
                            <a:srgbClr val="000000"/>
                          </a:solidFill>
                          <a:effectLst/>
                          <a:latin typeface="Montserrat" panose="00000500000000000000" pitchFamily="2" charset="0"/>
                        </a:rPr>
                        <a:t>Soriana</a:t>
                      </a:r>
                      <a:r>
                        <a:rPr lang="pt-BR" sz="900" b="0" i="0" u="none" strike="noStrike" dirty="0">
                          <a:solidFill>
                            <a:srgbClr val="000000"/>
                          </a:solidFill>
                          <a:effectLst/>
                          <a:latin typeface="Montserrat" panose="00000500000000000000" pitchFamily="2" charset="0"/>
                        </a:rPr>
                        <a:t> Zaragoza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Soriana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Chihuahua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Juárez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11.300</a:t>
                      </a:r>
                    </a:p>
                  </a:txBody>
                  <a:tcPr marL="9525" marR="9525" marT="9525" marB="0" anchor="ctr">
                    <a:solidFill>
                      <a:srgbClr val="FCECE8"/>
                    </a:solidFill>
                  </a:tcPr>
                </a:tc>
                <a:extLst>
                  <a:ext uri="{0D108BD9-81ED-4DB2-BD59-A6C34878D82A}">
                    <a16:rowId xmlns:a16="http://schemas.microsoft.com/office/drawing/2014/main" val="1849445180"/>
                  </a:ext>
                </a:extLst>
              </a:tr>
              <a:tr h="301892">
                <a:tc>
                  <a:txBody>
                    <a:bodyPr/>
                    <a:lstStyle/>
                    <a:p>
                      <a:pPr algn="ctr" fontAlgn="b"/>
                      <a:r>
                        <a:rPr lang="pt-BR" sz="900" b="0" i="0" u="none" strike="noStrike" dirty="0">
                          <a:solidFill>
                            <a:srgbClr val="000000"/>
                          </a:solidFill>
                          <a:effectLst/>
                          <a:latin typeface="Montserrat" panose="00000500000000000000" pitchFamily="2" charset="0"/>
                        </a:rPr>
                        <a:t>Sun Mall </a:t>
                      </a:r>
                      <a:r>
                        <a:rPr lang="pt-BR" sz="900" b="0" i="0" u="none" strike="noStrike" dirty="0" err="1">
                          <a:solidFill>
                            <a:srgbClr val="000000"/>
                          </a:solidFill>
                          <a:effectLst/>
                          <a:latin typeface="Montserrat" panose="00000500000000000000" pitchFamily="2" charset="0"/>
                        </a:rPr>
                        <a:t>Gpe</a:t>
                      </a:r>
                      <a:r>
                        <a:rPr lang="pt-BR" sz="900" b="0" i="0" u="none" strike="noStrike" dirty="0">
                          <a:solidFill>
                            <a:srgbClr val="000000"/>
                          </a:solidFill>
                          <a:effectLst/>
                          <a:latin typeface="Montserrat" panose="00000500000000000000" pitchFamily="2" charset="0"/>
                        </a:rPr>
                        <a:t>.</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Urbi 21</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26.700</a:t>
                      </a:r>
                    </a:p>
                  </a:txBody>
                  <a:tcPr marL="9525" marR="9525" marT="9525" marB="0" anchor="ctr">
                    <a:solidFill>
                      <a:srgbClr val="F8D7CD"/>
                    </a:solidFill>
                  </a:tcPr>
                </a:tc>
                <a:extLst>
                  <a:ext uri="{0D108BD9-81ED-4DB2-BD59-A6C34878D82A}">
                    <a16:rowId xmlns:a16="http://schemas.microsoft.com/office/drawing/2014/main" val="1411550322"/>
                  </a:ext>
                </a:extLst>
              </a:tr>
              <a:tr h="301892">
                <a:tc>
                  <a:txBody>
                    <a:bodyPr/>
                    <a:lstStyle/>
                    <a:p>
                      <a:pPr algn="ctr" fontAlgn="b"/>
                      <a:r>
                        <a:rPr lang="pt-BR" sz="900" b="0" i="0" u="none" strike="noStrike" dirty="0">
                          <a:solidFill>
                            <a:srgbClr val="000000"/>
                          </a:solidFill>
                          <a:effectLst/>
                          <a:latin typeface="Montserrat" panose="00000500000000000000" pitchFamily="2" charset="0"/>
                        </a:rPr>
                        <a:t>Sun Mall </a:t>
                      </a:r>
                      <a:r>
                        <a:rPr lang="pt-BR" sz="900" b="0" i="0" u="none" strike="noStrike" dirty="0" err="1">
                          <a:solidFill>
                            <a:srgbClr val="000000"/>
                          </a:solidFill>
                          <a:effectLst/>
                          <a:latin typeface="Montserrat" panose="00000500000000000000" pitchFamily="2" charset="0"/>
                        </a:rPr>
                        <a:t>Hermosillo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Sun Mall</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Sonora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Hermosillo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23.200</a:t>
                      </a:r>
                    </a:p>
                  </a:txBody>
                  <a:tcPr marL="9525" marR="9525" marT="9525" marB="0" anchor="ctr">
                    <a:solidFill>
                      <a:srgbClr val="FCECE8"/>
                    </a:solidFill>
                  </a:tcPr>
                </a:tc>
                <a:extLst>
                  <a:ext uri="{0D108BD9-81ED-4DB2-BD59-A6C34878D82A}">
                    <a16:rowId xmlns:a16="http://schemas.microsoft.com/office/drawing/2014/main" val="3066878474"/>
                  </a:ext>
                </a:extLst>
              </a:tr>
              <a:tr h="301892">
                <a:tc>
                  <a:txBody>
                    <a:bodyPr/>
                    <a:lstStyle/>
                    <a:p>
                      <a:pPr algn="ctr" fontAlgn="b"/>
                      <a:r>
                        <a:rPr lang="pt-BR" sz="900" b="0" i="0" u="none" strike="noStrike" dirty="0">
                          <a:solidFill>
                            <a:srgbClr val="000000"/>
                          </a:solidFill>
                          <a:effectLst/>
                          <a:latin typeface="Montserrat" panose="00000500000000000000" pitchFamily="2" charset="0"/>
                        </a:rPr>
                        <a:t>Super Plaza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Haciendas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 </a:t>
                      </a:r>
                      <a:r>
                        <a:rPr lang="pt-BR" sz="900" b="0" i="0" u="none" strike="noStrike" dirty="0" err="1">
                          <a:solidFill>
                            <a:srgbClr val="000000"/>
                          </a:solidFill>
                          <a:effectLst/>
                          <a:latin typeface="Montserrat" panose="00000500000000000000" pitchFamily="2" charset="0"/>
                        </a:rPr>
                        <a:t>Accion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16.100</a:t>
                      </a:r>
                    </a:p>
                  </a:txBody>
                  <a:tcPr marL="9525" marR="9525" marT="9525" marB="0" anchor="ctr">
                    <a:solidFill>
                      <a:srgbClr val="F8D7CD"/>
                    </a:solidFill>
                  </a:tcPr>
                </a:tc>
                <a:extLst>
                  <a:ext uri="{0D108BD9-81ED-4DB2-BD59-A6C34878D82A}">
                    <a16:rowId xmlns:a16="http://schemas.microsoft.com/office/drawing/2014/main" val="2150376807"/>
                  </a:ext>
                </a:extLst>
              </a:tr>
              <a:tr h="301892">
                <a:tc>
                  <a:txBody>
                    <a:bodyPr/>
                    <a:lstStyle/>
                    <a:p>
                      <a:pPr algn="ctr" fontAlgn="b"/>
                      <a:r>
                        <a:rPr lang="pt-BR" sz="900" b="0" i="0" u="none" strike="noStrike" dirty="0">
                          <a:solidFill>
                            <a:srgbClr val="000000"/>
                          </a:solidFill>
                          <a:effectLst/>
                          <a:latin typeface="Montserrat" panose="00000500000000000000" pitchFamily="2" charset="0"/>
                        </a:rPr>
                        <a:t>Super Plaza Torres </a:t>
                      </a:r>
                      <a:r>
                        <a:rPr lang="pt-BR" sz="900" b="0" i="0" u="none" strike="noStrike" dirty="0" err="1">
                          <a:solidFill>
                            <a:srgbClr val="000000"/>
                          </a:solidFill>
                          <a:effectLst/>
                          <a:latin typeface="Montserrat" panose="00000500000000000000" pitchFamily="2" charset="0"/>
                        </a:rPr>
                        <a:t>Landa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Walmart</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15.000</a:t>
                      </a:r>
                    </a:p>
                  </a:txBody>
                  <a:tcPr marL="9525" marR="9525" marT="9525" marB="0" anchor="ctr">
                    <a:solidFill>
                      <a:srgbClr val="FCECE8"/>
                    </a:solidFill>
                  </a:tcPr>
                </a:tc>
                <a:extLst>
                  <a:ext uri="{0D108BD9-81ED-4DB2-BD59-A6C34878D82A}">
                    <a16:rowId xmlns:a16="http://schemas.microsoft.com/office/drawing/2014/main" val="2015994734"/>
                  </a:ext>
                </a:extLst>
              </a:tr>
              <a:tr h="301892">
                <a:tc>
                  <a:txBody>
                    <a:bodyPr/>
                    <a:lstStyle/>
                    <a:p>
                      <a:pPr algn="ctr" fontAlgn="b"/>
                      <a:r>
                        <a:rPr lang="pt-BR" sz="900" b="0" i="0" u="none" strike="noStrike" dirty="0" err="1">
                          <a:solidFill>
                            <a:srgbClr val="000000"/>
                          </a:solidFill>
                          <a:effectLst/>
                          <a:latin typeface="Montserrat" panose="00000500000000000000" pitchFamily="2" charset="0"/>
                        </a:rPr>
                        <a:t>Tecamac</a:t>
                      </a:r>
                      <a:r>
                        <a:rPr lang="pt-BR" sz="900" b="0" i="0" u="none" strike="noStrike" dirty="0">
                          <a:solidFill>
                            <a:srgbClr val="000000"/>
                          </a:solidFill>
                          <a:effectLst/>
                          <a:latin typeface="Montserrat" panose="00000500000000000000" pitchFamily="2" charset="0"/>
                        </a:rPr>
                        <a:t> PC</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GDI</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78.200</a:t>
                      </a:r>
                    </a:p>
                  </a:txBody>
                  <a:tcPr marL="9525" marR="9525" marT="9525" marB="0" anchor="ctr">
                    <a:solidFill>
                      <a:srgbClr val="F8D7CD"/>
                    </a:solidFill>
                  </a:tcPr>
                </a:tc>
                <a:extLst>
                  <a:ext uri="{0D108BD9-81ED-4DB2-BD59-A6C34878D82A}">
                    <a16:rowId xmlns:a16="http://schemas.microsoft.com/office/drawing/2014/main" val="2104077100"/>
                  </a:ext>
                </a:extLst>
              </a:tr>
              <a:tr h="301892">
                <a:tc>
                  <a:txBody>
                    <a:bodyPr/>
                    <a:lstStyle/>
                    <a:p>
                      <a:pPr algn="ctr" fontAlgn="b"/>
                      <a:r>
                        <a:rPr lang="pt-BR" sz="900" b="0" i="0" u="none" strike="noStrike" dirty="0" err="1">
                          <a:solidFill>
                            <a:srgbClr val="000000"/>
                          </a:solidFill>
                          <a:effectLst/>
                          <a:latin typeface="Montserrat" panose="00000500000000000000" pitchFamily="2" charset="0"/>
                        </a:rPr>
                        <a:t>Terrazas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Arenal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Artha</a:t>
                      </a:r>
                      <a:r>
                        <a:rPr lang="pt-BR" sz="900" b="0" i="0" u="none" strike="noStrike" dirty="0">
                          <a:solidFill>
                            <a:srgbClr val="000000"/>
                          </a:solidFill>
                          <a:effectLst/>
                          <a:latin typeface="Montserrat" panose="00000500000000000000" pitchFamily="2" charset="0"/>
                        </a:rPr>
                        <a:t> Capital</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10.700</a:t>
                      </a:r>
                    </a:p>
                  </a:txBody>
                  <a:tcPr marL="9525" marR="9525" marT="9525" marB="0" anchor="ctr">
                    <a:solidFill>
                      <a:srgbClr val="FCECE8"/>
                    </a:solidFill>
                  </a:tcPr>
                </a:tc>
                <a:extLst>
                  <a:ext uri="{0D108BD9-81ED-4DB2-BD59-A6C34878D82A}">
                    <a16:rowId xmlns:a16="http://schemas.microsoft.com/office/drawing/2014/main" val="1068493753"/>
                  </a:ext>
                </a:extLst>
              </a:tr>
              <a:tr h="301892">
                <a:tc>
                  <a:txBody>
                    <a:bodyPr/>
                    <a:lstStyle/>
                    <a:p>
                      <a:pPr algn="ctr" fontAlgn="b"/>
                      <a:r>
                        <a:rPr lang="pt-BR" sz="900" b="0" i="0" u="none" strike="noStrike" dirty="0" err="1">
                          <a:solidFill>
                            <a:srgbClr val="000000"/>
                          </a:solidFill>
                          <a:effectLst/>
                          <a:latin typeface="Montserrat" panose="00000500000000000000" pitchFamily="2" charset="0"/>
                        </a:rPr>
                        <a:t>Terrazas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Kukulcan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Artha</a:t>
                      </a:r>
                      <a:r>
                        <a:rPr lang="pt-BR" sz="900" b="0" i="0" u="none" strike="noStrike" dirty="0">
                          <a:solidFill>
                            <a:srgbClr val="000000"/>
                          </a:solidFill>
                          <a:effectLst/>
                          <a:latin typeface="Montserrat" panose="00000500000000000000" pitchFamily="2" charset="0"/>
                        </a:rPr>
                        <a:t> Capital</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Yucatán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Mérida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11.600</a:t>
                      </a:r>
                    </a:p>
                  </a:txBody>
                  <a:tcPr marL="9525" marR="9525" marT="9525" marB="0" anchor="ctr">
                    <a:solidFill>
                      <a:srgbClr val="F8D7CD"/>
                    </a:solidFill>
                  </a:tcPr>
                </a:tc>
                <a:extLst>
                  <a:ext uri="{0D108BD9-81ED-4DB2-BD59-A6C34878D82A}">
                    <a16:rowId xmlns:a16="http://schemas.microsoft.com/office/drawing/2014/main" val="919468357"/>
                  </a:ext>
                </a:extLst>
              </a:tr>
              <a:tr h="301892">
                <a:tc>
                  <a:txBody>
                    <a:bodyPr/>
                    <a:lstStyle/>
                    <a:p>
                      <a:pPr algn="ctr" fontAlgn="b"/>
                      <a:r>
                        <a:rPr lang="pt-BR" sz="900" b="0" i="0" u="none" strike="noStrike" dirty="0">
                          <a:solidFill>
                            <a:srgbClr val="000000"/>
                          </a:solidFill>
                          <a:effectLst/>
                          <a:latin typeface="Montserrat" panose="00000500000000000000" pitchFamily="2" charset="0"/>
                        </a:rPr>
                        <a:t>The </a:t>
                      </a:r>
                      <a:r>
                        <a:rPr lang="pt-BR" sz="900" b="0" i="0" u="none" strike="noStrike" dirty="0" err="1">
                          <a:solidFill>
                            <a:srgbClr val="000000"/>
                          </a:solidFill>
                          <a:effectLst/>
                          <a:latin typeface="Montserrat" panose="00000500000000000000" pitchFamily="2" charset="0"/>
                        </a:rPr>
                        <a:t>Harbor</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Merida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Thor Urbana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Yucatán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Mérida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45.600</a:t>
                      </a:r>
                    </a:p>
                  </a:txBody>
                  <a:tcPr marL="9525" marR="9525" marT="9525" marB="0" anchor="ctr">
                    <a:solidFill>
                      <a:srgbClr val="FCECE8"/>
                    </a:solidFill>
                  </a:tcPr>
                </a:tc>
                <a:extLst>
                  <a:ext uri="{0D108BD9-81ED-4DB2-BD59-A6C34878D82A}">
                    <a16:rowId xmlns:a16="http://schemas.microsoft.com/office/drawing/2014/main" val="2499613958"/>
                  </a:ext>
                </a:extLst>
              </a:tr>
              <a:tr h="301892">
                <a:tc>
                  <a:txBody>
                    <a:bodyPr/>
                    <a:lstStyle/>
                    <a:p>
                      <a:pPr algn="ctr" fontAlgn="b"/>
                      <a:r>
                        <a:rPr lang="pt-BR" sz="900" b="0" i="0" u="none" strike="noStrike" dirty="0">
                          <a:solidFill>
                            <a:srgbClr val="000000"/>
                          </a:solidFill>
                          <a:effectLst/>
                          <a:latin typeface="Montserrat" panose="00000500000000000000" pitchFamily="2" charset="0"/>
                        </a:rPr>
                        <a:t>The </a:t>
                      </a:r>
                      <a:r>
                        <a:rPr lang="pt-BR" sz="900" b="0" i="0" u="none" strike="noStrike" dirty="0" err="1">
                          <a:solidFill>
                            <a:srgbClr val="000000"/>
                          </a:solidFill>
                          <a:effectLst/>
                          <a:latin typeface="Montserrat" panose="00000500000000000000" pitchFamily="2" charset="0"/>
                        </a:rPr>
                        <a:t>Landmark</a:t>
                      </a:r>
                      <a:r>
                        <a:rPr lang="pt-BR" sz="900" b="0" i="0" u="none" strike="noStrike" dirty="0">
                          <a:solidFill>
                            <a:srgbClr val="000000"/>
                          </a:solidFill>
                          <a:effectLst/>
                          <a:latin typeface="Montserrat" panose="00000500000000000000" pitchFamily="2" charset="0"/>
                        </a:rPr>
                        <a:t> Jalisco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Thor Urbana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25.000</a:t>
                      </a:r>
                    </a:p>
                  </a:txBody>
                  <a:tcPr marL="9525" marR="9525" marT="9525" marB="0" anchor="ctr">
                    <a:solidFill>
                      <a:srgbClr val="F8D7CD"/>
                    </a:solidFill>
                  </a:tcPr>
                </a:tc>
                <a:extLst>
                  <a:ext uri="{0D108BD9-81ED-4DB2-BD59-A6C34878D82A}">
                    <a16:rowId xmlns:a16="http://schemas.microsoft.com/office/drawing/2014/main" val="246155704"/>
                  </a:ext>
                </a:extLst>
              </a:tr>
              <a:tr h="301892">
                <a:tc>
                  <a:txBody>
                    <a:bodyPr/>
                    <a:lstStyle/>
                    <a:p>
                      <a:pPr algn="ctr" fontAlgn="b"/>
                      <a:r>
                        <a:rPr lang="pt-BR" sz="900" b="0" i="0" u="none" strike="noStrike" dirty="0">
                          <a:solidFill>
                            <a:srgbClr val="000000"/>
                          </a:solidFill>
                          <a:effectLst/>
                          <a:latin typeface="Montserrat" panose="00000500000000000000" pitchFamily="2" charset="0"/>
                        </a:rPr>
                        <a:t>The </a:t>
                      </a:r>
                      <a:r>
                        <a:rPr lang="pt-BR" sz="900" b="0" i="0" u="none" strike="noStrike" dirty="0" err="1">
                          <a:solidFill>
                            <a:srgbClr val="000000"/>
                          </a:solidFill>
                          <a:effectLst/>
                          <a:latin typeface="Montserrat" panose="00000500000000000000" pitchFamily="2" charset="0"/>
                        </a:rPr>
                        <a:t>Landmark</a:t>
                      </a:r>
                      <a:r>
                        <a:rPr lang="pt-BR" sz="900" b="0" i="0" u="none" strike="noStrike" dirty="0">
                          <a:solidFill>
                            <a:srgbClr val="000000"/>
                          </a:solidFill>
                          <a:effectLst/>
                          <a:latin typeface="Montserrat" panose="00000500000000000000" pitchFamily="2" charset="0"/>
                        </a:rPr>
                        <a:t> Tijuana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Thor Urbana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Baja California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Tijuana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28.000</a:t>
                      </a:r>
                    </a:p>
                  </a:txBody>
                  <a:tcPr marL="9525" marR="9525" marT="9525" marB="0" anchor="ctr">
                    <a:solidFill>
                      <a:srgbClr val="FCECE8"/>
                    </a:solidFill>
                  </a:tcPr>
                </a:tc>
                <a:extLst>
                  <a:ext uri="{0D108BD9-81ED-4DB2-BD59-A6C34878D82A}">
                    <a16:rowId xmlns:a16="http://schemas.microsoft.com/office/drawing/2014/main" val="2669191146"/>
                  </a:ext>
                </a:extLst>
              </a:tr>
              <a:tr h="418756">
                <a:tc>
                  <a:txBody>
                    <a:bodyPr/>
                    <a:lstStyle/>
                    <a:p>
                      <a:pPr algn="ctr" fontAlgn="b"/>
                      <a:r>
                        <a:rPr lang="pt-BR" sz="900" b="0" i="0" u="none" strike="noStrike" dirty="0">
                          <a:solidFill>
                            <a:srgbClr val="000000"/>
                          </a:solidFill>
                          <a:effectLst/>
                          <a:latin typeface="Montserrat" panose="00000500000000000000" pitchFamily="2" charset="0"/>
                        </a:rPr>
                        <a:t>The Park</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Thor Urbana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San </a:t>
                      </a:r>
                      <a:r>
                        <a:rPr lang="pt-BR" sz="900" b="0" i="0" u="none" strike="noStrike" dirty="0" err="1">
                          <a:solidFill>
                            <a:srgbClr val="000000"/>
                          </a:solidFill>
                          <a:effectLst/>
                          <a:latin typeface="Montserrat" panose="00000500000000000000" pitchFamily="2" charset="0"/>
                        </a:rPr>
                        <a:t>Luis</a:t>
                      </a:r>
                      <a:r>
                        <a:rPr lang="pt-BR" sz="900" b="0" i="0" u="none" strike="noStrike" dirty="0">
                          <a:solidFill>
                            <a:srgbClr val="000000"/>
                          </a:solidFill>
                          <a:effectLst/>
                          <a:latin typeface="Montserrat" panose="00000500000000000000" pitchFamily="2" charset="0"/>
                        </a:rPr>
                        <a:t> Potosí</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 San Luis Potosí-soledad De Graciano Sánchez</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50.000</a:t>
                      </a:r>
                    </a:p>
                  </a:txBody>
                  <a:tcPr marL="9525" marR="9525" marT="9525" marB="0" anchor="ctr">
                    <a:solidFill>
                      <a:srgbClr val="F8D7CD"/>
                    </a:solidFill>
                  </a:tcPr>
                </a:tc>
                <a:extLst>
                  <a:ext uri="{0D108BD9-81ED-4DB2-BD59-A6C34878D82A}">
                    <a16:rowId xmlns:a16="http://schemas.microsoft.com/office/drawing/2014/main" val="3797744303"/>
                  </a:ext>
                </a:extLst>
              </a:tr>
              <a:tr h="301892">
                <a:tc>
                  <a:txBody>
                    <a:bodyPr/>
                    <a:lstStyle/>
                    <a:p>
                      <a:pPr algn="ctr" fontAlgn="b"/>
                      <a:r>
                        <a:rPr lang="pt-BR" sz="900" b="0" i="0" u="none" strike="noStrike" dirty="0">
                          <a:solidFill>
                            <a:srgbClr val="000000"/>
                          </a:solidFill>
                          <a:effectLst/>
                          <a:latin typeface="Montserrat" panose="00000500000000000000" pitchFamily="2" charset="0"/>
                        </a:rPr>
                        <a:t>The Point</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Pelmar</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Group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10.100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2" name="Retângulo: Cantos Arredondados 1">
            <a:extLst>
              <a:ext uri="{FF2B5EF4-FFF2-40B4-BE49-F238E27FC236}">
                <a16:creationId xmlns:a16="http://schemas.microsoft.com/office/drawing/2014/main" id="{D48B2582-DB51-8F2E-55C1-BA994573D9D1}"/>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192</a:t>
            </a:r>
          </a:p>
        </p:txBody>
      </p:sp>
      <p:sp>
        <p:nvSpPr>
          <p:cNvPr id="13" name="Retângulo: Cantos Arredondados 12">
            <a:hlinkClick r:id="rId3" action="ppaction://hlinksldjump"/>
            <a:extLst>
              <a:ext uri="{FF2B5EF4-FFF2-40B4-BE49-F238E27FC236}">
                <a16:creationId xmlns:a16="http://schemas.microsoft.com/office/drawing/2014/main" id="{9A011690-ED9E-71BC-B3D6-F7B6860D8C87}"/>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179517947"/>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2131702409"/>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Tizara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Ecorporativo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Hidalgo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19.400</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Torres </a:t>
                      </a:r>
                      <a:r>
                        <a:rPr lang="pt-BR" sz="900" b="0" i="0" u="none" strike="noStrike" dirty="0" err="1">
                          <a:solidFill>
                            <a:srgbClr val="000000"/>
                          </a:solidFill>
                          <a:effectLst/>
                          <a:latin typeface="Montserrat" panose="00000500000000000000" pitchFamily="2" charset="0"/>
                        </a:rPr>
                        <a:t>Lindavista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Proarquitectura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18.800</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Town Center Nicolas Romero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GIM </a:t>
                      </a:r>
                      <a:r>
                        <a:rPr lang="pt-BR" sz="900" b="0" i="0" u="none" strike="noStrike" dirty="0" err="1">
                          <a:solidFill>
                            <a:srgbClr val="000000"/>
                          </a:solidFill>
                          <a:effectLst/>
                          <a:latin typeface="Montserrat" panose="00000500000000000000" pitchFamily="2" charset="0"/>
                        </a:rPr>
                        <a:t>Desarrollos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37.400</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Town Square </a:t>
                      </a:r>
                      <a:r>
                        <a:rPr lang="pt-BR" sz="900" b="0" i="0" u="none" strike="noStrike" dirty="0" err="1">
                          <a:solidFill>
                            <a:srgbClr val="000000"/>
                          </a:solidFill>
                          <a:effectLst/>
                          <a:latin typeface="Montserrat" panose="00000500000000000000" pitchFamily="2" charset="0"/>
                        </a:rPr>
                        <a:t>Metepec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Thor Urbana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Toluca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65.000</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Triangulo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Animas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Fuación</a:t>
                      </a:r>
                      <a:r>
                        <a:rPr lang="pt-BR" sz="900" b="0" i="0" u="none" strike="noStrike" dirty="0">
                          <a:solidFill>
                            <a:srgbClr val="000000"/>
                          </a:solidFill>
                          <a:effectLst/>
                          <a:latin typeface="Montserrat" panose="00000500000000000000" pitchFamily="2" charset="0"/>
                        </a:rPr>
                        <a:t> Jenkins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15.900</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Triángulo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Ánimas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a:solidFill>
                            <a:srgbClr val="000000"/>
                          </a:solidFill>
                          <a:effectLst/>
                          <a:latin typeface="Montserrat" panose="00000500000000000000" pitchFamily="2" charset="0"/>
                        </a:rPr>
                        <a:t>Proyectos Nuevo Siglo S.A De C.V.</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26.631</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Trinitarias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Vtr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San Andres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Uptown</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Juriquilla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65.800</a:t>
                      </a:r>
                    </a:p>
                  </a:txBody>
                  <a:tcPr marL="9525" marR="9525" marT="9525" marB="0" anchor="ctr">
                    <a:solidFill>
                      <a:srgbClr val="FCECE8"/>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Urban</a:t>
                      </a:r>
                      <a:r>
                        <a:rPr lang="pt-BR" sz="900" b="0" i="0" u="none" strike="noStrike" dirty="0">
                          <a:solidFill>
                            <a:srgbClr val="000000"/>
                          </a:solidFill>
                          <a:effectLst/>
                          <a:latin typeface="Montserrat" panose="00000500000000000000" pitchFamily="2" charset="0"/>
                        </a:rPr>
                        <a:t> Center Cancun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Central De </a:t>
                      </a:r>
                      <a:r>
                        <a:rPr lang="pt-BR" sz="900" b="0" i="0" u="none" strike="noStrike" dirty="0" err="1">
                          <a:solidFill>
                            <a:srgbClr val="000000"/>
                          </a:solidFill>
                          <a:effectLst/>
                          <a:latin typeface="Montserrat" panose="00000500000000000000" pitchFamily="2" charset="0"/>
                        </a:rPr>
                        <a:t>Arquitectura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Quintana Roo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Cancún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18.400</a:t>
                      </a:r>
                    </a:p>
                  </a:txBody>
                  <a:tcPr marL="9525" marR="9525" marT="9525" marB="0" anchor="ctr">
                    <a:solidFill>
                      <a:srgbClr val="F8D7CD"/>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Urban</a:t>
                      </a:r>
                      <a:r>
                        <a:rPr lang="pt-BR" sz="900" b="0" i="0" u="none" strike="noStrike" dirty="0">
                          <a:solidFill>
                            <a:srgbClr val="000000"/>
                          </a:solidFill>
                          <a:effectLst/>
                          <a:latin typeface="Montserrat" panose="00000500000000000000" pitchFamily="2" charset="0"/>
                        </a:rPr>
                        <a:t> Center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Central De </a:t>
                      </a:r>
                      <a:r>
                        <a:rPr lang="pt-BR" sz="900" b="0" i="0" u="none" strike="noStrike" dirty="0" err="1">
                          <a:solidFill>
                            <a:srgbClr val="000000"/>
                          </a:solidFill>
                          <a:effectLst/>
                          <a:latin typeface="Montserrat" panose="00000500000000000000" pitchFamily="2" charset="0"/>
                        </a:rPr>
                        <a:t>Arquitectura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14.500</a:t>
                      </a:r>
                    </a:p>
                  </a:txBody>
                  <a:tcPr marL="9525" marR="9525" marT="9525" marB="0" anchor="ctr">
                    <a:solidFill>
                      <a:srgbClr val="FCECE8"/>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Urban</a:t>
                      </a:r>
                      <a:r>
                        <a:rPr lang="pt-BR" sz="900" b="0" i="0" u="none" strike="noStrike" dirty="0">
                          <a:solidFill>
                            <a:srgbClr val="000000"/>
                          </a:solidFill>
                          <a:effectLst/>
                          <a:latin typeface="Montserrat" panose="00000500000000000000" pitchFamily="2" charset="0"/>
                        </a:rPr>
                        <a:t> Center </a:t>
                      </a:r>
                      <a:r>
                        <a:rPr lang="pt-BR" sz="900" b="0" i="0" u="none" strike="noStrike" dirty="0" err="1">
                          <a:solidFill>
                            <a:srgbClr val="000000"/>
                          </a:solidFill>
                          <a:effectLst/>
                          <a:latin typeface="Montserrat" panose="00000500000000000000" pitchFamily="2" charset="0"/>
                        </a:rPr>
                        <a:t>Jurica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Central De </a:t>
                      </a:r>
                      <a:r>
                        <a:rPr lang="pt-BR" sz="900" b="0" i="0" u="none" strike="noStrike" dirty="0" err="1">
                          <a:solidFill>
                            <a:srgbClr val="000000"/>
                          </a:solidFill>
                          <a:effectLst/>
                          <a:latin typeface="Montserrat" panose="00000500000000000000" pitchFamily="2" charset="0"/>
                        </a:rPr>
                        <a:t>Arquitectura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13.100</a:t>
                      </a:r>
                    </a:p>
                  </a:txBody>
                  <a:tcPr marL="9525" marR="9525" marT="9525" marB="0" anchor="ctr">
                    <a:solidFill>
                      <a:srgbClr val="F8D7CD"/>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Urban</a:t>
                      </a:r>
                      <a:r>
                        <a:rPr lang="pt-BR" sz="900" b="0" i="0" u="none" strike="noStrike" dirty="0">
                          <a:solidFill>
                            <a:srgbClr val="000000"/>
                          </a:solidFill>
                          <a:effectLst/>
                          <a:latin typeface="Montserrat" panose="00000500000000000000" pitchFamily="2" charset="0"/>
                        </a:rPr>
                        <a:t> Center </a:t>
                      </a:r>
                      <a:r>
                        <a:rPr lang="pt-BR" sz="900" b="0" i="0" u="none" strike="noStrike" dirty="0" err="1">
                          <a:solidFill>
                            <a:srgbClr val="000000"/>
                          </a:solidFill>
                          <a:effectLst/>
                          <a:latin typeface="Montserrat" panose="00000500000000000000" pitchFamily="2" charset="0"/>
                        </a:rPr>
                        <a:t>Juriquilla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Central De </a:t>
                      </a:r>
                      <a:r>
                        <a:rPr lang="pt-BR" sz="900" b="0" i="0" u="none" strike="noStrike" dirty="0" err="1">
                          <a:solidFill>
                            <a:srgbClr val="000000"/>
                          </a:solidFill>
                          <a:effectLst/>
                          <a:latin typeface="Montserrat" panose="00000500000000000000" pitchFamily="2" charset="0"/>
                        </a:rPr>
                        <a:t>Arquitectura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Querétaro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Querétaro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9.500</a:t>
                      </a:r>
                    </a:p>
                  </a:txBody>
                  <a:tcPr marL="9525" marR="9525" marT="9525" marB="0" anchor="ctr">
                    <a:solidFill>
                      <a:srgbClr val="FCECE8"/>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Urban</a:t>
                      </a:r>
                      <a:r>
                        <a:rPr lang="pt-BR" sz="900" b="0" i="0" u="none" strike="noStrike" dirty="0">
                          <a:solidFill>
                            <a:srgbClr val="000000"/>
                          </a:solidFill>
                          <a:effectLst/>
                          <a:latin typeface="Montserrat" panose="00000500000000000000" pitchFamily="2" charset="0"/>
                        </a:rPr>
                        <a:t> Center </a:t>
                      </a:r>
                      <a:r>
                        <a:rPr lang="pt-BR" sz="900" b="0" i="0" u="none" strike="noStrike" dirty="0" err="1">
                          <a:solidFill>
                            <a:srgbClr val="000000"/>
                          </a:solidFill>
                          <a:effectLst/>
                          <a:latin typeface="Montserrat" panose="00000500000000000000" pitchFamily="2" charset="0"/>
                        </a:rPr>
                        <a:t>Merida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Central De </a:t>
                      </a:r>
                      <a:r>
                        <a:rPr lang="pt-BR" sz="900" b="0" i="0" u="none" strike="noStrike" dirty="0" err="1">
                          <a:solidFill>
                            <a:srgbClr val="000000"/>
                          </a:solidFill>
                          <a:effectLst/>
                          <a:latin typeface="Montserrat" panose="00000500000000000000" pitchFamily="2" charset="0"/>
                        </a:rPr>
                        <a:t>Arquitectura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Yucatán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Mérida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12.200</a:t>
                      </a:r>
                    </a:p>
                  </a:txBody>
                  <a:tcPr marL="9525" marR="9525" marT="9525" marB="0" anchor="ctr">
                    <a:solidFill>
                      <a:srgbClr val="F8D7CD"/>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Urban</a:t>
                      </a:r>
                      <a:r>
                        <a:rPr lang="pt-BR" sz="900" b="0" i="0" u="none" strike="noStrike" dirty="0">
                          <a:solidFill>
                            <a:srgbClr val="000000"/>
                          </a:solidFill>
                          <a:effectLst/>
                          <a:latin typeface="Montserrat" panose="00000500000000000000" pitchFamily="2" charset="0"/>
                        </a:rPr>
                        <a:t> Center </a:t>
                      </a:r>
                      <a:r>
                        <a:rPr lang="pt-BR" sz="900" b="0" i="0" u="none" strike="noStrike" dirty="0" err="1">
                          <a:solidFill>
                            <a:srgbClr val="000000"/>
                          </a:solidFill>
                          <a:effectLst/>
                          <a:latin typeface="Montserrat" panose="00000500000000000000" pitchFamily="2" charset="0"/>
                        </a:rPr>
                        <a:t>Xalapa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Central De </a:t>
                      </a:r>
                      <a:r>
                        <a:rPr lang="pt-BR" sz="900" b="0" i="0" u="none" strike="noStrike" dirty="0" err="1">
                          <a:solidFill>
                            <a:srgbClr val="000000"/>
                          </a:solidFill>
                          <a:effectLst/>
                          <a:latin typeface="Montserrat" panose="00000500000000000000" pitchFamily="2" charset="0"/>
                        </a:rPr>
                        <a:t>Arquitectura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Veracruz</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Xalapa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8.300</a:t>
                      </a:r>
                    </a:p>
                  </a:txBody>
                  <a:tcPr marL="9525" marR="9525" marT="9525" marB="0" anchor="ctr">
                    <a:solidFill>
                      <a:srgbClr val="FCECE8"/>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Urban</a:t>
                      </a:r>
                      <a:r>
                        <a:rPr lang="pt-BR" sz="900" b="0" i="0" u="none" strike="noStrike" dirty="0">
                          <a:solidFill>
                            <a:srgbClr val="000000"/>
                          </a:solidFill>
                          <a:effectLst/>
                          <a:latin typeface="Montserrat" panose="00000500000000000000" pitchFamily="2" charset="0"/>
                        </a:rPr>
                        <a:t> Village Garza </a:t>
                      </a:r>
                      <a:r>
                        <a:rPr lang="pt-BR" sz="900" b="0" i="0" u="none" strike="noStrike" dirty="0" err="1">
                          <a:solidFill>
                            <a:srgbClr val="000000"/>
                          </a:solidFill>
                          <a:effectLst/>
                          <a:latin typeface="Montserrat" panose="00000500000000000000" pitchFamily="2" charset="0"/>
                        </a:rPr>
                        <a:t>Sada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Planigrupo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27.700</a:t>
                      </a:r>
                    </a:p>
                  </a:txBody>
                  <a:tcPr marL="9525" marR="9525" marT="9525" marB="0" anchor="ctr">
                    <a:solidFill>
                      <a:srgbClr val="F8D7CD"/>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Urban</a:t>
                      </a:r>
                      <a:r>
                        <a:rPr lang="pt-BR" sz="900" b="0" i="0" u="none" strike="noStrike" dirty="0">
                          <a:solidFill>
                            <a:srgbClr val="000000"/>
                          </a:solidFill>
                          <a:effectLst/>
                          <a:latin typeface="Montserrat" panose="00000500000000000000" pitchFamily="2" charset="0"/>
                        </a:rPr>
                        <a:t> Village </a:t>
                      </a:r>
                      <a:r>
                        <a:rPr lang="pt-BR" sz="900" b="0" i="0" u="none" strike="noStrike" dirty="0" err="1">
                          <a:solidFill>
                            <a:srgbClr val="000000"/>
                          </a:solidFill>
                          <a:effectLst/>
                          <a:latin typeface="Montserrat" panose="00000500000000000000" pitchFamily="2" charset="0"/>
                        </a:rPr>
                        <a:t>Patria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SSC </a:t>
                      </a:r>
                      <a:r>
                        <a:rPr lang="pt-BR" sz="900" b="0" i="0" u="none" strike="noStrike" dirty="0" err="1">
                          <a:solidFill>
                            <a:srgbClr val="000000"/>
                          </a:solidFill>
                          <a:effectLst/>
                          <a:latin typeface="Montserrat" panose="00000500000000000000" pitchFamily="2" charset="0"/>
                        </a:rPr>
                        <a:t>Inmobiliaria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Jalisco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Guadalajara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67.200</a:t>
                      </a:r>
                    </a:p>
                  </a:txBody>
                  <a:tcPr marL="9525" marR="9525" marT="9525" marB="0" anchor="ctr">
                    <a:solidFill>
                      <a:srgbClr val="FCECE8"/>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Valle Soleado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Nuevo León</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Monterrey</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22.800</a:t>
                      </a:r>
                    </a:p>
                  </a:txBody>
                  <a:tcPr marL="9525" marR="9525" marT="9525" marB="0" anchor="ctr">
                    <a:solidFill>
                      <a:srgbClr val="F8D7CD"/>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Velaria Mall</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Aguascalientes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13.700</a:t>
                      </a:r>
                    </a:p>
                  </a:txBody>
                  <a:tcPr marL="9525" marR="9525" marT="9525" marB="0" anchor="ctr">
                    <a:solidFill>
                      <a:srgbClr val="FCECE8"/>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Via 515</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GDI</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10.000</a:t>
                      </a:r>
                    </a:p>
                  </a:txBody>
                  <a:tcPr marL="9525" marR="9525" marT="9525" marB="0" anchor="ctr">
                    <a:solidFill>
                      <a:srgbClr val="F8D7CD"/>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Via Alta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Aryba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Salamanca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24.500</a:t>
                      </a:r>
                    </a:p>
                  </a:txBody>
                  <a:tcPr marL="9525" marR="9525" marT="9525" marB="0" anchor="ctr">
                    <a:solidFill>
                      <a:srgbClr val="FCECE8"/>
                    </a:solidFill>
                  </a:tcPr>
                </a:tc>
                <a:extLst>
                  <a:ext uri="{0D108BD9-81ED-4DB2-BD59-A6C34878D82A}">
                    <a16:rowId xmlns:a16="http://schemas.microsoft.com/office/drawing/2014/main" val="841735651"/>
                  </a:ext>
                </a:extLst>
              </a:tr>
            </a:tbl>
          </a:graphicData>
        </a:graphic>
      </p:graphicFrame>
      <p:sp>
        <p:nvSpPr>
          <p:cNvPr id="12" name="Retângulo: Cantos Arredondados 11">
            <a:extLst>
              <a:ext uri="{FF2B5EF4-FFF2-40B4-BE49-F238E27FC236}">
                <a16:creationId xmlns:a16="http://schemas.microsoft.com/office/drawing/2014/main" id="{B9876569-E2CE-F167-0DDF-857358C916CF}"/>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193</a:t>
            </a:r>
          </a:p>
        </p:txBody>
      </p:sp>
      <p:sp>
        <p:nvSpPr>
          <p:cNvPr id="13" name="Google Shape;96;p7">
            <a:extLst>
              <a:ext uri="{FF2B5EF4-FFF2-40B4-BE49-F238E27FC236}">
                <a16:creationId xmlns:a16="http://schemas.microsoft.com/office/drawing/2014/main" id="{3578D5EB-A158-D2F6-2200-68EB2F59B9E5}"/>
              </a:ext>
            </a:extLst>
          </p:cNvPr>
          <p:cNvSpPr txBox="1"/>
          <p:nvPr/>
        </p:nvSpPr>
        <p:spPr>
          <a:xfrm>
            <a:off x="1331520"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4" name="Retângulo: Cantos Arredondados 13">
            <a:hlinkClick r:id="rId3" action="ppaction://hlinksldjump"/>
            <a:extLst>
              <a:ext uri="{FF2B5EF4-FFF2-40B4-BE49-F238E27FC236}">
                <a16:creationId xmlns:a16="http://schemas.microsoft.com/office/drawing/2014/main" id="{C29804F2-974D-DA38-F8C7-1F45E64C28E4}"/>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400577152"/>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12641" y="-117453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6968" y="352044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Interface gráfica do usuário&#10;&#10;Descrição gerada automaticamente">
            <a:extLst>
              <a:ext uri="{FF2B5EF4-FFF2-40B4-BE49-F238E27FC236}">
                <a16:creationId xmlns:a16="http://schemas.microsoft.com/office/drawing/2014/main" id="{F6EC712A-B679-4164-F1EC-05738AC0376B}"/>
              </a:ext>
            </a:extLst>
          </p:cNvPr>
          <p:cNvPicPr>
            <a:picLocks noChangeAspect="1"/>
          </p:cNvPicPr>
          <p:nvPr/>
        </p:nvPicPr>
        <p:blipFill rotWithShape="1">
          <a:blip r:embed="rId2">
            <a:extLst>
              <a:ext uri="{28A0092B-C50C-407E-A947-70E740481C1C}">
                <a14:useLocalDpi xmlns:a14="http://schemas.microsoft.com/office/drawing/2010/main" val="0"/>
              </a:ext>
            </a:extLst>
          </a:blip>
          <a:srcRect t="19487" b="16261"/>
          <a:stretch/>
        </p:blipFill>
        <p:spPr>
          <a:xfrm rot="16200000">
            <a:off x="-3108431" y="3108434"/>
            <a:ext cx="6858000" cy="641131"/>
          </a:xfrm>
          <a:prstGeom prst="rect">
            <a:avLst/>
          </a:prstGeom>
        </p:spPr>
      </p:pic>
      <p:sp>
        <p:nvSpPr>
          <p:cNvPr id="6" name="CaixaDeTexto 5">
            <a:extLst>
              <a:ext uri="{FF2B5EF4-FFF2-40B4-BE49-F238E27FC236}">
                <a16:creationId xmlns:a16="http://schemas.microsoft.com/office/drawing/2014/main" id="{11975E26-9366-67AC-1265-58131B74CEB7}"/>
              </a:ext>
            </a:extLst>
          </p:cNvPr>
          <p:cNvSpPr txBox="1"/>
          <p:nvPr/>
        </p:nvSpPr>
        <p:spPr>
          <a:xfrm>
            <a:off x="1186054" y="336543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CE112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CE1126"/>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CE1126"/>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4C1862AC-B1A3-7F12-EED3-7A9311776FB1}"/>
              </a:ext>
            </a:extLst>
          </p:cNvPr>
          <p:cNvGrpSpPr/>
          <p:nvPr/>
        </p:nvGrpSpPr>
        <p:grpSpPr>
          <a:xfrm>
            <a:off x="-20722" y="-287870"/>
            <a:ext cx="763874" cy="7492999"/>
            <a:chOff x="-7620" y="-406399"/>
            <a:chExt cx="763874" cy="406398"/>
          </a:xfrm>
        </p:grpSpPr>
        <p:sp>
          <p:nvSpPr>
            <p:cNvPr id="5" name="Retângulo 4">
              <a:extLst>
                <a:ext uri="{FF2B5EF4-FFF2-40B4-BE49-F238E27FC236}">
                  <a16:creationId xmlns:a16="http://schemas.microsoft.com/office/drawing/2014/main" id="{F5DC9EEB-CA1F-C46A-EA79-3F9E78726D6F}"/>
                </a:ext>
              </a:extLst>
            </p:cNvPr>
            <p:cNvSpPr/>
            <p:nvPr/>
          </p:nvSpPr>
          <p:spPr>
            <a:xfrm>
              <a:off x="263962" y="-406399"/>
              <a:ext cx="295046"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2E06F4DF-9CE9-D416-55E7-37FA5EEB3904}"/>
                </a:ext>
              </a:extLst>
            </p:cNvPr>
            <p:cNvSpPr/>
            <p:nvPr/>
          </p:nvSpPr>
          <p:spPr>
            <a:xfrm>
              <a:off x="-7620" y="-406399"/>
              <a:ext cx="301602" cy="406398"/>
            </a:xfrm>
            <a:prstGeom prst="rect">
              <a:avLst/>
            </a:prstGeom>
            <a:solidFill>
              <a:srgbClr val="0068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22327561-2669-F128-E5E1-8EC1667CFCD0}"/>
                </a:ext>
              </a:extLst>
            </p:cNvPr>
            <p:cNvSpPr/>
            <p:nvPr/>
          </p:nvSpPr>
          <p:spPr>
            <a:xfrm>
              <a:off x="546230" y="-406399"/>
              <a:ext cx="210024" cy="406398"/>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11CB55C7-2384-BB45-A6AE-492E3732CCAA}"/>
              </a:ext>
            </a:extLst>
          </p:cNvPr>
          <p:cNvGraphicFramePr>
            <a:graphicFrameLocks noGrp="1"/>
          </p:cNvGraphicFramePr>
          <p:nvPr>
            <p:extLst>
              <p:ext uri="{D42A27DB-BD31-4B8C-83A1-F6EECF244321}">
                <p14:modId xmlns:p14="http://schemas.microsoft.com/office/powerpoint/2010/main" val="202644108"/>
              </p:ext>
            </p:extLst>
          </p:nvPr>
        </p:nvGraphicFramePr>
        <p:xfrm>
          <a:off x="3725782" y="1"/>
          <a:ext cx="7812001" cy="6806224"/>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48115">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07216">
                <a:tc>
                  <a:txBody>
                    <a:bodyPr/>
                    <a:lstStyle/>
                    <a:p>
                      <a:pPr algn="ctr" fontAlgn="b"/>
                      <a:r>
                        <a:rPr lang="pt-BR" sz="900" b="0" i="0" u="none" strike="noStrike" dirty="0">
                          <a:solidFill>
                            <a:srgbClr val="000000"/>
                          </a:solidFill>
                          <a:effectLst/>
                          <a:latin typeface="Montserrat" panose="00000500000000000000" pitchFamily="2" charset="0"/>
                        </a:rPr>
                        <a:t>Via Alta Leon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Aryba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20.400</a:t>
                      </a:r>
                    </a:p>
                  </a:txBody>
                  <a:tcPr marL="9525" marR="9525" marT="9525" marB="0" anchor="ctr">
                    <a:solidFill>
                      <a:srgbClr val="F8D7CD"/>
                    </a:solidFill>
                  </a:tcPr>
                </a:tc>
                <a:extLst>
                  <a:ext uri="{0D108BD9-81ED-4DB2-BD59-A6C34878D82A}">
                    <a16:rowId xmlns:a16="http://schemas.microsoft.com/office/drawing/2014/main" val="174269447"/>
                  </a:ext>
                </a:extLst>
              </a:tr>
              <a:tr h="307216">
                <a:tc>
                  <a:txBody>
                    <a:bodyPr/>
                    <a:lstStyle/>
                    <a:p>
                      <a:pPr algn="ctr" fontAlgn="b"/>
                      <a:r>
                        <a:rPr lang="it-IT" sz="900" b="0" i="0" u="none" strike="noStrike" dirty="0">
                          <a:solidFill>
                            <a:srgbClr val="000000"/>
                          </a:solidFill>
                          <a:effectLst/>
                          <a:latin typeface="Montserrat" panose="00000500000000000000" pitchFamily="2" charset="0"/>
                        </a:rPr>
                        <a:t>Via Alta Leon Sur Amp Sodimac</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Aryba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Guanajuato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León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8.000</a:t>
                      </a:r>
                    </a:p>
                  </a:txBody>
                  <a:tcPr marL="9525" marR="9525" marT="9525" marB="0" anchor="ctr">
                    <a:solidFill>
                      <a:srgbClr val="FCECE8"/>
                    </a:solidFill>
                  </a:tcPr>
                </a:tc>
                <a:extLst>
                  <a:ext uri="{0D108BD9-81ED-4DB2-BD59-A6C34878D82A}">
                    <a16:rowId xmlns:a16="http://schemas.microsoft.com/office/drawing/2014/main" val="2738435831"/>
                  </a:ext>
                </a:extLst>
              </a:tr>
              <a:tr h="307216">
                <a:tc>
                  <a:txBody>
                    <a:bodyPr/>
                    <a:lstStyle/>
                    <a:p>
                      <a:pPr algn="ctr" fontAlgn="b"/>
                      <a:r>
                        <a:rPr lang="pt-BR" sz="900" b="0" i="0" u="none" strike="noStrike" dirty="0">
                          <a:solidFill>
                            <a:srgbClr val="000000"/>
                          </a:solidFill>
                          <a:effectLst/>
                          <a:latin typeface="Montserrat" panose="00000500000000000000" pitchFamily="2" charset="0"/>
                        </a:rPr>
                        <a:t>Via </a:t>
                      </a:r>
                      <a:r>
                        <a:rPr lang="pt-BR" sz="900" b="0" i="0" u="none" strike="noStrike" dirty="0" err="1">
                          <a:solidFill>
                            <a:srgbClr val="000000"/>
                          </a:solidFill>
                          <a:effectLst/>
                          <a:latin typeface="Montserrat" panose="00000500000000000000" pitchFamily="2" charset="0"/>
                        </a:rPr>
                        <a:t>Amalucan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Cinuk</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25.700</a:t>
                      </a:r>
                    </a:p>
                  </a:txBody>
                  <a:tcPr marL="9525" marR="9525" marT="9525" marB="0" anchor="ctr">
                    <a:solidFill>
                      <a:srgbClr val="F8D7CD"/>
                    </a:solidFill>
                  </a:tcPr>
                </a:tc>
                <a:extLst>
                  <a:ext uri="{0D108BD9-81ED-4DB2-BD59-A6C34878D82A}">
                    <a16:rowId xmlns:a16="http://schemas.microsoft.com/office/drawing/2014/main" val="1188178967"/>
                  </a:ext>
                </a:extLst>
              </a:tr>
              <a:tr h="307216">
                <a:tc>
                  <a:txBody>
                    <a:bodyPr/>
                    <a:lstStyle/>
                    <a:p>
                      <a:pPr algn="ctr" fontAlgn="b"/>
                      <a:r>
                        <a:rPr lang="pt-BR" sz="900" b="0" i="0" u="none" strike="noStrike" dirty="0">
                          <a:solidFill>
                            <a:srgbClr val="000000"/>
                          </a:solidFill>
                          <a:effectLst/>
                          <a:latin typeface="Montserrat" panose="00000500000000000000" pitchFamily="2" charset="0"/>
                        </a:rPr>
                        <a:t>Via </a:t>
                      </a:r>
                      <a:r>
                        <a:rPr lang="pt-BR" sz="900" b="0" i="0" u="none" strike="noStrike" dirty="0" err="1">
                          <a:solidFill>
                            <a:srgbClr val="000000"/>
                          </a:solidFill>
                          <a:effectLst/>
                          <a:latin typeface="Montserrat" panose="00000500000000000000" pitchFamily="2" charset="0"/>
                        </a:rPr>
                        <a:t>Morelos</a:t>
                      </a:r>
                      <a:r>
                        <a:rPr lang="pt-BR" sz="900" b="0" i="0" u="none" strike="noStrike" dirty="0">
                          <a:solidFill>
                            <a:srgbClr val="000000"/>
                          </a:solidFill>
                          <a:effectLst/>
                          <a:latin typeface="Montserrat" panose="00000500000000000000" pitchFamily="2" charset="0"/>
                        </a:rPr>
                        <a:t> 300</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Parks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15.800</a:t>
                      </a:r>
                    </a:p>
                  </a:txBody>
                  <a:tcPr marL="9525" marR="9525" marT="9525" marB="0" anchor="ctr">
                    <a:solidFill>
                      <a:srgbClr val="FCECE8"/>
                    </a:solidFill>
                  </a:tcPr>
                </a:tc>
                <a:extLst>
                  <a:ext uri="{0D108BD9-81ED-4DB2-BD59-A6C34878D82A}">
                    <a16:rowId xmlns:a16="http://schemas.microsoft.com/office/drawing/2014/main" val="1037831715"/>
                  </a:ext>
                </a:extLst>
              </a:tr>
              <a:tr h="307216">
                <a:tc>
                  <a:txBody>
                    <a:bodyPr/>
                    <a:lstStyle/>
                    <a:p>
                      <a:pPr algn="ctr" fontAlgn="b"/>
                      <a:r>
                        <a:rPr lang="pt-BR" sz="900" b="0" i="0" u="none" strike="noStrike" dirty="0">
                          <a:solidFill>
                            <a:srgbClr val="000000"/>
                          </a:solidFill>
                          <a:effectLst/>
                          <a:latin typeface="Montserrat" panose="00000500000000000000" pitchFamily="2" charset="0"/>
                        </a:rPr>
                        <a:t>Via Roma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Iquarto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Coahuila</a:t>
                      </a:r>
                      <a:r>
                        <a:rPr lang="pt-BR" sz="900" b="0" i="0" u="none" strike="noStrike" dirty="0">
                          <a:solidFill>
                            <a:srgbClr val="000000"/>
                          </a:solidFill>
                          <a:effectLst/>
                          <a:latin typeface="Montserrat" panose="00000500000000000000" pitchFamily="2" charset="0"/>
                        </a:rPr>
                        <a:t> De Zaragoza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Saltillo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20.800</a:t>
                      </a:r>
                    </a:p>
                  </a:txBody>
                  <a:tcPr marL="9525" marR="9525" marT="9525" marB="0" anchor="ctr">
                    <a:solidFill>
                      <a:srgbClr val="F8D7CD"/>
                    </a:solidFill>
                  </a:tcPr>
                </a:tc>
                <a:extLst>
                  <a:ext uri="{0D108BD9-81ED-4DB2-BD59-A6C34878D82A}">
                    <a16:rowId xmlns:a16="http://schemas.microsoft.com/office/drawing/2014/main" val="1624563643"/>
                  </a:ext>
                </a:extLst>
              </a:tr>
              <a:tr h="307216">
                <a:tc>
                  <a:txBody>
                    <a:bodyPr/>
                    <a:lstStyle/>
                    <a:p>
                      <a:pPr algn="ctr" fontAlgn="b"/>
                      <a:r>
                        <a:rPr lang="pt-BR" sz="900" b="0" i="0" u="none" strike="noStrike" dirty="0">
                          <a:solidFill>
                            <a:srgbClr val="000000"/>
                          </a:solidFill>
                          <a:effectLst/>
                          <a:latin typeface="Montserrat" panose="00000500000000000000" pitchFamily="2" charset="0"/>
                        </a:rPr>
                        <a:t>Via San Angel</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23.900</a:t>
                      </a:r>
                    </a:p>
                  </a:txBody>
                  <a:tcPr marL="9525" marR="9525" marT="9525" marB="0" anchor="ctr">
                    <a:solidFill>
                      <a:srgbClr val="FCECE8"/>
                    </a:solidFill>
                  </a:tcPr>
                </a:tc>
                <a:extLst>
                  <a:ext uri="{0D108BD9-81ED-4DB2-BD59-A6C34878D82A}">
                    <a16:rowId xmlns:a16="http://schemas.microsoft.com/office/drawing/2014/main" val="159647448"/>
                  </a:ext>
                </a:extLst>
              </a:tr>
              <a:tr h="418785">
                <a:tc>
                  <a:txBody>
                    <a:bodyPr/>
                    <a:lstStyle/>
                    <a:p>
                      <a:pPr algn="ctr" fontAlgn="b"/>
                      <a:r>
                        <a:rPr lang="pt-BR" sz="900" b="0" i="0" u="none" strike="noStrike" dirty="0" err="1">
                          <a:solidFill>
                            <a:srgbClr val="000000"/>
                          </a:solidFill>
                          <a:effectLst/>
                          <a:latin typeface="Montserrat" panose="00000500000000000000" pitchFamily="2" charset="0"/>
                        </a:rPr>
                        <a:t>Vía</a:t>
                      </a:r>
                      <a:r>
                        <a:rPr lang="pt-BR" sz="900" b="0" i="0" u="none" strike="noStrike" dirty="0">
                          <a:solidFill>
                            <a:srgbClr val="000000"/>
                          </a:solidFill>
                          <a:effectLst/>
                          <a:latin typeface="Montserrat" panose="00000500000000000000" pitchFamily="2" charset="0"/>
                        </a:rPr>
                        <a:t> San </a:t>
                      </a:r>
                      <a:r>
                        <a:rPr lang="pt-BR" sz="900" b="0" i="0" u="none" strike="noStrike" dirty="0" err="1">
                          <a:solidFill>
                            <a:srgbClr val="000000"/>
                          </a:solidFill>
                          <a:effectLst/>
                          <a:latin typeface="Montserrat" panose="00000500000000000000" pitchFamily="2" charset="0"/>
                        </a:rPr>
                        <a:t>Ángel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Planeacion</a:t>
                      </a:r>
                      <a:r>
                        <a:rPr lang="es-ES" sz="900" b="0" i="0" u="none" strike="noStrike" dirty="0">
                          <a:solidFill>
                            <a:srgbClr val="000000"/>
                          </a:solidFill>
                          <a:effectLst/>
                          <a:latin typeface="Montserrat" panose="00000500000000000000" pitchFamily="2" charset="0"/>
                        </a:rPr>
                        <a:t> Y Desarrollos Inmobiliarios Del Sur S.A De C.V</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30.656</a:t>
                      </a:r>
                    </a:p>
                  </a:txBody>
                  <a:tcPr marL="9525" marR="9525" marT="9525" marB="0" anchor="ctr">
                    <a:solidFill>
                      <a:srgbClr val="F8D7CD"/>
                    </a:solidFill>
                  </a:tcPr>
                </a:tc>
                <a:extLst>
                  <a:ext uri="{0D108BD9-81ED-4DB2-BD59-A6C34878D82A}">
                    <a16:rowId xmlns:a16="http://schemas.microsoft.com/office/drawing/2014/main" val="3882297485"/>
                  </a:ext>
                </a:extLst>
              </a:tr>
              <a:tr h="307216">
                <a:tc>
                  <a:txBody>
                    <a:bodyPr/>
                    <a:lstStyle/>
                    <a:p>
                      <a:pPr algn="ctr" fontAlgn="b"/>
                      <a:r>
                        <a:rPr lang="pt-BR" sz="900" b="0" i="0" u="none" strike="noStrike" dirty="0">
                          <a:solidFill>
                            <a:srgbClr val="000000"/>
                          </a:solidFill>
                          <a:effectLst/>
                          <a:latin typeface="Montserrat" panose="00000500000000000000" pitchFamily="2" charset="0"/>
                        </a:rPr>
                        <a:t>Via San Sebastian</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Particular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Puebla-</a:t>
                      </a:r>
                      <a:r>
                        <a:rPr lang="pt-BR" sz="900" b="0" i="0" u="none" strike="noStrike" dirty="0" err="1">
                          <a:solidFill>
                            <a:srgbClr val="000000"/>
                          </a:solidFill>
                          <a:effectLst/>
                          <a:latin typeface="Montserrat" panose="00000500000000000000" pitchFamily="2" charset="0"/>
                        </a:rPr>
                        <a:t>tlaxcala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9.000</a:t>
                      </a:r>
                    </a:p>
                  </a:txBody>
                  <a:tcPr marL="9525" marR="9525" marT="9525" marB="0" anchor="ctr">
                    <a:solidFill>
                      <a:srgbClr val="FCECE8"/>
                    </a:solidFill>
                  </a:tcPr>
                </a:tc>
                <a:extLst>
                  <a:ext uri="{0D108BD9-81ED-4DB2-BD59-A6C34878D82A}">
                    <a16:rowId xmlns:a16="http://schemas.microsoft.com/office/drawing/2014/main" val="1849445180"/>
                  </a:ext>
                </a:extLst>
              </a:tr>
              <a:tr h="307216">
                <a:tc>
                  <a:txBody>
                    <a:bodyPr/>
                    <a:lstStyle/>
                    <a:p>
                      <a:pPr algn="ctr" fontAlgn="b"/>
                      <a:r>
                        <a:rPr lang="pt-BR" sz="900" b="0" i="0" u="none" strike="noStrike" dirty="0">
                          <a:solidFill>
                            <a:srgbClr val="000000"/>
                          </a:solidFill>
                          <a:effectLst/>
                          <a:latin typeface="Montserrat" panose="00000500000000000000" pitchFamily="2" charset="0"/>
                        </a:rPr>
                        <a:t>Via Vallejo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Danhos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103.200</a:t>
                      </a:r>
                    </a:p>
                  </a:txBody>
                  <a:tcPr marL="9525" marR="9525" marT="9525" marB="0" anchor="ctr">
                    <a:solidFill>
                      <a:srgbClr val="F8D7CD"/>
                    </a:solidFill>
                  </a:tcPr>
                </a:tc>
                <a:extLst>
                  <a:ext uri="{0D108BD9-81ED-4DB2-BD59-A6C34878D82A}">
                    <a16:rowId xmlns:a16="http://schemas.microsoft.com/office/drawing/2014/main" val="1411550322"/>
                  </a:ext>
                </a:extLst>
              </a:tr>
              <a:tr h="307216">
                <a:tc>
                  <a:txBody>
                    <a:bodyPr/>
                    <a:lstStyle/>
                    <a:p>
                      <a:pPr algn="ctr" fontAlgn="b"/>
                      <a:r>
                        <a:rPr lang="pt-BR" sz="900" b="0" i="0" u="none" strike="noStrike" dirty="0">
                          <a:solidFill>
                            <a:srgbClr val="000000"/>
                          </a:solidFill>
                          <a:effectLst/>
                          <a:latin typeface="Montserrat" panose="00000500000000000000" pitchFamily="2" charset="0"/>
                        </a:rPr>
                        <a:t>Via Veneto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Vtr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Tlaxcalancingo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extLst>
                  <a:ext uri="{0D108BD9-81ED-4DB2-BD59-A6C34878D82A}">
                    <a16:rowId xmlns:a16="http://schemas.microsoft.com/office/drawing/2014/main" val="3066878474"/>
                  </a:ext>
                </a:extLst>
              </a:tr>
              <a:tr h="307216">
                <a:tc>
                  <a:txBody>
                    <a:bodyPr/>
                    <a:lstStyle/>
                    <a:p>
                      <a:pPr algn="ctr" fontAlgn="b"/>
                      <a:r>
                        <a:rPr lang="pt-BR" sz="900" b="0" i="0" u="none" strike="noStrike" dirty="0">
                          <a:solidFill>
                            <a:srgbClr val="000000"/>
                          </a:solidFill>
                          <a:effectLst/>
                          <a:latin typeface="Montserrat" panose="00000500000000000000" pitchFamily="2" charset="0"/>
                        </a:rPr>
                        <a:t>Vista Park</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Administradora </a:t>
                      </a:r>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Los </a:t>
                      </a:r>
                      <a:r>
                        <a:rPr lang="pt-BR" sz="900" b="0" i="0" u="none" strike="noStrike" dirty="0" err="1">
                          <a:solidFill>
                            <a:srgbClr val="000000"/>
                          </a:solidFill>
                          <a:effectLst/>
                          <a:latin typeface="Montserrat" panose="00000500000000000000" pitchFamily="2" charset="0"/>
                        </a:rPr>
                        <a:t>Arcangeles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San Andres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24.593</a:t>
                      </a:r>
                    </a:p>
                  </a:txBody>
                  <a:tcPr marL="9525" marR="9525" marT="9525" marB="0" anchor="ctr">
                    <a:solidFill>
                      <a:srgbClr val="F8D7CD"/>
                    </a:solidFill>
                  </a:tcPr>
                </a:tc>
                <a:extLst>
                  <a:ext uri="{0D108BD9-81ED-4DB2-BD59-A6C34878D82A}">
                    <a16:rowId xmlns:a16="http://schemas.microsoft.com/office/drawing/2014/main" val="2150376807"/>
                  </a:ext>
                </a:extLst>
              </a:tr>
              <a:tr h="307216">
                <a:tc>
                  <a:txBody>
                    <a:bodyPr/>
                    <a:lstStyle/>
                    <a:p>
                      <a:pPr algn="ctr" fontAlgn="b"/>
                      <a:r>
                        <a:rPr lang="pt-BR" sz="900" b="0" i="0" u="none" strike="noStrike" dirty="0">
                          <a:solidFill>
                            <a:srgbClr val="000000"/>
                          </a:solidFill>
                          <a:effectLst/>
                          <a:latin typeface="Montserrat" panose="00000500000000000000" pitchFamily="2" charset="0"/>
                        </a:rPr>
                        <a:t>Walmart </a:t>
                      </a:r>
                      <a:r>
                        <a:rPr lang="pt-BR" sz="900" b="0" i="0" u="none" strike="noStrike" dirty="0" err="1">
                          <a:solidFill>
                            <a:srgbClr val="000000"/>
                          </a:solidFill>
                          <a:effectLst/>
                          <a:latin typeface="Montserrat" panose="00000500000000000000" pitchFamily="2" charset="0"/>
                        </a:rPr>
                        <a:t>Cuajimalpa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Walmart</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13.700</a:t>
                      </a:r>
                    </a:p>
                  </a:txBody>
                  <a:tcPr marL="9525" marR="9525" marT="9525" marB="0" anchor="ctr">
                    <a:solidFill>
                      <a:srgbClr val="FCECE8"/>
                    </a:solidFill>
                  </a:tcPr>
                </a:tc>
                <a:extLst>
                  <a:ext uri="{0D108BD9-81ED-4DB2-BD59-A6C34878D82A}">
                    <a16:rowId xmlns:a16="http://schemas.microsoft.com/office/drawing/2014/main" val="2015994734"/>
                  </a:ext>
                </a:extLst>
              </a:tr>
              <a:tr h="307216">
                <a:tc>
                  <a:txBody>
                    <a:bodyPr/>
                    <a:lstStyle/>
                    <a:p>
                      <a:pPr algn="ctr" fontAlgn="b"/>
                      <a:r>
                        <a:rPr lang="pt-BR" sz="900" b="0" i="0" u="none" strike="noStrike" dirty="0" err="1">
                          <a:solidFill>
                            <a:srgbClr val="000000"/>
                          </a:solidFill>
                          <a:effectLst/>
                          <a:latin typeface="Montserrat" panose="00000500000000000000" pitchFamily="2" charset="0"/>
                        </a:rPr>
                        <a:t>Wtc</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19.800</a:t>
                      </a:r>
                    </a:p>
                  </a:txBody>
                  <a:tcPr marL="9525" marR="9525" marT="9525" marB="0" anchor="ctr">
                    <a:solidFill>
                      <a:srgbClr val="F8D7CD"/>
                    </a:solidFill>
                  </a:tcPr>
                </a:tc>
                <a:extLst>
                  <a:ext uri="{0D108BD9-81ED-4DB2-BD59-A6C34878D82A}">
                    <a16:rowId xmlns:a16="http://schemas.microsoft.com/office/drawing/2014/main" val="2104077100"/>
                  </a:ext>
                </a:extLst>
              </a:tr>
              <a:tr h="307216">
                <a:tc>
                  <a:txBody>
                    <a:bodyPr/>
                    <a:lstStyle/>
                    <a:p>
                      <a:pPr algn="ctr" fontAlgn="b"/>
                      <a:r>
                        <a:rPr lang="pt-BR" sz="900" b="0" i="0" u="none" strike="noStrike" dirty="0" err="1">
                          <a:solidFill>
                            <a:srgbClr val="000000"/>
                          </a:solidFill>
                          <a:effectLst/>
                          <a:latin typeface="Montserrat" panose="00000500000000000000" pitchFamily="2" charset="0"/>
                        </a:rPr>
                        <a:t>Zavaleta</a:t>
                      </a:r>
                      <a:r>
                        <a:rPr lang="pt-BR" sz="900" b="0" i="0" u="none" strike="noStrike" dirty="0">
                          <a:solidFill>
                            <a:srgbClr val="000000"/>
                          </a:solidFill>
                          <a:effectLst/>
                          <a:latin typeface="Montserrat" panose="00000500000000000000" pitchFamily="2" charset="0"/>
                        </a:rPr>
                        <a:t> Center</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Vtr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San Andres</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extLst>
                  <a:ext uri="{0D108BD9-81ED-4DB2-BD59-A6C34878D82A}">
                    <a16:rowId xmlns:a16="http://schemas.microsoft.com/office/drawing/2014/main" val="1068493753"/>
                  </a:ext>
                </a:extLst>
              </a:tr>
              <a:tr h="307216">
                <a:tc>
                  <a:txBody>
                    <a:bodyPr/>
                    <a:lstStyle/>
                    <a:p>
                      <a:pPr algn="ctr" fontAlgn="b"/>
                      <a:r>
                        <a:rPr lang="pt-BR" sz="900" b="0" i="0" u="none" strike="noStrike" dirty="0" err="1">
                          <a:solidFill>
                            <a:srgbClr val="000000"/>
                          </a:solidFill>
                          <a:effectLst/>
                          <a:latin typeface="Montserrat" panose="00000500000000000000" pitchFamily="2" charset="0"/>
                        </a:rPr>
                        <a:t>Zentralia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Jomer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19.800</a:t>
                      </a:r>
                    </a:p>
                  </a:txBody>
                  <a:tcPr marL="9525" marR="9525" marT="9525" marB="0" anchor="ctr">
                    <a:solidFill>
                      <a:srgbClr val="F8D7CD"/>
                    </a:solidFill>
                  </a:tcPr>
                </a:tc>
                <a:extLst>
                  <a:ext uri="{0D108BD9-81ED-4DB2-BD59-A6C34878D82A}">
                    <a16:rowId xmlns:a16="http://schemas.microsoft.com/office/drawing/2014/main" val="919468357"/>
                  </a:ext>
                </a:extLst>
              </a:tr>
              <a:tr h="307216">
                <a:tc>
                  <a:txBody>
                    <a:bodyPr/>
                    <a:lstStyle/>
                    <a:p>
                      <a:pPr algn="ctr" fontAlgn="b"/>
                      <a:r>
                        <a:rPr lang="pt-BR" sz="900" b="0" i="0" u="none" strike="noStrike" dirty="0" err="1">
                          <a:solidFill>
                            <a:srgbClr val="000000"/>
                          </a:solidFill>
                          <a:effectLst/>
                          <a:latin typeface="Montserrat" panose="00000500000000000000" pitchFamily="2" charset="0"/>
                        </a:rPr>
                        <a:t>Zentralia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Churubusco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Jomer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Cdmx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29.400</a:t>
                      </a:r>
                    </a:p>
                  </a:txBody>
                  <a:tcPr marL="9525" marR="9525" marT="9525" marB="0" anchor="ctr">
                    <a:solidFill>
                      <a:srgbClr val="FCECE8"/>
                    </a:solidFill>
                  </a:tcPr>
                </a:tc>
                <a:extLst>
                  <a:ext uri="{0D108BD9-81ED-4DB2-BD59-A6C34878D82A}">
                    <a16:rowId xmlns:a16="http://schemas.microsoft.com/office/drawing/2014/main" val="2499613958"/>
                  </a:ext>
                </a:extLst>
              </a:tr>
              <a:tr h="307216">
                <a:tc>
                  <a:txBody>
                    <a:bodyPr/>
                    <a:lstStyle/>
                    <a:p>
                      <a:pPr algn="ctr" fontAlgn="b"/>
                      <a:r>
                        <a:rPr lang="pt-BR" sz="900" b="0" i="0" u="none" strike="noStrike" dirty="0" err="1">
                          <a:solidFill>
                            <a:srgbClr val="000000"/>
                          </a:solidFill>
                          <a:effectLst/>
                          <a:latin typeface="Montserrat" panose="00000500000000000000" pitchFamily="2" charset="0"/>
                        </a:rPr>
                        <a:t>Zentralia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Del Carmen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Jomer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Campeche</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Cd. Del Carmen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27.300</a:t>
                      </a:r>
                    </a:p>
                  </a:txBody>
                  <a:tcPr marL="9525" marR="9525" marT="9525" marB="0" anchor="ctr">
                    <a:solidFill>
                      <a:srgbClr val="F8D7CD"/>
                    </a:solidFill>
                  </a:tcPr>
                </a:tc>
                <a:extLst>
                  <a:ext uri="{0D108BD9-81ED-4DB2-BD59-A6C34878D82A}">
                    <a16:rowId xmlns:a16="http://schemas.microsoft.com/office/drawing/2014/main" val="246155704"/>
                  </a:ext>
                </a:extLst>
              </a:tr>
              <a:tr h="307216">
                <a:tc>
                  <a:txBody>
                    <a:bodyPr/>
                    <a:lstStyle/>
                    <a:p>
                      <a:pPr algn="ctr" fontAlgn="b"/>
                      <a:r>
                        <a:rPr lang="pt-BR" sz="900" b="0" i="0" u="none" strike="noStrike" dirty="0" err="1">
                          <a:solidFill>
                            <a:srgbClr val="000000"/>
                          </a:solidFill>
                          <a:effectLst/>
                          <a:latin typeface="Montserrat" panose="00000500000000000000" pitchFamily="2" charset="0"/>
                        </a:rPr>
                        <a:t>Zentralia</a:t>
                      </a:r>
                      <a:r>
                        <a:rPr lang="pt-BR" sz="900" b="0" i="0" u="none" strike="noStrike" dirty="0">
                          <a:solidFill>
                            <a:srgbClr val="000000"/>
                          </a:solidFill>
                          <a:effectLst/>
                          <a:latin typeface="Montserrat" panose="00000500000000000000" pitchFamily="2" charset="0"/>
                        </a:rPr>
                        <a:t> Colima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a:t>
                      </a:r>
                      <a:r>
                        <a:rPr lang="pt-BR" sz="900" b="0" i="0" u="none" strike="noStrike" dirty="0" err="1">
                          <a:solidFill>
                            <a:srgbClr val="000000"/>
                          </a:solidFill>
                          <a:effectLst/>
                          <a:latin typeface="Montserrat" panose="00000500000000000000" pitchFamily="2" charset="0"/>
                        </a:rPr>
                        <a:t>Jomer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Colima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Zm</a:t>
                      </a:r>
                      <a:r>
                        <a:rPr lang="pt-BR" sz="900" b="0" i="0" u="none" strike="noStrike" dirty="0">
                          <a:solidFill>
                            <a:srgbClr val="000000"/>
                          </a:solidFill>
                          <a:effectLst/>
                          <a:latin typeface="Montserrat" panose="00000500000000000000" pitchFamily="2" charset="0"/>
                        </a:rPr>
                        <a:t> De Colima-</a:t>
                      </a:r>
                      <a:r>
                        <a:rPr lang="pt-BR" sz="900" b="0" i="0" u="none" strike="noStrike" dirty="0" err="1">
                          <a:solidFill>
                            <a:srgbClr val="000000"/>
                          </a:solidFill>
                          <a:effectLst/>
                          <a:latin typeface="Montserrat" panose="00000500000000000000" pitchFamily="2" charset="0"/>
                        </a:rPr>
                        <a:t>villa</a:t>
                      </a:r>
                      <a:r>
                        <a:rPr lang="pt-BR" sz="900" b="0" i="0" u="none" strike="noStrike" dirty="0">
                          <a:solidFill>
                            <a:srgbClr val="000000"/>
                          </a:solidFill>
                          <a:effectLst/>
                          <a:latin typeface="Montserrat" panose="00000500000000000000" pitchFamily="2" charset="0"/>
                        </a:rPr>
                        <a:t> De Álvarez</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37.700</a:t>
                      </a:r>
                    </a:p>
                  </a:txBody>
                  <a:tcPr marL="9525" marR="9525" marT="9525" marB="0" anchor="ctr">
                    <a:solidFill>
                      <a:srgbClr val="FCECE8"/>
                    </a:solidFill>
                  </a:tcPr>
                </a:tc>
                <a:extLst>
                  <a:ext uri="{0D108BD9-81ED-4DB2-BD59-A6C34878D82A}">
                    <a16:rowId xmlns:a16="http://schemas.microsoft.com/office/drawing/2014/main" val="2669191146"/>
                  </a:ext>
                </a:extLst>
              </a:tr>
              <a:tr h="307216">
                <a:tc>
                  <a:txBody>
                    <a:bodyPr/>
                    <a:lstStyle/>
                    <a:p>
                      <a:pPr algn="ctr" fontAlgn="b"/>
                      <a:r>
                        <a:rPr lang="pt-BR" sz="900" b="0" i="0" u="none" strike="noStrike" dirty="0" err="1">
                          <a:solidFill>
                            <a:srgbClr val="000000"/>
                          </a:solidFill>
                          <a:effectLst/>
                          <a:latin typeface="Montserrat" panose="00000500000000000000" pitchFamily="2" charset="0"/>
                        </a:rPr>
                        <a:t>Zumpango</a:t>
                      </a:r>
                      <a:r>
                        <a:rPr lang="pt-BR" sz="900" b="0" i="0" u="none" strike="noStrike" dirty="0">
                          <a:solidFill>
                            <a:srgbClr val="000000"/>
                          </a:solidFill>
                          <a:effectLst/>
                          <a:latin typeface="Montserrat" panose="00000500000000000000" pitchFamily="2" charset="0"/>
                        </a:rPr>
                        <a:t> Town Center</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GIM </a:t>
                      </a:r>
                      <a:r>
                        <a:rPr lang="pt-BR" sz="900" b="0" i="0" u="none" strike="noStrike" dirty="0" err="1">
                          <a:solidFill>
                            <a:srgbClr val="000000"/>
                          </a:solidFill>
                          <a:effectLst/>
                          <a:latin typeface="Montserrat" panose="00000500000000000000" pitchFamily="2" charset="0"/>
                        </a:rPr>
                        <a:t>Desarrollos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México</a:t>
                      </a:r>
                    </a:p>
                  </a:txBody>
                  <a:tcPr marL="9525" marR="9525" marT="9525" marB="0" anchor="ctr">
                    <a:solidFill>
                      <a:srgbClr val="F8D7CD"/>
                    </a:solidFill>
                  </a:tcPr>
                </a:tc>
                <a:tc>
                  <a:txBody>
                    <a:bodyPr/>
                    <a:lstStyle/>
                    <a:p>
                      <a:pPr algn="ctr" fontAlgn="b"/>
                      <a:r>
                        <a:rPr lang="es-ES" sz="900" b="0" i="0" u="none" strike="noStrike" dirty="0" err="1">
                          <a:solidFill>
                            <a:srgbClr val="000000"/>
                          </a:solidFill>
                          <a:effectLst/>
                          <a:latin typeface="Montserrat" panose="00000500000000000000" pitchFamily="2" charset="0"/>
                        </a:rPr>
                        <a:t>Zm</a:t>
                      </a:r>
                      <a:r>
                        <a:rPr lang="es-ES" sz="900" b="0" i="0" u="none" strike="noStrike" dirty="0">
                          <a:solidFill>
                            <a:srgbClr val="000000"/>
                          </a:solidFill>
                          <a:effectLst/>
                          <a:latin typeface="Montserrat" panose="00000500000000000000" pitchFamily="2" charset="0"/>
                        </a:rPr>
                        <a:t> Del Valle De México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45.800</a:t>
                      </a:r>
                    </a:p>
                  </a:txBody>
                  <a:tcPr marL="9525" marR="9525" marT="9525" marB="0" anchor="ctr">
                    <a:solidFill>
                      <a:srgbClr val="F8D7CD"/>
                    </a:solidFill>
                  </a:tcPr>
                </a:tc>
                <a:extLst>
                  <a:ext uri="{0D108BD9-81ED-4DB2-BD59-A6C34878D82A}">
                    <a16:rowId xmlns:a16="http://schemas.microsoft.com/office/drawing/2014/main" val="3797744303"/>
                  </a:ext>
                </a:extLst>
              </a:tr>
              <a:tr h="307216">
                <a:tc>
                  <a:txBody>
                    <a:bodyPr/>
                    <a:lstStyle/>
                    <a:p>
                      <a:pPr algn="ctr" fontAlgn="b"/>
                      <a:r>
                        <a:rPr lang="pt-BR" sz="900" b="0" i="0" u="none" strike="noStrike" dirty="0">
                          <a:solidFill>
                            <a:srgbClr val="000000"/>
                          </a:solidFill>
                          <a:effectLst/>
                          <a:latin typeface="Montserrat" panose="00000500000000000000" pitchFamily="2" charset="0"/>
                        </a:rPr>
                        <a:t>Plaza Marsala</a:t>
                      </a:r>
                    </a:p>
                  </a:txBody>
                  <a:tcPr marL="9525" marR="9525" marT="9525" marB="0" anchor="ctr">
                    <a:solidFill>
                      <a:srgbClr val="FCECE8"/>
                    </a:solidFill>
                  </a:tcPr>
                </a:tc>
                <a:tc>
                  <a:txBody>
                    <a:bodyPr/>
                    <a:lstStyle/>
                    <a:p>
                      <a:pPr algn="ctr" fontAlgn="b"/>
                      <a:r>
                        <a:rPr lang="es-ES" sz="900" b="0" i="0" u="none" strike="noStrike" dirty="0">
                          <a:solidFill>
                            <a:srgbClr val="000000"/>
                          </a:solidFill>
                          <a:effectLst/>
                          <a:latin typeface="Montserrat" panose="00000500000000000000" pitchFamily="2" charset="0"/>
                        </a:rPr>
                        <a:t>Mexicana De Operaciones Y </a:t>
                      </a:r>
                      <a:r>
                        <a:rPr lang="es-ES" sz="900" b="0" i="0" u="none" strike="noStrike" dirty="0" err="1">
                          <a:solidFill>
                            <a:srgbClr val="000000"/>
                          </a:solidFill>
                          <a:effectLst/>
                          <a:latin typeface="Montserrat" panose="00000500000000000000" pitchFamily="2" charset="0"/>
                        </a:rPr>
                        <a:t>Logistica</a:t>
                      </a:r>
                      <a:r>
                        <a:rPr lang="es-ES" sz="900" b="0" i="0" u="none" strike="noStrike" dirty="0">
                          <a:solidFill>
                            <a:srgbClr val="000000"/>
                          </a:solidFill>
                          <a:effectLst/>
                          <a:latin typeface="Montserrat" panose="00000500000000000000" pitchFamily="2" charset="0"/>
                        </a:rPr>
                        <a:t> Sa De </a:t>
                      </a:r>
                      <a:r>
                        <a:rPr lang="es-ES" sz="900" b="0" i="0" u="none" strike="noStrike" dirty="0" err="1">
                          <a:solidFill>
                            <a:srgbClr val="000000"/>
                          </a:solidFill>
                          <a:effectLst/>
                          <a:latin typeface="Montserrat" panose="00000500000000000000" pitchFamily="2" charset="0"/>
                        </a:rPr>
                        <a:t>Cv</a:t>
                      </a:r>
                      <a:endParaRPr lang="es-ES"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Puebla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5.920</a:t>
                      </a:r>
                    </a:p>
                  </a:txBody>
                  <a:tcPr marL="9525" marR="9525" marT="9525" marB="0" anchor="ctr">
                    <a:solidFill>
                      <a:srgbClr val="FCECE8"/>
                    </a:solidFill>
                  </a:tcPr>
                </a:tc>
                <a:extLst>
                  <a:ext uri="{0D108BD9-81ED-4DB2-BD59-A6C34878D82A}">
                    <a16:rowId xmlns:a16="http://schemas.microsoft.com/office/drawing/2014/main" val="3129649775"/>
                  </a:ext>
                </a:extLst>
              </a:tr>
            </a:tbl>
          </a:graphicData>
        </a:graphic>
      </p:graphicFrame>
      <p:sp>
        <p:nvSpPr>
          <p:cNvPr id="13" name="Retângulo: Cantos Arredondados 12">
            <a:extLst>
              <a:ext uri="{FF2B5EF4-FFF2-40B4-BE49-F238E27FC236}">
                <a16:creationId xmlns:a16="http://schemas.microsoft.com/office/drawing/2014/main" id="{90758193-6C67-A258-5A74-9EDA87433E05}"/>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194</a:t>
            </a:r>
          </a:p>
        </p:txBody>
      </p:sp>
      <p:sp>
        <p:nvSpPr>
          <p:cNvPr id="12" name="Google Shape;96;p7">
            <a:extLst>
              <a:ext uri="{FF2B5EF4-FFF2-40B4-BE49-F238E27FC236}">
                <a16:creationId xmlns:a16="http://schemas.microsoft.com/office/drawing/2014/main" id="{F8BF9D84-5459-2E21-336E-19F87BD8B393}"/>
              </a:ext>
            </a:extLst>
          </p:cNvPr>
          <p:cNvSpPr txBox="1"/>
          <p:nvPr/>
        </p:nvSpPr>
        <p:spPr>
          <a:xfrm>
            <a:off x="1331520"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4" name="Retângulo: Cantos Arredondados 13">
            <a:hlinkClick r:id="rId3" action="ppaction://hlinksldjump"/>
            <a:extLst>
              <a:ext uri="{FF2B5EF4-FFF2-40B4-BE49-F238E27FC236}">
                <a16:creationId xmlns:a16="http://schemas.microsoft.com/office/drawing/2014/main" id="{830F4CD3-5666-90C6-3D2A-F2B2B3FCC2F8}"/>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436482506"/>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ixaDeTexto 3">
            <a:extLst>
              <a:ext uri="{FF2B5EF4-FFF2-40B4-BE49-F238E27FC236}">
                <a16:creationId xmlns:a16="http://schemas.microsoft.com/office/drawing/2014/main" id="{B6B93228-D4F8-0083-151D-B9654AA0F60F}"/>
              </a:ext>
            </a:extLst>
          </p:cNvPr>
          <p:cNvSpPr txBox="1"/>
          <p:nvPr/>
        </p:nvSpPr>
        <p:spPr>
          <a:xfrm>
            <a:off x="4245453" y="2966736"/>
            <a:ext cx="5379427" cy="1015663"/>
          </a:xfrm>
          <a:prstGeom prst="rect">
            <a:avLst/>
          </a:prstGeom>
          <a:noFill/>
        </p:spPr>
        <p:txBody>
          <a:bodyPr wrap="square" rtlCol="0">
            <a:spAutoFit/>
          </a:bodyPr>
          <a:lstStyle/>
          <a:p>
            <a:r>
              <a:rPr lang="pt-BR" sz="6000" b="1" dirty="0">
                <a:solidFill>
                  <a:srgbClr val="072357"/>
                </a:solidFill>
                <a:latin typeface="Montserrat" panose="00000500000000000000" pitchFamily="2" charset="0"/>
              </a:rPr>
              <a:t>Panamá</a:t>
            </a:r>
          </a:p>
        </p:txBody>
      </p:sp>
      <p:cxnSp>
        <p:nvCxnSpPr>
          <p:cNvPr id="9" name="Conector reto 8">
            <a:extLst>
              <a:ext uri="{FF2B5EF4-FFF2-40B4-BE49-F238E27FC236}">
                <a16:creationId xmlns:a16="http://schemas.microsoft.com/office/drawing/2014/main" id="{4EB27928-E7A6-969A-2BE1-9F5349F9AACA}"/>
              </a:ext>
            </a:extLst>
          </p:cNvPr>
          <p:cNvCxnSpPr/>
          <p:nvPr/>
        </p:nvCxnSpPr>
        <p:spPr>
          <a:xfrm>
            <a:off x="4048009" y="-126597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3972336" y="342900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17" name="CaixaDeTexto 16">
            <a:extLst>
              <a:ext uri="{FF2B5EF4-FFF2-40B4-BE49-F238E27FC236}">
                <a16:creationId xmlns:a16="http://schemas.microsoft.com/office/drawing/2014/main" id="{28C5E4DD-C396-3222-E107-AE7D5D48795D}"/>
              </a:ext>
            </a:extLst>
          </p:cNvPr>
          <p:cNvSpPr txBox="1"/>
          <p:nvPr/>
        </p:nvSpPr>
        <p:spPr>
          <a:xfrm>
            <a:off x="8090184" y="4829922"/>
            <a:ext cx="420308" cy="510909"/>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3200" b="1" i="0" u="none" strike="noStrike" kern="1200" cap="none" spc="0" normalizeH="0" baseline="0">
                <a:ln>
                  <a:noFill/>
                </a:ln>
                <a:solidFill>
                  <a:prstClr val="white"/>
                </a:solidFill>
                <a:effectLst/>
                <a:uLnTx/>
                <a:uFillTx/>
                <a:latin typeface="Segoe UI" panose="020B0502040204020203" pitchFamily="34" charset="0"/>
                <a:ea typeface="Segoe UI Black" panose="020B0A02040204020203" pitchFamily="34" charset="0"/>
                <a:cs typeface="Segoe UI" panose="020B0502040204020203" pitchFamily="34" charset="0"/>
              </a:rPr>
              <a:t>5</a:t>
            </a:r>
            <a:endParaRPr kumimoji="0" lang="es-419" sz="3200" b="0" i="0" u="none" strike="noStrike" kern="1200" cap="none" spc="0" normalizeH="0" baseline="0">
              <a:ln>
                <a:noFill/>
              </a:ln>
              <a:solidFill>
                <a:prstClr val="white"/>
              </a:solidFill>
              <a:effectLst/>
              <a:uLnTx/>
              <a:uFillTx/>
              <a:latin typeface="Segoe UI Light" panose="020B0502040204020203" pitchFamily="34" charset="0"/>
              <a:ea typeface="Segoe UI Black" panose="020B0A02040204020203" pitchFamily="34" charset="0"/>
              <a:cs typeface="Segoe UI Light" panose="020B0502040204020203" pitchFamily="34" charset="0"/>
            </a:endParaRPr>
          </a:p>
        </p:txBody>
      </p:sp>
      <p:grpSp>
        <p:nvGrpSpPr>
          <p:cNvPr id="18" name="Agrupar 17">
            <a:extLst>
              <a:ext uri="{FF2B5EF4-FFF2-40B4-BE49-F238E27FC236}">
                <a16:creationId xmlns:a16="http://schemas.microsoft.com/office/drawing/2014/main" id="{72EEB066-0DB7-BE03-BA61-1B1E106BCB53}"/>
              </a:ext>
            </a:extLst>
          </p:cNvPr>
          <p:cNvGrpSpPr/>
          <p:nvPr/>
        </p:nvGrpSpPr>
        <p:grpSpPr>
          <a:xfrm>
            <a:off x="8096669" y="-1273628"/>
            <a:ext cx="136272" cy="8183880"/>
            <a:chOff x="8805915" y="403820"/>
            <a:chExt cx="136272" cy="8183880"/>
          </a:xfrm>
        </p:grpSpPr>
        <p:cxnSp>
          <p:nvCxnSpPr>
            <p:cNvPr id="19" name="Conector reto 18">
              <a:extLst>
                <a:ext uri="{FF2B5EF4-FFF2-40B4-BE49-F238E27FC236}">
                  <a16:creationId xmlns:a16="http://schemas.microsoft.com/office/drawing/2014/main" id="{67B34D11-8F3A-D309-1167-C006EED51938}"/>
                </a:ext>
              </a:extLst>
            </p:cNvPr>
            <p:cNvCxnSpPr>
              <a:cxnSpLocks/>
            </p:cNvCxnSpPr>
            <p:nvPr/>
          </p:nvCxnSpPr>
          <p:spPr>
            <a:xfrm>
              <a:off x="8873837" y="403820"/>
              <a:ext cx="0" cy="8183880"/>
            </a:xfrm>
            <a:prstGeom prst="line">
              <a:avLst/>
            </a:prstGeom>
            <a:ln w="952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nvGrpSpPr>
            <p:cNvPr id="20" name="Agrupar 19">
              <a:extLst>
                <a:ext uri="{FF2B5EF4-FFF2-40B4-BE49-F238E27FC236}">
                  <a16:creationId xmlns:a16="http://schemas.microsoft.com/office/drawing/2014/main" id="{FD87A7E9-ED11-76EC-02EE-0EA7C518665C}"/>
                </a:ext>
              </a:extLst>
            </p:cNvPr>
            <p:cNvGrpSpPr/>
            <p:nvPr/>
          </p:nvGrpSpPr>
          <p:grpSpPr>
            <a:xfrm>
              <a:off x="8805915" y="2339882"/>
              <a:ext cx="136272" cy="3712393"/>
              <a:chOff x="4304804" y="2919385"/>
              <a:chExt cx="136272" cy="3712393"/>
            </a:xfrm>
          </p:grpSpPr>
          <p:sp>
            <p:nvSpPr>
              <p:cNvPr id="21" name="Elipse 20">
                <a:extLst>
                  <a:ext uri="{FF2B5EF4-FFF2-40B4-BE49-F238E27FC236}">
                    <a16:creationId xmlns:a16="http://schemas.microsoft.com/office/drawing/2014/main" id="{0D76614E-B847-B630-470B-E8DEC0E32DD7}"/>
                  </a:ext>
                </a:extLst>
              </p:cNvPr>
              <p:cNvSpPr/>
              <p:nvPr/>
            </p:nvSpPr>
            <p:spPr>
              <a:xfrm>
                <a:off x="4304804" y="2919385"/>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3" name="Elipse 22">
                <a:extLst>
                  <a:ext uri="{FF2B5EF4-FFF2-40B4-BE49-F238E27FC236}">
                    <a16:creationId xmlns:a16="http://schemas.microsoft.com/office/drawing/2014/main" id="{50308E62-7855-86BD-D1FE-44867424D660}"/>
                  </a:ext>
                </a:extLst>
              </p:cNvPr>
              <p:cNvSpPr/>
              <p:nvPr/>
            </p:nvSpPr>
            <p:spPr>
              <a:xfrm>
                <a:off x="4305232" y="4111568"/>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Elipse 23">
                <a:extLst>
                  <a:ext uri="{FF2B5EF4-FFF2-40B4-BE49-F238E27FC236}">
                    <a16:creationId xmlns:a16="http://schemas.microsoft.com/office/drawing/2014/main" id="{69E7EC7E-CE51-7A88-FC25-D09BA7E0A348}"/>
                  </a:ext>
                </a:extLst>
              </p:cNvPr>
              <p:cNvSpPr/>
              <p:nvPr/>
            </p:nvSpPr>
            <p:spPr>
              <a:xfrm>
                <a:off x="4304804" y="5303751"/>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Elipse 24">
                <a:extLst>
                  <a:ext uri="{FF2B5EF4-FFF2-40B4-BE49-F238E27FC236}">
                    <a16:creationId xmlns:a16="http://schemas.microsoft.com/office/drawing/2014/main" id="{D1C2F61E-A986-40AF-74F7-F1B311149F86}"/>
                  </a:ext>
                </a:extLst>
              </p:cNvPr>
              <p:cNvSpPr/>
              <p:nvPr/>
            </p:nvSpPr>
            <p:spPr>
              <a:xfrm>
                <a:off x="4304804" y="6495934"/>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pic>
        <p:nvPicPr>
          <p:cNvPr id="3" name="Imagem 2" descr="Bandeira vermelha com desenho de avião voando no ar&#10;&#10;Descrição gerada automaticamente com confiança média">
            <a:extLst>
              <a:ext uri="{FF2B5EF4-FFF2-40B4-BE49-F238E27FC236}">
                <a16:creationId xmlns:a16="http://schemas.microsoft.com/office/drawing/2014/main" id="{E8AD2BB1-CC92-653A-6A40-6EC68A978C45}"/>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11883" b="12269"/>
          <a:stretch/>
        </p:blipFill>
        <p:spPr>
          <a:xfrm rot="16200000">
            <a:off x="-1694785" y="1694786"/>
            <a:ext cx="6858000" cy="3468429"/>
          </a:xfrm>
          <a:prstGeom prst="rect">
            <a:avLst/>
          </a:prstGeom>
        </p:spPr>
      </p:pic>
      <p:sp>
        <p:nvSpPr>
          <p:cNvPr id="2" name="CaixaDeTexto 1">
            <a:extLst>
              <a:ext uri="{FF2B5EF4-FFF2-40B4-BE49-F238E27FC236}">
                <a16:creationId xmlns:a16="http://schemas.microsoft.com/office/drawing/2014/main" id="{B2D906F2-BD59-65B0-2449-482D6D558BB9}"/>
              </a:ext>
            </a:extLst>
          </p:cNvPr>
          <p:cNvSpPr txBox="1"/>
          <p:nvPr/>
        </p:nvSpPr>
        <p:spPr>
          <a:xfrm>
            <a:off x="8337106" y="490501"/>
            <a:ext cx="3058851"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072357"/>
                </a:solidFill>
                <a:effectLst/>
                <a:uLnTx/>
                <a:uFillTx/>
                <a:latin typeface="Bebas Neue" panose="00000500000000000000" pitchFamily="2" charset="0"/>
                <a:ea typeface="Segoe UI Black" panose="020B0A02040204020203" pitchFamily="34" charset="0"/>
                <a:cs typeface="Segoe UI" panose="020B0502040204020203" pitchFamily="34" charset="0"/>
              </a:rPr>
              <a:t>17</a:t>
            </a:r>
            <a:br>
              <a:rPr kumimoji="0" lang="es-419" sz="1600" b="1" i="0" u="none" strike="noStrike" kern="1200" cap="none" spc="0" normalizeH="0" baseline="0" dirty="0">
                <a:ln>
                  <a:noFill/>
                </a:ln>
                <a:solidFill>
                  <a:srgbClr val="653040"/>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Centros comerciales filiados</a:t>
            </a:r>
          </a:p>
        </p:txBody>
      </p:sp>
      <p:sp>
        <p:nvSpPr>
          <p:cNvPr id="5" name="CaixaDeTexto 4">
            <a:extLst>
              <a:ext uri="{FF2B5EF4-FFF2-40B4-BE49-F238E27FC236}">
                <a16:creationId xmlns:a16="http://schemas.microsoft.com/office/drawing/2014/main" id="{EF1DF1AD-4F75-0A65-DED0-22EF729CCAC4}"/>
              </a:ext>
            </a:extLst>
          </p:cNvPr>
          <p:cNvSpPr txBox="1"/>
          <p:nvPr/>
        </p:nvSpPr>
        <p:spPr>
          <a:xfrm>
            <a:off x="8337106" y="1478172"/>
            <a:ext cx="3240768" cy="94128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Tamaño promedio de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los centros comerciales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400" b="1" dirty="0">
                <a:solidFill>
                  <a:srgbClr val="072357"/>
                </a:solidFill>
                <a:latin typeface="Bebas Neue" panose="00000500000000000000" pitchFamily="2" charset="0"/>
                <a:ea typeface="Segoe UI Black" panose="020B0A02040204020203" pitchFamily="34" charset="0"/>
                <a:cs typeface="Segoe UI" panose="020B0502040204020203" pitchFamily="34" charset="0"/>
              </a:rPr>
              <a:t>25.112 M²</a:t>
            </a:r>
            <a:endParaRPr kumimoji="0" lang="es-419" sz="2400" b="1" i="0" u="none" strike="noStrike" kern="1200" cap="none" spc="0" normalizeH="0" baseline="0" dirty="0">
              <a:ln>
                <a:noFill/>
              </a:ln>
              <a:solidFill>
                <a:srgbClr val="072357"/>
              </a:solidFill>
              <a:effectLst/>
              <a:uLnTx/>
              <a:uFillTx/>
              <a:latin typeface="Bebas Neue" panose="00000500000000000000" pitchFamily="2" charset="0"/>
              <a:ea typeface="Segoe UI Black" panose="020B0A02040204020203" pitchFamily="34" charset="0"/>
              <a:cs typeface="Segoe UI" panose="020B0502040204020203" pitchFamily="34" charset="0"/>
            </a:endParaRPr>
          </a:p>
        </p:txBody>
      </p:sp>
      <p:sp>
        <p:nvSpPr>
          <p:cNvPr id="6" name="CaixaDeTexto 5">
            <a:extLst>
              <a:ext uri="{FF2B5EF4-FFF2-40B4-BE49-F238E27FC236}">
                <a16:creationId xmlns:a16="http://schemas.microsoft.com/office/drawing/2014/main" id="{6D521AA1-BF10-8B63-A639-46DB36923C2F}"/>
              </a:ext>
            </a:extLst>
          </p:cNvPr>
          <p:cNvSpPr txBox="1"/>
          <p:nvPr/>
        </p:nvSpPr>
        <p:spPr>
          <a:xfrm>
            <a:off x="8337106" y="2837512"/>
            <a:ext cx="2640466"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072357"/>
                </a:solidFill>
                <a:effectLst/>
                <a:uLnTx/>
                <a:uFillTx/>
                <a:latin typeface="Bebas Neue" panose="00000500000000000000" pitchFamily="2" charset="0"/>
                <a:ea typeface="Segoe UI Black" panose="020B0A02040204020203" pitchFamily="34" charset="0"/>
                <a:cs typeface="Segoe UI" panose="020B0502040204020203" pitchFamily="34" charset="0"/>
              </a:rPr>
              <a:t>7 ciudades</a:t>
            </a:r>
            <a:br>
              <a:rPr kumimoji="0" lang="es-419" sz="1600" b="1" i="0" u="none" strike="noStrike" kern="1200" cap="none" spc="0" normalizeH="0" baseline="0" dirty="0">
                <a:ln>
                  <a:noFill/>
                </a:ln>
                <a:solidFill>
                  <a:srgbClr val="E04C34"/>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con centros comerciales</a:t>
            </a:r>
          </a:p>
        </p:txBody>
      </p:sp>
      <p:sp>
        <p:nvSpPr>
          <p:cNvPr id="7" name="CaixaDeTexto 6">
            <a:extLst>
              <a:ext uri="{FF2B5EF4-FFF2-40B4-BE49-F238E27FC236}">
                <a16:creationId xmlns:a16="http://schemas.microsoft.com/office/drawing/2014/main" id="{5D09E3DC-ED23-CBE5-D743-97CB974E82D6}"/>
              </a:ext>
            </a:extLst>
          </p:cNvPr>
          <p:cNvSpPr txBox="1"/>
          <p:nvPr/>
        </p:nvSpPr>
        <p:spPr>
          <a:xfrm>
            <a:off x="8354104" y="4066311"/>
            <a:ext cx="1872629" cy="62940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1600" dirty="0">
                <a:solidFill>
                  <a:srgbClr val="404040"/>
                </a:solidFill>
                <a:latin typeface="Montserrat" panose="00000500000000000000" pitchFamily="2" charset="0"/>
                <a:ea typeface="Segoe UI Black" panose="020B0A02040204020203" pitchFamily="34" charset="0"/>
                <a:cs typeface="Segoe UI Light" panose="020B0502040204020203" pitchFamily="34" charset="0"/>
              </a:rPr>
              <a:t>G</a:t>
            </a: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LA</a:t>
            </a:r>
            <a:b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br>
            <a:r>
              <a:rPr kumimoji="0" lang="es-419" sz="2400" b="1" i="0" u="none" strike="noStrike" kern="1200" cap="none" spc="0" normalizeH="0" baseline="0" dirty="0">
                <a:ln>
                  <a:noFill/>
                </a:ln>
                <a:solidFill>
                  <a:srgbClr val="072357"/>
                </a:solidFill>
                <a:effectLst/>
                <a:uLnTx/>
                <a:uFillTx/>
                <a:latin typeface="Bebas Neue" panose="00000500000000000000" pitchFamily="2" charset="0"/>
                <a:ea typeface="Segoe UI Black" panose="020B0A02040204020203" pitchFamily="34" charset="0"/>
                <a:cs typeface="Segoe UI" panose="020B0502040204020203" pitchFamily="34" charset="0"/>
              </a:rPr>
              <a:t>4</a:t>
            </a:r>
            <a:r>
              <a:rPr lang="es-419" sz="2400" b="1" dirty="0">
                <a:solidFill>
                  <a:srgbClr val="072357"/>
                </a:solidFill>
                <a:latin typeface="Bebas Neue" panose="00000500000000000000" pitchFamily="2" charset="0"/>
                <a:ea typeface="Segoe UI Black" panose="020B0A02040204020203" pitchFamily="34" charset="0"/>
                <a:cs typeface="Segoe UI" panose="020B0502040204020203" pitchFamily="34" charset="0"/>
              </a:rPr>
              <a:t>26</a:t>
            </a:r>
            <a:r>
              <a:rPr kumimoji="0" lang="es-419" sz="2400" b="1" i="0" u="none" strike="noStrike" kern="1200" cap="none" spc="0" normalizeH="0" baseline="0" dirty="0">
                <a:ln>
                  <a:noFill/>
                </a:ln>
                <a:solidFill>
                  <a:srgbClr val="072357"/>
                </a:solidFill>
                <a:effectLst/>
                <a:uLnTx/>
                <a:uFillTx/>
                <a:latin typeface="Bebas Neue" panose="00000500000000000000" pitchFamily="2" charset="0"/>
                <a:ea typeface="Segoe UI Black" panose="020B0A02040204020203" pitchFamily="34" charset="0"/>
                <a:cs typeface="Segoe UI" panose="020B0502040204020203" pitchFamily="34" charset="0"/>
              </a:rPr>
              <a:t> </a:t>
            </a:r>
            <a:r>
              <a:rPr kumimoji="0" lang="es-419" sz="2400" b="1" i="0" u="none" strike="noStrike" kern="1200" cap="none" spc="0" normalizeH="0" baseline="0" dirty="0" err="1">
                <a:ln>
                  <a:noFill/>
                </a:ln>
                <a:solidFill>
                  <a:srgbClr val="072357"/>
                </a:solidFill>
                <a:effectLst/>
                <a:uLnTx/>
                <a:uFillTx/>
                <a:latin typeface="Bebas Neue" panose="00000500000000000000" pitchFamily="2" charset="0"/>
                <a:ea typeface="Segoe UI Black" panose="020B0A02040204020203" pitchFamily="34" charset="0"/>
                <a:cs typeface="Segoe UI" panose="020B0502040204020203" pitchFamily="34" charset="0"/>
              </a:rPr>
              <a:t>milliones</a:t>
            </a:r>
            <a:r>
              <a:rPr kumimoji="0" lang="es-419" sz="2400" b="1" i="0" u="none" strike="noStrike" kern="1200" cap="none" spc="0" normalizeH="0" baseline="0" dirty="0">
                <a:ln>
                  <a:noFill/>
                </a:ln>
                <a:solidFill>
                  <a:srgbClr val="072357"/>
                </a:solidFill>
                <a:effectLst/>
                <a:uLnTx/>
                <a:uFillTx/>
                <a:latin typeface="Bebas Neue" panose="00000500000000000000" pitchFamily="2" charset="0"/>
                <a:ea typeface="Segoe UI Black" panose="020B0A02040204020203" pitchFamily="34" charset="0"/>
                <a:cs typeface="Segoe UI" panose="020B0502040204020203" pitchFamily="34" charset="0"/>
              </a:rPr>
              <a:t> m²</a:t>
            </a:r>
          </a:p>
        </p:txBody>
      </p:sp>
      <p:sp>
        <p:nvSpPr>
          <p:cNvPr id="8" name="CaixaDeTexto 7">
            <a:extLst>
              <a:ext uri="{FF2B5EF4-FFF2-40B4-BE49-F238E27FC236}">
                <a16:creationId xmlns:a16="http://schemas.microsoft.com/office/drawing/2014/main" id="{01DB42D7-559B-49F1-9CFD-EFE4BD92765D}"/>
              </a:ext>
            </a:extLst>
          </p:cNvPr>
          <p:cNvSpPr txBox="1"/>
          <p:nvPr/>
        </p:nvSpPr>
        <p:spPr>
          <a:xfrm>
            <a:off x="8337106" y="4582617"/>
            <a:ext cx="3230090" cy="369332"/>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GLA total considera una muestra de 8 de los 17 centros comerciales del país.</a:t>
            </a:r>
            <a:endParaRPr lang="es-419" sz="900" dirty="0">
              <a:latin typeface="Montserrat" panose="00000500000000000000" pitchFamily="2" charset="0"/>
              <a:cs typeface="Calibri" panose="020F0502020204030204" pitchFamily="34" charset="0"/>
            </a:endParaRPr>
          </a:p>
        </p:txBody>
      </p:sp>
      <p:sp>
        <p:nvSpPr>
          <p:cNvPr id="11" name="CaixaDeTexto 10">
            <a:extLst>
              <a:ext uri="{FF2B5EF4-FFF2-40B4-BE49-F238E27FC236}">
                <a16:creationId xmlns:a16="http://schemas.microsoft.com/office/drawing/2014/main" id="{AED2247A-4B24-99FB-AF45-7CC87B7D1FE5}"/>
              </a:ext>
            </a:extLst>
          </p:cNvPr>
          <p:cNvSpPr txBox="1"/>
          <p:nvPr/>
        </p:nvSpPr>
        <p:spPr>
          <a:xfrm>
            <a:off x="8337106" y="2293689"/>
            <a:ext cx="3240768" cy="369332"/>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Cálculo del GLA promedio considera una muestra de 8 de los 17 centros comerciales del país.</a:t>
            </a:r>
            <a:endParaRPr lang="es-419" sz="900" dirty="0">
              <a:latin typeface="Montserrat" panose="00000500000000000000" pitchFamily="2" charset="0"/>
              <a:cs typeface="Calibri" panose="020F0502020204030204" pitchFamily="34" charset="0"/>
            </a:endParaRPr>
          </a:p>
        </p:txBody>
      </p:sp>
      <p:sp>
        <p:nvSpPr>
          <p:cNvPr id="12" name="Retângulo: Cantos Arredondados 11">
            <a:extLst>
              <a:ext uri="{FF2B5EF4-FFF2-40B4-BE49-F238E27FC236}">
                <a16:creationId xmlns:a16="http://schemas.microsoft.com/office/drawing/2014/main" id="{1F2268C5-11B9-0E8A-375B-18841B149D74}"/>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195</a:t>
            </a:r>
          </a:p>
        </p:txBody>
      </p:sp>
      <p:sp>
        <p:nvSpPr>
          <p:cNvPr id="13" name="Elipse 12">
            <a:extLst>
              <a:ext uri="{FF2B5EF4-FFF2-40B4-BE49-F238E27FC236}">
                <a16:creationId xmlns:a16="http://schemas.microsoft.com/office/drawing/2014/main" id="{B89EBFB3-B395-4BE6-23F3-011E2890A1E1}"/>
              </a:ext>
            </a:extLst>
          </p:cNvPr>
          <p:cNvSpPr/>
          <p:nvPr/>
        </p:nvSpPr>
        <p:spPr>
          <a:xfrm>
            <a:off x="8096669" y="5326013"/>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 name="CaixaDeTexto 13">
            <a:extLst>
              <a:ext uri="{FF2B5EF4-FFF2-40B4-BE49-F238E27FC236}">
                <a16:creationId xmlns:a16="http://schemas.microsoft.com/office/drawing/2014/main" id="{5D20D65D-60C3-E8C1-064B-0670D7A644DE}"/>
              </a:ext>
            </a:extLst>
          </p:cNvPr>
          <p:cNvSpPr txBox="1"/>
          <p:nvPr/>
        </p:nvSpPr>
        <p:spPr>
          <a:xfrm>
            <a:off x="8405390" y="5227785"/>
            <a:ext cx="3240768" cy="889987"/>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ES"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Promedio de centros comerciales por ciudad</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072357"/>
                </a:solidFill>
                <a:effectLst/>
                <a:uLnTx/>
                <a:uFillTx/>
                <a:latin typeface="Bebas Neue" panose="00000500000000000000" pitchFamily="2" charset="0"/>
                <a:ea typeface="Segoe UI Black" panose="020B0A02040204020203" pitchFamily="34" charset="0"/>
                <a:cs typeface="Segoe UI" panose="020B0502040204020203" pitchFamily="34" charset="0"/>
              </a:rPr>
              <a:t>2,4</a:t>
            </a:r>
          </a:p>
        </p:txBody>
      </p:sp>
      <p:sp>
        <p:nvSpPr>
          <p:cNvPr id="16" name="Retângulo: Cantos Arredondados 15">
            <a:hlinkClick r:id="rId3" action="ppaction://hlinksldjump"/>
            <a:extLst>
              <a:ext uri="{FF2B5EF4-FFF2-40B4-BE49-F238E27FC236}">
                <a16:creationId xmlns:a16="http://schemas.microsoft.com/office/drawing/2014/main" id="{26224279-31B0-9AD2-6261-3704D50D9D81}"/>
              </a:ext>
            </a:extLst>
          </p:cNvPr>
          <p:cNvSpPr/>
          <p:nvPr/>
        </p:nvSpPr>
        <p:spPr>
          <a:xfrm>
            <a:off x="3600314"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9800790"/>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290733" y="2824909"/>
            <a:ext cx="3034805" cy="1085425"/>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Población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y PIB</a:t>
            </a:r>
          </a:p>
        </p:txBody>
      </p:sp>
      <p:sp>
        <p:nvSpPr>
          <p:cNvPr id="3" name="Elipse 2">
            <a:extLst>
              <a:ext uri="{FF2B5EF4-FFF2-40B4-BE49-F238E27FC236}">
                <a16:creationId xmlns:a16="http://schemas.microsoft.com/office/drawing/2014/main" id="{7D640E71-6146-68E9-FBE2-20B6F6C18756}"/>
              </a:ext>
            </a:extLst>
          </p:cNvPr>
          <p:cNvSpPr/>
          <p:nvPr/>
        </p:nvSpPr>
        <p:spPr>
          <a:xfrm>
            <a:off x="1144042" y="296368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09555" y="-174997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tângulo 5">
            <a:extLst>
              <a:ext uri="{FF2B5EF4-FFF2-40B4-BE49-F238E27FC236}">
                <a16:creationId xmlns:a16="http://schemas.microsoft.com/office/drawing/2014/main" id="{03B4CBA6-B982-A1CA-F9D3-3D1F15B42CDF}"/>
              </a:ext>
            </a:extLst>
          </p:cNvPr>
          <p:cNvSpPr/>
          <p:nvPr/>
        </p:nvSpPr>
        <p:spPr>
          <a:xfrm>
            <a:off x="5328268" y="0"/>
            <a:ext cx="3513396" cy="1458410"/>
          </a:xfrm>
          <a:prstGeom prst="rect">
            <a:avLst/>
          </a:prstGeom>
          <a:solidFill>
            <a:srgbClr val="0723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Retângulo 8">
            <a:extLst>
              <a:ext uri="{FF2B5EF4-FFF2-40B4-BE49-F238E27FC236}">
                <a16:creationId xmlns:a16="http://schemas.microsoft.com/office/drawing/2014/main" id="{316A612B-1021-57CC-EAAA-FCFD26AA9F5D}"/>
              </a:ext>
            </a:extLst>
          </p:cNvPr>
          <p:cNvSpPr/>
          <p:nvPr/>
        </p:nvSpPr>
        <p:spPr>
          <a:xfrm>
            <a:off x="5328268" y="2898702"/>
            <a:ext cx="3513396" cy="1458410"/>
          </a:xfrm>
          <a:prstGeom prst="rect">
            <a:avLst/>
          </a:prstGeom>
          <a:solidFill>
            <a:srgbClr val="0723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Retângulo 14">
            <a:extLst>
              <a:ext uri="{FF2B5EF4-FFF2-40B4-BE49-F238E27FC236}">
                <a16:creationId xmlns:a16="http://schemas.microsoft.com/office/drawing/2014/main" id="{9FA756A5-B9EE-1DD7-5C40-E8119EEDB4BE}"/>
              </a:ext>
            </a:extLst>
          </p:cNvPr>
          <p:cNvSpPr/>
          <p:nvPr/>
        </p:nvSpPr>
        <p:spPr>
          <a:xfrm>
            <a:off x="5328268" y="5808132"/>
            <a:ext cx="6863732" cy="1049867"/>
          </a:xfrm>
          <a:prstGeom prst="rect">
            <a:avLst/>
          </a:prstGeom>
          <a:solidFill>
            <a:srgbClr val="0723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7" name="Conector reto 16">
            <a:extLst>
              <a:ext uri="{FF2B5EF4-FFF2-40B4-BE49-F238E27FC236}">
                <a16:creationId xmlns:a16="http://schemas.microsoft.com/office/drawing/2014/main" id="{E312AF2E-3246-6ABC-D0AC-269F08A61ABB}"/>
              </a:ext>
            </a:extLst>
          </p:cNvPr>
          <p:cNvCxnSpPr>
            <a:cxnSpLocks/>
          </p:cNvCxnSpPr>
          <p:nvPr/>
        </p:nvCxnSpPr>
        <p:spPr>
          <a:xfrm>
            <a:off x="8841664" y="0"/>
            <a:ext cx="0" cy="5808132"/>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8" name="CaixaDeTexto 17">
            <a:extLst>
              <a:ext uri="{FF2B5EF4-FFF2-40B4-BE49-F238E27FC236}">
                <a16:creationId xmlns:a16="http://schemas.microsoft.com/office/drawing/2014/main" id="{3319470B-B298-8533-5174-A727CE7E5D3B}"/>
              </a:ext>
            </a:extLst>
          </p:cNvPr>
          <p:cNvSpPr txBox="1"/>
          <p:nvPr/>
        </p:nvSpPr>
        <p:spPr>
          <a:xfrm>
            <a:off x="9168381" y="593956"/>
            <a:ext cx="2696900" cy="338554"/>
          </a:xfrm>
          <a:prstGeom prst="rect">
            <a:avLst/>
          </a:prstGeom>
          <a:noFill/>
        </p:spPr>
        <p:txBody>
          <a:bodyPr wrap="square" rtlCol="0">
            <a:spAutoFit/>
          </a:bodyPr>
          <a:lstStyle/>
          <a:p>
            <a:r>
              <a:rPr lang="pt-BR" sz="1600" dirty="0">
                <a:ln>
                  <a:solidFill>
                    <a:srgbClr val="DA121A"/>
                  </a:solidFill>
                </a:ln>
                <a:solidFill>
                  <a:srgbClr val="DA121A"/>
                </a:solidFill>
                <a:latin typeface="Montserrat" panose="00000500000000000000" pitchFamily="2" charset="0"/>
              </a:rPr>
              <a:t>4,4 </a:t>
            </a:r>
            <a:r>
              <a:rPr lang="pt-BR" sz="1600" dirty="0" err="1">
                <a:ln>
                  <a:solidFill>
                    <a:srgbClr val="DA121A"/>
                  </a:solidFill>
                </a:ln>
                <a:solidFill>
                  <a:srgbClr val="DA121A"/>
                </a:solidFill>
                <a:latin typeface="Montserrat" panose="00000500000000000000" pitchFamily="2" charset="0"/>
              </a:rPr>
              <a:t>millones</a:t>
            </a:r>
            <a:endParaRPr lang="pt-BR" sz="1600" dirty="0">
              <a:ln>
                <a:solidFill>
                  <a:srgbClr val="DA121A"/>
                </a:solidFill>
              </a:ln>
              <a:solidFill>
                <a:srgbClr val="DA121A"/>
              </a:solidFill>
              <a:latin typeface="Montserrat" panose="00000500000000000000" pitchFamily="2" charset="0"/>
            </a:endParaRPr>
          </a:p>
        </p:txBody>
      </p:sp>
      <p:sp>
        <p:nvSpPr>
          <p:cNvPr id="19" name="CaixaDeTexto 18">
            <a:extLst>
              <a:ext uri="{FF2B5EF4-FFF2-40B4-BE49-F238E27FC236}">
                <a16:creationId xmlns:a16="http://schemas.microsoft.com/office/drawing/2014/main" id="{3779E38B-D4F1-8BD1-E57F-888F06A44306}"/>
              </a:ext>
            </a:extLst>
          </p:cNvPr>
          <p:cNvSpPr txBox="1"/>
          <p:nvPr/>
        </p:nvSpPr>
        <p:spPr>
          <a:xfrm>
            <a:off x="5659557" y="467595"/>
            <a:ext cx="3359481" cy="461665"/>
          </a:xfrm>
          <a:prstGeom prst="rect">
            <a:avLst/>
          </a:prstGeom>
          <a:noFill/>
        </p:spPr>
        <p:txBody>
          <a:bodyPr wrap="square" rtlCol="0">
            <a:spAutoFit/>
          </a:bodyPr>
          <a:lstStyle/>
          <a:p>
            <a:r>
              <a:rPr lang="pt-BR" sz="2400" b="1" dirty="0" err="1">
                <a:solidFill>
                  <a:schemeClr val="bg1"/>
                </a:solidFill>
                <a:latin typeface="Montserrat" panose="00000500000000000000" pitchFamily="2" charset="0"/>
              </a:rPr>
              <a:t>Población</a:t>
            </a:r>
            <a:r>
              <a:rPr lang="pt-BR" sz="2400" b="1" dirty="0">
                <a:solidFill>
                  <a:schemeClr val="bg1"/>
                </a:solidFill>
                <a:latin typeface="Montserrat" panose="00000500000000000000" pitchFamily="2" charset="0"/>
              </a:rPr>
              <a:t> 2022</a:t>
            </a:r>
          </a:p>
        </p:txBody>
      </p:sp>
      <p:sp>
        <p:nvSpPr>
          <p:cNvPr id="20" name="CaixaDeTexto 19">
            <a:extLst>
              <a:ext uri="{FF2B5EF4-FFF2-40B4-BE49-F238E27FC236}">
                <a16:creationId xmlns:a16="http://schemas.microsoft.com/office/drawing/2014/main" id="{65088231-A54C-5598-B9EB-6EF62C80C001}"/>
              </a:ext>
            </a:extLst>
          </p:cNvPr>
          <p:cNvSpPr txBox="1"/>
          <p:nvPr/>
        </p:nvSpPr>
        <p:spPr>
          <a:xfrm>
            <a:off x="5491329" y="1793002"/>
            <a:ext cx="3028191" cy="861774"/>
          </a:xfrm>
          <a:prstGeom prst="rect">
            <a:avLst/>
          </a:prstGeom>
          <a:noFill/>
        </p:spPr>
        <p:txBody>
          <a:bodyPr wrap="square" rtlCol="0">
            <a:spAutoFit/>
          </a:bodyPr>
          <a:lstStyle/>
          <a:p>
            <a:r>
              <a:rPr lang="es-419" b="1" dirty="0">
                <a:solidFill>
                  <a:srgbClr val="072357"/>
                </a:solidFill>
                <a:latin typeface="Montserrat" panose="00000500000000000000" pitchFamily="2" charset="0"/>
                <a:cs typeface="Calibri" panose="020F0502020204030204" pitchFamily="34" charset="0"/>
              </a:rPr>
              <a:t>Tasa de crecimiento de la población </a:t>
            </a:r>
          </a:p>
          <a:p>
            <a:r>
              <a:rPr lang="es-419" sz="1400" dirty="0">
                <a:solidFill>
                  <a:srgbClr val="072357"/>
                </a:solidFill>
                <a:latin typeface="Montserrat" panose="00000500000000000000" pitchFamily="2" charset="0"/>
                <a:cs typeface="Calibri" panose="020F0502020204030204" pitchFamily="34" charset="0"/>
              </a:rPr>
              <a:t>(% anual) 2020/2021</a:t>
            </a:r>
            <a:endParaRPr lang="pt-BR" sz="1400" dirty="0">
              <a:solidFill>
                <a:srgbClr val="072357"/>
              </a:solidFill>
              <a:latin typeface="Montserrat" panose="00000500000000000000" pitchFamily="2" charset="0"/>
            </a:endParaRPr>
          </a:p>
        </p:txBody>
      </p:sp>
      <p:sp>
        <p:nvSpPr>
          <p:cNvPr id="21" name="CaixaDeTexto 20">
            <a:extLst>
              <a:ext uri="{FF2B5EF4-FFF2-40B4-BE49-F238E27FC236}">
                <a16:creationId xmlns:a16="http://schemas.microsoft.com/office/drawing/2014/main" id="{86AC4C98-84FB-519F-418B-8CF3A9FAA56C}"/>
              </a:ext>
            </a:extLst>
          </p:cNvPr>
          <p:cNvSpPr txBox="1"/>
          <p:nvPr/>
        </p:nvSpPr>
        <p:spPr>
          <a:xfrm>
            <a:off x="5752933" y="3291366"/>
            <a:ext cx="2696900" cy="707886"/>
          </a:xfrm>
          <a:prstGeom prst="rect">
            <a:avLst/>
          </a:prstGeom>
          <a:noFill/>
        </p:spPr>
        <p:txBody>
          <a:bodyPr wrap="square" rtlCol="0">
            <a:spAutoFit/>
          </a:bodyPr>
          <a:lstStyle/>
          <a:p>
            <a:r>
              <a:rPr lang="pt-BR" sz="2000" b="1" dirty="0">
                <a:solidFill>
                  <a:schemeClr val="bg1"/>
                </a:solidFill>
                <a:latin typeface="Montserrat" panose="00000500000000000000" pitchFamily="2" charset="0"/>
              </a:rPr>
              <a:t>PIB (</a:t>
            </a:r>
            <a:r>
              <a:rPr lang="pt-BR" sz="2000" b="1" dirty="0" err="1">
                <a:solidFill>
                  <a:schemeClr val="bg1"/>
                </a:solidFill>
                <a:latin typeface="Montserrat" panose="00000500000000000000" pitchFamily="2" charset="0"/>
              </a:rPr>
              <a:t>actual</a:t>
            </a:r>
            <a:r>
              <a:rPr lang="pt-BR" sz="2000" b="1" dirty="0">
                <a:solidFill>
                  <a:schemeClr val="bg1"/>
                </a:solidFill>
                <a:latin typeface="Montserrat" panose="00000500000000000000" pitchFamily="2" charset="0"/>
              </a:rPr>
              <a:t> US$) 2021</a:t>
            </a:r>
          </a:p>
        </p:txBody>
      </p:sp>
      <p:sp>
        <p:nvSpPr>
          <p:cNvPr id="22" name="CaixaDeTexto 21">
            <a:extLst>
              <a:ext uri="{FF2B5EF4-FFF2-40B4-BE49-F238E27FC236}">
                <a16:creationId xmlns:a16="http://schemas.microsoft.com/office/drawing/2014/main" id="{80D1D173-5C57-5CED-6BB3-A156293380B3}"/>
              </a:ext>
            </a:extLst>
          </p:cNvPr>
          <p:cNvSpPr txBox="1"/>
          <p:nvPr/>
        </p:nvSpPr>
        <p:spPr>
          <a:xfrm>
            <a:off x="5659557" y="4691704"/>
            <a:ext cx="2696900" cy="1015663"/>
          </a:xfrm>
          <a:prstGeom prst="rect">
            <a:avLst/>
          </a:prstGeom>
          <a:noFill/>
        </p:spPr>
        <p:txBody>
          <a:bodyPr wrap="square" rtlCol="0">
            <a:spAutoFit/>
          </a:bodyPr>
          <a:lstStyle/>
          <a:p>
            <a:r>
              <a:rPr lang="pt-BR" sz="2000" b="1" dirty="0">
                <a:solidFill>
                  <a:srgbClr val="072357"/>
                </a:solidFill>
                <a:latin typeface="Montserrat" panose="00000500000000000000" pitchFamily="2" charset="0"/>
                <a:cs typeface="Calibri" panose="020F0502020204030204" pitchFamily="34" charset="0"/>
              </a:rPr>
              <a:t>PIB </a:t>
            </a:r>
            <a:r>
              <a:rPr lang="pt-BR" sz="2000" b="1" dirty="0" err="1">
                <a:solidFill>
                  <a:srgbClr val="072357"/>
                </a:solidFill>
                <a:latin typeface="Montserrat" panose="00000500000000000000" pitchFamily="2" charset="0"/>
                <a:cs typeface="Calibri" panose="020F0502020204030204" pitchFamily="34" charset="0"/>
              </a:rPr>
              <a:t>crecimiento</a:t>
            </a:r>
            <a:r>
              <a:rPr lang="pt-BR" sz="2000" b="1" dirty="0">
                <a:solidFill>
                  <a:srgbClr val="072357"/>
                </a:solidFill>
                <a:latin typeface="Montserrat" panose="00000500000000000000" pitchFamily="2" charset="0"/>
                <a:cs typeface="Calibri" panose="020F0502020204030204" pitchFamily="34" charset="0"/>
              </a:rPr>
              <a:t> (anual %) - 2020/2021**</a:t>
            </a:r>
          </a:p>
        </p:txBody>
      </p:sp>
      <p:sp>
        <p:nvSpPr>
          <p:cNvPr id="24" name="CaixaDeTexto 23">
            <a:extLst>
              <a:ext uri="{FF2B5EF4-FFF2-40B4-BE49-F238E27FC236}">
                <a16:creationId xmlns:a16="http://schemas.microsoft.com/office/drawing/2014/main" id="{2CFF9016-8104-B2BE-39BF-DA316542EF28}"/>
              </a:ext>
            </a:extLst>
          </p:cNvPr>
          <p:cNvSpPr txBox="1"/>
          <p:nvPr/>
        </p:nvSpPr>
        <p:spPr>
          <a:xfrm>
            <a:off x="9171638" y="2112621"/>
            <a:ext cx="2696900" cy="338554"/>
          </a:xfrm>
          <a:prstGeom prst="rect">
            <a:avLst/>
          </a:prstGeom>
          <a:noFill/>
        </p:spPr>
        <p:txBody>
          <a:bodyPr wrap="square" rtlCol="0">
            <a:spAutoFit/>
          </a:bodyPr>
          <a:lstStyle/>
          <a:p>
            <a:r>
              <a:rPr lang="pt-BR" sz="1600" dirty="0">
                <a:ln>
                  <a:solidFill>
                    <a:srgbClr val="DA121A"/>
                  </a:solidFill>
                </a:ln>
                <a:solidFill>
                  <a:srgbClr val="DA121A"/>
                </a:solidFill>
                <a:latin typeface="Montserrat" panose="00000500000000000000" pitchFamily="2" charset="0"/>
              </a:rPr>
              <a:t>1,32 %</a:t>
            </a:r>
          </a:p>
        </p:txBody>
      </p:sp>
      <p:sp>
        <p:nvSpPr>
          <p:cNvPr id="26" name="CaixaDeTexto 25">
            <a:extLst>
              <a:ext uri="{FF2B5EF4-FFF2-40B4-BE49-F238E27FC236}">
                <a16:creationId xmlns:a16="http://schemas.microsoft.com/office/drawing/2014/main" id="{A109AEB9-B84B-D38F-3FD8-FB83FA335533}"/>
              </a:ext>
            </a:extLst>
          </p:cNvPr>
          <p:cNvSpPr txBox="1"/>
          <p:nvPr/>
        </p:nvSpPr>
        <p:spPr>
          <a:xfrm>
            <a:off x="9168381" y="3458630"/>
            <a:ext cx="2696900" cy="338554"/>
          </a:xfrm>
          <a:prstGeom prst="rect">
            <a:avLst/>
          </a:prstGeom>
          <a:noFill/>
        </p:spPr>
        <p:txBody>
          <a:bodyPr wrap="square" rtlCol="0">
            <a:spAutoFit/>
          </a:bodyPr>
          <a:lstStyle/>
          <a:p>
            <a:r>
              <a:rPr lang="pt-BR" sz="1600" dirty="0">
                <a:ln>
                  <a:solidFill>
                    <a:srgbClr val="DA121A"/>
                  </a:solidFill>
                </a:ln>
                <a:solidFill>
                  <a:srgbClr val="DA121A"/>
                </a:solidFill>
                <a:latin typeface="Montserrat" panose="00000500000000000000" pitchFamily="2" charset="0"/>
              </a:rPr>
              <a:t>63.605.100.000</a:t>
            </a:r>
          </a:p>
        </p:txBody>
      </p:sp>
      <p:sp>
        <p:nvSpPr>
          <p:cNvPr id="28" name="CaixaDeTexto 27">
            <a:extLst>
              <a:ext uri="{FF2B5EF4-FFF2-40B4-BE49-F238E27FC236}">
                <a16:creationId xmlns:a16="http://schemas.microsoft.com/office/drawing/2014/main" id="{1C9C1374-D4DA-38A5-52E1-A3D985AF55CF}"/>
              </a:ext>
            </a:extLst>
          </p:cNvPr>
          <p:cNvSpPr txBox="1"/>
          <p:nvPr/>
        </p:nvSpPr>
        <p:spPr>
          <a:xfrm>
            <a:off x="9233496" y="4876370"/>
            <a:ext cx="2696900" cy="338554"/>
          </a:xfrm>
          <a:prstGeom prst="rect">
            <a:avLst/>
          </a:prstGeom>
          <a:noFill/>
        </p:spPr>
        <p:txBody>
          <a:bodyPr wrap="square" rtlCol="0">
            <a:spAutoFit/>
          </a:bodyPr>
          <a:lstStyle/>
          <a:p>
            <a:r>
              <a:rPr lang="pt-BR" sz="1600" dirty="0">
                <a:ln>
                  <a:solidFill>
                    <a:srgbClr val="DA121A"/>
                  </a:solidFill>
                </a:ln>
                <a:solidFill>
                  <a:srgbClr val="DA121A"/>
                </a:solidFill>
                <a:latin typeface="Montserrat" panose="00000500000000000000" pitchFamily="2" charset="0"/>
              </a:rPr>
              <a:t>15,34 %</a:t>
            </a:r>
          </a:p>
        </p:txBody>
      </p:sp>
      <p:sp>
        <p:nvSpPr>
          <p:cNvPr id="11" name="CaixaDeTexto 10">
            <a:extLst>
              <a:ext uri="{FF2B5EF4-FFF2-40B4-BE49-F238E27FC236}">
                <a16:creationId xmlns:a16="http://schemas.microsoft.com/office/drawing/2014/main" id="{7C07F2E8-8C16-9ECA-AD08-54C5F0354F83}"/>
              </a:ext>
            </a:extLst>
          </p:cNvPr>
          <p:cNvSpPr txBox="1"/>
          <p:nvPr/>
        </p:nvSpPr>
        <p:spPr>
          <a:xfrm>
            <a:off x="5594327" y="6113614"/>
            <a:ext cx="6186841" cy="738664"/>
          </a:xfrm>
          <a:prstGeom prst="rect">
            <a:avLst/>
          </a:prstGeom>
          <a:noFill/>
        </p:spPr>
        <p:txBody>
          <a:bodyPr wrap="square" rtlCol="0">
            <a:spAutoFit/>
          </a:bodyPr>
          <a:lstStyle/>
          <a:p>
            <a:pPr marL="0" marR="0" lvl="0" indent="0" rtl="0">
              <a:lnSpc>
                <a:spcPct val="100000"/>
              </a:lnSpc>
              <a:spcBef>
                <a:spcPts val="0"/>
              </a:spcBef>
              <a:spcAft>
                <a:spcPts val="0"/>
              </a:spcAft>
              <a:buNone/>
            </a:pPr>
            <a:r>
              <a:rPr lang="es-419" sz="1200" i="1" dirty="0">
                <a:solidFill>
                  <a:schemeClr val="bg1"/>
                </a:solidFill>
                <a:latin typeface="Montserrat" panose="00000500000000000000" pitchFamily="2" charset="0"/>
                <a:cs typeface="Calibri" panose="020F0502020204030204" pitchFamily="34" charset="0"/>
              </a:rPr>
              <a:t>Fuente: https://data.worldbank.org/ * proyección – tasas 2020/21 ** última información disponible</a:t>
            </a:r>
          </a:p>
          <a:p>
            <a:endParaRPr lang="pt-BR" dirty="0"/>
          </a:p>
        </p:txBody>
      </p:sp>
      <p:pic>
        <p:nvPicPr>
          <p:cNvPr id="7" name="Imagem 6" descr="Bandeira vermelha com desenho de avião voando no ar&#10;&#10;Descrição gerada automaticamente com confiança média">
            <a:extLst>
              <a:ext uri="{FF2B5EF4-FFF2-40B4-BE49-F238E27FC236}">
                <a16:creationId xmlns:a16="http://schemas.microsoft.com/office/drawing/2014/main" id="{C5B20415-BC85-AA42-0D63-325993C66BDF}"/>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11883" b="12269"/>
          <a:stretch/>
        </p:blipFill>
        <p:spPr>
          <a:xfrm rot="16200000">
            <a:off x="-3132658" y="3132663"/>
            <a:ext cx="6858000" cy="592675"/>
          </a:xfrm>
          <a:prstGeom prst="rect">
            <a:avLst/>
          </a:prstGeom>
        </p:spPr>
      </p:pic>
      <p:grpSp>
        <p:nvGrpSpPr>
          <p:cNvPr id="5" name="Agrupar 4">
            <a:extLst>
              <a:ext uri="{FF2B5EF4-FFF2-40B4-BE49-F238E27FC236}">
                <a16:creationId xmlns:a16="http://schemas.microsoft.com/office/drawing/2014/main" id="{2D887793-C257-DA45-5E22-9CE12C2F854A}"/>
              </a:ext>
            </a:extLst>
          </p:cNvPr>
          <p:cNvGrpSpPr/>
          <p:nvPr/>
        </p:nvGrpSpPr>
        <p:grpSpPr>
          <a:xfrm>
            <a:off x="-11110" y="-317500"/>
            <a:ext cx="649512" cy="7492999"/>
            <a:chOff x="61022" y="-406399"/>
            <a:chExt cx="649512" cy="406398"/>
          </a:xfrm>
        </p:grpSpPr>
        <p:sp>
          <p:nvSpPr>
            <p:cNvPr id="8" name="Retângulo 7">
              <a:extLst>
                <a:ext uri="{FF2B5EF4-FFF2-40B4-BE49-F238E27FC236}">
                  <a16:creationId xmlns:a16="http://schemas.microsoft.com/office/drawing/2014/main" id="{F7B4F922-7E2C-C986-B59D-C15474182204}"/>
                </a:ext>
              </a:extLst>
            </p:cNvPr>
            <p:cNvSpPr/>
            <p:nvPr/>
          </p:nvSpPr>
          <p:spPr>
            <a:xfrm>
              <a:off x="26396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0" name="Retângulo 9">
              <a:extLst>
                <a:ext uri="{FF2B5EF4-FFF2-40B4-BE49-F238E27FC236}">
                  <a16:creationId xmlns:a16="http://schemas.microsoft.com/office/drawing/2014/main" id="{E9B61798-14E0-7219-636A-0D105C67E03A}"/>
                </a:ext>
              </a:extLst>
            </p:cNvPr>
            <p:cNvSpPr/>
            <p:nvPr/>
          </p:nvSpPr>
          <p:spPr>
            <a:xfrm>
              <a:off x="61022" y="-406399"/>
              <a:ext cx="232959" cy="406398"/>
            </a:xfrm>
            <a:prstGeom prst="rect">
              <a:avLst/>
            </a:prstGeom>
            <a:solidFill>
              <a:srgbClr val="0723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2" name="Retângulo 11">
              <a:extLst>
                <a:ext uri="{FF2B5EF4-FFF2-40B4-BE49-F238E27FC236}">
                  <a16:creationId xmlns:a16="http://schemas.microsoft.com/office/drawing/2014/main" id="{5436033C-8BC5-C42C-3B45-C35B14A03326}"/>
                </a:ext>
              </a:extLst>
            </p:cNvPr>
            <p:cNvSpPr/>
            <p:nvPr/>
          </p:nvSpPr>
          <p:spPr>
            <a:xfrm>
              <a:off x="500510" y="-406399"/>
              <a:ext cx="210024" cy="406398"/>
            </a:xfrm>
            <a:prstGeom prst="rect">
              <a:avLst/>
            </a:prstGeom>
            <a:solidFill>
              <a:srgbClr val="DA12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3" name="Retângulo: Cantos Arredondados 12">
            <a:extLst>
              <a:ext uri="{FF2B5EF4-FFF2-40B4-BE49-F238E27FC236}">
                <a16:creationId xmlns:a16="http://schemas.microsoft.com/office/drawing/2014/main" id="{BA14CAEC-3F57-B67D-5516-953FD8F2B47A}"/>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196</a:t>
            </a:r>
          </a:p>
        </p:txBody>
      </p:sp>
      <p:sp>
        <p:nvSpPr>
          <p:cNvPr id="14" name="Retângulo: Cantos Arredondados 13">
            <a:hlinkClick r:id="rId3" action="ppaction://hlinksldjump"/>
            <a:extLst>
              <a:ext uri="{FF2B5EF4-FFF2-40B4-BE49-F238E27FC236}">
                <a16:creationId xmlns:a16="http://schemas.microsoft.com/office/drawing/2014/main" id="{44952445-9B11-CC66-92A4-84E3AB9C94D9}"/>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98544862"/>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tângulo 35">
            <a:extLst>
              <a:ext uri="{FF2B5EF4-FFF2-40B4-BE49-F238E27FC236}">
                <a16:creationId xmlns:a16="http://schemas.microsoft.com/office/drawing/2014/main" id="{58C95D0F-95FD-620D-AF0C-0F704AB56E53}"/>
              </a:ext>
            </a:extLst>
          </p:cNvPr>
          <p:cNvSpPr/>
          <p:nvPr/>
        </p:nvSpPr>
        <p:spPr>
          <a:xfrm>
            <a:off x="5372100" y="-266700"/>
            <a:ext cx="2797100" cy="7391400"/>
          </a:xfrm>
          <a:prstGeom prst="rect">
            <a:avLst/>
          </a:prstGeom>
          <a:solidFill>
            <a:srgbClr val="0723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Retângulo 29">
            <a:extLst>
              <a:ext uri="{FF2B5EF4-FFF2-40B4-BE49-F238E27FC236}">
                <a16:creationId xmlns:a16="http://schemas.microsoft.com/office/drawing/2014/main" id="{92FDF75F-FC0D-2CD5-E4D2-33FCE5373033}"/>
              </a:ext>
            </a:extLst>
          </p:cNvPr>
          <p:cNvSpPr/>
          <p:nvPr/>
        </p:nvSpPr>
        <p:spPr>
          <a:xfrm>
            <a:off x="8175170" y="3548269"/>
            <a:ext cx="4016830" cy="3309731"/>
          </a:xfrm>
          <a:prstGeom prst="rect">
            <a:avLst/>
          </a:prstGeom>
          <a:solidFill>
            <a:srgbClr val="DA12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9" name="Retângulo 28">
            <a:extLst>
              <a:ext uri="{FF2B5EF4-FFF2-40B4-BE49-F238E27FC236}">
                <a16:creationId xmlns:a16="http://schemas.microsoft.com/office/drawing/2014/main" id="{B0E14FCB-C8D3-9F33-8AD9-E892E02481FE}"/>
              </a:ext>
            </a:extLst>
          </p:cNvPr>
          <p:cNvSpPr/>
          <p:nvPr/>
        </p:nvSpPr>
        <p:spPr>
          <a:xfrm>
            <a:off x="8175170" y="0"/>
            <a:ext cx="4016825" cy="35482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 name="CaixaDeTexto 1">
            <a:extLst>
              <a:ext uri="{FF2B5EF4-FFF2-40B4-BE49-F238E27FC236}">
                <a16:creationId xmlns:a16="http://schemas.microsoft.com/office/drawing/2014/main" id="{4F70FA0D-05FA-1B6A-D3A6-61D3E37E2374}"/>
              </a:ext>
            </a:extLst>
          </p:cNvPr>
          <p:cNvSpPr txBox="1"/>
          <p:nvPr/>
        </p:nvSpPr>
        <p:spPr>
          <a:xfrm>
            <a:off x="1119279" y="2891537"/>
            <a:ext cx="3618298"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GLA,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Indicadores</a:t>
            </a:r>
          </a:p>
        </p:txBody>
      </p:sp>
      <p:sp>
        <p:nvSpPr>
          <p:cNvPr id="3" name="Elipse 2">
            <a:extLst>
              <a:ext uri="{FF2B5EF4-FFF2-40B4-BE49-F238E27FC236}">
                <a16:creationId xmlns:a16="http://schemas.microsoft.com/office/drawing/2014/main" id="{7D640E71-6146-68E9-FBE2-20B6F6C18756}"/>
              </a:ext>
            </a:extLst>
          </p:cNvPr>
          <p:cNvSpPr/>
          <p:nvPr/>
        </p:nvSpPr>
        <p:spPr>
          <a:xfrm>
            <a:off x="902420" y="296368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967933" y="-174997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Google Shape;96;p7">
            <a:extLst>
              <a:ext uri="{FF2B5EF4-FFF2-40B4-BE49-F238E27FC236}">
                <a16:creationId xmlns:a16="http://schemas.microsoft.com/office/drawing/2014/main" id="{C3CEF6C2-77D7-2269-6F08-09B60D4DA5E9}"/>
              </a:ext>
            </a:extLst>
          </p:cNvPr>
          <p:cNvSpPr txBox="1"/>
          <p:nvPr/>
        </p:nvSpPr>
        <p:spPr>
          <a:xfrm>
            <a:off x="1209555" y="6403339"/>
            <a:ext cx="2880892" cy="246181"/>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rPr>
              <a:t>Fuente: </a:t>
            </a: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hlinkClick r:id="rId2"/>
              </a:rPr>
              <a:t>https://data.worldbank.org/</a:t>
            </a: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rPr>
              <a:t>   CENSO CLICC</a:t>
            </a:r>
            <a:endParaRPr i="1" dirty="0">
              <a:latin typeface="Calibri" panose="020F0502020204030204" pitchFamily="34" charset="0"/>
              <a:cs typeface="Calibri" panose="020F0502020204030204" pitchFamily="34" charset="0"/>
            </a:endParaRPr>
          </a:p>
        </p:txBody>
      </p:sp>
      <p:sp>
        <p:nvSpPr>
          <p:cNvPr id="12" name="Retângulo: Cantos Arredondados 11">
            <a:extLst>
              <a:ext uri="{FF2B5EF4-FFF2-40B4-BE49-F238E27FC236}">
                <a16:creationId xmlns:a16="http://schemas.microsoft.com/office/drawing/2014/main" id="{D6B92C88-16E2-BE03-F724-3A9D43E64BDE}"/>
              </a:ext>
            </a:extLst>
          </p:cNvPr>
          <p:cNvSpPr/>
          <p:nvPr/>
        </p:nvSpPr>
        <p:spPr>
          <a:xfrm>
            <a:off x="5678935" y="1226287"/>
            <a:ext cx="31737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chemeClr val="bg1"/>
                </a:solidFill>
                <a:latin typeface="Montserrat" panose="00000500000000000000" pitchFamily="2" charset="0"/>
                <a:cs typeface="Calibri" panose="020F0502020204030204" pitchFamily="34" charset="0"/>
              </a:rPr>
              <a:t>Centros </a:t>
            </a:r>
          </a:p>
          <a:p>
            <a:r>
              <a:rPr lang="pt-BR" b="1" dirty="0" err="1">
                <a:solidFill>
                  <a:schemeClr val="bg1"/>
                </a:solidFill>
                <a:latin typeface="Montserrat" panose="00000500000000000000" pitchFamily="2" charset="0"/>
                <a:cs typeface="Calibri" panose="020F0502020204030204" pitchFamily="34" charset="0"/>
              </a:rPr>
              <a:t>Comerciales</a:t>
            </a:r>
            <a:r>
              <a:rPr lang="pt-BR" b="1" dirty="0">
                <a:solidFill>
                  <a:schemeClr val="bg1"/>
                </a:solidFill>
                <a:latin typeface="Montserrat" panose="00000500000000000000" pitchFamily="2" charset="0"/>
                <a:cs typeface="Calibri" panose="020F0502020204030204" pitchFamily="34" charset="0"/>
              </a:rPr>
              <a:t> </a:t>
            </a:r>
          </a:p>
          <a:p>
            <a:r>
              <a:rPr lang="pt-BR" b="1" dirty="0">
                <a:solidFill>
                  <a:schemeClr val="bg1"/>
                </a:solidFill>
                <a:latin typeface="Montserrat" panose="00000500000000000000" pitchFamily="2" charset="0"/>
                <a:cs typeface="Calibri" panose="020F0502020204030204" pitchFamily="34" charset="0"/>
              </a:rPr>
              <a:t>filiados</a:t>
            </a:r>
          </a:p>
          <a:p>
            <a:r>
              <a:rPr lang="pt-BR" sz="4000" b="1" dirty="0">
                <a:solidFill>
                  <a:schemeClr val="bg1"/>
                </a:solidFill>
                <a:latin typeface="Montserrat" panose="00000500000000000000" pitchFamily="2" charset="0"/>
                <a:cs typeface="Calibri" panose="020F0502020204030204" pitchFamily="34" charset="0"/>
              </a:rPr>
              <a:t>17</a:t>
            </a:r>
            <a:endParaRPr lang="pt-BR" b="1" dirty="0">
              <a:solidFill>
                <a:schemeClr val="bg1"/>
              </a:solidFill>
              <a:latin typeface="Montserrat" panose="00000500000000000000" pitchFamily="2" charset="0"/>
              <a:cs typeface="Calibri" panose="020F0502020204030204" pitchFamily="34" charset="0"/>
            </a:endParaRPr>
          </a:p>
        </p:txBody>
      </p:sp>
      <p:sp>
        <p:nvSpPr>
          <p:cNvPr id="13" name="Retângulo: Cantos Arredondados 12">
            <a:extLst>
              <a:ext uri="{FF2B5EF4-FFF2-40B4-BE49-F238E27FC236}">
                <a16:creationId xmlns:a16="http://schemas.microsoft.com/office/drawing/2014/main" id="{FE1B52E7-A0EB-C539-999C-492188A67872}"/>
              </a:ext>
            </a:extLst>
          </p:cNvPr>
          <p:cNvSpPr/>
          <p:nvPr/>
        </p:nvSpPr>
        <p:spPr>
          <a:xfrm>
            <a:off x="5678935" y="4802912"/>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chemeClr val="bg1"/>
                </a:solidFill>
                <a:latin typeface="Montserrat" panose="00000500000000000000" pitchFamily="2" charset="0"/>
                <a:cs typeface="Calibri" panose="020F0502020204030204" pitchFamily="34" charset="0"/>
              </a:rPr>
              <a:t>GLA m² </a:t>
            </a:r>
          </a:p>
          <a:p>
            <a:r>
              <a:rPr lang="pt-BR" sz="3200" b="1" dirty="0">
                <a:solidFill>
                  <a:schemeClr val="bg1"/>
                </a:solidFill>
                <a:latin typeface="Montserrat" panose="00000500000000000000" pitchFamily="2" charset="0"/>
                <a:cs typeface="Calibri" panose="020F0502020204030204" pitchFamily="34" charset="0"/>
              </a:rPr>
              <a:t>426.912</a:t>
            </a:r>
          </a:p>
        </p:txBody>
      </p:sp>
      <p:sp>
        <p:nvSpPr>
          <p:cNvPr id="14" name="Retângulo: Cantos Arredondados 13">
            <a:extLst>
              <a:ext uri="{FF2B5EF4-FFF2-40B4-BE49-F238E27FC236}">
                <a16:creationId xmlns:a16="http://schemas.microsoft.com/office/drawing/2014/main" id="{3BD5E0C4-5562-A1F0-2BDB-272F6688ED44}"/>
              </a:ext>
            </a:extLst>
          </p:cNvPr>
          <p:cNvSpPr/>
          <p:nvPr/>
        </p:nvSpPr>
        <p:spPr>
          <a:xfrm>
            <a:off x="8470601" y="562368"/>
            <a:ext cx="3420000"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solidFill>
                  <a:schemeClr val="tx1"/>
                </a:solidFill>
                <a:latin typeface="Montserrat" panose="00000500000000000000" pitchFamily="2" charset="0"/>
                <a:cs typeface="Calibri" panose="020F0502020204030204" pitchFamily="34" charset="0"/>
              </a:rPr>
              <a:t>Habitantes / Centro comercial</a:t>
            </a:r>
          </a:p>
          <a:p>
            <a:r>
              <a:rPr lang="pt-BR" sz="3200" b="1" dirty="0">
                <a:solidFill>
                  <a:schemeClr val="tx1"/>
                </a:solidFill>
                <a:latin typeface="Montserrat" panose="00000500000000000000" pitchFamily="2" charset="0"/>
                <a:cs typeface="Calibri" panose="020F0502020204030204" pitchFamily="34" charset="0"/>
              </a:rPr>
              <a:t>259.324</a:t>
            </a:r>
          </a:p>
        </p:txBody>
      </p:sp>
      <p:sp>
        <p:nvSpPr>
          <p:cNvPr id="16" name="Retângulo: Cantos Arredondados 15">
            <a:extLst>
              <a:ext uri="{FF2B5EF4-FFF2-40B4-BE49-F238E27FC236}">
                <a16:creationId xmlns:a16="http://schemas.microsoft.com/office/drawing/2014/main" id="{519CBC2E-D55A-F345-E7CF-E8EBCF5A0063}"/>
              </a:ext>
            </a:extLst>
          </p:cNvPr>
          <p:cNvSpPr/>
          <p:nvPr/>
        </p:nvSpPr>
        <p:spPr>
          <a:xfrm>
            <a:off x="8701769" y="3956444"/>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latin typeface="Montserrat" panose="00000500000000000000" pitchFamily="2" charset="0"/>
                <a:cs typeface="Calibri" panose="020F0502020204030204" pitchFamily="34" charset="0"/>
              </a:rPr>
              <a:t>Habitantes / m² de GLA </a:t>
            </a:r>
          </a:p>
          <a:p>
            <a:r>
              <a:rPr lang="pt-BR" sz="3200" b="1" dirty="0">
                <a:latin typeface="Montserrat" panose="00000500000000000000" pitchFamily="2" charset="0"/>
                <a:cs typeface="Calibri" panose="020F0502020204030204" pitchFamily="34" charset="0"/>
              </a:rPr>
              <a:t>10</a:t>
            </a:r>
          </a:p>
        </p:txBody>
      </p:sp>
      <p:sp>
        <p:nvSpPr>
          <p:cNvPr id="23" name="Retângulo: Cantos Arredondados 22">
            <a:extLst>
              <a:ext uri="{FF2B5EF4-FFF2-40B4-BE49-F238E27FC236}">
                <a16:creationId xmlns:a16="http://schemas.microsoft.com/office/drawing/2014/main" id="{97C29DF5-C8B9-A261-1017-ECBA8D193F58}"/>
              </a:ext>
            </a:extLst>
          </p:cNvPr>
          <p:cNvSpPr/>
          <p:nvPr/>
        </p:nvSpPr>
        <p:spPr>
          <a:xfrm>
            <a:off x="8440393" y="1928175"/>
            <a:ext cx="3420000"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solidFill>
                  <a:schemeClr val="tx1"/>
                </a:solidFill>
                <a:latin typeface="Montserrat" panose="00000500000000000000" pitchFamily="2" charset="0"/>
                <a:cs typeface="Calibri" panose="020F0502020204030204" pitchFamily="34" charset="0"/>
              </a:rPr>
              <a:t>PIB (US$) / Centros </a:t>
            </a:r>
            <a:r>
              <a:rPr lang="pt-BR" sz="1400" b="1" dirty="0" err="1">
                <a:solidFill>
                  <a:schemeClr val="tx1"/>
                </a:solidFill>
                <a:latin typeface="Montserrat" panose="00000500000000000000" pitchFamily="2" charset="0"/>
                <a:cs typeface="Calibri" panose="020F0502020204030204" pitchFamily="34" charset="0"/>
              </a:rPr>
              <a:t>comerciales</a:t>
            </a:r>
            <a:endParaRPr lang="pt-BR" sz="1400" b="1" dirty="0">
              <a:solidFill>
                <a:schemeClr val="tx1"/>
              </a:solidFill>
              <a:latin typeface="Montserrat" panose="00000500000000000000" pitchFamily="2" charset="0"/>
              <a:cs typeface="Calibri" panose="020F0502020204030204" pitchFamily="34" charset="0"/>
            </a:endParaRPr>
          </a:p>
          <a:p>
            <a:r>
              <a:rPr lang="pt-BR" sz="3200" b="1" dirty="0">
                <a:solidFill>
                  <a:schemeClr val="tx1"/>
                </a:solidFill>
                <a:latin typeface="Montserrat" panose="00000500000000000000" pitchFamily="2" charset="0"/>
                <a:cs typeface="Calibri" panose="020F0502020204030204" pitchFamily="34" charset="0"/>
              </a:rPr>
              <a:t>3.741.476.471</a:t>
            </a:r>
          </a:p>
        </p:txBody>
      </p:sp>
      <p:sp>
        <p:nvSpPr>
          <p:cNvPr id="25" name="Retângulo: Cantos Arredondados 24">
            <a:extLst>
              <a:ext uri="{FF2B5EF4-FFF2-40B4-BE49-F238E27FC236}">
                <a16:creationId xmlns:a16="http://schemas.microsoft.com/office/drawing/2014/main" id="{2A7A889A-D757-1637-ADFF-FAFB8AC31A95}"/>
              </a:ext>
            </a:extLst>
          </p:cNvPr>
          <p:cNvSpPr/>
          <p:nvPr/>
        </p:nvSpPr>
        <p:spPr>
          <a:xfrm>
            <a:off x="8701769" y="5371169"/>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latin typeface="Montserrat" panose="00000500000000000000" pitchFamily="2" charset="0"/>
                <a:cs typeface="Calibri" panose="020F0502020204030204" pitchFamily="34" charset="0"/>
              </a:rPr>
              <a:t>PIB (US$) / m² de GLA </a:t>
            </a:r>
          </a:p>
          <a:p>
            <a:r>
              <a:rPr lang="pt-BR" sz="3200" b="1" dirty="0">
                <a:latin typeface="Montserrat" panose="00000500000000000000" pitchFamily="2" charset="0"/>
                <a:cs typeface="Calibri" panose="020F0502020204030204" pitchFamily="34" charset="0"/>
              </a:rPr>
              <a:t>148.988,78</a:t>
            </a:r>
          </a:p>
        </p:txBody>
      </p:sp>
      <p:pic>
        <p:nvPicPr>
          <p:cNvPr id="6" name="Imagem 5" descr="Bandeira vermelha com desenho de avião voando no ar&#10;&#10;Descrição gerada automaticamente com confiança média">
            <a:extLst>
              <a:ext uri="{FF2B5EF4-FFF2-40B4-BE49-F238E27FC236}">
                <a16:creationId xmlns:a16="http://schemas.microsoft.com/office/drawing/2014/main" id="{EB89DF61-92B1-58A3-4CCC-8593B6CA137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11883" b="12269"/>
          <a:stretch/>
        </p:blipFill>
        <p:spPr>
          <a:xfrm rot="16200000">
            <a:off x="-3132658" y="3132663"/>
            <a:ext cx="6858000" cy="592675"/>
          </a:xfrm>
          <a:prstGeom prst="rect">
            <a:avLst/>
          </a:prstGeom>
        </p:spPr>
      </p:pic>
      <p:grpSp>
        <p:nvGrpSpPr>
          <p:cNvPr id="5" name="Agrupar 4">
            <a:extLst>
              <a:ext uri="{FF2B5EF4-FFF2-40B4-BE49-F238E27FC236}">
                <a16:creationId xmlns:a16="http://schemas.microsoft.com/office/drawing/2014/main" id="{48B4F847-EFF1-D61B-435E-4F6681C4A2F9}"/>
              </a:ext>
            </a:extLst>
          </p:cNvPr>
          <p:cNvGrpSpPr/>
          <p:nvPr/>
        </p:nvGrpSpPr>
        <p:grpSpPr>
          <a:xfrm>
            <a:off x="-11110" y="-317500"/>
            <a:ext cx="649512" cy="7492999"/>
            <a:chOff x="61022" y="-406399"/>
            <a:chExt cx="649512" cy="406398"/>
          </a:xfrm>
        </p:grpSpPr>
        <p:sp>
          <p:nvSpPr>
            <p:cNvPr id="7" name="Retângulo 6">
              <a:extLst>
                <a:ext uri="{FF2B5EF4-FFF2-40B4-BE49-F238E27FC236}">
                  <a16:creationId xmlns:a16="http://schemas.microsoft.com/office/drawing/2014/main" id="{0434CA37-4E28-E2A4-C0EF-7B792C713391}"/>
                </a:ext>
              </a:extLst>
            </p:cNvPr>
            <p:cNvSpPr/>
            <p:nvPr/>
          </p:nvSpPr>
          <p:spPr>
            <a:xfrm>
              <a:off x="26396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E0B76F81-0467-0B2E-B8EC-3F4925005AC6}"/>
                </a:ext>
              </a:extLst>
            </p:cNvPr>
            <p:cNvSpPr/>
            <p:nvPr/>
          </p:nvSpPr>
          <p:spPr>
            <a:xfrm>
              <a:off x="61022" y="-406399"/>
              <a:ext cx="232959" cy="406398"/>
            </a:xfrm>
            <a:prstGeom prst="rect">
              <a:avLst/>
            </a:prstGeom>
            <a:solidFill>
              <a:srgbClr val="0723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9" name="Retângulo 8">
              <a:extLst>
                <a:ext uri="{FF2B5EF4-FFF2-40B4-BE49-F238E27FC236}">
                  <a16:creationId xmlns:a16="http://schemas.microsoft.com/office/drawing/2014/main" id="{7D6A51C8-45F7-EA66-1649-1CBE4460DD8F}"/>
                </a:ext>
              </a:extLst>
            </p:cNvPr>
            <p:cNvSpPr/>
            <p:nvPr/>
          </p:nvSpPr>
          <p:spPr>
            <a:xfrm>
              <a:off x="500510" y="-406399"/>
              <a:ext cx="210024" cy="406398"/>
            </a:xfrm>
            <a:prstGeom prst="rect">
              <a:avLst/>
            </a:prstGeom>
            <a:solidFill>
              <a:srgbClr val="DA12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CaixaDeTexto 10">
            <a:extLst>
              <a:ext uri="{FF2B5EF4-FFF2-40B4-BE49-F238E27FC236}">
                <a16:creationId xmlns:a16="http://schemas.microsoft.com/office/drawing/2014/main" id="{C0CEA911-0D13-3626-487A-94256FD33498}"/>
              </a:ext>
            </a:extLst>
          </p:cNvPr>
          <p:cNvSpPr txBox="1"/>
          <p:nvPr/>
        </p:nvSpPr>
        <p:spPr>
          <a:xfrm>
            <a:off x="5678935" y="5737997"/>
            <a:ext cx="2069402" cy="507831"/>
          </a:xfrm>
          <a:prstGeom prst="rect">
            <a:avLst/>
          </a:prstGeom>
          <a:noFill/>
        </p:spPr>
        <p:txBody>
          <a:bodyPr wrap="square" rtlCol="0">
            <a:spAutoFit/>
          </a:bodyPr>
          <a:lstStyle/>
          <a:p>
            <a:pPr algn="just"/>
            <a:r>
              <a:rPr lang="es-ES" sz="900" dirty="0">
                <a:solidFill>
                  <a:schemeClr val="bg1"/>
                </a:solidFill>
                <a:latin typeface="Montserrat" panose="00000500000000000000" pitchFamily="2" charset="0"/>
                <a:cs typeface="Calibri" panose="020F0502020204030204" pitchFamily="34" charset="0"/>
              </a:rPr>
              <a:t>Nota: GLA total considera una muestra de 8 de los 17 centros comerciales del país.</a:t>
            </a:r>
            <a:endParaRPr lang="es-419" sz="900" dirty="0">
              <a:solidFill>
                <a:schemeClr val="bg1"/>
              </a:solidFill>
              <a:latin typeface="Montserrat" panose="00000500000000000000" pitchFamily="2" charset="0"/>
              <a:cs typeface="Calibri" panose="020F0502020204030204" pitchFamily="34" charset="0"/>
            </a:endParaRPr>
          </a:p>
        </p:txBody>
      </p:sp>
      <p:sp>
        <p:nvSpPr>
          <p:cNvPr id="15" name="Retângulo: Cantos Arredondados 14">
            <a:extLst>
              <a:ext uri="{FF2B5EF4-FFF2-40B4-BE49-F238E27FC236}">
                <a16:creationId xmlns:a16="http://schemas.microsoft.com/office/drawing/2014/main" id="{5C04829A-AE39-572A-EC16-BE6BF3D62A56}"/>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197</a:t>
            </a:r>
          </a:p>
        </p:txBody>
      </p:sp>
      <p:sp>
        <p:nvSpPr>
          <p:cNvPr id="17" name="Retângulo: Cantos Arredondados 16">
            <a:hlinkClick r:id="rId4" action="ppaction://hlinksldjump"/>
            <a:extLst>
              <a:ext uri="{FF2B5EF4-FFF2-40B4-BE49-F238E27FC236}">
                <a16:creationId xmlns:a16="http://schemas.microsoft.com/office/drawing/2014/main" id="{1FD60450-BD08-5C22-38E8-B16125BB8B86}"/>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269954553"/>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310500" y="938142"/>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los centros comerciales</a:t>
            </a:r>
          </a:p>
        </p:txBody>
      </p:sp>
      <p:sp>
        <p:nvSpPr>
          <p:cNvPr id="5" name="CaixaDeTexto 4">
            <a:extLst>
              <a:ext uri="{FF2B5EF4-FFF2-40B4-BE49-F238E27FC236}">
                <a16:creationId xmlns:a16="http://schemas.microsoft.com/office/drawing/2014/main" id="{7B375E4D-8818-2CFC-852E-725EA641F80A}"/>
              </a:ext>
            </a:extLst>
          </p:cNvPr>
          <p:cNvSpPr txBox="1"/>
          <p:nvPr/>
        </p:nvSpPr>
        <p:spPr>
          <a:xfrm>
            <a:off x="1333053" y="2546747"/>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CANTIDAD</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graphicFrame>
        <p:nvGraphicFramePr>
          <p:cNvPr id="8" name="Gráfico 7">
            <a:extLst>
              <a:ext uri="{FF2B5EF4-FFF2-40B4-BE49-F238E27FC236}">
                <a16:creationId xmlns:a16="http://schemas.microsoft.com/office/drawing/2014/main" id="{E18A60F3-F82E-7EC2-ED85-873157CBD398}"/>
              </a:ext>
            </a:extLst>
          </p:cNvPr>
          <p:cNvGraphicFramePr/>
          <p:nvPr>
            <p:extLst>
              <p:ext uri="{D42A27DB-BD31-4B8C-83A1-F6EECF244321}">
                <p14:modId xmlns:p14="http://schemas.microsoft.com/office/powerpoint/2010/main" val="2856580492"/>
              </p:ext>
            </p:extLst>
          </p:nvPr>
        </p:nvGraphicFramePr>
        <p:xfrm>
          <a:off x="7148542" y="-244859"/>
          <a:ext cx="2831126" cy="3837943"/>
        </p:xfrm>
        <a:graphic>
          <a:graphicData uri="http://schemas.openxmlformats.org/drawingml/2006/chart">
            <c:chart xmlns:c="http://schemas.openxmlformats.org/drawingml/2006/chart" xmlns:r="http://schemas.openxmlformats.org/officeDocument/2006/relationships" r:id="rId2"/>
          </a:graphicData>
        </a:graphic>
      </p:graphicFrame>
      <p:sp>
        <p:nvSpPr>
          <p:cNvPr id="9" name="CaixaDeTexto 8">
            <a:extLst>
              <a:ext uri="{FF2B5EF4-FFF2-40B4-BE49-F238E27FC236}">
                <a16:creationId xmlns:a16="http://schemas.microsoft.com/office/drawing/2014/main" id="{3A5332F9-3407-17AA-4316-5F3E47E487F7}"/>
              </a:ext>
            </a:extLst>
          </p:cNvPr>
          <p:cNvSpPr txBox="1"/>
          <p:nvPr/>
        </p:nvSpPr>
        <p:spPr>
          <a:xfrm>
            <a:off x="9977496" y="1120231"/>
            <a:ext cx="2214500"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solidFill>
                  <a:srgbClr val="072357"/>
                </a:solidFill>
                <a:effectLst/>
                <a:uLnTx/>
                <a:uFillTx/>
                <a:latin typeface="Montserrat" panose="00000500000000000000" pitchFamily="2" charset="0"/>
                <a:ea typeface="Segoe UI Black" panose="020B0A02040204020203" pitchFamily="34" charset="0"/>
                <a:cs typeface="Segoe UI" panose="020B0502040204020203" pitchFamily="34" charset="0"/>
              </a:rPr>
              <a:t>Otras Ciudades</a:t>
            </a:r>
          </a:p>
        </p:txBody>
      </p:sp>
      <p:sp>
        <p:nvSpPr>
          <p:cNvPr id="11" name="CaixaDeTexto 10">
            <a:extLst>
              <a:ext uri="{FF2B5EF4-FFF2-40B4-BE49-F238E27FC236}">
                <a16:creationId xmlns:a16="http://schemas.microsoft.com/office/drawing/2014/main" id="{06B0AAFE-C9E6-C26E-C11D-B7B342E40CBC}"/>
              </a:ext>
            </a:extLst>
          </p:cNvPr>
          <p:cNvSpPr txBox="1"/>
          <p:nvPr/>
        </p:nvSpPr>
        <p:spPr>
          <a:xfrm>
            <a:off x="5957153" y="1773704"/>
            <a:ext cx="1417139" cy="66684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solidFill>
                  <a:srgbClr val="072357"/>
                </a:solidFill>
                <a:effectLst/>
                <a:uLnTx/>
                <a:uFillTx/>
                <a:latin typeface="Montserrat" panose="00000500000000000000" pitchFamily="2" charset="0"/>
                <a:ea typeface="Segoe UI Black" panose="020B0A02040204020203" pitchFamily="34" charset="0"/>
                <a:cs typeface="Segoe UI" panose="020B0502040204020203" pitchFamily="34" charset="0"/>
              </a:rPr>
              <a:t>Capital</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solidFill>
                  <a:srgbClr val="072357"/>
                </a:solidFill>
                <a:effectLst/>
                <a:uLnTx/>
                <a:uFillTx/>
                <a:latin typeface="Montserrat" panose="00000500000000000000" pitchFamily="2" charset="0"/>
                <a:ea typeface="Segoe UI Black" panose="020B0A02040204020203" pitchFamily="34" charset="0"/>
                <a:cs typeface="Segoe UI" panose="020B0502040204020203" pitchFamily="34" charset="0"/>
              </a:rPr>
              <a:t>del país</a:t>
            </a:r>
          </a:p>
        </p:txBody>
      </p:sp>
      <p:graphicFrame>
        <p:nvGraphicFramePr>
          <p:cNvPr id="15" name="Gráfico 14">
            <a:extLst>
              <a:ext uri="{FF2B5EF4-FFF2-40B4-BE49-F238E27FC236}">
                <a16:creationId xmlns:a16="http://schemas.microsoft.com/office/drawing/2014/main" id="{BB9A8A4A-C0BA-CB14-E6B0-FCFAC08E2052}"/>
              </a:ext>
            </a:extLst>
          </p:cNvPr>
          <p:cNvGraphicFramePr/>
          <p:nvPr>
            <p:extLst>
              <p:ext uri="{D42A27DB-BD31-4B8C-83A1-F6EECF244321}">
                <p14:modId xmlns:p14="http://schemas.microsoft.com/office/powerpoint/2010/main" val="3433226218"/>
              </p:ext>
            </p:extLst>
          </p:nvPr>
        </p:nvGraphicFramePr>
        <p:xfrm>
          <a:off x="5024669" y="3498508"/>
          <a:ext cx="4304319" cy="2490808"/>
        </p:xfrm>
        <a:graphic>
          <a:graphicData uri="http://schemas.openxmlformats.org/drawingml/2006/chart">
            <c:chart xmlns:c="http://schemas.openxmlformats.org/drawingml/2006/chart" xmlns:r="http://schemas.openxmlformats.org/officeDocument/2006/relationships" r:id="rId3"/>
          </a:graphicData>
        </a:graphic>
      </p:graphicFrame>
      <p:sp>
        <p:nvSpPr>
          <p:cNvPr id="17" name="CaixaDeTexto 16">
            <a:extLst>
              <a:ext uri="{FF2B5EF4-FFF2-40B4-BE49-F238E27FC236}">
                <a16:creationId xmlns:a16="http://schemas.microsoft.com/office/drawing/2014/main" id="{5431895D-0B85-E05B-0239-CAAFD080B63E}"/>
              </a:ext>
            </a:extLst>
          </p:cNvPr>
          <p:cNvSpPr txBox="1"/>
          <p:nvPr/>
        </p:nvSpPr>
        <p:spPr>
          <a:xfrm>
            <a:off x="5086604" y="4526616"/>
            <a:ext cx="2961052"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72357"/>
                </a:solidFill>
                <a:effectLst/>
                <a:uLnTx/>
                <a:uFillTx/>
                <a:latin typeface="Montserrat" panose="00000500000000000000" pitchFamily="2" charset="0"/>
                <a:ea typeface="Segoe UI Black" panose="020B0A02040204020203" pitchFamily="34" charset="0"/>
                <a:cs typeface="Segoe UI" panose="020B0502040204020203" pitchFamily="34" charset="0"/>
              </a:rPr>
              <a:t>OTRAS</a:t>
            </a:r>
            <a:r>
              <a:rPr kumimoji="0" lang="es-419" sz="2000" b="1" i="0" u="none" strike="noStrike" kern="1200" cap="none" spc="0" normalizeH="0" baseline="0" dirty="0">
                <a:ln>
                  <a:noFill/>
                </a:ln>
                <a:solidFill>
                  <a:srgbClr val="072357"/>
                </a:solidFill>
                <a:effectLst/>
                <a:uLnTx/>
                <a:uFillTx/>
                <a:latin typeface="Montserrat" panose="00000500000000000000" pitchFamily="2" charset="0"/>
                <a:ea typeface="Segoe UI Black" panose="020B0A02040204020203" pitchFamily="34" charset="0"/>
                <a:cs typeface="Segoe UI" panose="020B0502040204020203" pitchFamily="34" charset="0"/>
              </a:rPr>
              <a:t> </a:t>
            </a:r>
            <a:r>
              <a:rPr kumimoji="0" lang="es-419" sz="1400" b="1" i="0" u="none" strike="noStrike" kern="1200" cap="none" spc="0" normalizeH="0" baseline="0" dirty="0">
                <a:ln>
                  <a:noFill/>
                </a:ln>
                <a:solidFill>
                  <a:srgbClr val="072357"/>
                </a:solidFill>
                <a:effectLst/>
                <a:uLnTx/>
                <a:uFillTx/>
                <a:latin typeface="Montserrat" panose="00000500000000000000" pitchFamily="2" charset="0"/>
                <a:ea typeface="Segoe UI Black" panose="020B0A02040204020203" pitchFamily="34" charset="0"/>
                <a:cs typeface="Segoe UI" panose="020B0502040204020203" pitchFamily="34" charset="0"/>
              </a:rPr>
              <a:t>CIUDADES</a:t>
            </a:r>
          </a:p>
        </p:txBody>
      </p:sp>
      <p:sp>
        <p:nvSpPr>
          <p:cNvPr id="18" name="CaixaDeTexto 17">
            <a:extLst>
              <a:ext uri="{FF2B5EF4-FFF2-40B4-BE49-F238E27FC236}">
                <a16:creationId xmlns:a16="http://schemas.microsoft.com/office/drawing/2014/main" id="{418A48CC-B7F5-5DBB-A5A4-28162F9BE7D8}"/>
              </a:ext>
            </a:extLst>
          </p:cNvPr>
          <p:cNvSpPr txBox="1"/>
          <p:nvPr/>
        </p:nvSpPr>
        <p:spPr>
          <a:xfrm>
            <a:off x="5103568" y="3472108"/>
            <a:ext cx="2232151" cy="275460"/>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72357"/>
                </a:solidFill>
                <a:effectLst/>
                <a:uLnTx/>
                <a:uFillTx/>
                <a:latin typeface="Montserrat" panose="00000500000000000000" pitchFamily="2" charset="0"/>
                <a:ea typeface="Segoe UI Black" panose="020B0A02040204020203" pitchFamily="34" charset="0"/>
                <a:cs typeface="Segoe UI" panose="020B0502040204020203" pitchFamily="34" charset="0"/>
              </a:rPr>
              <a:t>CAPITAL DEL PAÍS</a:t>
            </a:r>
          </a:p>
        </p:txBody>
      </p:sp>
      <p:sp>
        <p:nvSpPr>
          <p:cNvPr id="14" name="CaixaDeTexto 13">
            <a:extLst>
              <a:ext uri="{FF2B5EF4-FFF2-40B4-BE49-F238E27FC236}">
                <a16:creationId xmlns:a16="http://schemas.microsoft.com/office/drawing/2014/main" id="{C91DE176-E99E-2CDE-35B6-D3BFAAADDAF2}"/>
              </a:ext>
            </a:extLst>
          </p:cNvPr>
          <p:cNvSpPr txBox="1"/>
          <p:nvPr/>
        </p:nvSpPr>
        <p:spPr>
          <a:xfrm>
            <a:off x="1115510" y="4037584"/>
            <a:ext cx="3506739" cy="1261884"/>
          </a:xfrm>
          <a:prstGeom prst="rect">
            <a:avLst/>
          </a:prstGeom>
          <a:noFill/>
        </p:spPr>
        <p:txBody>
          <a:bodyPr wrap="square">
            <a:spAutoFit/>
          </a:bodyPr>
          <a:lstStyle/>
          <a:p>
            <a:r>
              <a:rPr lang="es-419" sz="2000" b="1" dirty="0">
                <a:solidFill>
                  <a:srgbClr val="E9343D"/>
                </a:solidFill>
                <a:latin typeface="Montserrat" panose="00000500000000000000" pitchFamily="2" charset="0"/>
                <a:cs typeface="Calibri" panose="020F0502020204030204" pitchFamily="34" charset="0"/>
              </a:rPr>
              <a:t>Centros Comerciales </a:t>
            </a:r>
          </a:p>
          <a:p>
            <a:r>
              <a:rPr lang="es-419" sz="2000" b="1" dirty="0">
                <a:solidFill>
                  <a:srgbClr val="E9343D"/>
                </a:solidFill>
                <a:latin typeface="Montserrat" panose="00000500000000000000" pitchFamily="2" charset="0"/>
                <a:cs typeface="Calibri" panose="020F0502020204030204" pitchFamily="34" charset="0"/>
              </a:rPr>
              <a:t>Filiados</a:t>
            </a:r>
          </a:p>
          <a:p>
            <a:r>
              <a:rPr lang="es-419" sz="3600" b="1" dirty="0">
                <a:solidFill>
                  <a:srgbClr val="E9343D"/>
                </a:solidFill>
                <a:latin typeface="Montserrat" panose="00000500000000000000" pitchFamily="2" charset="0"/>
                <a:cs typeface="Calibri" panose="020F0502020204030204" pitchFamily="34" charset="0"/>
              </a:rPr>
              <a:t>17</a:t>
            </a:r>
            <a:endParaRPr lang="es-419" sz="2000" b="1" dirty="0">
              <a:solidFill>
                <a:srgbClr val="E9343D"/>
              </a:solidFill>
              <a:latin typeface="Montserrat" panose="00000500000000000000" pitchFamily="2" charset="0"/>
              <a:cs typeface="Calibri" panose="020F0502020204030204" pitchFamily="34" charset="0"/>
            </a:endParaRPr>
          </a:p>
        </p:txBody>
      </p:sp>
      <p:pic>
        <p:nvPicPr>
          <p:cNvPr id="6" name="Imagem 5" descr="Bandeira vermelha com desenho de avião voando no ar&#10;&#10;Descrição gerada automaticamente com confiança média">
            <a:extLst>
              <a:ext uri="{FF2B5EF4-FFF2-40B4-BE49-F238E27FC236}">
                <a16:creationId xmlns:a16="http://schemas.microsoft.com/office/drawing/2014/main" id="{FFD47577-8FDD-81AF-A0F2-8F4A76015487}"/>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11883" b="12269"/>
          <a:stretch/>
        </p:blipFill>
        <p:spPr>
          <a:xfrm rot="16200000">
            <a:off x="-3132658" y="3132663"/>
            <a:ext cx="6858000" cy="592675"/>
          </a:xfrm>
          <a:prstGeom prst="rect">
            <a:avLst/>
          </a:prstGeom>
        </p:spPr>
      </p:pic>
      <p:grpSp>
        <p:nvGrpSpPr>
          <p:cNvPr id="7" name="Agrupar 6">
            <a:extLst>
              <a:ext uri="{FF2B5EF4-FFF2-40B4-BE49-F238E27FC236}">
                <a16:creationId xmlns:a16="http://schemas.microsoft.com/office/drawing/2014/main" id="{45C2C026-A6C4-FD21-089A-6ECB2109C5A9}"/>
              </a:ext>
            </a:extLst>
          </p:cNvPr>
          <p:cNvGrpSpPr/>
          <p:nvPr/>
        </p:nvGrpSpPr>
        <p:grpSpPr>
          <a:xfrm>
            <a:off x="-11110" y="-317500"/>
            <a:ext cx="649512" cy="7492999"/>
            <a:chOff x="61022" y="-406399"/>
            <a:chExt cx="649512" cy="406398"/>
          </a:xfrm>
        </p:grpSpPr>
        <p:sp>
          <p:nvSpPr>
            <p:cNvPr id="12" name="Retângulo 11">
              <a:extLst>
                <a:ext uri="{FF2B5EF4-FFF2-40B4-BE49-F238E27FC236}">
                  <a16:creationId xmlns:a16="http://schemas.microsoft.com/office/drawing/2014/main" id="{268EC194-15E0-1A20-B8CB-8FDF36322034}"/>
                </a:ext>
              </a:extLst>
            </p:cNvPr>
            <p:cNvSpPr/>
            <p:nvPr/>
          </p:nvSpPr>
          <p:spPr>
            <a:xfrm>
              <a:off x="26396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3" name="Retângulo 12">
              <a:extLst>
                <a:ext uri="{FF2B5EF4-FFF2-40B4-BE49-F238E27FC236}">
                  <a16:creationId xmlns:a16="http://schemas.microsoft.com/office/drawing/2014/main" id="{9FD548B1-D2D1-3D44-D9AF-B92C12BB0348}"/>
                </a:ext>
              </a:extLst>
            </p:cNvPr>
            <p:cNvSpPr/>
            <p:nvPr/>
          </p:nvSpPr>
          <p:spPr>
            <a:xfrm>
              <a:off x="61022" y="-406399"/>
              <a:ext cx="232959" cy="406398"/>
            </a:xfrm>
            <a:prstGeom prst="rect">
              <a:avLst/>
            </a:prstGeom>
            <a:solidFill>
              <a:srgbClr val="0723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6" name="Retângulo 15">
              <a:extLst>
                <a:ext uri="{FF2B5EF4-FFF2-40B4-BE49-F238E27FC236}">
                  <a16:creationId xmlns:a16="http://schemas.microsoft.com/office/drawing/2014/main" id="{52EB11CE-8A4E-E0FC-AA50-23830131A05E}"/>
                </a:ext>
              </a:extLst>
            </p:cNvPr>
            <p:cNvSpPr/>
            <p:nvPr/>
          </p:nvSpPr>
          <p:spPr>
            <a:xfrm>
              <a:off x="500510" y="-406399"/>
              <a:ext cx="210024" cy="406398"/>
            </a:xfrm>
            <a:prstGeom prst="rect">
              <a:avLst/>
            </a:prstGeom>
            <a:solidFill>
              <a:srgbClr val="DA12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20" name="Elipse 19">
            <a:extLst>
              <a:ext uri="{FF2B5EF4-FFF2-40B4-BE49-F238E27FC236}">
                <a16:creationId xmlns:a16="http://schemas.microsoft.com/office/drawing/2014/main" id="{58755E84-2912-3A4F-E3B8-DB2B7A994D41}"/>
              </a:ext>
            </a:extLst>
          </p:cNvPr>
          <p:cNvSpPr/>
          <p:nvPr/>
        </p:nvSpPr>
        <p:spPr>
          <a:xfrm>
            <a:off x="1010019" y="136673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21" name="Conector reto 20">
            <a:extLst>
              <a:ext uri="{FF2B5EF4-FFF2-40B4-BE49-F238E27FC236}">
                <a16:creationId xmlns:a16="http://schemas.microsoft.com/office/drawing/2014/main" id="{185B7D47-85F5-4CF8-0F83-76B005962C22}"/>
              </a:ext>
            </a:extLst>
          </p:cNvPr>
          <p:cNvCxnSpPr>
            <a:cxnSpLocks/>
          </p:cNvCxnSpPr>
          <p:nvPr/>
        </p:nvCxnSpPr>
        <p:spPr>
          <a:xfrm>
            <a:off x="1085692" y="-3346929"/>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 name="Retângulo: Cantos Arredondados 2">
            <a:extLst>
              <a:ext uri="{FF2B5EF4-FFF2-40B4-BE49-F238E27FC236}">
                <a16:creationId xmlns:a16="http://schemas.microsoft.com/office/drawing/2014/main" id="{BFA23FD1-BF40-6BD5-77B7-DA04A5C0B583}"/>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198</a:t>
            </a:r>
          </a:p>
        </p:txBody>
      </p:sp>
      <p:graphicFrame>
        <p:nvGraphicFramePr>
          <p:cNvPr id="4" name="Tabela 3">
            <a:extLst>
              <a:ext uri="{FF2B5EF4-FFF2-40B4-BE49-F238E27FC236}">
                <a16:creationId xmlns:a16="http://schemas.microsoft.com/office/drawing/2014/main" id="{278AB6D6-57D0-3279-2FD9-731D362ECDE4}"/>
              </a:ext>
            </a:extLst>
          </p:cNvPr>
          <p:cNvGraphicFramePr>
            <a:graphicFrameLocks noGrp="1"/>
          </p:cNvGraphicFramePr>
          <p:nvPr>
            <p:extLst>
              <p:ext uri="{D42A27DB-BD31-4B8C-83A1-F6EECF244321}">
                <p14:modId xmlns:p14="http://schemas.microsoft.com/office/powerpoint/2010/main" val="1659693606"/>
              </p:ext>
            </p:extLst>
          </p:nvPr>
        </p:nvGraphicFramePr>
        <p:xfrm>
          <a:off x="9359470" y="3863772"/>
          <a:ext cx="2832529" cy="2444184"/>
        </p:xfrm>
        <a:graphic>
          <a:graphicData uri="http://schemas.openxmlformats.org/drawingml/2006/table">
            <a:tbl>
              <a:tblPr firstRow="1" bandRow="1">
                <a:tableStyleId>{35758FB7-9AC5-4552-8A53-C91805E547FA}</a:tableStyleId>
              </a:tblPr>
              <a:tblGrid>
                <a:gridCol w="1160145">
                  <a:extLst>
                    <a:ext uri="{9D8B030D-6E8A-4147-A177-3AD203B41FA5}">
                      <a16:colId xmlns:a16="http://schemas.microsoft.com/office/drawing/2014/main" val="20000"/>
                    </a:ext>
                  </a:extLst>
                </a:gridCol>
                <a:gridCol w="1672384">
                  <a:extLst>
                    <a:ext uri="{9D8B030D-6E8A-4147-A177-3AD203B41FA5}">
                      <a16:colId xmlns:a16="http://schemas.microsoft.com/office/drawing/2014/main" val="20001"/>
                    </a:ext>
                  </a:extLst>
                </a:gridCol>
              </a:tblGrid>
              <a:tr h="531344">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lnL w="6350" cap="flat" cmpd="sng" algn="ctr">
                      <a:noFill/>
                      <a:prstDash val="solid"/>
                      <a:miter lim="800000"/>
                    </a:lnL>
                    <a:lnR>
                      <a:noFill/>
                    </a:lnR>
                    <a:lnT w="6350" cap="flat" cmpd="sng" algn="ctr">
                      <a:noFill/>
                      <a:prstDash val="solid"/>
                      <a:miter lim="800000"/>
                    </a:lnT>
                    <a:lnB w="12700" cap="flat" cmpd="sng" algn="ctr">
                      <a:noFill/>
                      <a:prstDash val="solid"/>
                      <a:miter lim="800000"/>
                    </a:lnB>
                    <a:lnTlToBr w="12700" cmpd="sng">
                      <a:noFill/>
                      <a:prstDash val="solid"/>
                    </a:lnTlToBr>
                    <a:lnBlToTr w="12700" cmpd="sng">
                      <a:noFill/>
                      <a:prstDash val="solid"/>
                    </a:lnBlToTr>
                    <a:solidFill>
                      <a:srgbClr val="002060"/>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lnL>
                      <a:noFill/>
                    </a:lnL>
                    <a:lnR w="6350" cap="flat" cmpd="sng" algn="ctr">
                      <a:noFill/>
                      <a:prstDash val="solid"/>
                      <a:miter lim="800000"/>
                    </a:lnR>
                    <a:lnT w="6350" cap="flat" cmpd="sng" algn="ctr">
                      <a:noFill/>
                      <a:prstDash val="solid"/>
                      <a:miter lim="800000"/>
                    </a:lnT>
                    <a:lnB w="12700" cap="flat" cmpd="sng" algn="ctr">
                      <a:noFill/>
                      <a:prstDash val="solid"/>
                      <a:miter lim="800000"/>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lnL w="6350" cap="flat" cmpd="sng" algn="ctr">
                      <a:noFill/>
                      <a:prstDash val="solid"/>
                      <a:miter lim="800000"/>
                    </a:lnL>
                    <a:lnR w="6350" cap="flat" cmpd="sng" algn="ctr">
                      <a:noFill/>
                      <a:prstDash val="solid"/>
                      <a:miter lim="800000"/>
                    </a:lnR>
                    <a:lnT w="1270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5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lnL w="6350" cap="flat" cmpd="sng" algn="ctr">
                      <a:noFill/>
                      <a:prstDash val="solid"/>
                      <a:miter lim="800000"/>
                    </a:lnL>
                    <a:lnR w="6350" cap="flat" cmpd="sng" algn="ctr">
                      <a:noFill/>
                      <a:prstDash val="solid"/>
                      <a:miter lim="800000"/>
                    </a:lnR>
                    <a:lnT w="1270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50000"/>
                      </a:schemeClr>
                    </a:solidFill>
                  </a:tcPr>
                </a:tc>
                <a:extLst>
                  <a:ext uri="{0D108BD9-81ED-4DB2-BD59-A6C34878D82A}">
                    <a16:rowId xmlns:a16="http://schemas.microsoft.com/office/drawing/2014/main" val="10001"/>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75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75000"/>
                      </a:schemeClr>
                    </a:solidFill>
                  </a:tcPr>
                </a:tc>
                <a:extLst>
                  <a:ext uri="{0D108BD9-81ED-4DB2-BD59-A6C34878D82A}">
                    <a16:rowId xmlns:a16="http://schemas.microsoft.com/office/drawing/2014/main" val="10002"/>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60000"/>
                        <a:lumOff val="40000"/>
                        <a:alpha val="4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60000"/>
                        <a:lumOff val="40000"/>
                        <a:alpha val="40000"/>
                      </a:schemeClr>
                    </a:solidFill>
                  </a:tcPr>
                </a:tc>
                <a:extLst>
                  <a:ext uri="{0D108BD9-81ED-4DB2-BD59-A6C34878D82A}">
                    <a16:rowId xmlns:a16="http://schemas.microsoft.com/office/drawing/2014/main" val="10003"/>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40000"/>
                        <a:lumOff val="6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4"/>
                  </a:ext>
                </a:extLst>
              </a:tr>
            </a:tbl>
          </a:graphicData>
        </a:graphic>
      </p:graphicFrame>
      <p:sp>
        <p:nvSpPr>
          <p:cNvPr id="10" name="Retângulo: Cantos Arredondados 9">
            <a:hlinkClick r:id="rId5" action="ppaction://hlinksldjump"/>
            <a:extLst>
              <a:ext uri="{FF2B5EF4-FFF2-40B4-BE49-F238E27FC236}">
                <a16:creationId xmlns:a16="http://schemas.microsoft.com/office/drawing/2014/main" id="{CC5FEFD0-DE7F-1217-D223-FF04B3FF77B4}"/>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238066908"/>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lipse 2">
            <a:extLst>
              <a:ext uri="{FF2B5EF4-FFF2-40B4-BE49-F238E27FC236}">
                <a16:creationId xmlns:a16="http://schemas.microsoft.com/office/drawing/2014/main" id="{7D640E71-6146-68E9-FBE2-20B6F6C18756}"/>
              </a:ext>
            </a:extLst>
          </p:cNvPr>
          <p:cNvSpPr/>
          <p:nvPr/>
        </p:nvSpPr>
        <p:spPr>
          <a:xfrm>
            <a:off x="1010019" y="136673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085692" y="-3346929"/>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8" name="Gráfico 7">
            <a:extLst>
              <a:ext uri="{FF2B5EF4-FFF2-40B4-BE49-F238E27FC236}">
                <a16:creationId xmlns:a16="http://schemas.microsoft.com/office/drawing/2014/main" id="{E18A60F3-F82E-7EC2-ED85-873157CBD398}"/>
              </a:ext>
            </a:extLst>
          </p:cNvPr>
          <p:cNvGraphicFramePr/>
          <p:nvPr/>
        </p:nvGraphicFramePr>
        <p:xfrm>
          <a:off x="6860224" y="179553"/>
          <a:ext cx="2831126" cy="3837943"/>
        </p:xfrm>
        <a:graphic>
          <a:graphicData uri="http://schemas.openxmlformats.org/drawingml/2006/chart">
            <c:chart xmlns:c="http://schemas.openxmlformats.org/drawingml/2006/chart" xmlns:r="http://schemas.openxmlformats.org/officeDocument/2006/relationships" r:id="rId2"/>
          </a:graphicData>
        </a:graphic>
      </p:graphicFrame>
      <p:sp>
        <p:nvSpPr>
          <p:cNvPr id="13" name="CaixaDeTexto 12">
            <a:extLst>
              <a:ext uri="{FF2B5EF4-FFF2-40B4-BE49-F238E27FC236}">
                <a16:creationId xmlns:a16="http://schemas.microsoft.com/office/drawing/2014/main" id="{45BA90F9-40D0-6577-18D5-90A38DDBF403}"/>
              </a:ext>
            </a:extLst>
          </p:cNvPr>
          <p:cNvSpPr txBox="1"/>
          <p:nvPr/>
        </p:nvSpPr>
        <p:spPr>
          <a:xfrm>
            <a:off x="1075532" y="4197049"/>
            <a:ext cx="6105524" cy="892552"/>
          </a:xfrm>
          <a:prstGeom prst="rect">
            <a:avLst/>
          </a:prstGeom>
          <a:noFill/>
        </p:spPr>
        <p:txBody>
          <a:bodyPr wrap="square">
            <a:spAutoFit/>
          </a:bodyPr>
          <a:lstStyle/>
          <a:p>
            <a:r>
              <a:rPr lang="es-419" sz="1600" b="1" dirty="0">
                <a:solidFill>
                  <a:srgbClr val="E9343D"/>
                </a:solidFill>
                <a:latin typeface="Montserrat" panose="00000500000000000000" pitchFamily="2" charset="0"/>
                <a:cs typeface="Calibri" panose="020F0502020204030204" pitchFamily="34" charset="0"/>
              </a:rPr>
              <a:t>GLA m² </a:t>
            </a:r>
          </a:p>
          <a:p>
            <a:r>
              <a:rPr lang="es-419" sz="3600" b="1" dirty="0">
                <a:solidFill>
                  <a:srgbClr val="E9343D"/>
                </a:solidFill>
                <a:latin typeface="Montserrat" panose="00000500000000000000" pitchFamily="2" charset="0"/>
                <a:cs typeface="Calibri" panose="020F0502020204030204" pitchFamily="34" charset="0"/>
              </a:rPr>
              <a:t>426.912</a:t>
            </a:r>
          </a:p>
        </p:txBody>
      </p:sp>
      <p:graphicFrame>
        <p:nvGraphicFramePr>
          <p:cNvPr id="14" name="Gráfico 13">
            <a:extLst>
              <a:ext uri="{FF2B5EF4-FFF2-40B4-BE49-F238E27FC236}">
                <a16:creationId xmlns:a16="http://schemas.microsoft.com/office/drawing/2014/main" id="{CB23AE61-5BD8-05C3-AF8E-12536390D897}"/>
              </a:ext>
            </a:extLst>
          </p:cNvPr>
          <p:cNvGraphicFramePr/>
          <p:nvPr>
            <p:extLst>
              <p:ext uri="{D42A27DB-BD31-4B8C-83A1-F6EECF244321}">
                <p14:modId xmlns:p14="http://schemas.microsoft.com/office/powerpoint/2010/main" val="3906726952"/>
              </p:ext>
            </p:extLst>
          </p:nvPr>
        </p:nvGraphicFramePr>
        <p:xfrm>
          <a:off x="7187983" y="-50500"/>
          <a:ext cx="2831126" cy="383794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Gráfico 23">
            <a:extLst>
              <a:ext uri="{FF2B5EF4-FFF2-40B4-BE49-F238E27FC236}">
                <a16:creationId xmlns:a16="http://schemas.microsoft.com/office/drawing/2014/main" id="{8FAB0018-D6A8-5A44-EF9C-8FF74F0607BD}"/>
              </a:ext>
            </a:extLst>
          </p:cNvPr>
          <p:cNvGraphicFramePr/>
          <p:nvPr>
            <p:extLst>
              <p:ext uri="{D42A27DB-BD31-4B8C-83A1-F6EECF244321}">
                <p14:modId xmlns:p14="http://schemas.microsoft.com/office/powerpoint/2010/main" val="1707238280"/>
              </p:ext>
            </p:extLst>
          </p:nvPr>
        </p:nvGraphicFramePr>
        <p:xfrm>
          <a:off x="5032080" y="3505233"/>
          <a:ext cx="4304319" cy="2490808"/>
        </p:xfrm>
        <a:graphic>
          <a:graphicData uri="http://schemas.openxmlformats.org/drawingml/2006/chart">
            <c:chart xmlns:c="http://schemas.openxmlformats.org/drawingml/2006/chart" xmlns:r="http://schemas.openxmlformats.org/officeDocument/2006/relationships" r:id="rId4"/>
          </a:graphicData>
        </a:graphic>
      </p:graphicFrame>
      <p:sp>
        <p:nvSpPr>
          <p:cNvPr id="25" name="CaixaDeTexto 24">
            <a:extLst>
              <a:ext uri="{FF2B5EF4-FFF2-40B4-BE49-F238E27FC236}">
                <a16:creationId xmlns:a16="http://schemas.microsoft.com/office/drawing/2014/main" id="{48A6CE10-0498-76A8-5C8A-366500D790A0}"/>
              </a:ext>
            </a:extLst>
          </p:cNvPr>
          <p:cNvSpPr txBox="1"/>
          <p:nvPr/>
        </p:nvSpPr>
        <p:spPr>
          <a:xfrm>
            <a:off x="5170215" y="4533341"/>
            <a:ext cx="2961052"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OTRAS</a:t>
            </a:r>
            <a:r>
              <a:rPr kumimoji="0" lang="es-419" sz="20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 </a:t>
            </a: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CIUDADES</a:t>
            </a:r>
          </a:p>
        </p:txBody>
      </p:sp>
      <p:sp>
        <p:nvSpPr>
          <p:cNvPr id="26" name="CaixaDeTexto 25">
            <a:extLst>
              <a:ext uri="{FF2B5EF4-FFF2-40B4-BE49-F238E27FC236}">
                <a16:creationId xmlns:a16="http://schemas.microsoft.com/office/drawing/2014/main" id="{FC770598-0610-6265-598F-E572E64F497C}"/>
              </a:ext>
            </a:extLst>
          </p:cNvPr>
          <p:cNvSpPr txBox="1"/>
          <p:nvPr/>
        </p:nvSpPr>
        <p:spPr>
          <a:xfrm>
            <a:off x="5187179" y="3478833"/>
            <a:ext cx="2232151" cy="275460"/>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CAPITAL DEL PAÍS</a:t>
            </a:r>
          </a:p>
        </p:txBody>
      </p:sp>
      <p:graphicFrame>
        <p:nvGraphicFramePr>
          <p:cNvPr id="27" name="Tabela 26">
            <a:extLst>
              <a:ext uri="{FF2B5EF4-FFF2-40B4-BE49-F238E27FC236}">
                <a16:creationId xmlns:a16="http://schemas.microsoft.com/office/drawing/2014/main" id="{F7EE2589-12FA-4920-653E-27766BC52DA0}"/>
              </a:ext>
            </a:extLst>
          </p:cNvPr>
          <p:cNvGraphicFramePr>
            <a:graphicFrameLocks noGrp="1"/>
          </p:cNvGraphicFramePr>
          <p:nvPr>
            <p:extLst>
              <p:ext uri="{D42A27DB-BD31-4B8C-83A1-F6EECF244321}">
                <p14:modId xmlns:p14="http://schemas.microsoft.com/office/powerpoint/2010/main" val="2490566841"/>
              </p:ext>
            </p:extLst>
          </p:nvPr>
        </p:nvGraphicFramePr>
        <p:xfrm>
          <a:off x="9359470" y="3863772"/>
          <a:ext cx="2832529" cy="2444184"/>
        </p:xfrm>
        <a:graphic>
          <a:graphicData uri="http://schemas.openxmlformats.org/drawingml/2006/table">
            <a:tbl>
              <a:tblPr firstRow="1" bandRow="1">
                <a:tableStyleId>{35758FB7-9AC5-4552-8A53-C91805E547FA}</a:tableStyleId>
              </a:tblPr>
              <a:tblGrid>
                <a:gridCol w="1160145">
                  <a:extLst>
                    <a:ext uri="{9D8B030D-6E8A-4147-A177-3AD203B41FA5}">
                      <a16:colId xmlns:a16="http://schemas.microsoft.com/office/drawing/2014/main" val="20000"/>
                    </a:ext>
                  </a:extLst>
                </a:gridCol>
                <a:gridCol w="1672384">
                  <a:extLst>
                    <a:ext uri="{9D8B030D-6E8A-4147-A177-3AD203B41FA5}">
                      <a16:colId xmlns:a16="http://schemas.microsoft.com/office/drawing/2014/main" val="20001"/>
                    </a:ext>
                  </a:extLst>
                </a:gridCol>
              </a:tblGrid>
              <a:tr h="531344">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lnL w="6350" cap="flat" cmpd="sng" algn="ctr">
                      <a:noFill/>
                      <a:prstDash val="solid"/>
                      <a:miter lim="800000"/>
                    </a:lnL>
                    <a:lnR>
                      <a:noFill/>
                    </a:lnR>
                    <a:lnT w="6350" cap="flat" cmpd="sng" algn="ctr">
                      <a:noFill/>
                      <a:prstDash val="solid"/>
                      <a:miter lim="800000"/>
                    </a:lnT>
                    <a:lnB w="12700" cap="flat" cmpd="sng" algn="ctr">
                      <a:noFill/>
                      <a:prstDash val="solid"/>
                      <a:miter lim="800000"/>
                    </a:lnB>
                    <a:lnTlToBr w="12700" cmpd="sng">
                      <a:noFill/>
                      <a:prstDash val="solid"/>
                    </a:lnTlToBr>
                    <a:lnBlToTr w="12700" cmpd="sng">
                      <a:noFill/>
                      <a:prstDash val="solid"/>
                    </a:lnBlToTr>
                    <a:solidFill>
                      <a:srgbClr val="002060"/>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lnL>
                      <a:noFill/>
                    </a:lnL>
                    <a:lnR w="6350" cap="flat" cmpd="sng" algn="ctr">
                      <a:noFill/>
                      <a:prstDash val="solid"/>
                      <a:miter lim="800000"/>
                    </a:lnR>
                    <a:lnT w="6350" cap="flat" cmpd="sng" algn="ctr">
                      <a:noFill/>
                      <a:prstDash val="solid"/>
                      <a:miter lim="800000"/>
                    </a:lnT>
                    <a:lnB w="12700" cap="flat" cmpd="sng" algn="ctr">
                      <a:noFill/>
                      <a:prstDash val="solid"/>
                      <a:miter lim="800000"/>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lnL w="6350" cap="flat" cmpd="sng" algn="ctr">
                      <a:noFill/>
                      <a:prstDash val="solid"/>
                      <a:miter lim="800000"/>
                    </a:lnL>
                    <a:lnR w="6350" cap="flat" cmpd="sng" algn="ctr">
                      <a:noFill/>
                      <a:prstDash val="solid"/>
                      <a:miter lim="800000"/>
                    </a:lnR>
                    <a:lnT w="1270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5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lnL w="6350" cap="flat" cmpd="sng" algn="ctr">
                      <a:noFill/>
                      <a:prstDash val="solid"/>
                      <a:miter lim="800000"/>
                    </a:lnL>
                    <a:lnR w="6350" cap="flat" cmpd="sng" algn="ctr">
                      <a:noFill/>
                      <a:prstDash val="solid"/>
                      <a:miter lim="800000"/>
                    </a:lnR>
                    <a:lnT w="1270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50000"/>
                      </a:schemeClr>
                    </a:solidFill>
                  </a:tcPr>
                </a:tc>
                <a:extLst>
                  <a:ext uri="{0D108BD9-81ED-4DB2-BD59-A6C34878D82A}">
                    <a16:rowId xmlns:a16="http://schemas.microsoft.com/office/drawing/2014/main" val="10001"/>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75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75000"/>
                      </a:schemeClr>
                    </a:solidFill>
                  </a:tcPr>
                </a:tc>
                <a:extLst>
                  <a:ext uri="{0D108BD9-81ED-4DB2-BD59-A6C34878D82A}">
                    <a16:rowId xmlns:a16="http://schemas.microsoft.com/office/drawing/2014/main" val="10002"/>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60000"/>
                        <a:lumOff val="40000"/>
                        <a:alpha val="4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60000"/>
                        <a:lumOff val="40000"/>
                        <a:alpha val="40000"/>
                      </a:schemeClr>
                    </a:solidFill>
                  </a:tcPr>
                </a:tc>
                <a:extLst>
                  <a:ext uri="{0D108BD9-81ED-4DB2-BD59-A6C34878D82A}">
                    <a16:rowId xmlns:a16="http://schemas.microsoft.com/office/drawing/2014/main" val="10003"/>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40000"/>
                        <a:lumOff val="6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4"/>
                  </a:ext>
                </a:extLst>
              </a:tr>
            </a:tbl>
          </a:graphicData>
        </a:graphic>
      </p:graphicFrame>
      <p:pic>
        <p:nvPicPr>
          <p:cNvPr id="6" name="Imagem 5" descr="Bandeira vermelha com desenho de avião voando no ar&#10;&#10;Descrição gerada automaticamente com confiança média">
            <a:extLst>
              <a:ext uri="{FF2B5EF4-FFF2-40B4-BE49-F238E27FC236}">
                <a16:creationId xmlns:a16="http://schemas.microsoft.com/office/drawing/2014/main" id="{879960F3-0FE9-4D31-6F79-381A69D33FE1}"/>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11883" b="12269"/>
          <a:stretch/>
        </p:blipFill>
        <p:spPr>
          <a:xfrm rot="16200000">
            <a:off x="-3132658" y="3132663"/>
            <a:ext cx="6858000" cy="592675"/>
          </a:xfrm>
          <a:prstGeom prst="rect">
            <a:avLst/>
          </a:prstGeom>
        </p:spPr>
      </p:pic>
      <p:sp>
        <p:nvSpPr>
          <p:cNvPr id="7" name="CaixaDeTexto 6">
            <a:extLst>
              <a:ext uri="{FF2B5EF4-FFF2-40B4-BE49-F238E27FC236}">
                <a16:creationId xmlns:a16="http://schemas.microsoft.com/office/drawing/2014/main" id="{3E4DC8D9-B88A-721E-FDE9-8C0B5563804D}"/>
              </a:ext>
            </a:extLst>
          </p:cNvPr>
          <p:cNvSpPr txBox="1"/>
          <p:nvPr/>
        </p:nvSpPr>
        <p:spPr>
          <a:xfrm>
            <a:off x="1310500" y="938142"/>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los centros comerciales</a:t>
            </a:r>
          </a:p>
        </p:txBody>
      </p:sp>
      <p:sp>
        <p:nvSpPr>
          <p:cNvPr id="9" name="CaixaDeTexto 8">
            <a:extLst>
              <a:ext uri="{FF2B5EF4-FFF2-40B4-BE49-F238E27FC236}">
                <a16:creationId xmlns:a16="http://schemas.microsoft.com/office/drawing/2014/main" id="{5A8CB942-6EBE-89AC-5EA2-E5F0A44BA6F5}"/>
              </a:ext>
            </a:extLst>
          </p:cNvPr>
          <p:cNvSpPr txBox="1"/>
          <p:nvPr/>
        </p:nvSpPr>
        <p:spPr>
          <a:xfrm>
            <a:off x="1333053" y="2546747"/>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GLA</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grpSp>
        <p:nvGrpSpPr>
          <p:cNvPr id="15" name="Agrupar 14">
            <a:extLst>
              <a:ext uri="{FF2B5EF4-FFF2-40B4-BE49-F238E27FC236}">
                <a16:creationId xmlns:a16="http://schemas.microsoft.com/office/drawing/2014/main" id="{BD43E470-9EF1-CE59-FA31-7643891BBC8B}"/>
              </a:ext>
            </a:extLst>
          </p:cNvPr>
          <p:cNvGrpSpPr/>
          <p:nvPr/>
        </p:nvGrpSpPr>
        <p:grpSpPr>
          <a:xfrm>
            <a:off x="-11110" y="-317500"/>
            <a:ext cx="649512" cy="7492999"/>
            <a:chOff x="61022" y="-406399"/>
            <a:chExt cx="649512" cy="406398"/>
          </a:xfrm>
        </p:grpSpPr>
        <p:sp>
          <p:nvSpPr>
            <p:cNvPr id="17" name="Retângulo 16">
              <a:extLst>
                <a:ext uri="{FF2B5EF4-FFF2-40B4-BE49-F238E27FC236}">
                  <a16:creationId xmlns:a16="http://schemas.microsoft.com/office/drawing/2014/main" id="{ECEE79DD-41F4-4C4F-9BA5-8A335173ABB6}"/>
                </a:ext>
              </a:extLst>
            </p:cNvPr>
            <p:cNvSpPr/>
            <p:nvPr/>
          </p:nvSpPr>
          <p:spPr>
            <a:xfrm>
              <a:off x="26396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8" name="Retângulo 17">
              <a:extLst>
                <a:ext uri="{FF2B5EF4-FFF2-40B4-BE49-F238E27FC236}">
                  <a16:creationId xmlns:a16="http://schemas.microsoft.com/office/drawing/2014/main" id="{736B0AF3-B53F-D60E-F342-B6CD3745390C}"/>
                </a:ext>
              </a:extLst>
            </p:cNvPr>
            <p:cNvSpPr/>
            <p:nvPr/>
          </p:nvSpPr>
          <p:spPr>
            <a:xfrm>
              <a:off x="61022" y="-406399"/>
              <a:ext cx="232959" cy="406398"/>
            </a:xfrm>
            <a:prstGeom prst="rect">
              <a:avLst/>
            </a:prstGeom>
            <a:solidFill>
              <a:srgbClr val="0723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9" name="Retângulo 18">
              <a:extLst>
                <a:ext uri="{FF2B5EF4-FFF2-40B4-BE49-F238E27FC236}">
                  <a16:creationId xmlns:a16="http://schemas.microsoft.com/office/drawing/2014/main" id="{3C3200DF-E0B6-A137-0F9F-D9A60DD8A748}"/>
                </a:ext>
              </a:extLst>
            </p:cNvPr>
            <p:cNvSpPr/>
            <p:nvPr/>
          </p:nvSpPr>
          <p:spPr>
            <a:xfrm>
              <a:off x="500510" y="-406399"/>
              <a:ext cx="210024" cy="406398"/>
            </a:xfrm>
            <a:prstGeom prst="rect">
              <a:avLst/>
            </a:prstGeom>
            <a:solidFill>
              <a:srgbClr val="DA12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2" name="CaixaDeTexto 1">
            <a:extLst>
              <a:ext uri="{FF2B5EF4-FFF2-40B4-BE49-F238E27FC236}">
                <a16:creationId xmlns:a16="http://schemas.microsoft.com/office/drawing/2014/main" id="{16799F8C-6D99-4923-EB2D-01A7EDFB873A}"/>
              </a:ext>
            </a:extLst>
          </p:cNvPr>
          <p:cNvSpPr txBox="1"/>
          <p:nvPr/>
        </p:nvSpPr>
        <p:spPr>
          <a:xfrm>
            <a:off x="9977496" y="1291681"/>
            <a:ext cx="2214500"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solidFill>
                  <a:srgbClr val="072357"/>
                </a:solidFill>
                <a:effectLst/>
                <a:uLnTx/>
                <a:uFillTx/>
                <a:latin typeface="Montserrat" panose="00000500000000000000" pitchFamily="2" charset="0"/>
                <a:ea typeface="Segoe UI Black" panose="020B0A02040204020203" pitchFamily="34" charset="0"/>
                <a:cs typeface="Segoe UI" panose="020B0502040204020203" pitchFamily="34" charset="0"/>
              </a:rPr>
              <a:t>Otras Ciudades</a:t>
            </a:r>
          </a:p>
        </p:txBody>
      </p:sp>
      <p:sp>
        <p:nvSpPr>
          <p:cNvPr id="5" name="CaixaDeTexto 4">
            <a:extLst>
              <a:ext uri="{FF2B5EF4-FFF2-40B4-BE49-F238E27FC236}">
                <a16:creationId xmlns:a16="http://schemas.microsoft.com/office/drawing/2014/main" id="{FE78F75A-1790-529F-FC0C-865131A04C7E}"/>
              </a:ext>
            </a:extLst>
          </p:cNvPr>
          <p:cNvSpPr txBox="1"/>
          <p:nvPr/>
        </p:nvSpPr>
        <p:spPr>
          <a:xfrm>
            <a:off x="5957153" y="1945154"/>
            <a:ext cx="1417139" cy="66684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solidFill>
                  <a:srgbClr val="072357"/>
                </a:solidFill>
                <a:effectLst/>
                <a:uLnTx/>
                <a:uFillTx/>
                <a:latin typeface="Montserrat" panose="00000500000000000000" pitchFamily="2" charset="0"/>
                <a:ea typeface="Segoe UI Black" panose="020B0A02040204020203" pitchFamily="34" charset="0"/>
                <a:cs typeface="Segoe UI" panose="020B0502040204020203" pitchFamily="34" charset="0"/>
              </a:rPr>
              <a:t>Capital</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solidFill>
                  <a:srgbClr val="072357"/>
                </a:solidFill>
                <a:effectLst/>
                <a:uLnTx/>
                <a:uFillTx/>
                <a:latin typeface="Montserrat" panose="00000500000000000000" pitchFamily="2" charset="0"/>
                <a:ea typeface="Segoe UI Black" panose="020B0A02040204020203" pitchFamily="34" charset="0"/>
                <a:cs typeface="Segoe UI" panose="020B0502040204020203" pitchFamily="34" charset="0"/>
              </a:rPr>
              <a:t>del país</a:t>
            </a:r>
          </a:p>
        </p:txBody>
      </p:sp>
      <p:sp>
        <p:nvSpPr>
          <p:cNvPr id="11" name="CaixaDeTexto 10">
            <a:extLst>
              <a:ext uri="{FF2B5EF4-FFF2-40B4-BE49-F238E27FC236}">
                <a16:creationId xmlns:a16="http://schemas.microsoft.com/office/drawing/2014/main" id="{62677AD3-AE31-51F0-85D8-AD82F6E7DCD6}"/>
              </a:ext>
            </a:extLst>
          </p:cNvPr>
          <p:cNvSpPr txBox="1"/>
          <p:nvPr/>
        </p:nvSpPr>
        <p:spPr>
          <a:xfrm>
            <a:off x="1075532" y="4985963"/>
            <a:ext cx="3230090" cy="369332"/>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GLA total considera una muestra de 8 de los 17 centros comerciales del país.</a:t>
            </a:r>
            <a:endParaRPr lang="es-419" sz="900" dirty="0">
              <a:latin typeface="Montserrat" panose="00000500000000000000" pitchFamily="2" charset="0"/>
              <a:cs typeface="Calibri" panose="020F0502020204030204" pitchFamily="34" charset="0"/>
            </a:endParaRPr>
          </a:p>
        </p:txBody>
      </p:sp>
      <p:sp>
        <p:nvSpPr>
          <p:cNvPr id="10" name="Retângulo: Cantos Arredondados 9">
            <a:extLst>
              <a:ext uri="{FF2B5EF4-FFF2-40B4-BE49-F238E27FC236}">
                <a16:creationId xmlns:a16="http://schemas.microsoft.com/office/drawing/2014/main" id="{796F3797-489C-876A-8E0E-5B5F694D88FD}"/>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199</a:t>
            </a:r>
          </a:p>
        </p:txBody>
      </p:sp>
      <p:sp>
        <p:nvSpPr>
          <p:cNvPr id="12" name="Retângulo: Cantos Arredondados 11">
            <a:hlinkClick r:id="rId6" action="ppaction://hlinksldjump"/>
            <a:extLst>
              <a:ext uri="{FF2B5EF4-FFF2-40B4-BE49-F238E27FC236}">
                <a16:creationId xmlns:a16="http://schemas.microsoft.com/office/drawing/2014/main" id="{3FFB7268-0BF3-ADDC-3BFE-27CC655635A0}"/>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34417427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Agrupar 28">
            <a:extLst>
              <a:ext uri="{FF2B5EF4-FFF2-40B4-BE49-F238E27FC236}">
                <a16:creationId xmlns:a16="http://schemas.microsoft.com/office/drawing/2014/main" id="{B93149F7-BE5C-E13A-B506-C4A1EBAC4F34}"/>
              </a:ext>
            </a:extLst>
          </p:cNvPr>
          <p:cNvGrpSpPr/>
          <p:nvPr/>
        </p:nvGrpSpPr>
        <p:grpSpPr>
          <a:xfrm>
            <a:off x="-224198" y="2664270"/>
            <a:ext cx="5088052" cy="3714750"/>
            <a:chOff x="-250393" y="3140216"/>
            <a:chExt cx="5088052" cy="3714750"/>
          </a:xfrm>
        </p:grpSpPr>
        <p:pic>
          <p:nvPicPr>
            <p:cNvPr id="26" name="Imagem 25" descr="Estação de trem&#10;&#10;Descrição gerada automaticamente com confiança média">
              <a:extLst>
                <a:ext uri="{FF2B5EF4-FFF2-40B4-BE49-F238E27FC236}">
                  <a16:creationId xmlns:a16="http://schemas.microsoft.com/office/drawing/2014/main" id="{B1C7DA8F-CEA3-FE8B-A9AA-17294FC2C0A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24333" b="21500"/>
            <a:stretch/>
          </p:blipFill>
          <p:spPr>
            <a:xfrm>
              <a:off x="93640" y="3140216"/>
              <a:ext cx="4564035" cy="3714750"/>
            </a:xfrm>
            <a:prstGeom prst="rect">
              <a:avLst/>
            </a:prstGeom>
          </p:spPr>
        </p:pic>
        <p:sp>
          <p:nvSpPr>
            <p:cNvPr id="28" name="Retângulo: Cantos Arredondados 27">
              <a:extLst>
                <a:ext uri="{FF2B5EF4-FFF2-40B4-BE49-F238E27FC236}">
                  <a16:creationId xmlns:a16="http://schemas.microsoft.com/office/drawing/2014/main" id="{21C83635-406B-3156-6329-0A2E883E6713}"/>
                </a:ext>
              </a:extLst>
            </p:cNvPr>
            <p:cNvSpPr/>
            <p:nvPr/>
          </p:nvSpPr>
          <p:spPr>
            <a:xfrm>
              <a:off x="-250393" y="3226785"/>
              <a:ext cx="5088052" cy="3556957"/>
            </a:xfrm>
            <a:prstGeom prst="roundRect">
              <a:avLst/>
            </a:prstGeom>
            <a:noFill/>
            <a:ln w="5683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71" name="Retângulo 70">
            <a:extLst>
              <a:ext uri="{FF2B5EF4-FFF2-40B4-BE49-F238E27FC236}">
                <a16:creationId xmlns:a16="http://schemas.microsoft.com/office/drawing/2014/main" id="{AB520212-1DE4-EF13-C159-CE3AD440AE1C}"/>
              </a:ext>
            </a:extLst>
          </p:cNvPr>
          <p:cNvSpPr/>
          <p:nvPr/>
        </p:nvSpPr>
        <p:spPr>
          <a:xfrm>
            <a:off x="0" y="0"/>
            <a:ext cx="797496" cy="6858000"/>
          </a:xfrm>
          <a:prstGeom prst="rect">
            <a:avLst/>
          </a:prstGeom>
          <a:solidFill>
            <a:srgbClr val="E04C34"/>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419"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CaixaDeTexto 3">
            <a:extLst>
              <a:ext uri="{FF2B5EF4-FFF2-40B4-BE49-F238E27FC236}">
                <a16:creationId xmlns:a16="http://schemas.microsoft.com/office/drawing/2014/main" id="{3F9B8E24-672B-046E-B664-EE069113BDD6}"/>
              </a:ext>
            </a:extLst>
          </p:cNvPr>
          <p:cNvSpPr txBox="1"/>
          <p:nvPr/>
        </p:nvSpPr>
        <p:spPr>
          <a:xfrm>
            <a:off x="795974" y="910026"/>
            <a:ext cx="3729433" cy="1348831"/>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ctr" defTabSz="914400" rtl="0" eaLnBrk="1" fontAlgn="auto" latinLnBrk="0" hangingPunct="1">
              <a:lnSpc>
                <a:spcPct val="85000"/>
              </a:lnSpc>
              <a:spcBef>
                <a:spcPts val="200"/>
              </a:spcBef>
              <a:spcAft>
                <a:spcPts val="200"/>
              </a:spcAft>
              <a:buClrTx/>
              <a:buSzTx/>
              <a:buFontTx/>
              <a:buNone/>
              <a:tabLst/>
              <a:defRPr/>
            </a:pPr>
            <a:r>
              <a:rPr lang="es-419" sz="9200" b="1" dirty="0">
                <a:solidFill>
                  <a:schemeClr val="tx1"/>
                </a:solidFill>
                <a:latin typeface="Bebas Neue" panose="00000500000000000000" pitchFamily="2" charset="0"/>
                <a:cs typeface="Segoe UI" panose="020B0502040204020203" pitchFamily="34" charset="0"/>
              </a:rPr>
              <a:t>RESUMEN</a:t>
            </a:r>
            <a:endParaRPr kumimoji="0" lang="es-419" sz="9200" b="1" i="0" u="none" strike="noStrike" kern="1200" cap="none" spc="0" normalizeH="0" baseline="0" noProof="0" dirty="0">
              <a:ln>
                <a:noFill/>
              </a:ln>
              <a:solidFill>
                <a:schemeClr val="tx1"/>
              </a:solidFill>
              <a:effectLst/>
              <a:uLnTx/>
              <a:uFillTx/>
              <a:latin typeface="Bebas Neue" panose="00000500000000000000" pitchFamily="2" charset="0"/>
              <a:cs typeface="Segoe UI" panose="020B0502040204020203" pitchFamily="34" charset="0"/>
            </a:endParaRPr>
          </a:p>
        </p:txBody>
      </p:sp>
      <p:sp>
        <p:nvSpPr>
          <p:cNvPr id="40" name="CaixaDeTexto 39">
            <a:extLst>
              <a:ext uri="{FF2B5EF4-FFF2-40B4-BE49-F238E27FC236}">
                <a16:creationId xmlns:a16="http://schemas.microsoft.com/office/drawing/2014/main" id="{4D42E2B1-F920-D2ED-0ED6-687F6A25826F}"/>
              </a:ext>
            </a:extLst>
          </p:cNvPr>
          <p:cNvSpPr txBox="1"/>
          <p:nvPr/>
        </p:nvSpPr>
        <p:spPr>
          <a:xfrm>
            <a:off x="5907592" y="1295850"/>
            <a:ext cx="1904674" cy="510909"/>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noProof="0" dirty="0">
                <a:ln>
                  <a:noFill/>
                </a:ln>
                <a:solidFill>
                  <a:srgbClr val="404040"/>
                </a:solidFill>
                <a:effectLst/>
                <a:uLnTx/>
                <a:uFillTx/>
                <a:latin typeface="Montserrat" panose="00000500000000000000" pitchFamily="2" charset="0"/>
              </a:rPr>
              <a:t>Palabras de CLICC</a:t>
            </a:r>
          </a:p>
        </p:txBody>
      </p:sp>
      <p:sp>
        <p:nvSpPr>
          <p:cNvPr id="84" name="CaixaDeTexto 83">
            <a:extLst>
              <a:ext uri="{FF2B5EF4-FFF2-40B4-BE49-F238E27FC236}">
                <a16:creationId xmlns:a16="http://schemas.microsoft.com/office/drawing/2014/main" id="{0C52FF2B-CBD4-085A-E186-7D662104D2BB}"/>
              </a:ext>
            </a:extLst>
          </p:cNvPr>
          <p:cNvSpPr txBox="1"/>
          <p:nvPr/>
        </p:nvSpPr>
        <p:spPr>
          <a:xfrm>
            <a:off x="5882192" y="2955960"/>
            <a:ext cx="1904674" cy="301621"/>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noProof="0" dirty="0">
                <a:ln>
                  <a:noFill/>
                </a:ln>
                <a:solidFill>
                  <a:srgbClr val="404040"/>
                </a:solidFill>
                <a:effectLst/>
                <a:uLnTx/>
                <a:uFillTx/>
                <a:latin typeface="Montserrat" panose="00000500000000000000" pitchFamily="2" charset="0"/>
              </a:rPr>
              <a:t>Editorial</a:t>
            </a:r>
          </a:p>
        </p:txBody>
      </p:sp>
      <p:sp>
        <p:nvSpPr>
          <p:cNvPr id="88" name="CaixaDeTexto 87">
            <a:extLst>
              <a:ext uri="{FF2B5EF4-FFF2-40B4-BE49-F238E27FC236}">
                <a16:creationId xmlns:a16="http://schemas.microsoft.com/office/drawing/2014/main" id="{85AFD2E0-409D-B12D-74D5-D01E3E996044}"/>
              </a:ext>
            </a:extLst>
          </p:cNvPr>
          <p:cNvSpPr txBox="1"/>
          <p:nvPr/>
        </p:nvSpPr>
        <p:spPr>
          <a:xfrm>
            <a:off x="5904717" y="2186106"/>
            <a:ext cx="1990770" cy="510909"/>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noProof="0" dirty="0">
                <a:ln>
                  <a:noFill/>
                </a:ln>
                <a:solidFill>
                  <a:srgbClr val="404040"/>
                </a:solidFill>
                <a:effectLst/>
                <a:uLnTx/>
                <a:uFillTx/>
                <a:latin typeface="Montserrat" panose="00000500000000000000" pitchFamily="2" charset="0"/>
              </a:rPr>
              <a:t>Presentación del Estudio</a:t>
            </a:r>
          </a:p>
        </p:txBody>
      </p:sp>
      <p:sp>
        <p:nvSpPr>
          <p:cNvPr id="92" name="CaixaDeTexto 91">
            <a:extLst>
              <a:ext uri="{FF2B5EF4-FFF2-40B4-BE49-F238E27FC236}">
                <a16:creationId xmlns:a16="http://schemas.microsoft.com/office/drawing/2014/main" id="{4DB04FEC-F0F9-3D4F-46D7-1D27D2F67707}"/>
              </a:ext>
            </a:extLst>
          </p:cNvPr>
          <p:cNvSpPr txBox="1"/>
          <p:nvPr/>
        </p:nvSpPr>
        <p:spPr>
          <a:xfrm>
            <a:off x="5872162" y="4512475"/>
            <a:ext cx="1904674" cy="301621"/>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i="0" u="none" strike="noStrike" kern="1200" cap="none" spc="0" normalizeH="0" baseline="0" noProof="0" dirty="0">
                <a:ln>
                  <a:noFill/>
                </a:ln>
                <a:solidFill>
                  <a:srgbClr val="404040"/>
                </a:solidFill>
                <a:effectLst/>
                <a:uLnTx/>
                <a:uFillTx/>
                <a:latin typeface="Montserrat" panose="00000500000000000000" pitchFamily="2" charset="0"/>
              </a:rPr>
              <a:t>Brasil</a:t>
            </a:r>
          </a:p>
        </p:txBody>
      </p:sp>
      <p:sp>
        <p:nvSpPr>
          <p:cNvPr id="110" name="CaixaDeTexto 109">
            <a:extLst>
              <a:ext uri="{FF2B5EF4-FFF2-40B4-BE49-F238E27FC236}">
                <a16:creationId xmlns:a16="http://schemas.microsoft.com/office/drawing/2014/main" id="{17580448-03F4-3631-B3E4-385997BD31A7}"/>
              </a:ext>
            </a:extLst>
          </p:cNvPr>
          <p:cNvSpPr txBox="1"/>
          <p:nvPr/>
        </p:nvSpPr>
        <p:spPr>
          <a:xfrm>
            <a:off x="5872162" y="3718906"/>
            <a:ext cx="1904674" cy="301621"/>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1600" dirty="0">
                <a:latin typeface="Montserrat" panose="00000500000000000000" pitchFamily="2" charset="0"/>
              </a:rPr>
              <a:t>Argentina</a:t>
            </a:r>
            <a:endParaRPr kumimoji="0" lang="es-419" sz="1600" b="0" i="0" u="none" strike="noStrike" kern="1200" cap="none" spc="0" normalizeH="0" baseline="0" noProof="0" dirty="0">
              <a:ln>
                <a:noFill/>
              </a:ln>
              <a:solidFill>
                <a:srgbClr val="404040"/>
              </a:solidFill>
              <a:effectLst/>
              <a:uLnTx/>
              <a:uFillTx/>
              <a:latin typeface="Montserrat" panose="00000500000000000000" pitchFamily="2" charset="0"/>
            </a:endParaRPr>
          </a:p>
        </p:txBody>
      </p:sp>
      <p:sp>
        <p:nvSpPr>
          <p:cNvPr id="107" name="CaixaDeTexto 106">
            <a:extLst>
              <a:ext uri="{FF2B5EF4-FFF2-40B4-BE49-F238E27FC236}">
                <a16:creationId xmlns:a16="http://schemas.microsoft.com/office/drawing/2014/main" id="{C4284C8B-41C4-35C9-4B25-68E49FEFDB98}"/>
              </a:ext>
            </a:extLst>
          </p:cNvPr>
          <p:cNvSpPr txBox="1"/>
          <p:nvPr/>
        </p:nvSpPr>
        <p:spPr>
          <a:xfrm>
            <a:off x="5872162" y="5290488"/>
            <a:ext cx="1904674" cy="301621"/>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1600" dirty="0">
                <a:latin typeface="Montserrat" panose="00000500000000000000" pitchFamily="2" charset="0"/>
              </a:rPr>
              <a:t>Chile</a:t>
            </a:r>
            <a:endParaRPr kumimoji="0" lang="es-419" sz="1600" b="0" i="0" u="none" strike="noStrike" kern="1200" cap="none" spc="0" normalizeH="0" baseline="0" noProof="0" dirty="0">
              <a:ln>
                <a:noFill/>
              </a:ln>
              <a:solidFill>
                <a:srgbClr val="404040"/>
              </a:solidFill>
              <a:effectLst/>
              <a:uLnTx/>
              <a:uFillTx/>
              <a:latin typeface="Montserrat" panose="00000500000000000000" pitchFamily="2" charset="0"/>
            </a:endParaRPr>
          </a:p>
        </p:txBody>
      </p:sp>
      <p:sp>
        <p:nvSpPr>
          <p:cNvPr id="101" name="CaixaDeTexto 100">
            <a:extLst>
              <a:ext uri="{FF2B5EF4-FFF2-40B4-BE49-F238E27FC236}">
                <a16:creationId xmlns:a16="http://schemas.microsoft.com/office/drawing/2014/main" id="{9E04F22E-5960-CE61-266B-D742EDB4AA9B}"/>
              </a:ext>
            </a:extLst>
          </p:cNvPr>
          <p:cNvSpPr txBox="1"/>
          <p:nvPr/>
        </p:nvSpPr>
        <p:spPr>
          <a:xfrm>
            <a:off x="5852692" y="6104530"/>
            <a:ext cx="1904674" cy="301621"/>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1600" dirty="0">
                <a:latin typeface="Montserrat" panose="00000500000000000000" pitchFamily="2" charset="0"/>
              </a:rPr>
              <a:t>Colombia</a:t>
            </a:r>
            <a:endParaRPr kumimoji="0" lang="es-419" sz="1600" b="0" i="0" u="none" strike="noStrike" kern="1200" cap="none" spc="0" normalizeH="0" baseline="0" noProof="0" dirty="0">
              <a:ln>
                <a:noFill/>
              </a:ln>
              <a:solidFill>
                <a:srgbClr val="404040"/>
              </a:solidFill>
              <a:effectLst/>
              <a:uLnTx/>
              <a:uFillTx/>
              <a:latin typeface="Montserrat" panose="00000500000000000000" pitchFamily="2" charset="0"/>
            </a:endParaRPr>
          </a:p>
        </p:txBody>
      </p:sp>
      <p:sp>
        <p:nvSpPr>
          <p:cNvPr id="127" name="CaixaDeTexto 126">
            <a:extLst>
              <a:ext uri="{FF2B5EF4-FFF2-40B4-BE49-F238E27FC236}">
                <a16:creationId xmlns:a16="http://schemas.microsoft.com/office/drawing/2014/main" id="{B36DFA73-C182-D163-EFDC-5F9B47969690}"/>
              </a:ext>
            </a:extLst>
          </p:cNvPr>
          <p:cNvSpPr txBox="1"/>
          <p:nvPr/>
        </p:nvSpPr>
        <p:spPr>
          <a:xfrm>
            <a:off x="9527846" y="1046175"/>
            <a:ext cx="1728821" cy="301621"/>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noProof="0" dirty="0">
                <a:ln>
                  <a:noFill/>
                </a:ln>
                <a:solidFill>
                  <a:srgbClr val="404040"/>
                </a:solidFill>
                <a:effectLst/>
                <a:uLnTx/>
                <a:uFillTx/>
                <a:latin typeface="Montserrat" panose="00000500000000000000" pitchFamily="2" charset="0"/>
              </a:rPr>
              <a:t>Guatemala</a:t>
            </a:r>
          </a:p>
        </p:txBody>
      </p:sp>
      <p:sp>
        <p:nvSpPr>
          <p:cNvPr id="124" name="CaixaDeTexto 123">
            <a:extLst>
              <a:ext uri="{FF2B5EF4-FFF2-40B4-BE49-F238E27FC236}">
                <a16:creationId xmlns:a16="http://schemas.microsoft.com/office/drawing/2014/main" id="{4F6860FE-41A2-C9D0-C0C4-6F8BC6C07ACE}"/>
              </a:ext>
            </a:extLst>
          </p:cNvPr>
          <p:cNvSpPr txBox="1"/>
          <p:nvPr/>
        </p:nvSpPr>
        <p:spPr>
          <a:xfrm>
            <a:off x="9547319" y="1777619"/>
            <a:ext cx="1600467" cy="301621"/>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noProof="0" dirty="0" err="1">
                <a:ln>
                  <a:noFill/>
                </a:ln>
                <a:solidFill>
                  <a:srgbClr val="404040"/>
                </a:solidFill>
                <a:effectLst/>
                <a:uLnTx/>
                <a:uFillTx/>
                <a:latin typeface="Montserrat" panose="00000500000000000000" pitchFamily="2" charset="0"/>
              </a:rPr>
              <a:t>Mexico</a:t>
            </a:r>
            <a:endParaRPr kumimoji="0" lang="es-419" sz="1600" b="0" i="0" u="none" strike="noStrike" kern="1200" cap="none" spc="0" normalizeH="0" baseline="0" noProof="0" dirty="0">
              <a:ln>
                <a:noFill/>
              </a:ln>
              <a:solidFill>
                <a:srgbClr val="404040"/>
              </a:solidFill>
              <a:effectLst/>
              <a:uLnTx/>
              <a:uFillTx/>
              <a:latin typeface="Montserrat" panose="00000500000000000000" pitchFamily="2" charset="0"/>
            </a:endParaRPr>
          </a:p>
        </p:txBody>
      </p:sp>
      <p:sp>
        <p:nvSpPr>
          <p:cNvPr id="5" name="CaixaDeTexto 4">
            <a:extLst>
              <a:ext uri="{FF2B5EF4-FFF2-40B4-BE49-F238E27FC236}">
                <a16:creationId xmlns:a16="http://schemas.microsoft.com/office/drawing/2014/main" id="{22E5D270-8B05-18AA-AE2C-850CB8E49448}"/>
              </a:ext>
            </a:extLst>
          </p:cNvPr>
          <p:cNvSpPr txBox="1"/>
          <p:nvPr/>
        </p:nvSpPr>
        <p:spPr>
          <a:xfrm>
            <a:off x="9530211" y="2519921"/>
            <a:ext cx="1758930" cy="301621"/>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1600" dirty="0">
                <a:latin typeface="Montserrat" panose="00000500000000000000" pitchFamily="2" charset="0"/>
              </a:rPr>
              <a:t>Panamá</a:t>
            </a:r>
            <a:endParaRPr kumimoji="0" lang="es-419" sz="1600" b="0" i="0" u="none" strike="noStrike" kern="1200" cap="none" spc="0" normalizeH="0" baseline="0" noProof="0" dirty="0">
              <a:ln>
                <a:noFill/>
              </a:ln>
              <a:solidFill>
                <a:srgbClr val="404040"/>
              </a:solidFill>
              <a:effectLst/>
              <a:uLnTx/>
              <a:uFillTx/>
              <a:latin typeface="Montserrat" panose="00000500000000000000" pitchFamily="2" charset="0"/>
            </a:endParaRPr>
          </a:p>
        </p:txBody>
      </p:sp>
      <p:sp>
        <p:nvSpPr>
          <p:cNvPr id="2" name="CaixaDeTexto 1">
            <a:extLst>
              <a:ext uri="{FF2B5EF4-FFF2-40B4-BE49-F238E27FC236}">
                <a16:creationId xmlns:a16="http://schemas.microsoft.com/office/drawing/2014/main" id="{16C94AAB-5CFC-1806-B646-2A8FEDFA93CA}"/>
              </a:ext>
            </a:extLst>
          </p:cNvPr>
          <p:cNvSpPr txBox="1"/>
          <p:nvPr/>
        </p:nvSpPr>
        <p:spPr>
          <a:xfrm>
            <a:off x="9530211" y="3259870"/>
            <a:ext cx="1758930" cy="301621"/>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1600" dirty="0">
                <a:latin typeface="Montserrat" panose="00000500000000000000" pitchFamily="2" charset="0"/>
              </a:rPr>
              <a:t>Paraguay</a:t>
            </a:r>
            <a:endParaRPr kumimoji="0" lang="es-419" sz="1600" b="0" i="0" u="none" strike="noStrike" kern="1200" cap="none" spc="0" normalizeH="0" baseline="0" noProof="0" dirty="0">
              <a:ln>
                <a:noFill/>
              </a:ln>
              <a:solidFill>
                <a:srgbClr val="404040"/>
              </a:solidFill>
              <a:effectLst/>
              <a:uLnTx/>
              <a:uFillTx/>
              <a:latin typeface="Montserrat" panose="00000500000000000000" pitchFamily="2" charset="0"/>
            </a:endParaRPr>
          </a:p>
        </p:txBody>
      </p:sp>
      <p:sp>
        <p:nvSpPr>
          <p:cNvPr id="3" name="CaixaDeTexto 2">
            <a:extLst>
              <a:ext uri="{FF2B5EF4-FFF2-40B4-BE49-F238E27FC236}">
                <a16:creationId xmlns:a16="http://schemas.microsoft.com/office/drawing/2014/main" id="{F61F2ED6-5130-5252-65EF-BBE5E9EDA80C}"/>
              </a:ext>
            </a:extLst>
          </p:cNvPr>
          <p:cNvSpPr txBox="1"/>
          <p:nvPr/>
        </p:nvSpPr>
        <p:spPr>
          <a:xfrm>
            <a:off x="9547747" y="3989011"/>
            <a:ext cx="1758930" cy="301621"/>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1600" dirty="0">
                <a:latin typeface="Montserrat" panose="00000500000000000000" pitchFamily="2" charset="0"/>
              </a:rPr>
              <a:t>Perú</a:t>
            </a:r>
            <a:endParaRPr kumimoji="0" lang="es-419" sz="1600" b="0" i="0" u="none" strike="noStrike" kern="1200" cap="none" spc="0" normalizeH="0" baseline="0" noProof="0" dirty="0">
              <a:ln>
                <a:noFill/>
              </a:ln>
              <a:solidFill>
                <a:srgbClr val="404040"/>
              </a:solidFill>
              <a:effectLst/>
              <a:uLnTx/>
              <a:uFillTx/>
              <a:latin typeface="Montserrat" panose="00000500000000000000" pitchFamily="2" charset="0"/>
            </a:endParaRPr>
          </a:p>
        </p:txBody>
      </p:sp>
      <p:sp>
        <p:nvSpPr>
          <p:cNvPr id="7" name="CaixaDeTexto 6">
            <a:extLst>
              <a:ext uri="{FF2B5EF4-FFF2-40B4-BE49-F238E27FC236}">
                <a16:creationId xmlns:a16="http://schemas.microsoft.com/office/drawing/2014/main" id="{D5E56FDF-5955-C807-D77F-7877868BC988}"/>
              </a:ext>
            </a:extLst>
          </p:cNvPr>
          <p:cNvSpPr txBox="1"/>
          <p:nvPr/>
        </p:nvSpPr>
        <p:spPr>
          <a:xfrm>
            <a:off x="9513398" y="4704750"/>
            <a:ext cx="1758930" cy="301621"/>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1600" dirty="0">
                <a:latin typeface="Montserrat" panose="00000500000000000000" pitchFamily="2" charset="0"/>
              </a:rPr>
              <a:t>Puerto Rico</a:t>
            </a:r>
            <a:endParaRPr kumimoji="0" lang="es-419" sz="1600" b="0" i="0" u="none" strike="noStrike" kern="1200" cap="none" spc="0" normalizeH="0" baseline="0" noProof="0" dirty="0">
              <a:ln>
                <a:noFill/>
              </a:ln>
              <a:solidFill>
                <a:srgbClr val="404040"/>
              </a:solidFill>
              <a:effectLst/>
              <a:uLnTx/>
              <a:uFillTx/>
              <a:latin typeface="Montserrat" panose="00000500000000000000" pitchFamily="2" charset="0"/>
            </a:endParaRPr>
          </a:p>
        </p:txBody>
      </p:sp>
      <p:sp>
        <p:nvSpPr>
          <p:cNvPr id="8" name="CaixaDeTexto 7">
            <a:extLst>
              <a:ext uri="{FF2B5EF4-FFF2-40B4-BE49-F238E27FC236}">
                <a16:creationId xmlns:a16="http://schemas.microsoft.com/office/drawing/2014/main" id="{872B212A-BC90-037F-A1D3-AA1D17105F02}"/>
              </a:ext>
            </a:extLst>
          </p:cNvPr>
          <p:cNvSpPr txBox="1"/>
          <p:nvPr/>
        </p:nvSpPr>
        <p:spPr>
          <a:xfrm>
            <a:off x="9513398" y="5425228"/>
            <a:ext cx="1758930" cy="301621"/>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noProof="0" dirty="0" err="1">
                <a:ln>
                  <a:noFill/>
                </a:ln>
                <a:solidFill>
                  <a:srgbClr val="404040"/>
                </a:solidFill>
                <a:effectLst/>
                <a:uLnTx/>
                <a:uFillTx/>
                <a:latin typeface="Montserrat" panose="00000500000000000000" pitchFamily="2" charset="0"/>
              </a:rPr>
              <a:t>Venezu</a:t>
            </a:r>
            <a:r>
              <a:rPr lang="es-419" sz="1600" dirty="0" err="1">
                <a:latin typeface="Montserrat" panose="00000500000000000000" pitchFamily="2" charset="0"/>
              </a:rPr>
              <a:t>ela</a:t>
            </a:r>
            <a:endParaRPr kumimoji="0" lang="es-419" sz="1600" b="0" i="0" u="none" strike="noStrike" kern="1200" cap="none" spc="0" normalizeH="0" baseline="0" noProof="0" dirty="0">
              <a:ln>
                <a:noFill/>
              </a:ln>
              <a:solidFill>
                <a:srgbClr val="404040"/>
              </a:solidFill>
              <a:effectLst/>
              <a:uLnTx/>
              <a:uFillTx/>
              <a:latin typeface="Montserrat" panose="00000500000000000000" pitchFamily="2" charset="0"/>
            </a:endParaRPr>
          </a:p>
        </p:txBody>
      </p:sp>
      <p:cxnSp>
        <p:nvCxnSpPr>
          <p:cNvPr id="27" name="Conector reto 26">
            <a:extLst>
              <a:ext uri="{FF2B5EF4-FFF2-40B4-BE49-F238E27FC236}">
                <a16:creationId xmlns:a16="http://schemas.microsoft.com/office/drawing/2014/main" id="{E9E5FEA0-EE83-0F88-E789-E6986420FAA5}"/>
              </a:ext>
            </a:extLst>
          </p:cNvPr>
          <p:cNvCxnSpPr>
            <a:cxnSpLocks/>
          </p:cNvCxnSpPr>
          <p:nvPr/>
        </p:nvCxnSpPr>
        <p:spPr>
          <a:xfrm>
            <a:off x="9358915" y="-329478"/>
            <a:ext cx="0" cy="7893434"/>
          </a:xfrm>
          <a:prstGeom prst="line">
            <a:avLst/>
          </a:prstGeom>
          <a:ln w="952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32" name="Elipse 31">
            <a:extLst>
              <a:ext uri="{FF2B5EF4-FFF2-40B4-BE49-F238E27FC236}">
                <a16:creationId xmlns:a16="http://schemas.microsoft.com/office/drawing/2014/main" id="{7537D60D-1260-7BDF-9DA1-B209B9CEFFFB}"/>
              </a:ext>
            </a:extLst>
          </p:cNvPr>
          <p:cNvSpPr/>
          <p:nvPr/>
        </p:nvSpPr>
        <p:spPr>
          <a:xfrm>
            <a:off x="9282143" y="1843706"/>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33" name="Elipse 32">
            <a:extLst>
              <a:ext uri="{FF2B5EF4-FFF2-40B4-BE49-F238E27FC236}">
                <a16:creationId xmlns:a16="http://schemas.microsoft.com/office/drawing/2014/main" id="{4AC62AD6-A6A2-02FF-1CB0-F9B4FA3AFA3C}"/>
              </a:ext>
            </a:extLst>
          </p:cNvPr>
          <p:cNvSpPr/>
          <p:nvPr/>
        </p:nvSpPr>
        <p:spPr>
          <a:xfrm>
            <a:off x="9286635" y="2588718"/>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Elipse 33">
            <a:extLst>
              <a:ext uri="{FF2B5EF4-FFF2-40B4-BE49-F238E27FC236}">
                <a16:creationId xmlns:a16="http://schemas.microsoft.com/office/drawing/2014/main" id="{F126BBA5-D477-971D-E916-62C8F1438766}"/>
              </a:ext>
            </a:extLst>
          </p:cNvPr>
          <p:cNvSpPr/>
          <p:nvPr/>
        </p:nvSpPr>
        <p:spPr>
          <a:xfrm>
            <a:off x="9282143" y="3342759"/>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5" name="Elipse 34">
            <a:extLst>
              <a:ext uri="{FF2B5EF4-FFF2-40B4-BE49-F238E27FC236}">
                <a16:creationId xmlns:a16="http://schemas.microsoft.com/office/drawing/2014/main" id="{C062AAAC-FE8F-EF1B-0DEA-9A955BD9831B}"/>
              </a:ext>
            </a:extLst>
          </p:cNvPr>
          <p:cNvSpPr/>
          <p:nvPr/>
        </p:nvSpPr>
        <p:spPr>
          <a:xfrm>
            <a:off x="9282143" y="4077386"/>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6" name="Elipse 35">
            <a:extLst>
              <a:ext uri="{FF2B5EF4-FFF2-40B4-BE49-F238E27FC236}">
                <a16:creationId xmlns:a16="http://schemas.microsoft.com/office/drawing/2014/main" id="{3D34B390-17A1-28C1-17AE-22410ED82AC6}"/>
              </a:ext>
            </a:extLst>
          </p:cNvPr>
          <p:cNvSpPr/>
          <p:nvPr/>
        </p:nvSpPr>
        <p:spPr>
          <a:xfrm>
            <a:off x="9282143" y="4793488"/>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7" name="Elipse 36">
            <a:extLst>
              <a:ext uri="{FF2B5EF4-FFF2-40B4-BE49-F238E27FC236}">
                <a16:creationId xmlns:a16="http://schemas.microsoft.com/office/drawing/2014/main" id="{7D5FF877-4A49-9527-5D0F-F9B694E05CEA}"/>
              </a:ext>
            </a:extLst>
          </p:cNvPr>
          <p:cNvSpPr/>
          <p:nvPr/>
        </p:nvSpPr>
        <p:spPr>
          <a:xfrm>
            <a:off x="9289923" y="5475964"/>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Elipse 37">
            <a:extLst>
              <a:ext uri="{FF2B5EF4-FFF2-40B4-BE49-F238E27FC236}">
                <a16:creationId xmlns:a16="http://schemas.microsoft.com/office/drawing/2014/main" id="{5169C79A-D0D6-0E96-785F-3DC9659DB7B7}"/>
              </a:ext>
            </a:extLst>
          </p:cNvPr>
          <p:cNvSpPr/>
          <p:nvPr/>
        </p:nvSpPr>
        <p:spPr>
          <a:xfrm>
            <a:off x="9287063" y="6213020"/>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 name="Elipse 9">
            <a:extLst>
              <a:ext uri="{FF2B5EF4-FFF2-40B4-BE49-F238E27FC236}">
                <a16:creationId xmlns:a16="http://schemas.microsoft.com/office/drawing/2014/main" id="{06ABBD5C-D4B4-8D1C-9353-53ABE22A2A07}"/>
              </a:ext>
            </a:extLst>
          </p:cNvPr>
          <p:cNvSpPr/>
          <p:nvPr/>
        </p:nvSpPr>
        <p:spPr>
          <a:xfrm>
            <a:off x="9289923" y="1085521"/>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8" name="CaixaDeTexto 17">
            <a:extLst>
              <a:ext uri="{FF2B5EF4-FFF2-40B4-BE49-F238E27FC236}">
                <a16:creationId xmlns:a16="http://schemas.microsoft.com/office/drawing/2014/main" id="{24647DA8-D10A-CEE8-A859-8CD9CB0D5BEA}"/>
              </a:ext>
            </a:extLst>
          </p:cNvPr>
          <p:cNvSpPr txBox="1"/>
          <p:nvPr/>
        </p:nvSpPr>
        <p:spPr>
          <a:xfrm>
            <a:off x="5873799" y="393453"/>
            <a:ext cx="1728821" cy="510909"/>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1600" dirty="0">
                <a:latin typeface="Montserrat" panose="00000500000000000000" pitchFamily="2" charset="0"/>
              </a:rPr>
              <a:t>Objetivos y metodologías</a:t>
            </a:r>
            <a:endParaRPr kumimoji="0" lang="es-419" sz="1600" b="0" i="0" u="none" strike="noStrike" kern="1200" cap="none" spc="0" normalizeH="0" baseline="0" noProof="0" dirty="0">
              <a:ln>
                <a:noFill/>
              </a:ln>
              <a:solidFill>
                <a:srgbClr val="404040"/>
              </a:solidFill>
              <a:effectLst/>
              <a:uLnTx/>
              <a:uFillTx/>
              <a:latin typeface="Montserrat" panose="00000500000000000000" pitchFamily="2" charset="0"/>
            </a:endParaRPr>
          </a:p>
        </p:txBody>
      </p:sp>
      <p:sp>
        <p:nvSpPr>
          <p:cNvPr id="21" name="Retângulo: Cantos Arredondados 20">
            <a:extLst>
              <a:ext uri="{FF2B5EF4-FFF2-40B4-BE49-F238E27FC236}">
                <a16:creationId xmlns:a16="http://schemas.microsoft.com/office/drawing/2014/main" id="{20DE3B29-E31B-7488-D434-37958724892F}"/>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noProof="0">
                <a:ln>
                  <a:noFill/>
                </a:ln>
                <a:solidFill>
                  <a:srgbClr val="0D4168"/>
                </a:solidFill>
                <a:effectLst/>
                <a:uLnTx/>
                <a:uFillTx/>
                <a:latin typeface="Segoe UI Light" panose="020B0502040204020203" pitchFamily="34" charset="0"/>
                <a:ea typeface="+mn-ea"/>
                <a:cs typeface="Segoe UI Light" panose="020B0502040204020203" pitchFamily="34" charset="0"/>
              </a:rPr>
              <a:t>2</a:t>
            </a:r>
            <a:endPar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cxnSp>
        <p:nvCxnSpPr>
          <p:cNvPr id="6" name="Conector reto 5">
            <a:extLst>
              <a:ext uri="{FF2B5EF4-FFF2-40B4-BE49-F238E27FC236}">
                <a16:creationId xmlns:a16="http://schemas.microsoft.com/office/drawing/2014/main" id="{298499DB-A88B-8F2E-3FAF-95163333EAF3}"/>
              </a:ext>
            </a:extLst>
          </p:cNvPr>
          <p:cNvCxnSpPr>
            <a:cxnSpLocks/>
          </p:cNvCxnSpPr>
          <p:nvPr/>
        </p:nvCxnSpPr>
        <p:spPr>
          <a:xfrm>
            <a:off x="5703865" y="-144922"/>
            <a:ext cx="0" cy="7893434"/>
          </a:xfrm>
          <a:prstGeom prst="line">
            <a:avLst/>
          </a:prstGeom>
          <a:ln w="952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9" name="Elipse 18">
            <a:extLst>
              <a:ext uri="{FF2B5EF4-FFF2-40B4-BE49-F238E27FC236}">
                <a16:creationId xmlns:a16="http://schemas.microsoft.com/office/drawing/2014/main" id="{58E9567C-36B2-81DC-61C3-735BCD6AE71A}"/>
              </a:ext>
            </a:extLst>
          </p:cNvPr>
          <p:cNvSpPr/>
          <p:nvPr/>
        </p:nvSpPr>
        <p:spPr>
          <a:xfrm>
            <a:off x="5627521" y="2190310"/>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0" name="Elipse 19">
            <a:extLst>
              <a:ext uri="{FF2B5EF4-FFF2-40B4-BE49-F238E27FC236}">
                <a16:creationId xmlns:a16="http://schemas.microsoft.com/office/drawing/2014/main" id="{2C341352-70DA-A758-6FB3-D4C64A329A07}"/>
              </a:ext>
            </a:extLst>
          </p:cNvPr>
          <p:cNvSpPr/>
          <p:nvPr/>
        </p:nvSpPr>
        <p:spPr>
          <a:xfrm>
            <a:off x="5631585" y="2982596"/>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3" name="Elipse 22">
            <a:extLst>
              <a:ext uri="{FF2B5EF4-FFF2-40B4-BE49-F238E27FC236}">
                <a16:creationId xmlns:a16="http://schemas.microsoft.com/office/drawing/2014/main" id="{4461F2A5-F521-4152-0F96-D2764A6DD3E0}"/>
              </a:ext>
            </a:extLst>
          </p:cNvPr>
          <p:cNvSpPr/>
          <p:nvPr/>
        </p:nvSpPr>
        <p:spPr>
          <a:xfrm>
            <a:off x="5627093" y="3781202"/>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Elipse 23">
            <a:extLst>
              <a:ext uri="{FF2B5EF4-FFF2-40B4-BE49-F238E27FC236}">
                <a16:creationId xmlns:a16="http://schemas.microsoft.com/office/drawing/2014/main" id="{647A3FAE-AFEF-222F-721A-DFAA75F9353E}"/>
              </a:ext>
            </a:extLst>
          </p:cNvPr>
          <p:cNvSpPr/>
          <p:nvPr/>
        </p:nvSpPr>
        <p:spPr>
          <a:xfrm>
            <a:off x="5627093" y="4574771"/>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Elipse 24">
            <a:extLst>
              <a:ext uri="{FF2B5EF4-FFF2-40B4-BE49-F238E27FC236}">
                <a16:creationId xmlns:a16="http://schemas.microsoft.com/office/drawing/2014/main" id="{1B4F4585-5DDC-EA22-4C17-9D51DF6C8AEA}"/>
              </a:ext>
            </a:extLst>
          </p:cNvPr>
          <p:cNvSpPr/>
          <p:nvPr/>
        </p:nvSpPr>
        <p:spPr>
          <a:xfrm>
            <a:off x="5627093" y="5373377"/>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Elipse 29">
            <a:extLst>
              <a:ext uri="{FF2B5EF4-FFF2-40B4-BE49-F238E27FC236}">
                <a16:creationId xmlns:a16="http://schemas.microsoft.com/office/drawing/2014/main" id="{E638F974-1E73-89D0-1F0A-0B44DA009497}"/>
              </a:ext>
            </a:extLst>
          </p:cNvPr>
          <p:cNvSpPr/>
          <p:nvPr/>
        </p:nvSpPr>
        <p:spPr>
          <a:xfrm>
            <a:off x="5634873" y="6166826"/>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1" name="Elipse 30">
            <a:extLst>
              <a:ext uri="{FF2B5EF4-FFF2-40B4-BE49-F238E27FC236}">
                <a16:creationId xmlns:a16="http://schemas.microsoft.com/office/drawing/2014/main" id="{24C653DA-9F3A-5FF4-6897-1539B1EFFCC2}"/>
              </a:ext>
            </a:extLst>
          </p:cNvPr>
          <p:cNvSpPr/>
          <p:nvPr/>
        </p:nvSpPr>
        <p:spPr>
          <a:xfrm>
            <a:off x="5632013" y="542735"/>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 name="Elipse 38">
            <a:extLst>
              <a:ext uri="{FF2B5EF4-FFF2-40B4-BE49-F238E27FC236}">
                <a16:creationId xmlns:a16="http://schemas.microsoft.com/office/drawing/2014/main" id="{34D740C8-CAFB-7251-BD7A-DFD2AB66FD04}"/>
              </a:ext>
            </a:extLst>
          </p:cNvPr>
          <p:cNvSpPr/>
          <p:nvPr/>
        </p:nvSpPr>
        <p:spPr>
          <a:xfrm>
            <a:off x="5634873" y="1374252"/>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41" name="CaixaDeTexto 40">
            <a:extLst>
              <a:ext uri="{FF2B5EF4-FFF2-40B4-BE49-F238E27FC236}">
                <a16:creationId xmlns:a16="http://schemas.microsoft.com/office/drawing/2014/main" id="{B452ED0D-0B0E-26F5-ADE3-E2F274C8AF40}"/>
              </a:ext>
            </a:extLst>
          </p:cNvPr>
          <p:cNvSpPr txBox="1"/>
          <p:nvPr/>
        </p:nvSpPr>
        <p:spPr>
          <a:xfrm>
            <a:off x="9547747" y="6025487"/>
            <a:ext cx="1758930" cy="510909"/>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noProof="0" dirty="0">
                <a:ln>
                  <a:noFill/>
                </a:ln>
                <a:solidFill>
                  <a:srgbClr val="404040"/>
                </a:solidFill>
                <a:effectLst/>
                <a:uLnTx/>
                <a:uFillTx/>
                <a:latin typeface="Montserrat" panose="00000500000000000000" pitchFamily="2" charset="0"/>
              </a:rPr>
              <a:t>Resumen del país</a:t>
            </a:r>
          </a:p>
        </p:txBody>
      </p:sp>
      <p:sp>
        <p:nvSpPr>
          <p:cNvPr id="11" name="Retângulo: Cantos Arredondados 10">
            <a:hlinkClick r:id="rId4" action="ppaction://hlinksldjump"/>
            <a:extLst>
              <a:ext uri="{FF2B5EF4-FFF2-40B4-BE49-F238E27FC236}">
                <a16:creationId xmlns:a16="http://schemas.microsoft.com/office/drawing/2014/main" id="{1B8DC25F-257E-C918-F04D-31777CE2DBF3}"/>
              </a:ext>
            </a:extLst>
          </p:cNvPr>
          <p:cNvSpPr/>
          <p:nvPr/>
        </p:nvSpPr>
        <p:spPr>
          <a:xfrm>
            <a:off x="5034626" y="1306531"/>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rgbClr val="0D4168"/>
                </a:solidFill>
                <a:latin typeface="Segoe UI Light" panose="020B0502040204020203" pitchFamily="34" charset="0"/>
                <a:cs typeface="Segoe UI Light" panose="020B0502040204020203" pitchFamily="34" charset="0"/>
              </a:rPr>
              <a:t>6</a:t>
            </a:r>
            <a:endPar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5" action="ppaction://hlinksldjump"/>
            <a:extLst>
              <a:ext uri="{FF2B5EF4-FFF2-40B4-BE49-F238E27FC236}">
                <a16:creationId xmlns:a16="http://schemas.microsoft.com/office/drawing/2014/main" id="{773C57BA-DD6D-409C-D9D1-4227535B5AA3}"/>
              </a:ext>
            </a:extLst>
          </p:cNvPr>
          <p:cNvSpPr/>
          <p:nvPr/>
        </p:nvSpPr>
        <p:spPr>
          <a:xfrm>
            <a:off x="5042234" y="2114427"/>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rPr>
              <a:t>7</a:t>
            </a:r>
          </a:p>
        </p:txBody>
      </p:sp>
      <p:sp>
        <p:nvSpPr>
          <p:cNvPr id="13" name="Retângulo: Cantos Arredondados 12">
            <a:hlinkClick r:id="rId6" action="ppaction://hlinksldjump"/>
            <a:extLst>
              <a:ext uri="{FF2B5EF4-FFF2-40B4-BE49-F238E27FC236}">
                <a16:creationId xmlns:a16="http://schemas.microsoft.com/office/drawing/2014/main" id="{5BD5632D-D312-941C-6BE3-1B2335D32B17}"/>
              </a:ext>
            </a:extLst>
          </p:cNvPr>
          <p:cNvSpPr/>
          <p:nvPr/>
        </p:nvSpPr>
        <p:spPr>
          <a:xfrm>
            <a:off x="5035983" y="291528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rgbClr val="0D4168"/>
                </a:solidFill>
                <a:latin typeface="Segoe UI Light" panose="020B0502040204020203" pitchFamily="34" charset="0"/>
                <a:cs typeface="Segoe UI Light" panose="020B0502040204020203" pitchFamily="34" charset="0"/>
              </a:rPr>
              <a:t>8</a:t>
            </a:r>
            <a:endPar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
        <p:nvSpPr>
          <p:cNvPr id="14" name="Retângulo: Cantos Arredondados 13">
            <a:hlinkClick r:id="rId7" action="ppaction://hlinksldjump"/>
            <a:extLst>
              <a:ext uri="{FF2B5EF4-FFF2-40B4-BE49-F238E27FC236}">
                <a16:creationId xmlns:a16="http://schemas.microsoft.com/office/drawing/2014/main" id="{9D8906DB-BB97-8D03-AB89-4A2EAF12E21A}"/>
              </a:ext>
            </a:extLst>
          </p:cNvPr>
          <p:cNvSpPr/>
          <p:nvPr/>
        </p:nvSpPr>
        <p:spPr>
          <a:xfrm>
            <a:off x="5034626" y="3716411"/>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noProof="0">
                <a:ln>
                  <a:noFill/>
                </a:ln>
                <a:solidFill>
                  <a:srgbClr val="0D4168"/>
                </a:solidFill>
                <a:effectLst/>
                <a:uLnTx/>
                <a:uFillTx/>
                <a:latin typeface="Segoe UI Light" panose="020B0502040204020203" pitchFamily="34" charset="0"/>
                <a:ea typeface="+mn-ea"/>
                <a:cs typeface="Segoe UI Light" panose="020B0502040204020203" pitchFamily="34" charset="0"/>
              </a:rPr>
              <a:t>11</a:t>
            </a:r>
            <a:endPar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
        <p:nvSpPr>
          <p:cNvPr id="15" name="Retângulo: Cantos Arredondados 14">
            <a:hlinkClick r:id="rId8" action="ppaction://hlinksldjump"/>
            <a:extLst>
              <a:ext uri="{FF2B5EF4-FFF2-40B4-BE49-F238E27FC236}">
                <a16:creationId xmlns:a16="http://schemas.microsoft.com/office/drawing/2014/main" id="{0CBC203D-DEEB-EA2C-A3CA-E3EEB606D8D5}"/>
              </a:ext>
            </a:extLst>
          </p:cNvPr>
          <p:cNvSpPr/>
          <p:nvPr/>
        </p:nvSpPr>
        <p:spPr>
          <a:xfrm>
            <a:off x="5040419" y="4513796"/>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rgbClr val="0D4168"/>
                </a:solidFill>
                <a:latin typeface="Segoe UI Light" panose="020B0502040204020203" pitchFamily="34" charset="0"/>
                <a:cs typeface="Segoe UI Light" panose="020B0502040204020203" pitchFamily="34" charset="0"/>
              </a:rPr>
              <a:t>27</a:t>
            </a:r>
            <a:endPar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
        <p:nvSpPr>
          <p:cNvPr id="16" name="Retângulo: Cantos Arredondados 15">
            <a:extLst>
              <a:ext uri="{FF2B5EF4-FFF2-40B4-BE49-F238E27FC236}">
                <a16:creationId xmlns:a16="http://schemas.microsoft.com/office/drawing/2014/main" id="{864BF89C-324F-0C69-72CB-F39F46A0A1C4}"/>
              </a:ext>
            </a:extLst>
          </p:cNvPr>
          <p:cNvSpPr/>
          <p:nvPr/>
        </p:nvSpPr>
        <p:spPr>
          <a:xfrm>
            <a:off x="5056644" y="5315081"/>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rPr>
              <a:t>83</a:t>
            </a:r>
          </a:p>
        </p:txBody>
      </p:sp>
      <p:sp>
        <p:nvSpPr>
          <p:cNvPr id="17" name="Retângulo: Cantos Arredondados 16">
            <a:hlinkClick r:id="rId9" action="ppaction://hlinksldjump"/>
            <a:extLst>
              <a:ext uri="{FF2B5EF4-FFF2-40B4-BE49-F238E27FC236}">
                <a16:creationId xmlns:a16="http://schemas.microsoft.com/office/drawing/2014/main" id="{6F60B3E3-993D-DD59-9603-777260A0B0A6}"/>
              </a:ext>
            </a:extLst>
          </p:cNvPr>
          <p:cNvSpPr/>
          <p:nvPr/>
        </p:nvSpPr>
        <p:spPr>
          <a:xfrm>
            <a:off x="5051662" y="5333655"/>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rPr>
              <a:t>83</a:t>
            </a:r>
          </a:p>
        </p:txBody>
      </p:sp>
      <p:sp>
        <p:nvSpPr>
          <p:cNvPr id="22" name="Retângulo: Cantos Arredondados 21">
            <a:hlinkClick r:id="rId10" action="ppaction://hlinksldjump"/>
            <a:extLst>
              <a:ext uri="{FF2B5EF4-FFF2-40B4-BE49-F238E27FC236}">
                <a16:creationId xmlns:a16="http://schemas.microsoft.com/office/drawing/2014/main" id="{D3A92F3D-F408-8B6E-1FAC-0854BBAD3960}"/>
              </a:ext>
            </a:extLst>
          </p:cNvPr>
          <p:cNvSpPr/>
          <p:nvPr/>
        </p:nvSpPr>
        <p:spPr>
          <a:xfrm>
            <a:off x="5034626" y="6140558"/>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rgbClr val="0D4168"/>
                </a:solidFill>
                <a:latin typeface="Segoe UI Light" panose="020B0502040204020203" pitchFamily="34" charset="0"/>
                <a:cs typeface="Segoe UI Light" panose="020B0502040204020203" pitchFamily="34" charset="0"/>
              </a:rPr>
              <a:t>97</a:t>
            </a:r>
            <a:endPar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
        <p:nvSpPr>
          <p:cNvPr id="43" name="Retângulo: Cantos Arredondados 42">
            <a:hlinkClick r:id="rId11" action="ppaction://hlinksldjump"/>
            <a:extLst>
              <a:ext uri="{FF2B5EF4-FFF2-40B4-BE49-F238E27FC236}">
                <a16:creationId xmlns:a16="http://schemas.microsoft.com/office/drawing/2014/main" id="{E2B1EDD7-6595-AA48-CF37-6F32C2D37FC4}"/>
              </a:ext>
            </a:extLst>
          </p:cNvPr>
          <p:cNvSpPr/>
          <p:nvPr/>
        </p:nvSpPr>
        <p:spPr>
          <a:xfrm>
            <a:off x="8711231" y="1046175"/>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rgbClr val="0D4168"/>
                </a:solidFill>
                <a:latin typeface="Segoe UI Light" panose="020B0502040204020203" pitchFamily="34" charset="0"/>
                <a:cs typeface="Segoe UI Light" panose="020B0502040204020203" pitchFamily="34" charset="0"/>
              </a:rPr>
              <a:t>127</a:t>
            </a:r>
            <a:endPar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
        <p:nvSpPr>
          <p:cNvPr id="44" name="Retângulo: Cantos Arredondados 43">
            <a:hlinkClick r:id="rId12" action="ppaction://hlinksldjump"/>
            <a:extLst>
              <a:ext uri="{FF2B5EF4-FFF2-40B4-BE49-F238E27FC236}">
                <a16:creationId xmlns:a16="http://schemas.microsoft.com/office/drawing/2014/main" id="{F9FCDD35-CB98-7B38-D0C5-EBF7022D75D8}"/>
              </a:ext>
            </a:extLst>
          </p:cNvPr>
          <p:cNvSpPr/>
          <p:nvPr/>
        </p:nvSpPr>
        <p:spPr>
          <a:xfrm>
            <a:off x="8733990" y="1777619"/>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rgbClr val="0D4168"/>
                </a:solidFill>
                <a:latin typeface="Segoe UI Light" panose="020B0502040204020203" pitchFamily="34" charset="0"/>
                <a:cs typeface="Segoe UI Light" panose="020B0502040204020203" pitchFamily="34" charset="0"/>
              </a:rPr>
              <a:t>137</a:t>
            </a:r>
            <a:endPar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
        <p:nvSpPr>
          <p:cNvPr id="46" name="Retângulo: Cantos Arredondados 45">
            <a:hlinkClick r:id="rId13" action="ppaction://hlinksldjump"/>
            <a:extLst>
              <a:ext uri="{FF2B5EF4-FFF2-40B4-BE49-F238E27FC236}">
                <a16:creationId xmlns:a16="http://schemas.microsoft.com/office/drawing/2014/main" id="{FCDD3139-896C-C196-7833-6FCF286CD890}"/>
              </a:ext>
            </a:extLst>
          </p:cNvPr>
          <p:cNvSpPr/>
          <p:nvPr/>
        </p:nvSpPr>
        <p:spPr>
          <a:xfrm>
            <a:off x="8692871" y="3270767"/>
            <a:ext cx="501608" cy="269214"/>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rgbClr val="0D4168"/>
                </a:solidFill>
                <a:latin typeface="Segoe UI Light" panose="020B0502040204020203" pitchFamily="34" charset="0"/>
                <a:cs typeface="Segoe UI Light" panose="020B0502040204020203" pitchFamily="34" charset="0"/>
              </a:rPr>
              <a:t>203</a:t>
            </a:r>
            <a:endPar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
        <p:nvSpPr>
          <p:cNvPr id="47" name="Retângulo: Cantos Arredondados 46">
            <a:hlinkClick r:id="rId14" action="ppaction://hlinksldjump"/>
            <a:extLst>
              <a:ext uri="{FF2B5EF4-FFF2-40B4-BE49-F238E27FC236}">
                <a16:creationId xmlns:a16="http://schemas.microsoft.com/office/drawing/2014/main" id="{F048DC5D-2725-5067-0325-CD757AED74C3}"/>
              </a:ext>
            </a:extLst>
          </p:cNvPr>
          <p:cNvSpPr/>
          <p:nvPr/>
        </p:nvSpPr>
        <p:spPr>
          <a:xfrm>
            <a:off x="8734030" y="4012005"/>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rgbClr val="0D4168"/>
                </a:solidFill>
                <a:latin typeface="Segoe UI Light" panose="020B0502040204020203" pitchFamily="34" charset="0"/>
                <a:cs typeface="Segoe UI Light" panose="020B0502040204020203" pitchFamily="34" charset="0"/>
              </a:rPr>
              <a:t>211</a:t>
            </a:r>
            <a:endPar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
        <p:nvSpPr>
          <p:cNvPr id="48" name="Retângulo: Cantos Arredondados 47">
            <a:hlinkClick r:id="rId15" action="ppaction://hlinksldjump"/>
            <a:extLst>
              <a:ext uri="{FF2B5EF4-FFF2-40B4-BE49-F238E27FC236}">
                <a16:creationId xmlns:a16="http://schemas.microsoft.com/office/drawing/2014/main" id="{4ECFDBD8-B8BB-15DC-B06E-FB63D3CA132E}"/>
              </a:ext>
            </a:extLst>
          </p:cNvPr>
          <p:cNvSpPr/>
          <p:nvPr/>
        </p:nvSpPr>
        <p:spPr>
          <a:xfrm>
            <a:off x="8741061" y="4717607"/>
            <a:ext cx="479528" cy="260339"/>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rgbClr val="0D4168"/>
                </a:solidFill>
                <a:latin typeface="Segoe UI Light" panose="020B0502040204020203" pitchFamily="34" charset="0"/>
                <a:cs typeface="Segoe UI Light" panose="020B0502040204020203" pitchFamily="34" charset="0"/>
              </a:rPr>
              <a:t>222</a:t>
            </a:r>
            <a:endPar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
        <p:nvSpPr>
          <p:cNvPr id="49" name="Retângulo: Cantos Arredondados 48">
            <a:hlinkClick r:id="rId16" action="ppaction://hlinksldjump"/>
            <a:extLst>
              <a:ext uri="{FF2B5EF4-FFF2-40B4-BE49-F238E27FC236}">
                <a16:creationId xmlns:a16="http://schemas.microsoft.com/office/drawing/2014/main" id="{F3C5DD9A-5576-E588-8568-037B632AC362}"/>
              </a:ext>
            </a:extLst>
          </p:cNvPr>
          <p:cNvSpPr/>
          <p:nvPr/>
        </p:nvSpPr>
        <p:spPr>
          <a:xfrm>
            <a:off x="8692871" y="5444368"/>
            <a:ext cx="519967" cy="198345"/>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rgbClr val="0D4168"/>
                </a:solidFill>
                <a:latin typeface="Segoe UI Light" panose="020B0502040204020203" pitchFamily="34" charset="0"/>
                <a:cs typeface="Segoe UI Light" panose="020B0502040204020203" pitchFamily="34" charset="0"/>
              </a:rPr>
              <a:t>232</a:t>
            </a:r>
            <a:endPar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
        <p:nvSpPr>
          <p:cNvPr id="50" name="Retângulo: Cantos Arredondados 49">
            <a:hlinkClick r:id="rId17" action="ppaction://hlinksldjump"/>
            <a:extLst>
              <a:ext uri="{FF2B5EF4-FFF2-40B4-BE49-F238E27FC236}">
                <a16:creationId xmlns:a16="http://schemas.microsoft.com/office/drawing/2014/main" id="{8E1DEEAF-3822-1C09-375A-9FC7038A16FA}"/>
              </a:ext>
            </a:extLst>
          </p:cNvPr>
          <p:cNvSpPr/>
          <p:nvPr/>
        </p:nvSpPr>
        <p:spPr>
          <a:xfrm>
            <a:off x="8765003" y="6186490"/>
            <a:ext cx="479528" cy="233390"/>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rgbClr val="0D4168"/>
                </a:solidFill>
                <a:latin typeface="Segoe UI Light" panose="020B0502040204020203" pitchFamily="34" charset="0"/>
                <a:cs typeface="Segoe UI Light" panose="020B0502040204020203" pitchFamily="34" charset="0"/>
              </a:rPr>
              <a:t>243</a:t>
            </a:r>
            <a:endPar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
        <p:nvSpPr>
          <p:cNvPr id="51" name="Retângulo: Cantos Arredondados 50">
            <a:hlinkClick r:id="rId18" action="ppaction://hlinksldjump"/>
            <a:extLst>
              <a:ext uri="{FF2B5EF4-FFF2-40B4-BE49-F238E27FC236}">
                <a16:creationId xmlns:a16="http://schemas.microsoft.com/office/drawing/2014/main" id="{395F9A06-0DEB-271F-2629-CD6C9144B20B}"/>
              </a:ext>
            </a:extLst>
          </p:cNvPr>
          <p:cNvSpPr/>
          <p:nvPr/>
        </p:nvSpPr>
        <p:spPr>
          <a:xfrm>
            <a:off x="8741061" y="2524025"/>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rgbClr val="0D4168"/>
                </a:solidFill>
                <a:latin typeface="Segoe UI Light" panose="020B0502040204020203" pitchFamily="34" charset="0"/>
                <a:cs typeface="Segoe UI Light" panose="020B0502040204020203" pitchFamily="34" charset="0"/>
              </a:rPr>
              <a:t>195</a:t>
            </a:r>
            <a:endPar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
        <p:nvSpPr>
          <p:cNvPr id="9" name="CaixaDeTexto 8">
            <a:extLst>
              <a:ext uri="{FF2B5EF4-FFF2-40B4-BE49-F238E27FC236}">
                <a16:creationId xmlns:a16="http://schemas.microsoft.com/office/drawing/2014/main" id="{63A2DE7F-7AEA-87CE-871E-D4CBBC8349A2}"/>
              </a:ext>
            </a:extLst>
          </p:cNvPr>
          <p:cNvSpPr txBox="1"/>
          <p:nvPr/>
        </p:nvSpPr>
        <p:spPr>
          <a:xfrm>
            <a:off x="9555006" y="399031"/>
            <a:ext cx="1728821" cy="301621"/>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noProof="0" dirty="0">
                <a:ln>
                  <a:noFill/>
                </a:ln>
                <a:solidFill>
                  <a:srgbClr val="404040"/>
                </a:solidFill>
                <a:effectLst/>
                <a:uLnTx/>
                <a:uFillTx/>
                <a:latin typeface="Montserrat" panose="00000500000000000000" pitchFamily="2" charset="0"/>
              </a:rPr>
              <a:t>Ecuador</a:t>
            </a:r>
          </a:p>
        </p:txBody>
      </p:sp>
      <p:sp>
        <p:nvSpPr>
          <p:cNvPr id="45" name="Elipse 44">
            <a:extLst>
              <a:ext uri="{FF2B5EF4-FFF2-40B4-BE49-F238E27FC236}">
                <a16:creationId xmlns:a16="http://schemas.microsoft.com/office/drawing/2014/main" id="{C64EFD76-32B3-CED6-B608-215207BE1B66}"/>
              </a:ext>
            </a:extLst>
          </p:cNvPr>
          <p:cNvSpPr/>
          <p:nvPr/>
        </p:nvSpPr>
        <p:spPr>
          <a:xfrm>
            <a:off x="9313220" y="443066"/>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2" name="Retângulo: Cantos Arredondados 51">
            <a:hlinkClick r:id="rId19" action="ppaction://hlinksldjump"/>
            <a:extLst>
              <a:ext uri="{FF2B5EF4-FFF2-40B4-BE49-F238E27FC236}">
                <a16:creationId xmlns:a16="http://schemas.microsoft.com/office/drawing/2014/main" id="{62C34210-3941-B6E4-69B4-4FF5554AD770}"/>
              </a:ext>
            </a:extLst>
          </p:cNvPr>
          <p:cNvSpPr/>
          <p:nvPr/>
        </p:nvSpPr>
        <p:spPr>
          <a:xfrm>
            <a:off x="8739839" y="427454"/>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rgbClr val="0D4168"/>
                </a:solidFill>
                <a:latin typeface="Segoe UI Light" panose="020B0502040204020203" pitchFamily="34" charset="0"/>
                <a:cs typeface="Segoe UI Light" panose="020B0502040204020203" pitchFamily="34" charset="0"/>
              </a:rPr>
              <a:t>118</a:t>
            </a:r>
            <a:endPar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
        <p:nvSpPr>
          <p:cNvPr id="53" name="Retângulo: Cantos Arredondados 52">
            <a:hlinkClick r:id="rId20" action="ppaction://hlinksldjump"/>
            <a:extLst>
              <a:ext uri="{FF2B5EF4-FFF2-40B4-BE49-F238E27FC236}">
                <a16:creationId xmlns:a16="http://schemas.microsoft.com/office/drawing/2014/main" id="{2E084F8B-A71A-CAC4-DC4E-C5F7FCFBB4AC}"/>
              </a:ext>
            </a:extLst>
          </p:cNvPr>
          <p:cNvSpPr/>
          <p:nvPr/>
        </p:nvSpPr>
        <p:spPr>
          <a:xfrm>
            <a:off x="5030112" y="472669"/>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rgbClr val="0D4168"/>
                </a:solidFill>
                <a:latin typeface="Segoe UI Light" panose="020B0502040204020203" pitchFamily="34" charset="0"/>
                <a:cs typeface="Segoe UI Light" panose="020B0502040204020203" pitchFamily="34" charset="0"/>
              </a:rPr>
              <a:t>3</a:t>
            </a:r>
            <a:endPar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89371149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tângulo 5">
            <a:extLst>
              <a:ext uri="{FF2B5EF4-FFF2-40B4-BE49-F238E27FC236}">
                <a16:creationId xmlns:a16="http://schemas.microsoft.com/office/drawing/2014/main" id="{71FEA4A3-13EC-DCB6-8F57-3CDBE051F270}"/>
              </a:ext>
            </a:extLst>
          </p:cNvPr>
          <p:cNvSpPr/>
          <p:nvPr/>
        </p:nvSpPr>
        <p:spPr>
          <a:xfrm>
            <a:off x="5866203" y="3495553"/>
            <a:ext cx="6343647" cy="2583325"/>
          </a:xfrm>
          <a:prstGeom prst="rect">
            <a:avLst/>
          </a:prstGeom>
          <a:solidFill>
            <a:srgbClr val="74A9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419"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2" name="Retângulo 21">
            <a:extLst>
              <a:ext uri="{FF2B5EF4-FFF2-40B4-BE49-F238E27FC236}">
                <a16:creationId xmlns:a16="http://schemas.microsoft.com/office/drawing/2014/main" id="{E1F0567B-B818-F324-91CC-6B41F4C18E8D}"/>
              </a:ext>
            </a:extLst>
          </p:cNvPr>
          <p:cNvSpPr/>
          <p:nvPr/>
        </p:nvSpPr>
        <p:spPr>
          <a:xfrm>
            <a:off x="5848352" y="4700976"/>
            <a:ext cx="6343648" cy="1525333"/>
          </a:xfrm>
          <a:prstGeom prst="rect">
            <a:avLst/>
          </a:prstGeom>
          <a:solidFill>
            <a:schemeClr val="accent5">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 name="CaixaDeTexto 1">
            <a:extLst>
              <a:ext uri="{FF2B5EF4-FFF2-40B4-BE49-F238E27FC236}">
                <a16:creationId xmlns:a16="http://schemas.microsoft.com/office/drawing/2014/main" id="{4F70FA0D-05FA-1B6A-D3A6-61D3E37E2374}"/>
              </a:ext>
            </a:extLst>
          </p:cNvPr>
          <p:cNvSpPr txBox="1"/>
          <p:nvPr/>
        </p:nvSpPr>
        <p:spPr>
          <a:xfrm>
            <a:off x="1217982" y="1261776"/>
            <a:ext cx="5662127" cy="1085425"/>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Perfil de los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centros comerciales</a:t>
            </a:r>
          </a:p>
        </p:txBody>
      </p:sp>
      <p:sp>
        <p:nvSpPr>
          <p:cNvPr id="3" name="Elipse 2">
            <a:extLst>
              <a:ext uri="{FF2B5EF4-FFF2-40B4-BE49-F238E27FC236}">
                <a16:creationId xmlns:a16="http://schemas.microsoft.com/office/drawing/2014/main" id="{7D640E71-6146-68E9-FBE2-20B6F6C18756}"/>
              </a:ext>
            </a:extLst>
          </p:cNvPr>
          <p:cNvSpPr/>
          <p:nvPr/>
        </p:nvSpPr>
        <p:spPr>
          <a:xfrm>
            <a:off x="1071291" y="1400552"/>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136804" y="-3313107"/>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aixaDeTexto 4">
            <a:extLst>
              <a:ext uri="{FF2B5EF4-FFF2-40B4-BE49-F238E27FC236}">
                <a16:creationId xmlns:a16="http://schemas.microsoft.com/office/drawing/2014/main" id="{7B375E4D-8818-2CFC-852E-725EA641F80A}"/>
              </a:ext>
            </a:extLst>
          </p:cNvPr>
          <p:cNvSpPr txBox="1"/>
          <p:nvPr/>
        </p:nvSpPr>
        <p:spPr>
          <a:xfrm>
            <a:off x="1217982" y="2372488"/>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800" b="0" i="0" u="none" strike="noStrike" kern="1200" cap="none" spc="300" normalizeH="0" baseline="0" dirty="0">
                <a:ln>
                  <a:noFill/>
                </a:ln>
                <a:solidFill>
                  <a:srgbClr val="404040"/>
                </a:solidFill>
                <a:effectLst/>
                <a:uLnTx/>
                <a:uFillTx/>
                <a:latin typeface="Montserrat" panose="00000500000000000000" pitchFamily="2" charset="0"/>
              </a:rPr>
              <a:t>EMPLEOS</a:t>
            </a:r>
          </a:p>
          <a:p>
            <a:endParaRPr lang="pt-BR" dirty="0"/>
          </a:p>
        </p:txBody>
      </p:sp>
      <p:graphicFrame>
        <p:nvGraphicFramePr>
          <p:cNvPr id="12" name="Gráfico 11">
            <a:extLst>
              <a:ext uri="{FF2B5EF4-FFF2-40B4-BE49-F238E27FC236}">
                <a16:creationId xmlns:a16="http://schemas.microsoft.com/office/drawing/2014/main" id="{B04E7FAE-DED1-0B96-6E27-B8FB7F9C548B}"/>
              </a:ext>
            </a:extLst>
          </p:cNvPr>
          <p:cNvGraphicFramePr/>
          <p:nvPr>
            <p:extLst>
              <p:ext uri="{D42A27DB-BD31-4B8C-83A1-F6EECF244321}">
                <p14:modId xmlns:p14="http://schemas.microsoft.com/office/powerpoint/2010/main" val="542838274"/>
              </p:ext>
            </p:extLst>
          </p:nvPr>
        </p:nvGraphicFramePr>
        <p:xfrm>
          <a:off x="5829301" y="652176"/>
          <a:ext cx="6158598" cy="3733385"/>
        </p:xfrm>
        <a:graphic>
          <a:graphicData uri="http://schemas.openxmlformats.org/drawingml/2006/chart">
            <c:chart xmlns:c="http://schemas.openxmlformats.org/drawingml/2006/chart" xmlns:r="http://schemas.openxmlformats.org/officeDocument/2006/relationships" r:id="rId2"/>
          </a:graphicData>
        </a:graphic>
      </p:graphicFrame>
      <p:grpSp>
        <p:nvGrpSpPr>
          <p:cNvPr id="13" name="Agrupar 12">
            <a:extLst>
              <a:ext uri="{FF2B5EF4-FFF2-40B4-BE49-F238E27FC236}">
                <a16:creationId xmlns:a16="http://schemas.microsoft.com/office/drawing/2014/main" id="{308E6FE6-9000-3C5C-99CB-5B425E307BBD}"/>
              </a:ext>
            </a:extLst>
          </p:cNvPr>
          <p:cNvGrpSpPr/>
          <p:nvPr/>
        </p:nvGrpSpPr>
        <p:grpSpPr>
          <a:xfrm>
            <a:off x="5961193" y="4812438"/>
            <a:ext cx="6117963" cy="1266440"/>
            <a:chOff x="5419198" y="5773368"/>
            <a:chExt cx="5808986" cy="1266440"/>
          </a:xfrm>
          <a:solidFill>
            <a:srgbClr val="9C5BCD"/>
          </a:solidFill>
        </p:grpSpPr>
        <p:sp>
          <p:nvSpPr>
            <p:cNvPr id="14" name="Retângulo de cantos arredondados 32">
              <a:extLst>
                <a:ext uri="{FF2B5EF4-FFF2-40B4-BE49-F238E27FC236}">
                  <a16:creationId xmlns:a16="http://schemas.microsoft.com/office/drawing/2014/main" id="{7E9C5879-7B07-AA6C-CCDA-9482B4A7B1FF}"/>
                </a:ext>
              </a:extLst>
            </p:cNvPr>
            <p:cNvSpPr/>
            <p:nvPr/>
          </p:nvSpPr>
          <p:spPr>
            <a:xfrm>
              <a:off x="6086042" y="6454956"/>
              <a:ext cx="1105518" cy="561325"/>
            </a:xfrm>
            <a:prstGeom prst="roundRect">
              <a:avLst/>
            </a:prstGeom>
            <a:no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pt-BR" sz="2000" kern="0" dirty="0">
                  <a:solidFill>
                    <a:prstClr val="white"/>
                  </a:solidFill>
                  <a:latin typeface="Montserrat" panose="00000500000000000000" pitchFamily="2" charset="0"/>
                </a:rPr>
                <a:t>20</a:t>
              </a:r>
            </a:p>
          </p:txBody>
        </p:sp>
        <p:sp>
          <p:nvSpPr>
            <p:cNvPr id="16" name="Retângulo de cantos arredondados 32">
              <a:extLst>
                <a:ext uri="{FF2B5EF4-FFF2-40B4-BE49-F238E27FC236}">
                  <a16:creationId xmlns:a16="http://schemas.microsoft.com/office/drawing/2014/main" id="{375E6AF8-031A-EDA3-2816-A507844123C4}"/>
                </a:ext>
              </a:extLst>
            </p:cNvPr>
            <p:cNvSpPr/>
            <p:nvPr/>
          </p:nvSpPr>
          <p:spPr>
            <a:xfrm>
              <a:off x="7755167" y="6478483"/>
              <a:ext cx="1105518" cy="561325"/>
            </a:xfrm>
            <a:prstGeom prst="roundRect">
              <a:avLst/>
            </a:prstGeom>
            <a:no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pt-BR" sz="2000" kern="0" dirty="0">
                  <a:solidFill>
                    <a:prstClr val="white"/>
                  </a:solidFill>
                  <a:latin typeface="Montserrat" panose="00000500000000000000" pitchFamily="2" charset="0"/>
                </a:rPr>
                <a:t>260</a:t>
              </a:r>
            </a:p>
          </p:txBody>
        </p:sp>
        <p:sp>
          <p:nvSpPr>
            <p:cNvPr id="20" name="Retângulo de cantos arredondados 32">
              <a:extLst>
                <a:ext uri="{FF2B5EF4-FFF2-40B4-BE49-F238E27FC236}">
                  <a16:creationId xmlns:a16="http://schemas.microsoft.com/office/drawing/2014/main" id="{8CE1240B-9766-9CB1-E8CB-F5689345AFC8}"/>
                </a:ext>
              </a:extLst>
            </p:cNvPr>
            <p:cNvSpPr/>
            <p:nvPr/>
          </p:nvSpPr>
          <p:spPr>
            <a:xfrm>
              <a:off x="9424292" y="6478483"/>
              <a:ext cx="1105518" cy="561325"/>
            </a:xfrm>
            <a:prstGeom prst="roundRect">
              <a:avLst/>
            </a:prstGeom>
            <a:no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pt-BR" sz="2000" kern="0" dirty="0">
                  <a:solidFill>
                    <a:schemeClr val="bg1"/>
                  </a:solidFill>
                  <a:latin typeface="Montserrat" panose="00000500000000000000" pitchFamily="2" charset="0"/>
                </a:rPr>
                <a:t>52</a:t>
              </a:r>
            </a:p>
          </p:txBody>
        </p:sp>
        <p:sp>
          <p:nvSpPr>
            <p:cNvPr id="21" name="Retângulo de cantos arredondados 32">
              <a:extLst>
                <a:ext uri="{FF2B5EF4-FFF2-40B4-BE49-F238E27FC236}">
                  <a16:creationId xmlns:a16="http://schemas.microsoft.com/office/drawing/2014/main" id="{4FECF913-A1D4-DC18-27EA-476A2A5D47E8}"/>
                </a:ext>
              </a:extLst>
            </p:cNvPr>
            <p:cNvSpPr/>
            <p:nvPr/>
          </p:nvSpPr>
          <p:spPr>
            <a:xfrm>
              <a:off x="5419198" y="5773368"/>
              <a:ext cx="5808986" cy="561325"/>
            </a:xfrm>
            <a:prstGeom prst="roundRect">
              <a:avLst/>
            </a:prstGeom>
            <a:no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pt-BR" sz="2000" b="1" kern="0" dirty="0" err="1">
                  <a:solidFill>
                    <a:prstClr val="white"/>
                  </a:solidFill>
                  <a:latin typeface="Montserrat" panose="00000500000000000000" pitchFamily="2" charset="0"/>
                </a:rPr>
                <a:t>Promedio</a:t>
              </a:r>
              <a:r>
                <a:rPr lang="pt-BR" sz="2000" b="1" kern="0" dirty="0">
                  <a:solidFill>
                    <a:prstClr val="white"/>
                  </a:solidFill>
                  <a:latin typeface="Montserrat" panose="00000500000000000000" pitchFamily="2" charset="0"/>
                </a:rPr>
                <a:t> de </a:t>
              </a:r>
              <a:r>
                <a:rPr lang="pt-BR" sz="2000" b="1" kern="0" dirty="0" err="1">
                  <a:solidFill>
                    <a:prstClr val="white"/>
                  </a:solidFill>
                  <a:latin typeface="Montserrat" panose="00000500000000000000" pitchFamily="2" charset="0"/>
                </a:rPr>
                <a:t>puestos</a:t>
              </a:r>
              <a:r>
                <a:rPr lang="pt-BR" sz="2000" b="1" kern="0" dirty="0">
                  <a:solidFill>
                    <a:prstClr val="white"/>
                  </a:solidFill>
                  <a:latin typeface="Montserrat" panose="00000500000000000000" pitchFamily="2" charset="0"/>
                </a:rPr>
                <a:t> por centro comercial</a:t>
              </a:r>
            </a:p>
          </p:txBody>
        </p:sp>
      </p:grpSp>
      <p:sp>
        <p:nvSpPr>
          <p:cNvPr id="23" name="Retângulo de cantos arredondados 25">
            <a:extLst>
              <a:ext uri="{FF2B5EF4-FFF2-40B4-BE49-F238E27FC236}">
                <a16:creationId xmlns:a16="http://schemas.microsoft.com/office/drawing/2014/main" id="{B6978507-7508-6FE3-D214-A6EDF8DF15E5}"/>
              </a:ext>
            </a:extLst>
          </p:cNvPr>
          <p:cNvSpPr/>
          <p:nvPr/>
        </p:nvSpPr>
        <p:spPr>
          <a:xfrm>
            <a:off x="1071291" y="3404015"/>
            <a:ext cx="3468813" cy="681879"/>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pt-BR" sz="2400" b="1" dirty="0">
                <a:solidFill>
                  <a:srgbClr val="74A9DB"/>
                </a:solidFill>
                <a:latin typeface="Montserrat" panose="00000500000000000000" pitchFamily="2" charset="0"/>
                <a:ea typeface="Verdana" panose="020B0604030504040204" pitchFamily="34" charset="0"/>
                <a:cs typeface="Verdana" panose="020B0604030504040204" pitchFamily="34" charset="0"/>
              </a:rPr>
              <a:t>Total de </a:t>
            </a:r>
            <a:r>
              <a:rPr lang="pt-BR" sz="2400" b="1" dirty="0" err="1">
                <a:solidFill>
                  <a:srgbClr val="74A9DB"/>
                </a:solidFill>
                <a:latin typeface="Montserrat" panose="00000500000000000000" pitchFamily="2" charset="0"/>
                <a:ea typeface="Verdana" panose="020B0604030504040204" pitchFamily="34" charset="0"/>
                <a:cs typeface="Verdana" panose="020B0604030504040204" pitchFamily="34" charset="0"/>
              </a:rPr>
              <a:t>Empleos</a:t>
            </a:r>
            <a:endParaRPr lang="pt-BR" sz="2400" b="1" dirty="0">
              <a:solidFill>
                <a:srgbClr val="74A9DB"/>
              </a:solidFill>
              <a:latin typeface="Montserrat" panose="00000500000000000000" pitchFamily="2" charset="0"/>
              <a:ea typeface="Verdana" panose="020B0604030504040204" pitchFamily="34" charset="0"/>
              <a:cs typeface="Verdana" panose="020B0604030504040204" pitchFamily="34" charset="0"/>
            </a:endParaRPr>
          </a:p>
          <a:p>
            <a:r>
              <a:rPr lang="pt-BR" sz="2400" dirty="0">
                <a:solidFill>
                  <a:schemeClr val="tx1"/>
                </a:solidFill>
                <a:latin typeface="Montserrat" panose="00000500000000000000" pitchFamily="2" charset="0"/>
                <a:ea typeface="Verdana" panose="020B0604030504040204" pitchFamily="34" charset="0"/>
                <a:cs typeface="Verdana" panose="020B0604030504040204" pitchFamily="34" charset="0"/>
              </a:rPr>
              <a:t>20.248</a:t>
            </a:r>
          </a:p>
        </p:txBody>
      </p:sp>
      <p:sp>
        <p:nvSpPr>
          <p:cNvPr id="24" name="Retângulo de cantos arredondados 25">
            <a:extLst>
              <a:ext uri="{FF2B5EF4-FFF2-40B4-BE49-F238E27FC236}">
                <a16:creationId xmlns:a16="http://schemas.microsoft.com/office/drawing/2014/main" id="{5739B329-7255-3FD0-4B8B-04E2970BE998}"/>
              </a:ext>
            </a:extLst>
          </p:cNvPr>
          <p:cNvSpPr/>
          <p:nvPr/>
        </p:nvSpPr>
        <p:spPr>
          <a:xfrm>
            <a:off x="1111394" y="4447562"/>
            <a:ext cx="3803506" cy="681879"/>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pt-BR" sz="2400" b="1" dirty="0" err="1">
                <a:solidFill>
                  <a:srgbClr val="74A9DB"/>
                </a:solidFill>
                <a:latin typeface="Montserrat" panose="00000500000000000000" pitchFamily="2" charset="0"/>
                <a:ea typeface="Verdana" panose="020B0604030504040204" pitchFamily="34" charset="0"/>
                <a:cs typeface="Verdana" panose="020B0604030504040204" pitchFamily="34" charset="0"/>
              </a:rPr>
              <a:t>Promedio</a:t>
            </a:r>
            <a:r>
              <a:rPr lang="pt-BR" sz="2400" b="1" dirty="0">
                <a:solidFill>
                  <a:srgbClr val="74A9DB"/>
                </a:solidFill>
                <a:latin typeface="Montserrat" panose="00000500000000000000" pitchFamily="2" charset="0"/>
                <a:ea typeface="Verdana" panose="020B0604030504040204" pitchFamily="34" charset="0"/>
                <a:cs typeface="Verdana" panose="020B0604030504040204" pitchFamily="34" charset="0"/>
              </a:rPr>
              <a:t> de </a:t>
            </a:r>
            <a:r>
              <a:rPr lang="pt-BR" sz="2400" b="1" dirty="0" err="1">
                <a:solidFill>
                  <a:srgbClr val="74A9DB"/>
                </a:solidFill>
                <a:latin typeface="Montserrat" panose="00000500000000000000" pitchFamily="2" charset="0"/>
                <a:ea typeface="Verdana" panose="020B0604030504040204" pitchFamily="34" charset="0"/>
                <a:cs typeface="Verdana" panose="020B0604030504040204" pitchFamily="34" charset="0"/>
              </a:rPr>
              <a:t>emplo</a:t>
            </a:r>
            <a:r>
              <a:rPr lang="pt-BR" sz="2400" b="1" dirty="0">
                <a:solidFill>
                  <a:srgbClr val="74A9DB"/>
                </a:solidFill>
                <a:latin typeface="Montserrat" panose="00000500000000000000" pitchFamily="2" charset="0"/>
                <a:ea typeface="Verdana" panose="020B0604030504040204" pitchFamily="34" charset="0"/>
                <a:cs typeface="Verdana" panose="020B0604030504040204" pitchFamily="34" charset="0"/>
              </a:rPr>
              <a:t> por centro comercial</a:t>
            </a:r>
          </a:p>
          <a:p>
            <a:r>
              <a:rPr lang="pt-BR" sz="2400" dirty="0">
                <a:solidFill>
                  <a:schemeClr val="tx1">
                    <a:lumMod val="95000"/>
                    <a:lumOff val="5000"/>
                  </a:schemeClr>
                </a:solidFill>
                <a:latin typeface="Montserrat" panose="00000500000000000000" pitchFamily="2" charset="0"/>
                <a:ea typeface="Verdana" panose="020B0604030504040204" pitchFamily="34" charset="0"/>
                <a:cs typeface="Verdana" panose="020B0604030504040204" pitchFamily="34" charset="0"/>
              </a:rPr>
              <a:t>332</a:t>
            </a:r>
          </a:p>
        </p:txBody>
      </p:sp>
      <p:pic>
        <p:nvPicPr>
          <p:cNvPr id="8" name="Imagem 7" descr="Uma imagem contendo Diagrama&#10;&#10;Descrição gerada automaticamente">
            <a:extLst>
              <a:ext uri="{FF2B5EF4-FFF2-40B4-BE49-F238E27FC236}">
                <a16:creationId xmlns:a16="http://schemas.microsoft.com/office/drawing/2014/main" id="{FB6804DF-666F-2AAE-3F74-DA1222258D5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6084" t="50387" r="6601" b="10444"/>
          <a:stretch/>
        </p:blipFill>
        <p:spPr>
          <a:xfrm rot="16200000">
            <a:off x="-3125093" y="3144143"/>
            <a:ext cx="6846680" cy="596494"/>
          </a:xfrm>
          <a:prstGeom prst="rect">
            <a:avLst/>
          </a:prstGeom>
        </p:spPr>
      </p:pic>
      <p:grpSp>
        <p:nvGrpSpPr>
          <p:cNvPr id="7" name="Agrupar 6">
            <a:extLst>
              <a:ext uri="{FF2B5EF4-FFF2-40B4-BE49-F238E27FC236}">
                <a16:creationId xmlns:a16="http://schemas.microsoft.com/office/drawing/2014/main" id="{E9A21FFD-B750-AF24-E592-6BAAB08D4B6F}"/>
              </a:ext>
            </a:extLst>
          </p:cNvPr>
          <p:cNvGrpSpPr/>
          <p:nvPr/>
        </p:nvGrpSpPr>
        <p:grpSpPr>
          <a:xfrm>
            <a:off x="0" y="-203200"/>
            <a:ext cx="596496" cy="7096541"/>
            <a:chOff x="0" y="9939"/>
            <a:chExt cx="596496" cy="6858002"/>
          </a:xfrm>
        </p:grpSpPr>
        <p:pic>
          <p:nvPicPr>
            <p:cNvPr id="9" name="Imagem 8" descr="Uma imagem contendo Diagrama&#10;&#10;Descrição gerada automaticamente">
              <a:extLst>
                <a:ext uri="{FF2B5EF4-FFF2-40B4-BE49-F238E27FC236}">
                  <a16:creationId xmlns:a16="http://schemas.microsoft.com/office/drawing/2014/main" id="{5D5505CD-E366-5888-EA70-2BB6606B1DFA}"/>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6084" t="50387" r="6601" b="10444"/>
            <a:stretch/>
          </p:blipFill>
          <p:spPr>
            <a:xfrm rot="16200000">
              <a:off x="-3130752" y="3140693"/>
              <a:ext cx="6858002" cy="596494"/>
            </a:xfrm>
            <a:prstGeom prst="rect">
              <a:avLst/>
            </a:prstGeom>
          </p:spPr>
        </p:pic>
        <p:sp>
          <p:nvSpPr>
            <p:cNvPr id="11" name="Retângulo 10">
              <a:extLst>
                <a:ext uri="{FF2B5EF4-FFF2-40B4-BE49-F238E27FC236}">
                  <a16:creationId xmlns:a16="http://schemas.microsoft.com/office/drawing/2014/main" id="{16A6482C-7281-1DEF-1DDA-D07716D8A0C9}"/>
                </a:ext>
              </a:extLst>
            </p:cNvPr>
            <p:cNvSpPr/>
            <p:nvPr/>
          </p:nvSpPr>
          <p:spPr>
            <a:xfrm>
              <a:off x="0" y="2112621"/>
              <a:ext cx="275303" cy="276374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5" name="Retângulo: Cantos Arredondados 14">
            <a:extLst>
              <a:ext uri="{FF2B5EF4-FFF2-40B4-BE49-F238E27FC236}">
                <a16:creationId xmlns:a16="http://schemas.microsoft.com/office/drawing/2014/main" id="{83F31967-6417-11C5-EBAB-0685751E8E12}"/>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20</a:t>
            </a:r>
          </a:p>
        </p:txBody>
      </p:sp>
      <p:sp>
        <p:nvSpPr>
          <p:cNvPr id="10" name="Retângulo: Cantos Arredondados 9">
            <a:hlinkClick r:id="rId4" action="ppaction://hlinksldjump"/>
            <a:extLst>
              <a:ext uri="{FF2B5EF4-FFF2-40B4-BE49-F238E27FC236}">
                <a16:creationId xmlns:a16="http://schemas.microsoft.com/office/drawing/2014/main" id="{8CEA7A32-EF41-1068-A64C-A07F04F348E7}"/>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421799130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Gráfico 7">
            <a:extLst>
              <a:ext uri="{FF2B5EF4-FFF2-40B4-BE49-F238E27FC236}">
                <a16:creationId xmlns:a16="http://schemas.microsoft.com/office/drawing/2014/main" id="{E18A60F3-F82E-7EC2-ED85-873157CBD398}"/>
              </a:ext>
            </a:extLst>
          </p:cNvPr>
          <p:cNvGraphicFramePr/>
          <p:nvPr/>
        </p:nvGraphicFramePr>
        <p:xfrm>
          <a:off x="6860224" y="179553"/>
          <a:ext cx="2831126" cy="3837943"/>
        </p:xfrm>
        <a:graphic>
          <a:graphicData uri="http://schemas.openxmlformats.org/drawingml/2006/chart">
            <c:chart xmlns:c="http://schemas.openxmlformats.org/drawingml/2006/chart" xmlns:r="http://schemas.openxmlformats.org/officeDocument/2006/relationships" r:id="rId2"/>
          </a:graphicData>
        </a:graphic>
      </p:graphicFrame>
      <p:pic>
        <p:nvPicPr>
          <p:cNvPr id="6" name="Imagem 5" descr="Bandeira vermelha com desenho de avião voando no ar&#10;&#10;Descrição gerada automaticamente com confiança média">
            <a:extLst>
              <a:ext uri="{FF2B5EF4-FFF2-40B4-BE49-F238E27FC236}">
                <a16:creationId xmlns:a16="http://schemas.microsoft.com/office/drawing/2014/main" id="{879960F3-0FE9-4D31-6F79-381A69D33FE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11883" b="12269"/>
          <a:stretch/>
        </p:blipFill>
        <p:spPr>
          <a:xfrm rot="16200000">
            <a:off x="-3132658" y="3132663"/>
            <a:ext cx="6858000" cy="592675"/>
          </a:xfrm>
          <a:prstGeom prst="rect">
            <a:avLst/>
          </a:prstGeom>
        </p:spPr>
      </p:pic>
      <p:sp>
        <p:nvSpPr>
          <p:cNvPr id="7" name="CaixaDeTexto 6">
            <a:extLst>
              <a:ext uri="{FF2B5EF4-FFF2-40B4-BE49-F238E27FC236}">
                <a16:creationId xmlns:a16="http://schemas.microsoft.com/office/drawing/2014/main" id="{3E4DC8D9-B88A-721E-FDE9-8C0B5563804D}"/>
              </a:ext>
            </a:extLst>
          </p:cNvPr>
          <p:cNvSpPr txBox="1"/>
          <p:nvPr/>
        </p:nvSpPr>
        <p:spPr>
          <a:xfrm>
            <a:off x="1310500" y="938142"/>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los centros comerciales</a:t>
            </a:r>
          </a:p>
        </p:txBody>
      </p:sp>
      <p:sp>
        <p:nvSpPr>
          <p:cNvPr id="9" name="CaixaDeTexto 8">
            <a:extLst>
              <a:ext uri="{FF2B5EF4-FFF2-40B4-BE49-F238E27FC236}">
                <a16:creationId xmlns:a16="http://schemas.microsoft.com/office/drawing/2014/main" id="{5A8CB942-6EBE-89AC-5EA2-E5F0A44BA6F5}"/>
              </a:ext>
            </a:extLst>
          </p:cNvPr>
          <p:cNvSpPr txBox="1"/>
          <p:nvPr/>
        </p:nvSpPr>
        <p:spPr>
          <a:xfrm>
            <a:off x="1333053" y="2546747"/>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GLA</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sp>
        <p:nvSpPr>
          <p:cNvPr id="2" name="CaixaDeTexto 1">
            <a:extLst>
              <a:ext uri="{FF2B5EF4-FFF2-40B4-BE49-F238E27FC236}">
                <a16:creationId xmlns:a16="http://schemas.microsoft.com/office/drawing/2014/main" id="{001070E2-C124-46E3-4305-5E073C7B4812}"/>
              </a:ext>
            </a:extLst>
          </p:cNvPr>
          <p:cNvSpPr txBox="1"/>
          <p:nvPr/>
        </p:nvSpPr>
        <p:spPr>
          <a:xfrm>
            <a:off x="1333053" y="4113875"/>
            <a:ext cx="3240768" cy="94128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Tamaño promedio de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los centros comerciales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400" b="1" dirty="0">
                <a:solidFill>
                  <a:srgbClr val="E9343D"/>
                </a:solidFill>
                <a:latin typeface="Bebas Neue" panose="00000500000000000000" pitchFamily="2" charset="0"/>
                <a:ea typeface="Segoe UI Black" panose="020B0A02040204020203" pitchFamily="34" charset="0"/>
                <a:cs typeface="Segoe UI" panose="020B0502040204020203" pitchFamily="34" charset="0"/>
              </a:rPr>
              <a:t>25.112 M²</a:t>
            </a:r>
            <a:endParaRPr kumimoji="0" lang="es-419" sz="2400" b="1" i="0" u="none" strike="noStrike" kern="1200" cap="none" spc="0" normalizeH="0" baseline="0" dirty="0">
              <a:ln>
                <a:noFill/>
              </a:ln>
              <a:solidFill>
                <a:srgbClr val="E9343D"/>
              </a:solidFill>
              <a:effectLst/>
              <a:uLnTx/>
              <a:uFillTx/>
              <a:latin typeface="Bebas Neue" panose="00000500000000000000" pitchFamily="2" charset="0"/>
              <a:ea typeface="Segoe UI Black" panose="020B0A02040204020203" pitchFamily="34" charset="0"/>
              <a:cs typeface="Segoe UI" panose="020B0502040204020203" pitchFamily="34" charset="0"/>
            </a:endParaRPr>
          </a:p>
        </p:txBody>
      </p:sp>
      <p:graphicFrame>
        <p:nvGraphicFramePr>
          <p:cNvPr id="5" name="Gráfico 4">
            <a:extLst>
              <a:ext uri="{FF2B5EF4-FFF2-40B4-BE49-F238E27FC236}">
                <a16:creationId xmlns:a16="http://schemas.microsoft.com/office/drawing/2014/main" id="{BD78CCEE-A089-4AEF-DE34-BFBED018FAFC}"/>
              </a:ext>
            </a:extLst>
          </p:cNvPr>
          <p:cNvGraphicFramePr/>
          <p:nvPr>
            <p:extLst>
              <p:ext uri="{D42A27DB-BD31-4B8C-83A1-F6EECF244321}">
                <p14:modId xmlns:p14="http://schemas.microsoft.com/office/powerpoint/2010/main" val="2452247859"/>
              </p:ext>
            </p:extLst>
          </p:nvPr>
        </p:nvGraphicFramePr>
        <p:xfrm>
          <a:off x="7164553" y="368783"/>
          <a:ext cx="4234922" cy="345948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Tabela 10">
            <a:extLst>
              <a:ext uri="{FF2B5EF4-FFF2-40B4-BE49-F238E27FC236}">
                <a16:creationId xmlns:a16="http://schemas.microsoft.com/office/drawing/2014/main" id="{C0D14585-A7FE-85E5-2642-D4C75D865F0A}"/>
              </a:ext>
            </a:extLst>
          </p:cNvPr>
          <p:cNvGraphicFramePr>
            <a:graphicFrameLocks noGrp="1"/>
          </p:cNvGraphicFramePr>
          <p:nvPr>
            <p:extLst>
              <p:ext uri="{D42A27DB-BD31-4B8C-83A1-F6EECF244321}">
                <p14:modId xmlns:p14="http://schemas.microsoft.com/office/powerpoint/2010/main" val="973373278"/>
              </p:ext>
            </p:extLst>
          </p:nvPr>
        </p:nvGraphicFramePr>
        <p:xfrm>
          <a:off x="5775961" y="3814742"/>
          <a:ext cx="6416040" cy="2490808"/>
        </p:xfrm>
        <a:graphic>
          <a:graphicData uri="http://schemas.openxmlformats.org/drawingml/2006/table">
            <a:tbl>
              <a:tblPr firstRow="1" bandRow="1">
                <a:tableStyleId>{35758FB7-9AC5-4552-8A53-C91805E547FA}</a:tableStyleId>
              </a:tblPr>
              <a:tblGrid>
                <a:gridCol w="2627877">
                  <a:extLst>
                    <a:ext uri="{9D8B030D-6E8A-4147-A177-3AD203B41FA5}">
                      <a16:colId xmlns:a16="http://schemas.microsoft.com/office/drawing/2014/main" val="20000"/>
                    </a:ext>
                  </a:extLst>
                </a:gridCol>
                <a:gridCol w="3788163">
                  <a:extLst>
                    <a:ext uri="{9D8B030D-6E8A-4147-A177-3AD203B41FA5}">
                      <a16:colId xmlns:a16="http://schemas.microsoft.com/office/drawing/2014/main" val="20001"/>
                    </a:ext>
                  </a:extLst>
                </a:gridCol>
              </a:tblGrid>
              <a:tr h="541480">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solidFill>
                      <a:srgbClr val="002060"/>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solidFill>
                      <a:srgbClr val="002060"/>
                    </a:solidFill>
                  </a:tcPr>
                </a:tc>
                <a:extLst>
                  <a:ext uri="{0D108BD9-81ED-4DB2-BD59-A6C34878D82A}">
                    <a16:rowId xmlns:a16="http://schemas.microsoft.com/office/drawing/2014/main" val="10000"/>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solidFill>
                      <a:schemeClr val="accent5">
                        <a:lumMod val="5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solidFill>
                      <a:schemeClr val="accent5">
                        <a:lumMod val="50000"/>
                      </a:schemeClr>
                    </a:solidFill>
                  </a:tcPr>
                </a:tc>
                <a:extLst>
                  <a:ext uri="{0D108BD9-81ED-4DB2-BD59-A6C34878D82A}">
                    <a16:rowId xmlns:a16="http://schemas.microsoft.com/office/drawing/2014/main" val="10001"/>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solidFill>
                      <a:schemeClr val="accent5">
                        <a:lumMod val="75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solidFill>
                      <a:schemeClr val="accent5">
                        <a:lumMod val="75000"/>
                      </a:schemeClr>
                    </a:solidFill>
                  </a:tcPr>
                </a:tc>
                <a:extLst>
                  <a:ext uri="{0D108BD9-81ED-4DB2-BD59-A6C34878D82A}">
                    <a16:rowId xmlns:a16="http://schemas.microsoft.com/office/drawing/2014/main" val="10002"/>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solidFill>
                      <a:schemeClr val="accent5">
                        <a:lumMod val="60000"/>
                        <a:lumOff val="40000"/>
                        <a:alpha val="4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solidFill>
                      <a:schemeClr val="accent5">
                        <a:lumMod val="60000"/>
                        <a:lumOff val="40000"/>
                        <a:alpha val="40000"/>
                      </a:schemeClr>
                    </a:solidFill>
                  </a:tcPr>
                </a:tc>
                <a:extLst>
                  <a:ext uri="{0D108BD9-81ED-4DB2-BD59-A6C34878D82A}">
                    <a16:rowId xmlns:a16="http://schemas.microsoft.com/office/drawing/2014/main" val="10003"/>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solidFill>
                      <a:schemeClr val="accent5">
                        <a:lumMod val="40000"/>
                        <a:lumOff val="6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solidFill>
                      <a:schemeClr val="accent5">
                        <a:lumMod val="40000"/>
                        <a:lumOff val="60000"/>
                      </a:schemeClr>
                    </a:solidFill>
                  </a:tcPr>
                </a:tc>
                <a:extLst>
                  <a:ext uri="{0D108BD9-81ED-4DB2-BD59-A6C34878D82A}">
                    <a16:rowId xmlns:a16="http://schemas.microsoft.com/office/drawing/2014/main" val="10004"/>
                  </a:ext>
                </a:extLst>
              </a:tr>
            </a:tbl>
          </a:graphicData>
        </a:graphic>
      </p:graphicFrame>
      <p:grpSp>
        <p:nvGrpSpPr>
          <p:cNvPr id="12" name="Agrupar 11">
            <a:extLst>
              <a:ext uri="{FF2B5EF4-FFF2-40B4-BE49-F238E27FC236}">
                <a16:creationId xmlns:a16="http://schemas.microsoft.com/office/drawing/2014/main" id="{89399FAB-3399-DCEF-E46A-565044B50190}"/>
              </a:ext>
            </a:extLst>
          </p:cNvPr>
          <p:cNvGrpSpPr/>
          <p:nvPr/>
        </p:nvGrpSpPr>
        <p:grpSpPr>
          <a:xfrm>
            <a:off x="-11110" y="-317500"/>
            <a:ext cx="649512" cy="7492999"/>
            <a:chOff x="61022" y="-406399"/>
            <a:chExt cx="649512" cy="406398"/>
          </a:xfrm>
        </p:grpSpPr>
        <p:sp>
          <p:nvSpPr>
            <p:cNvPr id="13" name="Retângulo 12">
              <a:extLst>
                <a:ext uri="{FF2B5EF4-FFF2-40B4-BE49-F238E27FC236}">
                  <a16:creationId xmlns:a16="http://schemas.microsoft.com/office/drawing/2014/main" id="{CBFAC904-C5E0-38BE-8DF9-55D72E62891C}"/>
                </a:ext>
              </a:extLst>
            </p:cNvPr>
            <p:cNvSpPr/>
            <p:nvPr/>
          </p:nvSpPr>
          <p:spPr>
            <a:xfrm>
              <a:off x="26396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4" name="Retângulo 13">
              <a:extLst>
                <a:ext uri="{FF2B5EF4-FFF2-40B4-BE49-F238E27FC236}">
                  <a16:creationId xmlns:a16="http://schemas.microsoft.com/office/drawing/2014/main" id="{5AA7E040-8500-4804-1F3B-01AB7B163C19}"/>
                </a:ext>
              </a:extLst>
            </p:cNvPr>
            <p:cNvSpPr/>
            <p:nvPr/>
          </p:nvSpPr>
          <p:spPr>
            <a:xfrm>
              <a:off x="61022" y="-406399"/>
              <a:ext cx="232959" cy="406398"/>
            </a:xfrm>
            <a:prstGeom prst="rect">
              <a:avLst/>
            </a:prstGeom>
            <a:solidFill>
              <a:srgbClr val="0723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5" name="Retângulo 14">
              <a:extLst>
                <a:ext uri="{FF2B5EF4-FFF2-40B4-BE49-F238E27FC236}">
                  <a16:creationId xmlns:a16="http://schemas.microsoft.com/office/drawing/2014/main" id="{1536263F-4808-6164-C3D1-A06FA6B9AB89}"/>
                </a:ext>
              </a:extLst>
            </p:cNvPr>
            <p:cNvSpPr/>
            <p:nvPr/>
          </p:nvSpPr>
          <p:spPr>
            <a:xfrm>
              <a:off x="500510" y="-406399"/>
              <a:ext cx="210024" cy="406398"/>
            </a:xfrm>
            <a:prstGeom prst="rect">
              <a:avLst/>
            </a:prstGeom>
            <a:solidFill>
              <a:srgbClr val="DA12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6" name="CaixaDeTexto 15">
            <a:extLst>
              <a:ext uri="{FF2B5EF4-FFF2-40B4-BE49-F238E27FC236}">
                <a16:creationId xmlns:a16="http://schemas.microsoft.com/office/drawing/2014/main" id="{9BDD5A7A-AE4B-D5BE-885D-8D9AA6961665}"/>
              </a:ext>
            </a:extLst>
          </p:cNvPr>
          <p:cNvSpPr txBox="1"/>
          <p:nvPr/>
        </p:nvSpPr>
        <p:spPr>
          <a:xfrm>
            <a:off x="1333053" y="4966635"/>
            <a:ext cx="3240768" cy="369332"/>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Cálculo del GLA promedio considera una muestra de 8 de los 17 centros comerciales del país.</a:t>
            </a:r>
            <a:endParaRPr lang="es-419" sz="900" dirty="0">
              <a:latin typeface="Montserrat" panose="00000500000000000000" pitchFamily="2" charset="0"/>
              <a:cs typeface="Calibri" panose="020F0502020204030204" pitchFamily="34" charset="0"/>
            </a:endParaRPr>
          </a:p>
        </p:txBody>
      </p:sp>
      <p:sp>
        <p:nvSpPr>
          <p:cNvPr id="17" name="Elipse 16">
            <a:extLst>
              <a:ext uri="{FF2B5EF4-FFF2-40B4-BE49-F238E27FC236}">
                <a16:creationId xmlns:a16="http://schemas.microsoft.com/office/drawing/2014/main" id="{92E10A37-7BC4-5A9A-FA17-E32E83A0B85A}"/>
              </a:ext>
            </a:extLst>
          </p:cNvPr>
          <p:cNvSpPr/>
          <p:nvPr/>
        </p:nvSpPr>
        <p:spPr>
          <a:xfrm>
            <a:off x="1010019" y="136673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18" name="Conector reto 17">
            <a:extLst>
              <a:ext uri="{FF2B5EF4-FFF2-40B4-BE49-F238E27FC236}">
                <a16:creationId xmlns:a16="http://schemas.microsoft.com/office/drawing/2014/main" id="{21573882-3805-9E27-07D3-0603B2F2FB86}"/>
              </a:ext>
            </a:extLst>
          </p:cNvPr>
          <p:cNvCxnSpPr>
            <a:cxnSpLocks/>
          </p:cNvCxnSpPr>
          <p:nvPr/>
        </p:nvCxnSpPr>
        <p:spPr>
          <a:xfrm>
            <a:off x="1085692" y="-3346929"/>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 name="Retângulo: Cantos Arredondados 3">
            <a:extLst>
              <a:ext uri="{FF2B5EF4-FFF2-40B4-BE49-F238E27FC236}">
                <a16:creationId xmlns:a16="http://schemas.microsoft.com/office/drawing/2014/main" id="{6C7E0981-BF91-4CBE-1B68-D7FA2F61C4C1}"/>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200</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3" name="Retângulo: Cantos Arredondados 2">
            <a:hlinkClick r:id="rId5" action="ppaction://hlinksldjump"/>
            <a:extLst>
              <a:ext uri="{FF2B5EF4-FFF2-40B4-BE49-F238E27FC236}">
                <a16:creationId xmlns:a16="http://schemas.microsoft.com/office/drawing/2014/main" id="{41B5D44B-F8A5-2D31-3BDB-E609EBBE322D}"/>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497543114"/>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377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1170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4589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pic>
        <p:nvPicPr>
          <p:cNvPr id="6" name="Imagem 5" descr="Bandeira vermelha com desenho de avião voando no ar&#10;&#10;Descrição gerada automaticamente com confiança média">
            <a:extLst>
              <a:ext uri="{FF2B5EF4-FFF2-40B4-BE49-F238E27FC236}">
                <a16:creationId xmlns:a16="http://schemas.microsoft.com/office/drawing/2014/main" id="{698914F2-5073-84E3-944B-55BA6219661C}"/>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11883" b="12269"/>
          <a:stretch/>
        </p:blipFill>
        <p:spPr>
          <a:xfrm rot="16200000">
            <a:off x="-3132658" y="3132663"/>
            <a:ext cx="6858000" cy="592675"/>
          </a:xfrm>
          <a:prstGeom prst="rect">
            <a:avLst/>
          </a:prstGeom>
        </p:spPr>
      </p:pic>
      <p:grpSp>
        <p:nvGrpSpPr>
          <p:cNvPr id="5" name="Agrupar 4">
            <a:extLst>
              <a:ext uri="{FF2B5EF4-FFF2-40B4-BE49-F238E27FC236}">
                <a16:creationId xmlns:a16="http://schemas.microsoft.com/office/drawing/2014/main" id="{E70BE806-1A9C-48F2-F711-2B54F5A3B5D3}"/>
              </a:ext>
            </a:extLst>
          </p:cNvPr>
          <p:cNvGrpSpPr/>
          <p:nvPr/>
        </p:nvGrpSpPr>
        <p:grpSpPr>
          <a:xfrm>
            <a:off x="-11110" y="-317500"/>
            <a:ext cx="649512" cy="7492999"/>
            <a:chOff x="61022" y="-406399"/>
            <a:chExt cx="649512" cy="406398"/>
          </a:xfrm>
        </p:grpSpPr>
        <p:sp>
          <p:nvSpPr>
            <p:cNvPr id="8" name="Retângulo 7">
              <a:extLst>
                <a:ext uri="{FF2B5EF4-FFF2-40B4-BE49-F238E27FC236}">
                  <a16:creationId xmlns:a16="http://schemas.microsoft.com/office/drawing/2014/main" id="{80937446-7345-E491-A7B9-E63DE580CF98}"/>
                </a:ext>
              </a:extLst>
            </p:cNvPr>
            <p:cNvSpPr/>
            <p:nvPr/>
          </p:nvSpPr>
          <p:spPr>
            <a:xfrm>
              <a:off x="26396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9" name="Retângulo 8">
              <a:extLst>
                <a:ext uri="{FF2B5EF4-FFF2-40B4-BE49-F238E27FC236}">
                  <a16:creationId xmlns:a16="http://schemas.microsoft.com/office/drawing/2014/main" id="{E541719F-4DE5-F88F-34F1-5575654B4BD5}"/>
                </a:ext>
              </a:extLst>
            </p:cNvPr>
            <p:cNvSpPr/>
            <p:nvPr/>
          </p:nvSpPr>
          <p:spPr>
            <a:xfrm>
              <a:off x="61022" y="-406399"/>
              <a:ext cx="232959" cy="406398"/>
            </a:xfrm>
            <a:prstGeom prst="rect">
              <a:avLst/>
            </a:prstGeom>
            <a:solidFill>
              <a:srgbClr val="0723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0" name="Retângulo 9">
              <a:extLst>
                <a:ext uri="{FF2B5EF4-FFF2-40B4-BE49-F238E27FC236}">
                  <a16:creationId xmlns:a16="http://schemas.microsoft.com/office/drawing/2014/main" id="{0F9AE87B-C9F2-36EB-D67A-888277C46956}"/>
                </a:ext>
              </a:extLst>
            </p:cNvPr>
            <p:cNvSpPr/>
            <p:nvPr/>
          </p:nvSpPr>
          <p:spPr>
            <a:xfrm>
              <a:off x="500510" y="-406399"/>
              <a:ext cx="210024" cy="406398"/>
            </a:xfrm>
            <a:prstGeom prst="rect">
              <a:avLst/>
            </a:prstGeom>
            <a:solidFill>
              <a:srgbClr val="DA12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10">
            <a:extLst>
              <a:ext uri="{FF2B5EF4-FFF2-40B4-BE49-F238E27FC236}">
                <a16:creationId xmlns:a16="http://schemas.microsoft.com/office/drawing/2014/main" id="{C6EE15B7-EC37-8F61-4BF0-6860F72EC53D}"/>
              </a:ext>
            </a:extLst>
          </p:cNvPr>
          <p:cNvGraphicFramePr>
            <a:graphicFrameLocks noGrp="1"/>
          </p:cNvGraphicFramePr>
          <p:nvPr>
            <p:extLst>
              <p:ext uri="{D42A27DB-BD31-4B8C-83A1-F6EECF244321}">
                <p14:modId xmlns:p14="http://schemas.microsoft.com/office/powerpoint/2010/main" val="4213439461"/>
              </p:ext>
            </p:extLst>
          </p:nvPr>
        </p:nvGraphicFramePr>
        <p:xfrm>
          <a:off x="5314953" y="-1"/>
          <a:ext cx="6119999" cy="2815065"/>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72357"/>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72357"/>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72357"/>
                    </a:solidFill>
                  </a:tcPr>
                </a:tc>
                <a:extLst>
                  <a:ext uri="{0D108BD9-81ED-4DB2-BD59-A6C34878D82A}">
                    <a16:rowId xmlns:a16="http://schemas.microsoft.com/office/drawing/2014/main" val="3012483457"/>
                  </a:ext>
                </a:extLst>
              </a:tr>
              <a:tr h="346102">
                <a:tc>
                  <a:txBody>
                    <a:bodyPr/>
                    <a:lstStyle/>
                    <a:p>
                      <a:pPr algn="ctr" fontAlgn="b"/>
                      <a:r>
                        <a:rPr lang="pt-BR" sz="1100" b="0" i="0" u="none" strike="noStrike" dirty="0" err="1">
                          <a:solidFill>
                            <a:srgbClr val="000000"/>
                          </a:solidFill>
                          <a:effectLst/>
                          <a:latin typeface="Montserrat" panose="00000500000000000000" pitchFamily="2" charset="0"/>
                        </a:rPr>
                        <a:t>Ciudad</a:t>
                      </a:r>
                      <a:r>
                        <a:rPr lang="pt-BR" sz="1100" b="0" i="0" u="none" strike="noStrike" dirty="0">
                          <a:solidFill>
                            <a:srgbClr val="000000"/>
                          </a:solidFill>
                          <a:effectLst/>
                          <a:latin typeface="Montserrat" panose="00000500000000000000" pitchFamily="2" charset="0"/>
                        </a:rPr>
                        <a:t> de Panamá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FD5EA"/>
                    </a:solidFill>
                  </a:tcPr>
                </a:tc>
                <a:tc>
                  <a:txBody>
                    <a:bodyPr/>
                    <a:lstStyle/>
                    <a:p>
                      <a:pPr algn="ctr" fontAlgn="b"/>
                      <a:r>
                        <a:rPr lang="pt-BR" sz="1100" b="0" i="0" u="none" strike="noStrike">
                          <a:solidFill>
                            <a:srgbClr val="000000"/>
                          </a:solidFill>
                          <a:effectLst/>
                          <a:latin typeface="Montserrat" panose="00000500000000000000" pitchFamily="2" charset="0"/>
                        </a:rPr>
                        <a:t>Panamá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FD5EA"/>
                    </a:solidFill>
                  </a:tcPr>
                </a:tc>
                <a:tc>
                  <a:txBody>
                    <a:bodyPr/>
                    <a:lstStyle/>
                    <a:p>
                      <a:pPr algn="ctr" fontAlgn="b"/>
                      <a:r>
                        <a:rPr lang="pt-BR" sz="1100" b="0" i="0" u="none" strike="noStrike">
                          <a:solidFill>
                            <a:srgbClr val="000000"/>
                          </a:solidFill>
                          <a:effectLst/>
                          <a:latin typeface="Montserrat" panose="00000500000000000000" pitchFamily="2" charset="0"/>
                        </a:rPr>
                        <a:t>9</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FD5EA"/>
                    </a:solidFill>
                  </a:tcPr>
                </a:tc>
                <a:extLst>
                  <a:ext uri="{0D108BD9-81ED-4DB2-BD59-A6C34878D82A}">
                    <a16:rowId xmlns:a16="http://schemas.microsoft.com/office/drawing/2014/main" val="1307562550"/>
                  </a:ext>
                </a:extLst>
              </a:tr>
              <a:tr h="313241">
                <a:tc>
                  <a:txBody>
                    <a:bodyPr/>
                    <a:lstStyle/>
                    <a:p>
                      <a:pPr algn="ctr" fontAlgn="b"/>
                      <a:r>
                        <a:rPr lang="pt-BR" sz="1100" b="0" i="0" u="none" strike="noStrike">
                          <a:solidFill>
                            <a:srgbClr val="000000"/>
                          </a:solidFill>
                          <a:effectLst/>
                          <a:latin typeface="Montserrat" panose="00000500000000000000" pitchFamily="2" charset="0"/>
                        </a:rPr>
                        <a:t>La Chorrera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EBF5"/>
                    </a:solidFill>
                  </a:tcPr>
                </a:tc>
                <a:tc>
                  <a:txBody>
                    <a:bodyPr/>
                    <a:lstStyle/>
                    <a:p>
                      <a:pPr algn="ctr" fontAlgn="b"/>
                      <a:r>
                        <a:rPr lang="pt-BR" sz="1100" b="0" i="0" u="none" strike="noStrike">
                          <a:solidFill>
                            <a:srgbClr val="000000"/>
                          </a:solidFill>
                          <a:effectLst/>
                          <a:latin typeface="Montserrat" panose="00000500000000000000" pitchFamily="2" charset="0"/>
                        </a:rPr>
                        <a:t>Panamá Oeste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EBF5"/>
                    </a:solidFill>
                  </a:tcPr>
                </a:tc>
                <a:tc>
                  <a:txBody>
                    <a:bodyPr/>
                    <a:lstStyle/>
                    <a:p>
                      <a:pPr algn="ctr" fontAlgn="b"/>
                      <a:r>
                        <a:rPr lang="pt-BR" sz="1100" b="0" i="0" u="none" strike="noStrike">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EBF5"/>
                    </a:solidFill>
                  </a:tcPr>
                </a:tc>
                <a:extLst>
                  <a:ext uri="{0D108BD9-81ED-4DB2-BD59-A6C34878D82A}">
                    <a16:rowId xmlns:a16="http://schemas.microsoft.com/office/drawing/2014/main" val="3054193406"/>
                  </a:ext>
                </a:extLst>
              </a:tr>
              <a:tr h="345480">
                <a:tc>
                  <a:txBody>
                    <a:bodyPr/>
                    <a:lstStyle/>
                    <a:p>
                      <a:pPr algn="ctr" fontAlgn="b"/>
                      <a:r>
                        <a:rPr lang="pt-BR" sz="1100" b="0" i="0" u="none" strike="noStrike">
                          <a:solidFill>
                            <a:srgbClr val="000000"/>
                          </a:solidFill>
                          <a:effectLst/>
                          <a:latin typeface="Montserrat" panose="00000500000000000000" pitchFamily="2" charset="0"/>
                        </a:rPr>
                        <a:t>Arraiján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FD5EA"/>
                    </a:solidFill>
                  </a:tcPr>
                </a:tc>
                <a:tc>
                  <a:txBody>
                    <a:bodyPr/>
                    <a:lstStyle/>
                    <a:p>
                      <a:pPr algn="ctr" fontAlgn="b"/>
                      <a:r>
                        <a:rPr lang="pt-BR" sz="1100" b="0" i="0" u="none" strike="noStrike" dirty="0">
                          <a:solidFill>
                            <a:srgbClr val="000000"/>
                          </a:solidFill>
                          <a:effectLst/>
                          <a:latin typeface="Montserrat" panose="00000500000000000000" pitchFamily="2" charset="0"/>
                        </a:rPr>
                        <a:t>Panamá Oeste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FD5EA"/>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FD5EA"/>
                    </a:solidFill>
                  </a:tcPr>
                </a:tc>
                <a:extLst>
                  <a:ext uri="{0D108BD9-81ED-4DB2-BD59-A6C34878D82A}">
                    <a16:rowId xmlns:a16="http://schemas.microsoft.com/office/drawing/2014/main" val="2054920396"/>
                  </a:ext>
                </a:extLst>
              </a:tr>
              <a:tr h="313241">
                <a:tc>
                  <a:txBody>
                    <a:bodyPr/>
                    <a:lstStyle/>
                    <a:p>
                      <a:pPr algn="ctr" fontAlgn="b"/>
                      <a:r>
                        <a:rPr lang="pt-BR" sz="1100" b="0" i="0" u="none" strike="noStrike">
                          <a:solidFill>
                            <a:srgbClr val="000000"/>
                          </a:solidFill>
                          <a:effectLst/>
                          <a:latin typeface="Montserrat" panose="00000500000000000000" pitchFamily="2" charset="0"/>
                        </a:rPr>
                        <a:t>Chitré</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EBF5"/>
                    </a:solidFill>
                  </a:tcPr>
                </a:tc>
                <a:tc>
                  <a:txBody>
                    <a:bodyPr/>
                    <a:lstStyle/>
                    <a:p>
                      <a:pPr algn="ctr" fontAlgn="b"/>
                      <a:r>
                        <a:rPr lang="pt-BR" sz="1100" b="0" i="0" u="none" strike="noStrike">
                          <a:solidFill>
                            <a:srgbClr val="000000"/>
                          </a:solidFill>
                          <a:effectLst/>
                          <a:latin typeface="Montserrat" panose="00000500000000000000" pitchFamily="2" charset="0"/>
                        </a:rPr>
                        <a:t>Herrera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EBF5"/>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EBF5"/>
                    </a:solidFill>
                  </a:tcPr>
                </a:tc>
                <a:extLst>
                  <a:ext uri="{0D108BD9-81ED-4DB2-BD59-A6C34878D82A}">
                    <a16:rowId xmlns:a16="http://schemas.microsoft.com/office/drawing/2014/main" val="3752072157"/>
                  </a:ext>
                </a:extLst>
              </a:tr>
              <a:tr h="313241">
                <a:tc>
                  <a:txBody>
                    <a:bodyPr/>
                    <a:lstStyle/>
                    <a:p>
                      <a:pPr algn="ctr" fontAlgn="b"/>
                      <a:r>
                        <a:rPr lang="pt-BR" sz="1100" b="0" i="0" u="none" strike="noStrike">
                          <a:solidFill>
                            <a:srgbClr val="000000"/>
                          </a:solidFill>
                          <a:effectLst/>
                          <a:latin typeface="Montserrat" panose="00000500000000000000" pitchFamily="2" charset="0"/>
                        </a:rPr>
                        <a:t>David</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FD5EA"/>
                    </a:solidFill>
                  </a:tcPr>
                </a:tc>
                <a:tc>
                  <a:txBody>
                    <a:bodyPr/>
                    <a:lstStyle/>
                    <a:p>
                      <a:pPr algn="ctr" fontAlgn="b"/>
                      <a:r>
                        <a:rPr lang="pt-BR" sz="1100" b="0" i="0" u="none" strike="noStrike">
                          <a:solidFill>
                            <a:srgbClr val="000000"/>
                          </a:solidFill>
                          <a:effectLst/>
                          <a:latin typeface="Montserrat" panose="00000500000000000000" pitchFamily="2" charset="0"/>
                        </a:rPr>
                        <a:t>Chiriquí</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FD5EA"/>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FD5EA"/>
                    </a:solidFill>
                  </a:tcPr>
                </a:tc>
                <a:extLst>
                  <a:ext uri="{0D108BD9-81ED-4DB2-BD59-A6C34878D82A}">
                    <a16:rowId xmlns:a16="http://schemas.microsoft.com/office/drawing/2014/main" val="4031367642"/>
                  </a:ext>
                </a:extLst>
              </a:tr>
              <a:tr h="313241">
                <a:tc>
                  <a:txBody>
                    <a:bodyPr/>
                    <a:lstStyle/>
                    <a:p>
                      <a:pPr algn="ctr" fontAlgn="b"/>
                      <a:r>
                        <a:rPr lang="pt-BR" sz="1100" b="0" i="0" u="none" strike="noStrike">
                          <a:solidFill>
                            <a:srgbClr val="000000"/>
                          </a:solidFill>
                          <a:effectLst/>
                          <a:latin typeface="Montserrat" panose="00000500000000000000" pitchFamily="2" charset="0"/>
                        </a:rPr>
                        <a:t>San Miguelito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EBF5"/>
                    </a:solidFill>
                  </a:tcPr>
                </a:tc>
                <a:tc>
                  <a:txBody>
                    <a:bodyPr/>
                    <a:lstStyle/>
                    <a:p>
                      <a:pPr algn="ctr" fontAlgn="b"/>
                      <a:r>
                        <a:rPr lang="pt-BR" sz="1100" b="0" i="0" u="none" strike="noStrike">
                          <a:solidFill>
                            <a:srgbClr val="000000"/>
                          </a:solidFill>
                          <a:effectLst/>
                          <a:latin typeface="Montserrat" panose="00000500000000000000" pitchFamily="2" charset="0"/>
                        </a:rPr>
                        <a:t>Panamá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EBF5"/>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EBF5"/>
                    </a:solidFill>
                  </a:tcPr>
                </a:tc>
                <a:extLst>
                  <a:ext uri="{0D108BD9-81ED-4DB2-BD59-A6C34878D82A}">
                    <a16:rowId xmlns:a16="http://schemas.microsoft.com/office/drawing/2014/main" val="2873299266"/>
                  </a:ext>
                </a:extLst>
              </a:tr>
              <a:tr h="313241">
                <a:tc>
                  <a:txBody>
                    <a:bodyPr/>
                    <a:lstStyle/>
                    <a:p>
                      <a:pPr algn="ctr" fontAlgn="b"/>
                      <a:r>
                        <a:rPr lang="pt-BR" sz="1100" b="0" i="0" u="none" strike="noStrike">
                          <a:solidFill>
                            <a:srgbClr val="000000"/>
                          </a:solidFill>
                          <a:effectLst/>
                          <a:latin typeface="Montserrat" panose="00000500000000000000" pitchFamily="2" charset="0"/>
                        </a:rPr>
                        <a:t>Santiago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FD5EA"/>
                    </a:solidFill>
                  </a:tcPr>
                </a:tc>
                <a:tc>
                  <a:txBody>
                    <a:bodyPr/>
                    <a:lstStyle/>
                    <a:p>
                      <a:pPr algn="ctr" fontAlgn="b"/>
                      <a:r>
                        <a:rPr lang="pt-BR" sz="1100" b="0" i="0" u="none" strike="noStrike">
                          <a:solidFill>
                            <a:srgbClr val="000000"/>
                          </a:solidFill>
                          <a:effectLst/>
                          <a:latin typeface="Montserrat" panose="00000500000000000000" pitchFamily="2" charset="0"/>
                        </a:rPr>
                        <a:t>Veraguas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FD5EA"/>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FD5EA"/>
                    </a:solidFill>
                  </a:tcPr>
                </a:tc>
                <a:extLst>
                  <a:ext uri="{0D108BD9-81ED-4DB2-BD59-A6C34878D82A}">
                    <a16:rowId xmlns:a16="http://schemas.microsoft.com/office/drawing/2014/main" val="668676117"/>
                  </a:ext>
                </a:extLst>
              </a:tr>
            </a:tbl>
          </a:graphicData>
        </a:graphic>
      </p:graphicFrame>
      <p:sp>
        <p:nvSpPr>
          <p:cNvPr id="7" name="Retângulo: Cantos Arredondados 6">
            <a:extLst>
              <a:ext uri="{FF2B5EF4-FFF2-40B4-BE49-F238E27FC236}">
                <a16:creationId xmlns:a16="http://schemas.microsoft.com/office/drawing/2014/main" id="{4C305623-2DC9-1CED-333F-D2EFE2A605AC}"/>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201</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8186A187-E8EF-E4EA-85B7-C1CC2291B3FB}"/>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530682852"/>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077748" y="-95351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02075" y="374146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Bandeira vermelha com desenho de avião voando no ar&#10;&#10;Descrição gerada automaticamente com confiança média">
            <a:extLst>
              <a:ext uri="{FF2B5EF4-FFF2-40B4-BE49-F238E27FC236}">
                <a16:creationId xmlns:a16="http://schemas.microsoft.com/office/drawing/2014/main" id="{E8AD2BB1-CC92-653A-6A40-6EC68A978C45}"/>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11883" b="12269"/>
          <a:stretch/>
        </p:blipFill>
        <p:spPr>
          <a:xfrm rot="16200000">
            <a:off x="-3132658" y="3132663"/>
            <a:ext cx="6858000" cy="592675"/>
          </a:xfrm>
          <a:prstGeom prst="rect">
            <a:avLst/>
          </a:prstGeom>
        </p:spPr>
      </p:pic>
      <p:sp>
        <p:nvSpPr>
          <p:cNvPr id="5" name="CaixaDeTexto 4">
            <a:extLst>
              <a:ext uri="{FF2B5EF4-FFF2-40B4-BE49-F238E27FC236}">
                <a16:creationId xmlns:a16="http://schemas.microsoft.com/office/drawing/2014/main" id="{A235844B-50F3-5EE3-DED3-FE88DFAFD9B4}"/>
              </a:ext>
            </a:extLst>
          </p:cNvPr>
          <p:cNvSpPr txBox="1"/>
          <p:nvPr/>
        </p:nvSpPr>
        <p:spPr>
          <a:xfrm>
            <a:off x="1153421" y="360927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072357"/>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072357"/>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072357"/>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0BFFE6AB-3E5B-5330-3129-F55E2A5A1B03}"/>
              </a:ext>
            </a:extLst>
          </p:cNvPr>
          <p:cNvGrpSpPr/>
          <p:nvPr/>
        </p:nvGrpSpPr>
        <p:grpSpPr>
          <a:xfrm>
            <a:off x="-11110" y="-317500"/>
            <a:ext cx="649512" cy="7492999"/>
            <a:chOff x="61022" y="-406399"/>
            <a:chExt cx="649512" cy="406398"/>
          </a:xfrm>
        </p:grpSpPr>
        <p:sp>
          <p:nvSpPr>
            <p:cNvPr id="6" name="Retângulo 5">
              <a:extLst>
                <a:ext uri="{FF2B5EF4-FFF2-40B4-BE49-F238E27FC236}">
                  <a16:creationId xmlns:a16="http://schemas.microsoft.com/office/drawing/2014/main" id="{9D504078-1973-CB7C-372C-B1ADF0018D6F}"/>
                </a:ext>
              </a:extLst>
            </p:cNvPr>
            <p:cNvSpPr/>
            <p:nvPr/>
          </p:nvSpPr>
          <p:spPr>
            <a:xfrm>
              <a:off x="26396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65247358-DE51-F5CB-483B-70733ACA8C88}"/>
                </a:ext>
              </a:extLst>
            </p:cNvPr>
            <p:cNvSpPr/>
            <p:nvPr/>
          </p:nvSpPr>
          <p:spPr>
            <a:xfrm>
              <a:off x="61022" y="-406399"/>
              <a:ext cx="232959" cy="406398"/>
            </a:xfrm>
            <a:prstGeom prst="rect">
              <a:avLst/>
            </a:prstGeom>
            <a:solidFill>
              <a:srgbClr val="0723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30F98243-A136-9D45-D1BD-269ADDD56024}"/>
                </a:ext>
              </a:extLst>
            </p:cNvPr>
            <p:cNvSpPr/>
            <p:nvPr/>
          </p:nvSpPr>
          <p:spPr>
            <a:xfrm>
              <a:off x="500510" y="-406399"/>
              <a:ext cx="210024" cy="406398"/>
            </a:xfrm>
            <a:prstGeom prst="rect">
              <a:avLst/>
            </a:prstGeom>
            <a:solidFill>
              <a:srgbClr val="DA12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2A3BA607-DB29-EB23-8699-0A66FA449AAB}"/>
              </a:ext>
            </a:extLst>
          </p:cNvPr>
          <p:cNvGraphicFramePr>
            <a:graphicFrameLocks noGrp="1"/>
          </p:cNvGraphicFramePr>
          <p:nvPr>
            <p:extLst>
              <p:ext uri="{D42A27DB-BD31-4B8C-83A1-F6EECF244321}">
                <p14:modId xmlns:p14="http://schemas.microsoft.com/office/powerpoint/2010/main" val="253702604"/>
              </p:ext>
            </p:extLst>
          </p:nvPr>
        </p:nvGraphicFramePr>
        <p:xfrm>
          <a:off x="3725782" y="1"/>
          <a:ext cx="7812001" cy="58767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072357"/>
                    </a:solidFill>
                  </a:tcPr>
                </a:tc>
                <a:tc>
                  <a:txBody>
                    <a:bodyPr/>
                    <a:lstStyle/>
                    <a:p>
                      <a:pPr algn="ctr"/>
                      <a:r>
                        <a:rPr lang="pt-BR" sz="1100" dirty="0">
                          <a:latin typeface="Montserrat" panose="00000500000000000000" pitchFamily="2" charset="0"/>
                        </a:rPr>
                        <a:t>DESAROLLADOR</a:t>
                      </a:r>
                    </a:p>
                  </a:txBody>
                  <a:tcPr anchor="ctr">
                    <a:solidFill>
                      <a:srgbClr val="072357"/>
                    </a:solidFill>
                  </a:tcPr>
                </a:tc>
                <a:tc>
                  <a:txBody>
                    <a:bodyPr/>
                    <a:lstStyle/>
                    <a:p>
                      <a:pPr algn="ctr"/>
                      <a:r>
                        <a:rPr lang="pt-BR" sz="1100" dirty="0">
                          <a:latin typeface="Montserrat" panose="00000500000000000000" pitchFamily="2" charset="0"/>
                        </a:rPr>
                        <a:t>CIUDAD</a:t>
                      </a:r>
                    </a:p>
                  </a:txBody>
                  <a:tcPr anchor="ctr">
                    <a:solidFill>
                      <a:srgbClr val="072357"/>
                    </a:solidFill>
                  </a:tcPr>
                </a:tc>
                <a:tc>
                  <a:txBody>
                    <a:bodyPr/>
                    <a:lstStyle/>
                    <a:p>
                      <a:pPr algn="ctr"/>
                      <a:r>
                        <a:rPr lang="pt-BR" sz="1100" dirty="0">
                          <a:latin typeface="Montserrat" panose="00000500000000000000" pitchFamily="2" charset="0"/>
                        </a:rPr>
                        <a:t>ESTADO</a:t>
                      </a:r>
                    </a:p>
                  </a:txBody>
                  <a:tcPr anchor="ctr">
                    <a:solidFill>
                      <a:srgbClr val="072357"/>
                    </a:solidFill>
                  </a:tcPr>
                </a:tc>
                <a:tc>
                  <a:txBody>
                    <a:bodyPr/>
                    <a:lstStyle/>
                    <a:p>
                      <a:pPr algn="ctr"/>
                      <a:r>
                        <a:rPr lang="pt-BR" sz="1100" dirty="0">
                          <a:latin typeface="Montserrat" panose="00000500000000000000" pitchFamily="2" charset="0"/>
                        </a:rPr>
                        <a:t>GLA</a:t>
                      </a:r>
                    </a:p>
                  </a:txBody>
                  <a:tcPr anchor="ctr">
                    <a:solidFill>
                      <a:srgbClr val="072357"/>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Altaplaza</a:t>
                      </a:r>
                      <a:r>
                        <a:rPr lang="pt-BR" sz="900" b="0" i="0" u="none" strike="noStrike" dirty="0">
                          <a:solidFill>
                            <a:srgbClr val="000000"/>
                          </a:solidFill>
                          <a:effectLst/>
                          <a:latin typeface="Montserrat" panose="00000500000000000000" pitchFamily="2" charset="0"/>
                        </a:rPr>
                        <a:t> Mall</a:t>
                      </a:r>
                    </a:p>
                  </a:txBody>
                  <a:tcPr marL="9525" marR="9525" marT="9525" marB="0" anchor="ctr">
                    <a:solidFill>
                      <a:srgbClr val="CFD5EA"/>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CFD5EA"/>
                    </a:solidFill>
                  </a:tcPr>
                </a:tc>
                <a:tc>
                  <a:txBody>
                    <a:bodyPr/>
                    <a:lstStyle/>
                    <a:p>
                      <a:pPr algn="ctr" fontAlgn="b"/>
                      <a:r>
                        <a:rPr lang="pt-BR" sz="900" b="0" i="0" u="none" strike="noStrike">
                          <a:solidFill>
                            <a:srgbClr val="000000"/>
                          </a:solidFill>
                          <a:effectLst/>
                          <a:latin typeface="Montserrat" panose="00000500000000000000" pitchFamily="2" charset="0"/>
                        </a:rPr>
                        <a:t>Ciudad de Panamá</a:t>
                      </a:r>
                    </a:p>
                  </a:txBody>
                  <a:tcPr marL="9525" marR="9525" marT="9525" marB="0" anchor="ctr">
                    <a:solidFill>
                      <a:srgbClr val="CFD5EA"/>
                    </a:solidFill>
                  </a:tcPr>
                </a:tc>
                <a:tc>
                  <a:txBody>
                    <a:bodyPr/>
                    <a:lstStyle/>
                    <a:p>
                      <a:pPr algn="ctr" fontAlgn="b"/>
                      <a:r>
                        <a:rPr lang="pt-BR" sz="900" b="0" i="0" u="none" strike="noStrike">
                          <a:solidFill>
                            <a:srgbClr val="000000"/>
                          </a:solidFill>
                          <a:effectLst/>
                          <a:latin typeface="Montserrat" panose="00000500000000000000" pitchFamily="2" charset="0"/>
                        </a:rPr>
                        <a:t>Panamá</a:t>
                      </a:r>
                    </a:p>
                  </a:txBody>
                  <a:tcPr marL="9525" marR="9525" marT="9525" marB="0" anchor="ctr">
                    <a:solidFill>
                      <a:srgbClr val="CFD5EA"/>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CFD5EA"/>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Anclas</a:t>
                      </a:r>
                      <a:r>
                        <a:rPr lang="pt-BR" sz="900" b="0" i="0" u="none" strike="noStrike" dirty="0">
                          <a:solidFill>
                            <a:srgbClr val="000000"/>
                          </a:solidFill>
                          <a:effectLst/>
                          <a:latin typeface="Montserrat" panose="00000500000000000000" pitchFamily="2" charset="0"/>
                        </a:rPr>
                        <a:t> Mall &amp; Plaza</a:t>
                      </a:r>
                    </a:p>
                  </a:txBody>
                  <a:tcPr marL="9525" marR="9525" marT="9525" marB="0" anchor="ctr">
                    <a:solidFill>
                      <a:srgbClr val="E9EBF5"/>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E9EBF5"/>
                    </a:solidFill>
                  </a:tcPr>
                </a:tc>
                <a:tc>
                  <a:txBody>
                    <a:bodyPr/>
                    <a:lstStyle/>
                    <a:p>
                      <a:pPr algn="ctr" fontAlgn="b"/>
                      <a:r>
                        <a:rPr lang="pt-BR" sz="900" b="0" i="0" u="none" strike="noStrike">
                          <a:solidFill>
                            <a:srgbClr val="000000"/>
                          </a:solidFill>
                          <a:effectLst/>
                          <a:latin typeface="Montserrat" panose="00000500000000000000" pitchFamily="2" charset="0"/>
                        </a:rPr>
                        <a:t>La Chorrera</a:t>
                      </a:r>
                    </a:p>
                  </a:txBody>
                  <a:tcPr marL="9525" marR="9525" marT="9525" marB="0" anchor="ctr">
                    <a:solidFill>
                      <a:srgbClr val="E9EBF5"/>
                    </a:solidFill>
                  </a:tcPr>
                </a:tc>
                <a:tc>
                  <a:txBody>
                    <a:bodyPr/>
                    <a:lstStyle/>
                    <a:p>
                      <a:pPr algn="ctr" fontAlgn="b"/>
                      <a:r>
                        <a:rPr lang="pt-BR" sz="900" b="0" i="0" u="none" strike="noStrike">
                          <a:solidFill>
                            <a:srgbClr val="000000"/>
                          </a:solidFill>
                          <a:effectLst/>
                          <a:latin typeface="Montserrat" panose="00000500000000000000" pitchFamily="2" charset="0"/>
                        </a:rPr>
                        <a:t>Panamá Oeste</a:t>
                      </a:r>
                    </a:p>
                  </a:txBody>
                  <a:tcPr marL="9525" marR="9525" marT="9525" marB="0" anchor="ctr">
                    <a:solidFill>
                      <a:srgbClr val="E9EBF5"/>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E9EBF5"/>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a:solidFill>
                            <a:srgbClr val="000000"/>
                          </a:solidFill>
                          <a:effectLst/>
                          <a:latin typeface="Montserrat" panose="00000500000000000000" pitchFamily="2" charset="0"/>
                        </a:rPr>
                        <a:t>Arraiján Town Center</a:t>
                      </a:r>
                    </a:p>
                  </a:txBody>
                  <a:tcPr marL="9525" marR="9525" marT="9525" marB="0" anchor="ctr">
                    <a:solidFill>
                      <a:srgbClr val="CFD5EA"/>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CFD5EA"/>
                    </a:solidFill>
                  </a:tcPr>
                </a:tc>
                <a:tc>
                  <a:txBody>
                    <a:bodyPr/>
                    <a:lstStyle/>
                    <a:p>
                      <a:pPr algn="ctr" fontAlgn="b"/>
                      <a:r>
                        <a:rPr lang="pt-BR" sz="900" b="0" i="0" u="none" strike="noStrike">
                          <a:solidFill>
                            <a:srgbClr val="000000"/>
                          </a:solidFill>
                          <a:effectLst/>
                          <a:latin typeface="Montserrat" panose="00000500000000000000" pitchFamily="2" charset="0"/>
                        </a:rPr>
                        <a:t>Arraiján</a:t>
                      </a:r>
                    </a:p>
                  </a:txBody>
                  <a:tcPr marL="9525" marR="9525" marT="9525" marB="0" anchor="ctr">
                    <a:solidFill>
                      <a:srgbClr val="CFD5EA"/>
                    </a:solidFill>
                  </a:tcPr>
                </a:tc>
                <a:tc>
                  <a:txBody>
                    <a:bodyPr/>
                    <a:lstStyle/>
                    <a:p>
                      <a:pPr algn="ctr" fontAlgn="b"/>
                      <a:r>
                        <a:rPr lang="pt-BR" sz="900" b="0" i="0" u="none" strike="noStrike">
                          <a:solidFill>
                            <a:srgbClr val="000000"/>
                          </a:solidFill>
                          <a:effectLst/>
                          <a:latin typeface="Montserrat" panose="00000500000000000000" pitchFamily="2" charset="0"/>
                        </a:rPr>
                        <a:t>Panamá Oeste</a:t>
                      </a:r>
                    </a:p>
                  </a:txBody>
                  <a:tcPr marL="9525" marR="9525" marT="9525" marB="0" anchor="ctr">
                    <a:solidFill>
                      <a:srgbClr val="CFD5EA"/>
                    </a:solidFill>
                  </a:tcPr>
                </a:tc>
                <a:tc>
                  <a:txBody>
                    <a:bodyPr/>
                    <a:lstStyle/>
                    <a:p>
                      <a:pPr algn="ctr" fontAlgn="b"/>
                      <a:r>
                        <a:rPr lang="pt-BR" sz="900" b="0" i="0" u="none" strike="noStrike">
                          <a:solidFill>
                            <a:srgbClr val="000000"/>
                          </a:solidFill>
                          <a:effectLst/>
                          <a:latin typeface="Montserrat" panose="00000500000000000000" pitchFamily="2" charset="0"/>
                        </a:rPr>
                        <a:t>32.000</a:t>
                      </a:r>
                    </a:p>
                  </a:txBody>
                  <a:tcPr marL="9525" marR="9525" marT="9525" marB="0" anchor="ctr">
                    <a:solidFill>
                      <a:srgbClr val="CFD5EA"/>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Atrio Costa del Este</a:t>
                      </a:r>
                    </a:p>
                  </a:txBody>
                  <a:tcPr marL="9525" marR="9525" marT="9525" marB="0" anchor="ctr">
                    <a:solidFill>
                      <a:srgbClr val="E9EBF5"/>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E9EBF5"/>
                    </a:solidFill>
                  </a:tcPr>
                </a:tc>
                <a:tc>
                  <a:txBody>
                    <a:bodyPr/>
                    <a:lstStyle/>
                    <a:p>
                      <a:pPr algn="ctr" fontAlgn="b"/>
                      <a:r>
                        <a:rPr lang="pt-BR" sz="900" b="0" i="0" u="none" strike="noStrike">
                          <a:solidFill>
                            <a:srgbClr val="000000"/>
                          </a:solidFill>
                          <a:effectLst/>
                          <a:latin typeface="Montserrat" panose="00000500000000000000" pitchFamily="2" charset="0"/>
                        </a:rPr>
                        <a:t>Ciudad de Panamá</a:t>
                      </a:r>
                    </a:p>
                  </a:txBody>
                  <a:tcPr marL="9525" marR="9525" marT="9525" marB="0" anchor="ctr">
                    <a:solidFill>
                      <a:srgbClr val="E9EBF5"/>
                    </a:solidFill>
                  </a:tcPr>
                </a:tc>
                <a:tc>
                  <a:txBody>
                    <a:bodyPr/>
                    <a:lstStyle/>
                    <a:p>
                      <a:pPr algn="ctr" fontAlgn="b"/>
                      <a:r>
                        <a:rPr lang="pt-BR" sz="900" b="0" i="0" u="none" strike="noStrike">
                          <a:solidFill>
                            <a:srgbClr val="000000"/>
                          </a:solidFill>
                          <a:effectLst/>
                          <a:latin typeface="Montserrat" panose="00000500000000000000" pitchFamily="2" charset="0"/>
                        </a:rPr>
                        <a:t>Panamá</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E9EBF5"/>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Balboa Boutiques</a:t>
                      </a:r>
                    </a:p>
                  </a:txBody>
                  <a:tcPr marL="9525" marR="9525" marT="9525" marB="0" anchor="ctr">
                    <a:solidFill>
                      <a:srgbClr val="CFD5EA"/>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CFD5EA"/>
                    </a:solidFill>
                  </a:tcPr>
                </a:tc>
                <a:tc>
                  <a:txBody>
                    <a:bodyPr/>
                    <a:lstStyle/>
                    <a:p>
                      <a:pPr algn="ctr" fontAlgn="b"/>
                      <a:r>
                        <a:rPr lang="pt-BR" sz="900" b="0" i="0" u="none" strike="noStrike">
                          <a:solidFill>
                            <a:srgbClr val="000000"/>
                          </a:solidFill>
                          <a:effectLst/>
                          <a:latin typeface="Montserrat" panose="00000500000000000000" pitchFamily="2" charset="0"/>
                        </a:rPr>
                        <a:t>Ciudad de Panamá</a:t>
                      </a:r>
                    </a:p>
                  </a:txBody>
                  <a:tcPr marL="9525" marR="9525" marT="9525" marB="0" anchor="ctr">
                    <a:solidFill>
                      <a:srgbClr val="CFD5EA"/>
                    </a:solidFill>
                  </a:tcPr>
                </a:tc>
                <a:tc>
                  <a:txBody>
                    <a:bodyPr/>
                    <a:lstStyle/>
                    <a:p>
                      <a:pPr algn="ctr" fontAlgn="b"/>
                      <a:r>
                        <a:rPr lang="pt-BR" sz="900" b="0" i="0" u="none" strike="noStrike">
                          <a:solidFill>
                            <a:srgbClr val="000000"/>
                          </a:solidFill>
                          <a:effectLst/>
                          <a:latin typeface="Montserrat" panose="00000500000000000000" pitchFamily="2" charset="0"/>
                        </a:rPr>
                        <a:t>Panamá</a:t>
                      </a:r>
                    </a:p>
                  </a:txBody>
                  <a:tcPr marL="9525" marR="9525" marT="9525" marB="0" anchor="ctr">
                    <a:solidFill>
                      <a:srgbClr val="CFD5EA"/>
                    </a:solidFill>
                  </a:tcPr>
                </a:tc>
                <a:tc>
                  <a:txBody>
                    <a:bodyPr/>
                    <a:lstStyle/>
                    <a:p>
                      <a:pPr algn="ctr" fontAlgn="b"/>
                      <a:r>
                        <a:rPr lang="pt-BR" sz="900" b="0" i="0" u="none" strike="noStrike">
                          <a:solidFill>
                            <a:srgbClr val="000000"/>
                          </a:solidFill>
                          <a:effectLst/>
                          <a:latin typeface="Montserrat" panose="00000500000000000000" pitchFamily="2" charset="0"/>
                        </a:rPr>
                        <a:t>5.800</a:t>
                      </a:r>
                    </a:p>
                  </a:txBody>
                  <a:tcPr marL="9525" marR="9525" marT="9525" marB="0" anchor="ctr">
                    <a:solidFill>
                      <a:srgbClr val="CFD5EA"/>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Centro Comercial Los Pueblos</a:t>
                      </a:r>
                    </a:p>
                  </a:txBody>
                  <a:tcPr marL="9525" marR="9525" marT="9525" marB="0" anchor="ctr">
                    <a:solidFill>
                      <a:srgbClr val="E9EBF5"/>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E9EBF5"/>
                    </a:solidFill>
                  </a:tcPr>
                </a:tc>
                <a:tc>
                  <a:txBody>
                    <a:bodyPr/>
                    <a:lstStyle/>
                    <a:p>
                      <a:pPr algn="ctr" fontAlgn="b"/>
                      <a:r>
                        <a:rPr lang="pt-BR" sz="900" b="0" i="0" u="none" strike="noStrike">
                          <a:solidFill>
                            <a:srgbClr val="000000"/>
                          </a:solidFill>
                          <a:effectLst/>
                          <a:latin typeface="Montserrat" panose="00000500000000000000" pitchFamily="2" charset="0"/>
                        </a:rPr>
                        <a:t>Ciudad de Panamá</a:t>
                      </a:r>
                    </a:p>
                  </a:txBody>
                  <a:tcPr marL="9525" marR="9525" marT="9525" marB="0" anchor="ctr">
                    <a:solidFill>
                      <a:srgbClr val="E9EBF5"/>
                    </a:solidFill>
                  </a:tcPr>
                </a:tc>
                <a:tc>
                  <a:txBody>
                    <a:bodyPr/>
                    <a:lstStyle/>
                    <a:p>
                      <a:pPr algn="ctr" fontAlgn="b"/>
                      <a:r>
                        <a:rPr lang="pt-BR" sz="900" b="0" i="0" u="none" strike="noStrike">
                          <a:solidFill>
                            <a:srgbClr val="000000"/>
                          </a:solidFill>
                          <a:effectLst/>
                          <a:latin typeface="Montserrat" panose="00000500000000000000" pitchFamily="2" charset="0"/>
                        </a:rPr>
                        <a:t>Panamá</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E9EBF5"/>
                    </a:solidFill>
                  </a:tcPr>
                </a:tc>
                <a:extLst>
                  <a:ext uri="{0D108BD9-81ED-4DB2-BD59-A6C34878D82A}">
                    <a16:rowId xmlns:a16="http://schemas.microsoft.com/office/drawing/2014/main" val="159647448"/>
                  </a:ext>
                </a:extLst>
              </a:tr>
              <a:tr h="313200">
                <a:tc>
                  <a:txBody>
                    <a:bodyPr/>
                    <a:lstStyle/>
                    <a:p>
                      <a:pPr algn="ctr" fontAlgn="b"/>
                      <a:r>
                        <a:rPr lang="es-ES" sz="900" b="0" i="0" u="none" strike="noStrike">
                          <a:solidFill>
                            <a:srgbClr val="000000"/>
                          </a:solidFill>
                          <a:effectLst/>
                          <a:latin typeface="Montserrat" panose="00000500000000000000" pitchFamily="2" charset="0"/>
                        </a:rPr>
                        <a:t>Centro comercial Los Pueblos Juan Diaz</a:t>
                      </a:r>
                    </a:p>
                  </a:txBody>
                  <a:tcPr marL="9525" marR="9525" marT="9525" marB="0" anchor="ctr">
                    <a:solidFill>
                      <a:srgbClr val="CFD5EA"/>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CFD5EA"/>
                    </a:solidFill>
                  </a:tcPr>
                </a:tc>
                <a:tc>
                  <a:txBody>
                    <a:bodyPr/>
                    <a:lstStyle/>
                    <a:p>
                      <a:pPr algn="ctr" fontAlgn="b"/>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de Panamá</a:t>
                      </a:r>
                    </a:p>
                  </a:txBody>
                  <a:tcPr marL="9525" marR="9525" marT="9525" marB="0" anchor="ctr">
                    <a:solidFill>
                      <a:srgbClr val="CFD5EA"/>
                    </a:solidFill>
                  </a:tcPr>
                </a:tc>
                <a:tc>
                  <a:txBody>
                    <a:bodyPr/>
                    <a:lstStyle/>
                    <a:p>
                      <a:pPr algn="ctr" fontAlgn="b"/>
                      <a:r>
                        <a:rPr lang="pt-BR" sz="900" b="0" i="0" u="none" strike="noStrike">
                          <a:solidFill>
                            <a:srgbClr val="000000"/>
                          </a:solidFill>
                          <a:effectLst/>
                          <a:latin typeface="Montserrat" panose="00000500000000000000" pitchFamily="2" charset="0"/>
                        </a:rPr>
                        <a:t>Panamá</a:t>
                      </a:r>
                    </a:p>
                  </a:txBody>
                  <a:tcPr marL="9525" marR="9525" marT="9525" marB="0" anchor="ctr">
                    <a:solidFill>
                      <a:srgbClr val="CFD5EA"/>
                    </a:solidFill>
                  </a:tcPr>
                </a:tc>
                <a:tc>
                  <a:txBody>
                    <a:bodyPr/>
                    <a:lstStyle/>
                    <a:p>
                      <a:pPr algn="ctr" fontAlgn="b"/>
                      <a:r>
                        <a:rPr lang="pt-BR" sz="900" b="0" i="0" u="none" strike="noStrike">
                          <a:solidFill>
                            <a:srgbClr val="000000"/>
                          </a:solidFill>
                          <a:effectLst/>
                          <a:latin typeface="Montserrat" panose="00000500000000000000" pitchFamily="2" charset="0"/>
                        </a:rPr>
                        <a:t>29.007</a:t>
                      </a:r>
                    </a:p>
                  </a:txBody>
                  <a:tcPr marL="9525" marR="9525" marT="9525" marB="0" anchor="ctr">
                    <a:solidFill>
                      <a:srgbClr val="CFD5EA"/>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Chiriquí Mall</a:t>
                      </a:r>
                    </a:p>
                  </a:txBody>
                  <a:tcPr marL="9525" marR="9525" marT="9525" marB="0" anchor="ctr">
                    <a:solidFill>
                      <a:srgbClr val="E9EBF5"/>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E9EBF5"/>
                    </a:solidFill>
                  </a:tcPr>
                </a:tc>
                <a:tc>
                  <a:txBody>
                    <a:bodyPr/>
                    <a:lstStyle/>
                    <a:p>
                      <a:pPr algn="ctr" fontAlgn="b"/>
                      <a:r>
                        <a:rPr lang="pt-BR" sz="900" b="0" i="0" u="none" strike="noStrike">
                          <a:solidFill>
                            <a:srgbClr val="000000"/>
                          </a:solidFill>
                          <a:effectLst/>
                          <a:latin typeface="Montserrat" panose="00000500000000000000" pitchFamily="2" charset="0"/>
                        </a:rPr>
                        <a:t>David</a:t>
                      </a:r>
                    </a:p>
                  </a:txBody>
                  <a:tcPr marL="9525" marR="9525" marT="9525" marB="0" anchor="ctr">
                    <a:solidFill>
                      <a:srgbClr val="E9EBF5"/>
                    </a:solidFill>
                  </a:tcPr>
                </a:tc>
                <a:tc>
                  <a:txBody>
                    <a:bodyPr/>
                    <a:lstStyle/>
                    <a:p>
                      <a:pPr algn="ctr" fontAlgn="b"/>
                      <a:r>
                        <a:rPr lang="pt-BR" sz="900" b="0" i="0" u="none" strike="noStrike">
                          <a:solidFill>
                            <a:srgbClr val="000000"/>
                          </a:solidFill>
                          <a:effectLst/>
                          <a:latin typeface="Montserrat" panose="00000500000000000000" pitchFamily="2" charset="0"/>
                        </a:rPr>
                        <a:t>Chiriquí</a:t>
                      </a:r>
                    </a:p>
                  </a:txBody>
                  <a:tcPr marL="9525" marR="9525" marT="9525" marB="0" anchor="ctr">
                    <a:solidFill>
                      <a:srgbClr val="E9EBF5"/>
                    </a:solidFill>
                  </a:tcPr>
                </a:tc>
                <a:tc>
                  <a:txBody>
                    <a:bodyPr/>
                    <a:lstStyle/>
                    <a:p>
                      <a:pPr algn="ctr" fontAlgn="b"/>
                      <a:r>
                        <a:rPr lang="pt-BR" sz="900" b="0" i="0" u="none" strike="noStrike">
                          <a:solidFill>
                            <a:srgbClr val="000000"/>
                          </a:solidFill>
                          <a:effectLst/>
                          <a:latin typeface="Montserrat" panose="00000500000000000000" pitchFamily="2" charset="0"/>
                        </a:rPr>
                        <a:t>30.517</a:t>
                      </a:r>
                    </a:p>
                  </a:txBody>
                  <a:tcPr marL="9525" marR="9525" marT="9525" marB="0" anchor="ctr">
                    <a:solidFill>
                      <a:srgbClr val="E9EBF5"/>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Los Andes Mall</a:t>
                      </a:r>
                    </a:p>
                  </a:txBody>
                  <a:tcPr marL="9525" marR="9525" marT="9525" marB="0" anchor="ctr">
                    <a:solidFill>
                      <a:srgbClr val="CFD5EA"/>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CFD5EA"/>
                    </a:solidFill>
                  </a:tcPr>
                </a:tc>
                <a:tc>
                  <a:txBody>
                    <a:bodyPr/>
                    <a:lstStyle/>
                    <a:p>
                      <a:pPr algn="ctr" fontAlgn="b"/>
                      <a:r>
                        <a:rPr lang="pt-BR" sz="900" b="0" i="0" u="none" strike="noStrike">
                          <a:solidFill>
                            <a:srgbClr val="000000"/>
                          </a:solidFill>
                          <a:effectLst/>
                          <a:latin typeface="Montserrat" panose="00000500000000000000" pitchFamily="2" charset="0"/>
                        </a:rPr>
                        <a:t>San Miguelito</a:t>
                      </a:r>
                    </a:p>
                  </a:txBody>
                  <a:tcPr marL="9525" marR="9525" marT="9525" marB="0" anchor="ctr">
                    <a:solidFill>
                      <a:srgbClr val="CFD5EA"/>
                    </a:solidFill>
                  </a:tcPr>
                </a:tc>
                <a:tc>
                  <a:txBody>
                    <a:bodyPr/>
                    <a:lstStyle/>
                    <a:p>
                      <a:pPr algn="ctr" fontAlgn="b"/>
                      <a:r>
                        <a:rPr lang="pt-BR" sz="900" b="0" i="0" u="none" strike="noStrike">
                          <a:solidFill>
                            <a:srgbClr val="000000"/>
                          </a:solidFill>
                          <a:effectLst/>
                          <a:latin typeface="Montserrat" panose="00000500000000000000" pitchFamily="2" charset="0"/>
                        </a:rPr>
                        <a:t>Panamá</a:t>
                      </a:r>
                    </a:p>
                  </a:txBody>
                  <a:tcPr marL="9525" marR="9525" marT="9525" marB="0" anchor="ctr">
                    <a:solidFill>
                      <a:srgbClr val="CFD5EA"/>
                    </a:solidFill>
                  </a:tcPr>
                </a:tc>
                <a:tc>
                  <a:txBody>
                    <a:bodyPr/>
                    <a:lstStyle/>
                    <a:p>
                      <a:pPr algn="ctr" fontAlgn="b"/>
                      <a:r>
                        <a:rPr lang="pt-BR" sz="900" b="0" i="0" u="none" strike="noStrike">
                          <a:solidFill>
                            <a:srgbClr val="000000"/>
                          </a:solidFill>
                          <a:effectLst/>
                          <a:latin typeface="Montserrat" panose="00000500000000000000" pitchFamily="2" charset="0"/>
                        </a:rPr>
                        <a:t>73.000</a:t>
                      </a:r>
                    </a:p>
                  </a:txBody>
                  <a:tcPr marL="9525" marR="9525" marT="9525" marB="0" anchor="ctr">
                    <a:solidFill>
                      <a:srgbClr val="CFD5EA"/>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Mall Paseo Central</a:t>
                      </a:r>
                    </a:p>
                  </a:txBody>
                  <a:tcPr marL="9525" marR="9525" marT="9525" marB="0" anchor="ctr">
                    <a:solidFill>
                      <a:srgbClr val="E9EBF5"/>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E9EBF5"/>
                    </a:solidFill>
                  </a:tcPr>
                </a:tc>
                <a:tc>
                  <a:txBody>
                    <a:bodyPr/>
                    <a:lstStyle/>
                    <a:p>
                      <a:pPr algn="ctr" fontAlgn="b"/>
                      <a:r>
                        <a:rPr lang="pt-BR" sz="900" b="0" i="0" u="none" strike="noStrike">
                          <a:solidFill>
                            <a:srgbClr val="000000"/>
                          </a:solidFill>
                          <a:effectLst/>
                          <a:latin typeface="Montserrat" panose="00000500000000000000" pitchFamily="2" charset="0"/>
                        </a:rPr>
                        <a:t>Chitré</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Herrera</a:t>
                      </a:r>
                    </a:p>
                  </a:txBody>
                  <a:tcPr marL="9525" marR="9525" marT="9525" marB="0" anchor="ctr">
                    <a:solidFill>
                      <a:srgbClr val="E9EBF5"/>
                    </a:solidFill>
                  </a:tcPr>
                </a:tc>
                <a:tc>
                  <a:txBody>
                    <a:bodyPr/>
                    <a:lstStyle/>
                    <a:p>
                      <a:pPr algn="ctr" fontAlgn="b"/>
                      <a:r>
                        <a:rPr lang="pt-BR" sz="900" b="0" i="0" u="none" strike="noStrike">
                          <a:solidFill>
                            <a:srgbClr val="000000"/>
                          </a:solidFill>
                          <a:effectLst/>
                          <a:latin typeface="Montserrat" panose="00000500000000000000" pitchFamily="2" charset="0"/>
                        </a:rPr>
                        <a:t>14.588</a:t>
                      </a:r>
                    </a:p>
                  </a:txBody>
                  <a:tcPr marL="9525" marR="9525" marT="9525" marB="0" anchor="ctr">
                    <a:solidFill>
                      <a:srgbClr val="E9EBF5"/>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Market Plaza Costa Verde</a:t>
                      </a:r>
                    </a:p>
                  </a:txBody>
                  <a:tcPr marL="9525" marR="9525" marT="9525" marB="0" anchor="ctr">
                    <a:solidFill>
                      <a:srgbClr val="CFD5EA"/>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CFD5EA"/>
                    </a:solidFill>
                  </a:tcPr>
                </a:tc>
                <a:tc>
                  <a:txBody>
                    <a:bodyPr/>
                    <a:lstStyle/>
                    <a:p>
                      <a:pPr algn="ctr" fontAlgn="b"/>
                      <a:r>
                        <a:rPr lang="pt-BR" sz="900" b="0" i="0" u="none" strike="noStrike" dirty="0">
                          <a:solidFill>
                            <a:srgbClr val="000000"/>
                          </a:solidFill>
                          <a:effectLst/>
                          <a:latin typeface="Montserrat" panose="00000500000000000000" pitchFamily="2" charset="0"/>
                        </a:rPr>
                        <a:t>La </a:t>
                      </a:r>
                      <a:r>
                        <a:rPr lang="pt-BR" sz="900" b="0" i="0" u="none" strike="noStrike" dirty="0" err="1">
                          <a:solidFill>
                            <a:srgbClr val="000000"/>
                          </a:solidFill>
                          <a:effectLst/>
                          <a:latin typeface="Montserrat" panose="00000500000000000000" pitchFamily="2" charset="0"/>
                        </a:rPr>
                        <a:t>Chorrera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CFD5EA"/>
                    </a:solidFill>
                  </a:tcPr>
                </a:tc>
                <a:tc>
                  <a:txBody>
                    <a:bodyPr/>
                    <a:lstStyle/>
                    <a:p>
                      <a:pPr algn="ctr" fontAlgn="b"/>
                      <a:r>
                        <a:rPr lang="pt-BR" sz="900" b="0" i="0" u="none" strike="noStrike" dirty="0">
                          <a:solidFill>
                            <a:srgbClr val="000000"/>
                          </a:solidFill>
                          <a:effectLst/>
                          <a:latin typeface="Montserrat" panose="00000500000000000000" pitchFamily="2" charset="0"/>
                        </a:rPr>
                        <a:t>Panamá Oeste</a:t>
                      </a:r>
                    </a:p>
                  </a:txBody>
                  <a:tcPr marL="9525" marR="9525" marT="9525" marB="0" anchor="ctr">
                    <a:solidFill>
                      <a:srgbClr val="CFD5EA"/>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CFD5EA"/>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Megamall</a:t>
                      </a:r>
                    </a:p>
                  </a:txBody>
                  <a:tcPr marL="9525" marR="9525" marT="9525" marB="0" anchor="ctr">
                    <a:solidFill>
                      <a:srgbClr val="E9EBF5"/>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E9EBF5"/>
                    </a:solidFill>
                  </a:tcPr>
                </a:tc>
                <a:tc>
                  <a:txBody>
                    <a:bodyPr/>
                    <a:lstStyle/>
                    <a:p>
                      <a:pPr algn="ctr" fontAlgn="b"/>
                      <a:r>
                        <a:rPr lang="pt-BR" sz="900" b="0" i="0" u="none" strike="noStrike">
                          <a:solidFill>
                            <a:srgbClr val="000000"/>
                          </a:solidFill>
                          <a:effectLst/>
                          <a:latin typeface="Montserrat" panose="00000500000000000000" pitchFamily="2" charset="0"/>
                        </a:rPr>
                        <a:t>Ciudad de Panamá</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Panamá</a:t>
                      </a:r>
                    </a:p>
                  </a:txBody>
                  <a:tcPr marL="9525" marR="9525" marT="9525" marB="0" anchor="ctr">
                    <a:solidFill>
                      <a:srgbClr val="E9EBF5"/>
                    </a:solidFill>
                  </a:tcPr>
                </a:tc>
                <a:tc>
                  <a:txBody>
                    <a:bodyPr/>
                    <a:lstStyle/>
                    <a:p>
                      <a:pPr algn="ctr" fontAlgn="b"/>
                      <a:r>
                        <a:rPr lang="pt-BR" sz="900" b="0" i="0" u="none" strike="noStrike">
                          <a:solidFill>
                            <a:srgbClr val="000000"/>
                          </a:solidFill>
                          <a:effectLst/>
                          <a:latin typeface="Montserrat" panose="00000500000000000000" pitchFamily="2" charset="0"/>
                        </a:rPr>
                        <a:t>116.000</a:t>
                      </a:r>
                    </a:p>
                  </a:txBody>
                  <a:tcPr marL="9525" marR="9525" marT="9525" marB="0" anchor="ctr">
                    <a:solidFill>
                      <a:srgbClr val="E9EBF5"/>
                    </a:solidFill>
                  </a:tcPr>
                </a:tc>
                <a:extLst>
                  <a:ext uri="{0D108BD9-81ED-4DB2-BD59-A6C34878D82A}">
                    <a16:rowId xmlns:a16="http://schemas.microsoft.com/office/drawing/2014/main" val="2015994734"/>
                  </a:ext>
                </a:extLst>
              </a:tr>
              <a:tr h="313200">
                <a:tc>
                  <a:txBody>
                    <a:bodyPr/>
                    <a:lstStyle/>
                    <a:p>
                      <a:pPr algn="ctr" fontAlgn="b"/>
                      <a:r>
                        <a:rPr lang="es-ES" sz="900" b="0" i="0" u="none" strike="noStrike">
                          <a:solidFill>
                            <a:srgbClr val="000000"/>
                          </a:solidFill>
                          <a:effectLst/>
                          <a:latin typeface="Montserrat" panose="00000500000000000000" pitchFamily="2" charset="0"/>
                        </a:rPr>
                        <a:t>PH CC Los Pueblos Albrook</a:t>
                      </a:r>
                    </a:p>
                  </a:txBody>
                  <a:tcPr marL="9525" marR="9525" marT="9525" marB="0" anchor="ctr">
                    <a:solidFill>
                      <a:srgbClr val="CFD5EA"/>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CFD5EA"/>
                    </a:solidFill>
                  </a:tcPr>
                </a:tc>
                <a:tc>
                  <a:txBody>
                    <a:bodyPr/>
                    <a:lstStyle/>
                    <a:p>
                      <a:pPr algn="ctr" fontAlgn="b"/>
                      <a:r>
                        <a:rPr lang="pt-BR" sz="900" b="0" i="0" u="none" strike="noStrike">
                          <a:solidFill>
                            <a:srgbClr val="000000"/>
                          </a:solidFill>
                          <a:effectLst/>
                          <a:latin typeface="Montserrat" panose="00000500000000000000" pitchFamily="2" charset="0"/>
                        </a:rPr>
                        <a:t>Ciudad de Panamá</a:t>
                      </a:r>
                    </a:p>
                  </a:txBody>
                  <a:tcPr marL="9525" marR="9525" marT="9525" marB="0" anchor="ctr">
                    <a:solidFill>
                      <a:srgbClr val="CFD5EA"/>
                    </a:solidFill>
                  </a:tcPr>
                </a:tc>
                <a:tc>
                  <a:txBody>
                    <a:bodyPr/>
                    <a:lstStyle/>
                    <a:p>
                      <a:pPr algn="ctr" fontAlgn="b"/>
                      <a:r>
                        <a:rPr lang="pt-BR" sz="900" b="0" i="0" u="none" strike="noStrike">
                          <a:solidFill>
                            <a:srgbClr val="000000"/>
                          </a:solidFill>
                          <a:effectLst/>
                          <a:latin typeface="Montserrat" panose="00000500000000000000" pitchFamily="2" charset="0"/>
                        </a:rPr>
                        <a:t>Panamá</a:t>
                      </a:r>
                    </a:p>
                  </a:txBody>
                  <a:tcPr marL="9525" marR="9525" marT="9525" marB="0" anchor="ctr">
                    <a:solidFill>
                      <a:srgbClr val="CFD5EA"/>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CFD5EA"/>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Santiago Mall</a:t>
                      </a:r>
                    </a:p>
                  </a:txBody>
                  <a:tcPr marL="9525" marR="9525" marT="9525" marB="0" anchor="ctr">
                    <a:solidFill>
                      <a:srgbClr val="E9EBF5"/>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E9EBF5"/>
                    </a:solidFill>
                  </a:tcPr>
                </a:tc>
                <a:tc>
                  <a:txBody>
                    <a:bodyPr/>
                    <a:lstStyle/>
                    <a:p>
                      <a:pPr algn="ctr" fontAlgn="b"/>
                      <a:r>
                        <a:rPr lang="pt-BR" sz="900" b="0" i="0" u="none" strike="noStrike">
                          <a:solidFill>
                            <a:srgbClr val="000000"/>
                          </a:solidFill>
                          <a:effectLst/>
                          <a:latin typeface="Montserrat" panose="00000500000000000000" pitchFamily="2" charset="0"/>
                        </a:rPr>
                        <a:t>Santiago</a:t>
                      </a:r>
                    </a:p>
                  </a:txBody>
                  <a:tcPr marL="9525" marR="9525" marT="9525" marB="0" anchor="ctr">
                    <a:solidFill>
                      <a:srgbClr val="E9EBF5"/>
                    </a:solidFill>
                  </a:tcPr>
                </a:tc>
                <a:tc>
                  <a:txBody>
                    <a:bodyPr/>
                    <a:lstStyle/>
                    <a:p>
                      <a:pPr algn="ctr" fontAlgn="b"/>
                      <a:r>
                        <a:rPr lang="pt-BR" sz="900" b="0" i="0" u="none" strike="noStrike">
                          <a:solidFill>
                            <a:srgbClr val="000000"/>
                          </a:solidFill>
                          <a:effectLst/>
                          <a:latin typeface="Montserrat" panose="00000500000000000000" pitchFamily="2" charset="0"/>
                        </a:rPr>
                        <a:t>Veraguas</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60.000</a:t>
                      </a:r>
                    </a:p>
                  </a:txBody>
                  <a:tcPr marL="9525" marR="9525" marT="9525" marB="0" anchor="ctr">
                    <a:solidFill>
                      <a:srgbClr val="E9EBF5"/>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Soho City Center</a:t>
                      </a:r>
                    </a:p>
                  </a:txBody>
                  <a:tcPr marL="9525" marR="9525" marT="9525" marB="0" anchor="ctr">
                    <a:solidFill>
                      <a:srgbClr val="CFD5EA"/>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CFD5EA"/>
                    </a:solidFill>
                  </a:tcPr>
                </a:tc>
                <a:tc>
                  <a:txBody>
                    <a:bodyPr/>
                    <a:lstStyle/>
                    <a:p>
                      <a:pPr algn="ctr" fontAlgn="b"/>
                      <a:r>
                        <a:rPr lang="pt-BR" sz="900" b="0" i="0" u="none" strike="noStrike">
                          <a:solidFill>
                            <a:srgbClr val="000000"/>
                          </a:solidFill>
                          <a:effectLst/>
                          <a:latin typeface="Montserrat" panose="00000500000000000000" pitchFamily="2" charset="0"/>
                        </a:rPr>
                        <a:t>Ciudad de Panamá</a:t>
                      </a:r>
                    </a:p>
                  </a:txBody>
                  <a:tcPr marL="9525" marR="9525" marT="9525" marB="0" anchor="ctr">
                    <a:solidFill>
                      <a:srgbClr val="CFD5EA"/>
                    </a:solidFill>
                  </a:tcPr>
                </a:tc>
                <a:tc>
                  <a:txBody>
                    <a:bodyPr/>
                    <a:lstStyle/>
                    <a:p>
                      <a:pPr algn="ctr" fontAlgn="b"/>
                      <a:r>
                        <a:rPr lang="pt-BR" sz="900" b="0" i="0" u="none" strike="noStrike">
                          <a:solidFill>
                            <a:srgbClr val="000000"/>
                          </a:solidFill>
                          <a:effectLst/>
                          <a:latin typeface="Montserrat" panose="00000500000000000000" pitchFamily="2" charset="0"/>
                        </a:rPr>
                        <a:t>Panamá</a:t>
                      </a:r>
                    </a:p>
                  </a:txBody>
                  <a:tcPr marL="9525" marR="9525" marT="9525" marB="0" anchor="ctr">
                    <a:solidFill>
                      <a:srgbClr val="CFD5EA"/>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CFD5EA"/>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Towncenter</a:t>
                      </a:r>
                    </a:p>
                  </a:txBody>
                  <a:tcPr marL="9525" marR="9525" marT="9525" marB="0" anchor="ctr">
                    <a:solidFill>
                      <a:srgbClr val="E9EBF5"/>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E9EBF5"/>
                    </a:solidFill>
                  </a:tcPr>
                </a:tc>
                <a:tc>
                  <a:txBody>
                    <a:bodyPr/>
                    <a:lstStyle/>
                    <a:p>
                      <a:pPr algn="ctr" fontAlgn="b"/>
                      <a:r>
                        <a:rPr lang="pt-BR" sz="900" b="0" i="0" u="none" strike="noStrike">
                          <a:solidFill>
                            <a:srgbClr val="000000"/>
                          </a:solidFill>
                          <a:effectLst/>
                          <a:latin typeface="Montserrat" panose="00000500000000000000" pitchFamily="2" charset="0"/>
                        </a:rPr>
                        <a:t>Ciudad de Panamá</a:t>
                      </a:r>
                    </a:p>
                  </a:txBody>
                  <a:tcPr marL="9525" marR="9525" marT="9525" marB="0" anchor="ctr">
                    <a:solidFill>
                      <a:srgbClr val="E9EBF5"/>
                    </a:solidFill>
                  </a:tcPr>
                </a:tc>
                <a:tc>
                  <a:txBody>
                    <a:bodyPr/>
                    <a:lstStyle/>
                    <a:p>
                      <a:pPr algn="ctr" fontAlgn="b"/>
                      <a:r>
                        <a:rPr lang="pt-BR" sz="900" b="0" i="0" u="none" strike="noStrike">
                          <a:solidFill>
                            <a:srgbClr val="000000"/>
                          </a:solidFill>
                          <a:effectLst/>
                          <a:latin typeface="Montserrat" panose="00000500000000000000" pitchFamily="2" charset="0"/>
                        </a:rPr>
                        <a:t>Panamá</a:t>
                      </a:r>
                    </a:p>
                  </a:txBody>
                  <a:tcPr marL="9525" marR="9525" marT="9525" marB="0" anchor="ctr">
                    <a:solidFill>
                      <a:srgbClr val="E9EBF5"/>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solidFill>
                      <a:srgbClr val="E9EBF5"/>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Westland Premium Oulets</a:t>
                      </a:r>
                    </a:p>
                  </a:txBody>
                  <a:tcPr marL="9525" marR="9525" marT="9525" marB="0" anchor="ctr">
                    <a:solidFill>
                      <a:srgbClr val="CFD5EA"/>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CFD5EA"/>
                    </a:solidFill>
                  </a:tcPr>
                </a:tc>
                <a:tc>
                  <a:txBody>
                    <a:bodyPr/>
                    <a:lstStyle/>
                    <a:p>
                      <a:pPr algn="ctr" fontAlgn="b"/>
                      <a:r>
                        <a:rPr lang="pt-BR" sz="900" b="0" i="0" u="none" strike="noStrike">
                          <a:solidFill>
                            <a:srgbClr val="000000"/>
                          </a:solidFill>
                          <a:effectLst/>
                          <a:latin typeface="Montserrat" panose="00000500000000000000" pitchFamily="2" charset="0"/>
                        </a:rPr>
                        <a:t>La Chorrera</a:t>
                      </a:r>
                    </a:p>
                  </a:txBody>
                  <a:tcPr marL="9525" marR="9525" marT="9525" marB="0" anchor="ctr">
                    <a:solidFill>
                      <a:srgbClr val="CFD5EA"/>
                    </a:solidFill>
                  </a:tcPr>
                </a:tc>
                <a:tc>
                  <a:txBody>
                    <a:bodyPr/>
                    <a:lstStyle/>
                    <a:p>
                      <a:pPr algn="ctr" fontAlgn="b"/>
                      <a:r>
                        <a:rPr lang="pt-BR" sz="900" b="0" i="0" u="none" strike="noStrike">
                          <a:solidFill>
                            <a:srgbClr val="000000"/>
                          </a:solidFill>
                          <a:effectLst/>
                          <a:latin typeface="Montserrat" panose="00000500000000000000" pitchFamily="2" charset="0"/>
                        </a:rPr>
                        <a:t>Panamá Oeste</a:t>
                      </a:r>
                    </a:p>
                  </a:txBody>
                  <a:tcPr marL="9525" marR="9525" marT="9525" marB="0" anchor="ctr">
                    <a:solidFill>
                      <a:srgbClr val="CFD5EA"/>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solidFill>
                      <a:srgbClr val="CFD5EA"/>
                    </a:solidFill>
                  </a:tcPr>
                </a:tc>
                <a:extLst>
                  <a:ext uri="{0D108BD9-81ED-4DB2-BD59-A6C34878D82A}">
                    <a16:rowId xmlns:a16="http://schemas.microsoft.com/office/drawing/2014/main" val="246155704"/>
                  </a:ext>
                </a:extLst>
              </a:tr>
            </a:tbl>
          </a:graphicData>
        </a:graphic>
      </p:graphicFrame>
      <p:sp>
        <p:nvSpPr>
          <p:cNvPr id="2" name="Google Shape;96;p7">
            <a:extLst>
              <a:ext uri="{FF2B5EF4-FFF2-40B4-BE49-F238E27FC236}">
                <a16:creationId xmlns:a16="http://schemas.microsoft.com/office/drawing/2014/main" id="{CD9EC0B1-074A-6D1E-FE94-5973BB6939B4}"/>
              </a:ext>
            </a:extLst>
          </p:cNvPr>
          <p:cNvSpPr txBox="1"/>
          <p:nvPr/>
        </p:nvSpPr>
        <p:spPr>
          <a:xfrm>
            <a:off x="1313793" y="6419599"/>
            <a:ext cx="2197016" cy="223098"/>
          </a:xfrm>
          <a:prstGeom prst="rect">
            <a:avLst/>
          </a:prstGeom>
          <a:noFill/>
          <a:ln>
            <a:noFill/>
          </a:ln>
        </p:spPr>
        <p:txBody>
          <a:bodyPr spcFirstLastPara="1" wrap="square" lIns="91425" tIns="45700" rIns="91425" bIns="45700" anchor="t" anchorCtr="0">
            <a:spAutoFit/>
          </a:bodyPr>
          <a:lstStyle/>
          <a:p>
            <a:pPr algn="l"/>
            <a:r>
              <a:rPr lang="pt-BR" sz="850">
                <a:latin typeface="Montserrat" panose="00000500000000000000" pitchFamily="2" charset="0"/>
              </a:rPr>
              <a:t>Subtitular: N/D = No declarado</a:t>
            </a:r>
            <a:endParaRPr lang="es-419" sz="850" dirty="0">
              <a:latin typeface="Montserrat" panose="00000500000000000000" pitchFamily="2" charset="0"/>
            </a:endParaRPr>
          </a:p>
        </p:txBody>
      </p:sp>
      <p:sp>
        <p:nvSpPr>
          <p:cNvPr id="12" name="Retângulo: Cantos Arredondados 11">
            <a:extLst>
              <a:ext uri="{FF2B5EF4-FFF2-40B4-BE49-F238E27FC236}">
                <a16:creationId xmlns:a16="http://schemas.microsoft.com/office/drawing/2014/main" id="{40AB65FE-015F-0CB2-94B1-461603D0C3A6}"/>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202</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3" name="Retângulo: Cantos Arredondados 12">
            <a:hlinkClick r:id="rId3" action="ppaction://hlinksldjump"/>
            <a:extLst>
              <a:ext uri="{FF2B5EF4-FFF2-40B4-BE49-F238E27FC236}">
                <a16:creationId xmlns:a16="http://schemas.microsoft.com/office/drawing/2014/main" id="{B188D0C7-A21F-448F-60EB-7AA3B7EFB88F}"/>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444608432"/>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ixaDeTexto 3">
            <a:extLst>
              <a:ext uri="{FF2B5EF4-FFF2-40B4-BE49-F238E27FC236}">
                <a16:creationId xmlns:a16="http://schemas.microsoft.com/office/drawing/2014/main" id="{B6B93228-D4F8-0083-151D-B9654AA0F60F}"/>
              </a:ext>
            </a:extLst>
          </p:cNvPr>
          <p:cNvSpPr txBox="1"/>
          <p:nvPr/>
        </p:nvSpPr>
        <p:spPr>
          <a:xfrm>
            <a:off x="4587081" y="3054856"/>
            <a:ext cx="5379427" cy="923330"/>
          </a:xfrm>
          <a:prstGeom prst="rect">
            <a:avLst/>
          </a:prstGeom>
          <a:noFill/>
        </p:spPr>
        <p:txBody>
          <a:bodyPr wrap="square" rtlCol="0">
            <a:spAutoFit/>
          </a:bodyPr>
          <a:lstStyle/>
          <a:p>
            <a:r>
              <a:rPr lang="pt-BR" sz="5400" b="1" dirty="0">
                <a:solidFill>
                  <a:srgbClr val="0038A8"/>
                </a:solidFill>
                <a:latin typeface="Montserrat" panose="00000500000000000000" pitchFamily="2" charset="0"/>
              </a:rPr>
              <a:t>Paraguay</a:t>
            </a:r>
          </a:p>
        </p:txBody>
      </p:sp>
      <p:cxnSp>
        <p:nvCxnSpPr>
          <p:cNvPr id="9" name="Conector reto 8">
            <a:extLst>
              <a:ext uri="{FF2B5EF4-FFF2-40B4-BE49-F238E27FC236}">
                <a16:creationId xmlns:a16="http://schemas.microsoft.com/office/drawing/2014/main" id="{4EB27928-E7A6-969A-2BE1-9F5349F9AACA}"/>
              </a:ext>
            </a:extLst>
          </p:cNvPr>
          <p:cNvCxnSpPr/>
          <p:nvPr/>
        </p:nvCxnSpPr>
        <p:spPr>
          <a:xfrm>
            <a:off x="4437429" y="-126597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4361756" y="342900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17" name="CaixaDeTexto 16">
            <a:extLst>
              <a:ext uri="{FF2B5EF4-FFF2-40B4-BE49-F238E27FC236}">
                <a16:creationId xmlns:a16="http://schemas.microsoft.com/office/drawing/2014/main" id="{28C5E4DD-C396-3222-E107-AE7D5D48795D}"/>
              </a:ext>
            </a:extLst>
          </p:cNvPr>
          <p:cNvSpPr txBox="1"/>
          <p:nvPr/>
        </p:nvSpPr>
        <p:spPr>
          <a:xfrm>
            <a:off x="8509682" y="4829922"/>
            <a:ext cx="420308" cy="510909"/>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3200" b="1" i="0" u="none" strike="noStrike" kern="1200" cap="none" spc="0" normalizeH="0" baseline="0">
                <a:ln>
                  <a:noFill/>
                </a:ln>
                <a:solidFill>
                  <a:prstClr val="white"/>
                </a:solidFill>
                <a:effectLst/>
                <a:uLnTx/>
                <a:uFillTx/>
                <a:latin typeface="Segoe UI" panose="020B0502040204020203" pitchFamily="34" charset="0"/>
                <a:ea typeface="Segoe UI Black" panose="020B0A02040204020203" pitchFamily="34" charset="0"/>
                <a:cs typeface="Segoe UI" panose="020B0502040204020203" pitchFamily="34" charset="0"/>
              </a:rPr>
              <a:t>5</a:t>
            </a:r>
            <a:endParaRPr kumimoji="0" lang="es-419" sz="3200" b="0" i="0" u="none" strike="noStrike" kern="1200" cap="none" spc="0" normalizeH="0" baseline="0">
              <a:ln>
                <a:noFill/>
              </a:ln>
              <a:solidFill>
                <a:prstClr val="white"/>
              </a:solidFill>
              <a:effectLst/>
              <a:uLnTx/>
              <a:uFillTx/>
              <a:latin typeface="Segoe UI Light" panose="020B0502040204020203" pitchFamily="34" charset="0"/>
              <a:ea typeface="Segoe UI Black" panose="020B0A02040204020203" pitchFamily="34" charset="0"/>
              <a:cs typeface="Segoe UI Light" panose="020B0502040204020203" pitchFamily="34" charset="0"/>
            </a:endParaRPr>
          </a:p>
        </p:txBody>
      </p:sp>
      <p:grpSp>
        <p:nvGrpSpPr>
          <p:cNvPr id="18" name="Agrupar 17">
            <a:extLst>
              <a:ext uri="{FF2B5EF4-FFF2-40B4-BE49-F238E27FC236}">
                <a16:creationId xmlns:a16="http://schemas.microsoft.com/office/drawing/2014/main" id="{72EEB066-0DB7-BE03-BA61-1B1E106BCB53}"/>
              </a:ext>
            </a:extLst>
          </p:cNvPr>
          <p:cNvGrpSpPr/>
          <p:nvPr/>
        </p:nvGrpSpPr>
        <p:grpSpPr>
          <a:xfrm>
            <a:off x="8516167" y="-1110344"/>
            <a:ext cx="136272" cy="8183880"/>
            <a:chOff x="8805915" y="403820"/>
            <a:chExt cx="136272" cy="8183880"/>
          </a:xfrm>
        </p:grpSpPr>
        <p:cxnSp>
          <p:nvCxnSpPr>
            <p:cNvPr id="19" name="Conector reto 18">
              <a:extLst>
                <a:ext uri="{FF2B5EF4-FFF2-40B4-BE49-F238E27FC236}">
                  <a16:creationId xmlns:a16="http://schemas.microsoft.com/office/drawing/2014/main" id="{67B34D11-8F3A-D309-1167-C006EED51938}"/>
                </a:ext>
              </a:extLst>
            </p:cNvPr>
            <p:cNvCxnSpPr>
              <a:cxnSpLocks/>
            </p:cNvCxnSpPr>
            <p:nvPr/>
          </p:nvCxnSpPr>
          <p:spPr>
            <a:xfrm>
              <a:off x="8873837" y="403820"/>
              <a:ext cx="0" cy="8183880"/>
            </a:xfrm>
            <a:prstGeom prst="line">
              <a:avLst/>
            </a:prstGeom>
            <a:ln w="952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nvGrpSpPr>
            <p:cNvPr id="20" name="Agrupar 19">
              <a:extLst>
                <a:ext uri="{FF2B5EF4-FFF2-40B4-BE49-F238E27FC236}">
                  <a16:creationId xmlns:a16="http://schemas.microsoft.com/office/drawing/2014/main" id="{FD87A7E9-ED11-76EC-02EE-0EA7C518665C}"/>
                </a:ext>
              </a:extLst>
            </p:cNvPr>
            <p:cNvGrpSpPr/>
            <p:nvPr/>
          </p:nvGrpSpPr>
          <p:grpSpPr>
            <a:xfrm>
              <a:off x="8805915" y="2339882"/>
              <a:ext cx="136272" cy="3712393"/>
              <a:chOff x="4304804" y="2919385"/>
              <a:chExt cx="136272" cy="3712393"/>
            </a:xfrm>
          </p:grpSpPr>
          <p:sp>
            <p:nvSpPr>
              <p:cNvPr id="21" name="Elipse 20">
                <a:extLst>
                  <a:ext uri="{FF2B5EF4-FFF2-40B4-BE49-F238E27FC236}">
                    <a16:creationId xmlns:a16="http://schemas.microsoft.com/office/drawing/2014/main" id="{0D76614E-B847-B630-470B-E8DEC0E32DD7}"/>
                  </a:ext>
                </a:extLst>
              </p:cNvPr>
              <p:cNvSpPr/>
              <p:nvPr/>
            </p:nvSpPr>
            <p:spPr>
              <a:xfrm>
                <a:off x="4304804" y="2919385"/>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3" name="Elipse 22">
                <a:extLst>
                  <a:ext uri="{FF2B5EF4-FFF2-40B4-BE49-F238E27FC236}">
                    <a16:creationId xmlns:a16="http://schemas.microsoft.com/office/drawing/2014/main" id="{50308E62-7855-86BD-D1FE-44867424D660}"/>
                  </a:ext>
                </a:extLst>
              </p:cNvPr>
              <p:cNvSpPr/>
              <p:nvPr/>
            </p:nvSpPr>
            <p:spPr>
              <a:xfrm>
                <a:off x="4305232" y="4111568"/>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Elipse 23">
                <a:extLst>
                  <a:ext uri="{FF2B5EF4-FFF2-40B4-BE49-F238E27FC236}">
                    <a16:creationId xmlns:a16="http://schemas.microsoft.com/office/drawing/2014/main" id="{69E7EC7E-CE51-7A88-FC25-D09BA7E0A348}"/>
                  </a:ext>
                </a:extLst>
              </p:cNvPr>
              <p:cNvSpPr/>
              <p:nvPr/>
            </p:nvSpPr>
            <p:spPr>
              <a:xfrm>
                <a:off x="4304804" y="5303751"/>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Elipse 24">
                <a:extLst>
                  <a:ext uri="{FF2B5EF4-FFF2-40B4-BE49-F238E27FC236}">
                    <a16:creationId xmlns:a16="http://schemas.microsoft.com/office/drawing/2014/main" id="{D1C2F61E-A986-40AF-74F7-F1B311149F86}"/>
                  </a:ext>
                </a:extLst>
              </p:cNvPr>
              <p:cNvSpPr/>
              <p:nvPr/>
            </p:nvSpPr>
            <p:spPr>
              <a:xfrm>
                <a:off x="4304804" y="6495934"/>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pic>
        <p:nvPicPr>
          <p:cNvPr id="3" name="Imagem 2" descr="Uma imagem contendo Texto&#10;&#10;Descrição gerada automaticamente">
            <a:extLst>
              <a:ext uri="{FF2B5EF4-FFF2-40B4-BE49-F238E27FC236}">
                <a16:creationId xmlns:a16="http://schemas.microsoft.com/office/drawing/2014/main" id="{AAD335CC-46D2-D392-358D-4204E878680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a:off x="-1396522" y="1358129"/>
            <a:ext cx="6886629" cy="4131978"/>
          </a:xfrm>
          <a:prstGeom prst="rect">
            <a:avLst/>
          </a:prstGeom>
        </p:spPr>
      </p:pic>
      <p:sp>
        <p:nvSpPr>
          <p:cNvPr id="2" name="CaixaDeTexto 1">
            <a:extLst>
              <a:ext uri="{FF2B5EF4-FFF2-40B4-BE49-F238E27FC236}">
                <a16:creationId xmlns:a16="http://schemas.microsoft.com/office/drawing/2014/main" id="{9C66529F-2C7C-C0DC-59C9-5ABAF8628E9C}"/>
              </a:ext>
            </a:extLst>
          </p:cNvPr>
          <p:cNvSpPr txBox="1"/>
          <p:nvPr/>
        </p:nvSpPr>
        <p:spPr>
          <a:xfrm>
            <a:off x="8726418" y="631932"/>
            <a:ext cx="3058851"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0038A8"/>
                </a:solidFill>
                <a:effectLst/>
                <a:uLnTx/>
                <a:uFillTx/>
                <a:latin typeface="Bebas Neue" panose="00000500000000000000" pitchFamily="2" charset="0"/>
                <a:ea typeface="Segoe UI Black" panose="020B0A02040204020203" pitchFamily="34" charset="0"/>
                <a:cs typeface="Segoe UI" panose="020B0502040204020203" pitchFamily="34" charset="0"/>
              </a:rPr>
              <a:t>2</a:t>
            </a:r>
            <a:r>
              <a:rPr lang="es-419" sz="2400" b="1" dirty="0">
                <a:solidFill>
                  <a:srgbClr val="0038A8"/>
                </a:solidFill>
                <a:latin typeface="Bebas Neue" panose="00000500000000000000" pitchFamily="2" charset="0"/>
                <a:ea typeface="Segoe UI Black" panose="020B0A02040204020203" pitchFamily="34" charset="0"/>
                <a:cs typeface="Segoe UI" panose="020B0502040204020203" pitchFamily="34" charset="0"/>
              </a:rPr>
              <a:t>0</a:t>
            </a:r>
            <a:br>
              <a:rPr kumimoji="0" lang="es-419" sz="1600" b="1" i="0" u="none" strike="noStrike" kern="1200" cap="none" spc="0" normalizeH="0" baseline="0" dirty="0">
                <a:ln>
                  <a:noFill/>
                </a:ln>
                <a:solidFill>
                  <a:srgbClr val="653040"/>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Centros comerciales filiados</a:t>
            </a:r>
          </a:p>
        </p:txBody>
      </p:sp>
      <p:sp>
        <p:nvSpPr>
          <p:cNvPr id="5" name="CaixaDeTexto 4">
            <a:extLst>
              <a:ext uri="{FF2B5EF4-FFF2-40B4-BE49-F238E27FC236}">
                <a16:creationId xmlns:a16="http://schemas.microsoft.com/office/drawing/2014/main" id="{AA1B91F9-78A6-D976-0CF6-67A902C4EF0C}"/>
              </a:ext>
            </a:extLst>
          </p:cNvPr>
          <p:cNvSpPr txBox="1"/>
          <p:nvPr/>
        </p:nvSpPr>
        <p:spPr>
          <a:xfrm>
            <a:off x="8726418" y="1619603"/>
            <a:ext cx="3240768" cy="94128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Tamaño promedio de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los centros comerciales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0038A8"/>
                </a:solidFill>
                <a:effectLst/>
                <a:uLnTx/>
                <a:uFillTx/>
                <a:latin typeface="Bebas Neue" panose="00000500000000000000" pitchFamily="2" charset="0"/>
                <a:ea typeface="Segoe UI Black" panose="020B0A02040204020203" pitchFamily="34" charset="0"/>
                <a:cs typeface="Segoe UI" panose="020B0502040204020203" pitchFamily="34" charset="0"/>
              </a:rPr>
              <a:t>25.705 M²</a:t>
            </a:r>
          </a:p>
        </p:txBody>
      </p:sp>
      <p:sp>
        <p:nvSpPr>
          <p:cNvPr id="6" name="CaixaDeTexto 5">
            <a:extLst>
              <a:ext uri="{FF2B5EF4-FFF2-40B4-BE49-F238E27FC236}">
                <a16:creationId xmlns:a16="http://schemas.microsoft.com/office/drawing/2014/main" id="{AE102877-3656-B72F-5EFA-82778E63955E}"/>
              </a:ext>
            </a:extLst>
          </p:cNvPr>
          <p:cNvSpPr txBox="1"/>
          <p:nvPr/>
        </p:nvSpPr>
        <p:spPr>
          <a:xfrm>
            <a:off x="8726418" y="2978943"/>
            <a:ext cx="2640466"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0038A8"/>
                </a:solidFill>
                <a:effectLst/>
                <a:uLnTx/>
                <a:uFillTx/>
                <a:latin typeface="Bebas Neue" panose="00000500000000000000" pitchFamily="2" charset="0"/>
                <a:ea typeface="Segoe UI Black" panose="020B0A02040204020203" pitchFamily="34" charset="0"/>
                <a:cs typeface="Segoe UI" panose="020B0502040204020203" pitchFamily="34" charset="0"/>
              </a:rPr>
              <a:t>9 ciudades</a:t>
            </a:r>
            <a:br>
              <a:rPr kumimoji="0" lang="es-419" sz="1600" b="1" i="0" u="none" strike="noStrike" kern="1200" cap="none" spc="0" normalizeH="0" baseline="0" dirty="0">
                <a:ln>
                  <a:noFill/>
                </a:ln>
                <a:solidFill>
                  <a:srgbClr val="E04C34"/>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con centros comerciales</a:t>
            </a:r>
          </a:p>
        </p:txBody>
      </p:sp>
      <p:sp>
        <p:nvSpPr>
          <p:cNvPr id="7" name="CaixaDeTexto 6">
            <a:extLst>
              <a:ext uri="{FF2B5EF4-FFF2-40B4-BE49-F238E27FC236}">
                <a16:creationId xmlns:a16="http://schemas.microsoft.com/office/drawing/2014/main" id="{C1F8CC8F-736C-8CDF-5972-A860A92C42EF}"/>
              </a:ext>
            </a:extLst>
          </p:cNvPr>
          <p:cNvSpPr txBox="1"/>
          <p:nvPr/>
        </p:nvSpPr>
        <p:spPr>
          <a:xfrm>
            <a:off x="8743416" y="4207742"/>
            <a:ext cx="1872629" cy="62940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1600" dirty="0">
                <a:solidFill>
                  <a:srgbClr val="404040"/>
                </a:solidFill>
                <a:latin typeface="Montserrat" panose="00000500000000000000" pitchFamily="2" charset="0"/>
                <a:ea typeface="Segoe UI Black" panose="020B0A02040204020203" pitchFamily="34" charset="0"/>
                <a:cs typeface="Segoe UI Light" panose="020B0502040204020203" pitchFamily="34" charset="0"/>
              </a:rPr>
              <a:t>G</a:t>
            </a: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LA</a:t>
            </a:r>
            <a:b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br>
            <a:r>
              <a:rPr kumimoji="0" lang="es-419" sz="2400" b="1" i="0" u="none" strike="noStrike" kern="1200" cap="none" spc="0" normalizeH="0" baseline="0" dirty="0">
                <a:ln>
                  <a:noFill/>
                </a:ln>
                <a:solidFill>
                  <a:srgbClr val="0038A8"/>
                </a:solidFill>
                <a:effectLst/>
                <a:uLnTx/>
                <a:uFillTx/>
                <a:latin typeface="Bebas Neue" panose="00000500000000000000" pitchFamily="2" charset="0"/>
                <a:ea typeface="Segoe UI Black" panose="020B0A02040204020203" pitchFamily="34" charset="0"/>
                <a:cs typeface="Segoe UI" panose="020B0502040204020203" pitchFamily="34" charset="0"/>
              </a:rPr>
              <a:t>514 </a:t>
            </a:r>
            <a:r>
              <a:rPr kumimoji="0" lang="es-419" sz="2400" b="1" i="0" u="none" strike="noStrike" kern="1200" cap="none" spc="0" normalizeH="0" baseline="0" dirty="0" err="1">
                <a:ln>
                  <a:noFill/>
                </a:ln>
                <a:solidFill>
                  <a:srgbClr val="0038A8"/>
                </a:solidFill>
                <a:effectLst/>
                <a:uLnTx/>
                <a:uFillTx/>
                <a:latin typeface="Bebas Neue" panose="00000500000000000000" pitchFamily="2" charset="0"/>
                <a:ea typeface="Segoe UI Black" panose="020B0A02040204020203" pitchFamily="34" charset="0"/>
                <a:cs typeface="Segoe UI" panose="020B0502040204020203" pitchFamily="34" charset="0"/>
              </a:rPr>
              <a:t>milliones</a:t>
            </a:r>
            <a:r>
              <a:rPr kumimoji="0" lang="es-419" sz="2400" b="1" i="0" u="none" strike="noStrike" kern="1200" cap="none" spc="0" normalizeH="0" baseline="0" dirty="0">
                <a:ln>
                  <a:noFill/>
                </a:ln>
                <a:solidFill>
                  <a:srgbClr val="0038A8"/>
                </a:solidFill>
                <a:effectLst/>
                <a:uLnTx/>
                <a:uFillTx/>
                <a:latin typeface="Bebas Neue" panose="00000500000000000000" pitchFamily="2" charset="0"/>
                <a:ea typeface="Segoe UI Black" panose="020B0A02040204020203" pitchFamily="34" charset="0"/>
                <a:cs typeface="Segoe UI" panose="020B0502040204020203" pitchFamily="34" charset="0"/>
              </a:rPr>
              <a:t> m²</a:t>
            </a:r>
          </a:p>
        </p:txBody>
      </p:sp>
      <p:sp>
        <p:nvSpPr>
          <p:cNvPr id="8" name="CaixaDeTexto 7">
            <a:extLst>
              <a:ext uri="{FF2B5EF4-FFF2-40B4-BE49-F238E27FC236}">
                <a16:creationId xmlns:a16="http://schemas.microsoft.com/office/drawing/2014/main" id="{8AC94853-B6B3-EF98-F93B-E770ACC1A693}"/>
              </a:ext>
            </a:extLst>
          </p:cNvPr>
          <p:cNvSpPr txBox="1"/>
          <p:nvPr/>
        </p:nvSpPr>
        <p:spPr>
          <a:xfrm>
            <a:off x="8726418" y="4745901"/>
            <a:ext cx="3230090" cy="369332"/>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GLA total considera una muestra de 17 de los 20 centros comerciales del país.</a:t>
            </a:r>
            <a:endParaRPr lang="es-419" sz="900" dirty="0">
              <a:latin typeface="Montserrat" panose="00000500000000000000" pitchFamily="2" charset="0"/>
              <a:cs typeface="Calibri" panose="020F0502020204030204" pitchFamily="34" charset="0"/>
            </a:endParaRPr>
          </a:p>
        </p:txBody>
      </p:sp>
      <p:sp>
        <p:nvSpPr>
          <p:cNvPr id="11" name="CaixaDeTexto 10">
            <a:extLst>
              <a:ext uri="{FF2B5EF4-FFF2-40B4-BE49-F238E27FC236}">
                <a16:creationId xmlns:a16="http://schemas.microsoft.com/office/drawing/2014/main" id="{A8AAADD0-C470-69E2-BA0C-94B730F446CB}"/>
              </a:ext>
            </a:extLst>
          </p:cNvPr>
          <p:cNvSpPr txBox="1"/>
          <p:nvPr/>
        </p:nvSpPr>
        <p:spPr>
          <a:xfrm>
            <a:off x="8726418" y="2456973"/>
            <a:ext cx="3240768" cy="369332"/>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Cálculo del GLA promedio considera una muestra de 17 de los 20 centros comerciales del país.</a:t>
            </a:r>
            <a:endParaRPr lang="es-419" sz="900" dirty="0">
              <a:latin typeface="Montserrat" panose="00000500000000000000" pitchFamily="2" charset="0"/>
              <a:cs typeface="Calibri" panose="020F0502020204030204" pitchFamily="34" charset="0"/>
            </a:endParaRPr>
          </a:p>
        </p:txBody>
      </p:sp>
      <p:sp>
        <p:nvSpPr>
          <p:cNvPr id="12" name="Retângulo: Cantos Arredondados 11">
            <a:extLst>
              <a:ext uri="{FF2B5EF4-FFF2-40B4-BE49-F238E27FC236}">
                <a16:creationId xmlns:a16="http://schemas.microsoft.com/office/drawing/2014/main" id="{481C4231-CA26-7834-8E5D-BD73983B7C56}"/>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203</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3" name="Elipse 12">
            <a:extLst>
              <a:ext uri="{FF2B5EF4-FFF2-40B4-BE49-F238E27FC236}">
                <a16:creationId xmlns:a16="http://schemas.microsoft.com/office/drawing/2014/main" id="{BF05B008-A970-80E0-A09E-57FC6743FA0F}"/>
              </a:ext>
            </a:extLst>
          </p:cNvPr>
          <p:cNvSpPr/>
          <p:nvPr/>
        </p:nvSpPr>
        <p:spPr>
          <a:xfrm>
            <a:off x="8516167" y="5520597"/>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 name="CaixaDeTexto 13">
            <a:extLst>
              <a:ext uri="{FF2B5EF4-FFF2-40B4-BE49-F238E27FC236}">
                <a16:creationId xmlns:a16="http://schemas.microsoft.com/office/drawing/2014/main" id="{9753974A-F3C1-E7C1-B090-F98FCFA1ACBB}"/>
              </a:ext>
            </a:extLst>
          </p:cNvPr>
          <p:cNvSpPr txBox="1"/>
          <p:nvPr/>
        </p:nvSpPr>
        <p:spPr>
          <a:xfrm>
            <a:off x="8824888" y="5422369"/>
            <a:ext cx="3240768" cy="889987"/>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ES"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Promedio de centros comerciales por ciudad</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0038A8"/>
                </a:solidFill>
                <a:effectLst/>
                <a:uLnTx/>
                <a:uFillTx/>
                <a:latin typeface="Bebas Neue" panose="00000500000000000000" pitchFamily="2" charset="0"/>
                <a:ea typeface="Segoe UI Black" panose="020B0A02040204020203" pitchFamily="34" charset="0"/>
                <a:cs typeface="Segoe UI" panose="020B0502040204020203" pitchFamily="34" charset="0"/>
              </a:rPr>
              <a:t>2,2</a:t>
            </a:r>
          </a:p>
        </p:txBody>
      </p:sp>
      <p:sp>
        <p:nvSpPr>
          <p:cNvPr id="15" name="Retângulo: Cantos Arredondados 14">
            <a:hlinkClick r:id="rId3" action="ppaction://hlinksldjump"/>
            <a:extLst>
              <a:ext uri="{FF2B5EF4-FFF2-40B4-BE49-F238E27FC236}">
                <a16:creationId xmlns:a16="http://schemas.microsoft.com/office/drawing/2014/main" id="{08DAF4DB-58D3-5B2A-214E-8BEC7289FC9E}"/>
              </a:ext>
            </a:extLst>
          </p:cNvPr>
          <p:cNvSpPr/>
          <p:nvPr/>
        </p:nvSpPr>
        <p:spPr>
          <a:xfrm>
            <a:off x="4280623"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106241219"/>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671733" y="2931589"/>
            <a:ext cx="3034805" cy="1085425"/>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Población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y PIB</a:t>
            </a:r>
          </a:p>
        </p:txBody>
      </p:sp>
      <p:sp>
        <p:nvSpPr>
          <p:cNvPr id="3" name="Elipse 2">
            <a:extLst>
              <a:ext uri="{FF2B5EF4-FFF2-40B4-BE49-F238E27FC236}">
                <a16:creationId xmlns:a16="http://schemas.microsoft.com/office/drawing/2014/main" id="{7D640E71-6146-68E9-FBE2-20B6F6C18756}"/>
              </a:ext>
            </a:extLst>
          </p:cNvPr>
          <p:cNvSpPr/>
          <p:nvPr/>
        </p:nvSpPr>
        <p:spPr>
          <a:xfrm>
            <a:off x="1525042" y="307036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590555" y="-164329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tângulo 5">
            <a:extLst>
              <a:ext uri="{FF2B5EF4-FFF2-40B4-BE49-F238E27FC236}">
                <a16:creationId xmlns:a16="http://schemas.microsoft.com/office/drawing/2014/main" id="{03B4CBA6-B982-A1CA-F9D3-3D1F15B42CDF}"/>
              </a:ext>
            </a:extLst>
          </p:cNvPr>
          <p:cNvSpPr/>
          <p:nvPr/>
        </p:nvSpPr>
        <p:spPr>
          <a:xfrm>
            <a:off x="5328268" y="0"/>
            <a:ext cx="3513396" cy="1458410"/>
          </a:xfrm>
          <a:prstGeom prst="rect">
            <a:avLst/>
          </a:prstGeom>
          <a:solidFill>
            <a:srgbClr val="0038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Retângulo 8">
            <a:extLst>
              <a:ext uri="{FF2B5EF4-FFF2-40B4-BE49-F238E27FC236}">
                <a16:creationId xmlns:a16="http://schemas.microsoft.com/office/drawing/2014/main" id="{316A612B-1021-57CC-EAAA-FCFD26AA9F5D}"/>
              </a:ext>
            </a:extLst>
          </p:cNvPr>
          <p:cNvSpPr/>
          <p:nvPr/>
        </p:nvSpPr>
        <p:spPr>
          <a:xfrm>
            <a:off x="5328268" y="2898702"/>
            <a:ext cx="3513396" cy="1458410"/>
          </a:xfrm>
          <a:prstGeom prst="rect">
            <a:avLst/>
          </a:prstGeom>
          <a:solidFill>
            <a:srgbClr val="0038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Retângulo 14">
            <a:extLst>
              <a:ext uri="{FF2B5EF4-FFF2-40B4-BE49-F238E27FC236}">
                <a16:creationId xmlns:a16="http://schemas.microsoft.com/office/drawing/2014/main" id="{9FA756A5-B9EE-1DD7-5C40-E8119EEDB4BE}"/>
              </a:ext>
            </a:extLst>
          </p:cNvPr>
          <p:cNvSpPr/>
          <p:nvPr/>
        </p:nvSpPr>
        <p:spPr>
          <a:xfrm>
            <a:off x="5328268" y="5808132"/>
            <a:ext cx="6863732" cy="1049867"/>
          </a:xfrm>
          <a:prstGeom prst="rect">
            <a:avLst/>
          </a:prstGeom>
          <a:solidFill>
            <a:srgbClr val="0038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7" name="Conector reto 16">
            <a:extLst>
              <a:ext uri="{FF2B5EF4-FFF2-40B4-BE49-F238E27FC236}">
                <a16:creationId xmlns:a16="http://schemas.microsoft.com/office/drawing/2014/main" id="{E312AF2E-3246-6ABC-D0AC-269F08A61ABB}"/>
              </a:ext>
            </a:extLst>
          </p:cNvPr>
          <p:cNvCxnSpPr>
            <a:cxnSpLocks/>
          </p:cNvCxnSpPr>
          <p:nvPr/>
        </p:nvCxnSpPr>
        <p:spPr>
          <a:xfrm>
            <a:off x="8841664" y="0"/>
            <a:ext cx="0" cy="5808132"/>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8" name="CaixaDeTexto 17">
            <a:extLst>
              <a:ext uri="{FF2B5EF4-FFF2-40B4-BE49-F238E27FC236}">
                <a16:creationId xmlns:a16="http://schemas.microsoft.com/office/drawing/2014/main" id="{3319470B-B298-8533-5174-A727CE7E5D3B}"/>
              </a:ext>
            </a:extLst>
          </p:cNvPr>
          <p:cNvSpPr txBox="1"/>
          <p:nvPr/>
        </p:nvSpPr>
        <p:spPr>
          <a:xfrm>
            <a:off x="9168381" y="593956"/>
            <a:ext cx="2696900" cy="338554"/>
          </a:xfrm>
          <a:prstGeom prst="rect">
            <a:avLst/>
          </a:prstGeom>
          <a:noFill/>
        </p:spPr>
        <p:txBody>
          <a:bodyPr wrap="square" rtlCol="0">
            <a:spAutoFit/>
          </a:bodyPr>
          <a:lstStyle/>
          <a:p>
            <a:r>
              <a:rPr lang="pt-BR" sz="1600" dirty="0">
                <a:ln>
                  <a:solidFill>
                    <a:srgbClr val="DA121A"/>
                  </a:solidFill>
                </a:ln>
                <a:solidFill>
                  <a:srgbClr val="DA121A"/>
                </a:solidFill>
                <a:latin typeface="Montserrat" panose="00000500000000000000" pitchFamily="2" charset="0"/>
              </a:rPr>
              <a:t>6,8 </a:t>
            </a:r>
            <a:r>
              <a:rPr lang="pt-BR" sz="1600" dirty="0" err="1">
                <a:ln>
                  <a:solidFill>
                    <a:srgbClr val="DA121A"/>
                  </a:solidFill>
                </a:ln>
                <a:solidFill>
                  <a:srgbClr val="DA121A"/>
                </a:solidFill>
                <a:latin typeface="Montserrat" panose="00000500000000000000" pitchFamily="2" charset="0"/>
              </a:rPr>
              <a:t>millones</a:t>
            </a:r>
            <a:endParaRPr lang="pt-BR" sz="1600" dirty="0">
              <a:ln>
                <a:solidFill>
                  <a:srgbClr val="DA121A"/>
                </a:solidFill>
              </a:ln>
              <a:solidFill>
                <a:srgbClr val="DA121A"/>
              </a:solidFill>
              <a:latin typeface="Montserrat" panose="00000500000000000000" pitchFamily="2" charset="0"/>
            </a:endParaRPr>
          </a:p>
        </p:txBody>
      </p:sp>
      <p:sp>
        <p:nvSpPr>
          <p:cNvPr id="19" name="CaixaDeTexto 18">
            <a:extLst>
              <a:ext uri="{FF2B5EF4-FFF2-40B4-BE49-F238E27FC236}">
                <a16:creationId xmlns:a16="http://schemas.microsoft.com/office/drawing/2014/main" id="{3779E38B-D4F1-8BD1-E57F-888F06A44306}"/>
              </a:ext>
            </a:extLst>
          </p:cNvPr>
          <p:cNvSpPr txBox="1"/>
          <p:nvPr/>
        </p:nvSpPr>
        <p:spPr>
          <a:xfrm>
            <a:off x="5659557" y="467595"/>
            <a:ext cx="3359481" cy="461665"/>
          </a:xfrm>
          <a:prstGeom prst="rect">
            <a:avLst/>
          </a:prstGeom>
          <a:noFill/>
        </p:spPr>
        <p:txBody>
          <a:bodyPr wrap="square" rtlCol="0">
            <a:spAutoFit/>
          </a:bodyPr>
          <a:lstStyle/>
          <a:p>
            <a:r>
              <a:rPr lang="pt-BR" sz="2400" b="1" dirty="0" err="1">
                <a:solidFill>
                  <a:schemeClr val="bg1"/>
                </a:solidFill>
                <a:latin typeface="Montserrat" panose="00000500000000000000" pitchFamily="2" charset="0"/>
              </a:rPr>
              <a:t>Población</a:t>
            </a:r>
            <a:r>
              <a:rPr lang="pt-BR" sz="2400" b="1" dirty="0">
                <a:solidFill>
                  <a:schemeClr val="bg1"/>
                </a:solidFill>
                <a:latin typeface="Montserrat" panose="00000500000000000000" pitchFamily="2" charset="0"/>
              </a:rPr>
              <a:t> 2022</a:t>
            </a:r>
          </a:p>
        </p:txBody>
      </p:sp>
      <p:sp>
        <p:nvSpPr>
          <p:cNvPr id="20" name="CaixaDeTexto 19">
            <a:extLst>
              <a:ext uri="{FF2B5EF4-FFF2-40B4-BE49-F238E27FC236}">
                <a16:creationId xmlns:a16="http://schemas.microsoft.com/office/drawing/2014/main" id="{65088231-A54C-5598-B9EB-6EF62C80C001}"/>
              </a:ext>
            </a:extLst>
          </p:cNvPr>
          <p:cNvSpPr txBox="1"/>
          <p:nvPr/>
        </p:nvSpPr>
        <p:spPr>
          <a:xfrm>
            <a:off x="5491329" y="1793002"/>
            <a:ext cx="3028191" cy="861774"/>
          </a:xfrm>
          <a:prstGeom prst="rect">
            <a:avLst/>
          </a:prstGeom>
          <a:noFill/>
        </p:spPr>
        <p:txBody>
          <a:bodyPr wrap="square" rtlCol="0">
            <a:spAutoFit/>
          </a:bodyPr>
          <a:lstStyle/>
          <a:p>
            <a:r>
              <a:rPr lang="es-419" b="1" dirty="0">
                <a:solidFill>
                  <a:srgbClr val="0038A8"/>
                </a:solidFill>
                <a:latin typeface="Montserrat" panose="00000500000000000000" pitchFamily="2" charset="0"/>
                <a:cs typeface="Calibri" panose="020F0502020204030204" pitchFamily="34" charset="0"/>
              </a:rPr>
              <a:t>Tasa de crecimiento de la población </a:t>
            </a:r>
          </a:p>
          <a:p>
            <a:r>
              <a:rPr lang="es-419" sz="1400" dirty="0">
                <a:solidFill>
                  <a:srgbClr val="0038A8"/>
                </a:solidFill>
                <a:latin typeface="Montserrat" panose="00000500000000000000" pitchFamily="2" charset="0"/>
                <a:cs typeface="Calibri" panose="020F0502020204030204" pitchFamily="34" charset="0"/>
              </a:rPr>
              <a:t>(% anual) 2020/2021</a:t>
            </a:r>
            <a:endParaRPr lang="pt-BR" sz="1400" dirty="0">
              <a:solidFill>
                <a:srgbClr val="0038A8"/>
              </a:solidFill>
              <a:latin typeface="Montserrat" panose="00000500000000000000" pitchFamily="2" charset="0"/>
            </a:endParaRPr>
          </a:p>
        </p:txBody>
      </p:sp>
      <p:sp>
        <p:nvSpPr>
          <p:cNvPr id="21" name="CaixaDeTexto 20">
            <a:extLst>
              <a:ext uri="{FF2B5EF4-FFF2-40B4-BE49-F238E27FC236}">
                <a16:creationId xmlns:a16="http://schemas.microsoft.com/office/drawing/2014/main" id="{86AC4C98-84FB-519F-418B-8CF3A9FAA56C}"/>
              </a:ext>
            </a:extLst>
          </p:cNvPr>
          <p:cNvSpPr txBox="1"/>
          <p:nvPr/>
        </p:nvSpPr>
        <p:spPr>
          <a:xfrm>
            <a:off x="5752933" y="3291366"/>
            <a:ext cx="2696900" cy="707886"/>
          </a:xfrm>
          <a:prstGeom prst="rect">
            <a:avLst/>
          </a:prstGeom>
          <a:noFill/>
        </p:spPr>
        <p:txBody>
          <a:bodyPr wrap="square" rtlCol="0">
            <a:spAutoFit/>
          </a:bodyPr>
          <a:lstStyle/>
          <a:p>
            <a:r>
              <a:rPr lang="pt-BR" sz="2000" b="1" dirty="0">
                <a:solidFill>
                  <a:schemeClr val="bg1"/>
                </a:solidFill>
                <a:latin typeface="Montserrat" panose="00000500000000000000" pitchFamily="2" charset="0"/>
              </a:rPr>
              <a:t>PIB (</a:t>
            </a:r>
            <a:r>
              <a:rPr lang="pt-BR" sz="2000" b="1" dirty="0" err="1">
                <a:solidFill>
                  <a:schemeClr val="bg1"/>
                </a:solidFill>
                <a:latin typeface="Montserrat" panose="00000500000000000000" pitchFamily="2" charset="0"/>
              </a:rPr>
              <a:t>actual</a:t>
            </a:r>
            <a:r>
              <a:rPr lang="pt-BR" sz="2000" b="1" dirty="0">
                <a:solidFill>
                  <a:schemeClr val="bg1"/>
                </a:solidFill>
                <a:latin typeface="Montserrat" panose="00000500000000000000" pitchFamily="2" charset="0"/>
              </a:rPr>
              <a:t> US$) 2021</a:t>
            </a:r>
          </a:p>
        </p:txBody>
      </p:sp>
      <p:sp>
        <p:nvSpPr>
          <p:cNvPr id="22" name="CaixaDeTexto 21">
            <a:extLst>
              <a:ext uri="{FF2B5EF4-FFF2-40B4-BE49-F238E27FC236}">
                <a16:creationId xmlns:a16="http://schemas.microsoft.com/office/drawing/2014/main" id="{80D1D173-5C57-5CED-6BB3-A156293380B3}"/>
              </a:ext>
            </a:extLst>
          </p:cNvPr>
          <p:cNvSpPr txBox="1"/>
          <p:nvPr/>
        </p:nvSpPr>
        <p:spPr>
          <a:xfrm>
            <a:off x="5659557" y="4691704"/>
            <a:ext cx="2696900" cy="1015663"/>
          </a:xfrm>
          <a:prstGeom prst="rect">
            <a:avLst/>
          </a:prstGeom>
          <a:noFill/>
        </p:spPr>
        <p:txBody>
          <a:bodyPr wrap="square" rtlCol="0">
            <a:spAutoFit/>
          </a:bodyPr>
          <a:lstStyle/>
          <a:p>
            <a:r>
              <a:rPr lang="pt-BR" sz="2000" b="1" dirty="0">
                <a:solidFill>
                  <a:srgbClr val="0038A8"/>
                </a:solidFill>
                <a:latin typeface="Montserrat" panose="00000500000000000000" pitchFamily="2" charset="0"/>
                <a:cs typeface="Calibri" panose="020F0502020204030204" pitchFamily="34" charset="0"/>
              </a:rPr>
              <a:t>PIB </a:t>
            </a:r>
            <a:r>
              <a:rPr lang="pt-BR" sz="2000" b="1" dirty="0" err="1">
                <a:solidFill>
                  <a:srgbClr val="0038A8"/>
                </a:solidFill>
                <a:latin typeface="Montserrat" panose="00000500000000000000" pitchFamily="2" charset="0"/>
                <a:cs typeface="Calibri" panose="020F0502020204030204" pitchFamily="34" charset="0"/>
              </a:rPr>
              <a:t>crecimiento</a:t>
            </a:r>
            <a:r>
              <a:rPr lang="pt-BR" sz="2000" b="1" dirty="0">
                <a:solidFill>
                  <a:srgbClr val="0038A8"/>
                </a:solidFill>
                <a:latin typeface="Montserrat" panose="00000500000000000000" pitchFamily="2" charset="0"/>
                <a:cs typeface="Calibri" panose="020F0502020204030204" pitchFamily="34" charset="0"/>
              </a:rPr>
              <a:t> (anual %) - 2020/2021**</a:t>
            </a:r>
          </a:p>
        </p:txBody>
      </p:sp>
      <p:sp>
        <p:nvSpPr>
          <p:cNvPr id="24" name="CaixaDeTexto 23">
            <a:extLst>
              <a:ext uri="{FF2B5EF4-FFF2-40B4-BE49-F238E27FC236}">
                <a16:creationId xmlns:a16="http://schemas.microsoft.com/office/drawing/2014/main" id="{2CFF9016-8104-B2BE-39BF-DA316542EF28}"/>
              </a:ext>
            </a:extLst>
          </p:cNvPr>
          <p:cNvSpPr txBox="1"/>
          <p:nvPr/>
        </p:nvSpPr>
        <p:spPr>
          <a:xfrm>
            <a:off x="9171638" y="2112621"/>
            <a:ext cx="2696900" cy="338554"/>
          </a:xfrm>
          <a:prstGeom prst="rect">
            <a:avLst/>
          </a:prstGeom>
          <a:noFill/>
        </p:spPr>
        <p:txBody>
          <a:bodyPr wrap="square" rtlCol="0">
            <a:spAutoFit/>
          </a:bodyPr>
          <a:lstStyle/>
          <a:p>
            <a:r>
              <a:rPr lang="pt-BR" sz="1600" dirty="0">
                <a:ln>
                  <a:solidFill>
                    <a:srgbClr val="DA121A"/>
                  </a:solidFill>
                </a:ln>
                <a:solidFill>
                  <a:srgbClr val="DA121A"/>
                </a:solidFill>
                <a:latin typeface="Montserrat" panose="00000500000000000000" pitchFamily="2" charset="0"/>
              </a:rPr>
              <a:t>1,28 %</a:t>
            </a:r>
          </a:p>
        </p:txBody>
      </p:sp>
      <p:sp>
        <p:nvSpPr>
          <p:cNvPr id="26" name="CaixaDeTexto 25">
            <a:extLst>
              <a:ext uri="{FF2B5EF4-FFF2-40B4-BE49-F238E27FC236}">
                <a16:creationId xmlns:a16="http://schemas.microsoft.com/office/drawing/2014/main" id="{A109AEB9-B84B-D38F-3FD8-FB83FA335533}"/>
              </a:ext>
            </a:extLst>
          </p:cNvPr>
          <p:cNvSpPr txBox="1"/>
          <p:nvPr/>
        </p:nvSpPr>
        <p:spPr>
          <a:xfrm>
            <a:off x="9168381" y="3458630"/>
            <a:ext cx="2696900" cy="338554"/>
          </a:xfrm>
          <a:prstGeom prst="rect">
            <a:avLst/>
          </a:prstGeom>
          <a:noFill/>
        </p:spPr>
        <p:txBody>
          <a:bodyPr wrap="square" rtlCol="0">
            <a:spAutoFit/>
          </a:bodyPr>
          <a:lstStyle/>
          <a:p>
            <a:r>
              <a:rPr lang="pt-BR" sz="1600" dirty="0">
                <a:ln>
                  <a:solidFill>
                    <a:srgbClr val="DA121A"/>
                  </a:solidFill>
                </a:ln>
                <a:solidFill>
                  <a:srgbClr val="DA121A"/>
                </a:solidFill>
                <a:latin typeface="Montserrat" panose="00000500000000000000" pitchFamily="2" charset="0"/>
              </a:rPr>
              <a:t>39.495.431.574</a:t>
            </a:r>
          </a:p>
        </p:txBody>
      </p:sp>
      <p:sp>
        <p:nvSpPr>
          <p:cNvPr id="28" name="CaixaDeTexto 27">
            <a:extLst>
              <a:ext uri="{FF2B5EF4-FFF2-40B4-BE49-F238E27FC236}">
                <a16:creationId xmlns:a16="http://schemas.microsoft.com/office/drawing/2014/main" id="{1C9C1374-D4DA-38A5-52E1-A3D985AF55CF}"/>
              </a:ext>
            </a:extLst>
          </p:cNvPr>
          <p:cNvSpPr txBox="1"/>
          <p:nvPr/>
        </p:nvSpPr>
        <p:spPr>
          <a:xfrm>
            <a:off x="9233496" y="4876370"/>
            <a:ext cx="2696900" cy="338554"/>
          </a:xfrm>
          <a:prstGeom prst="rect">
            <a:avLst/>
          </a:prstGeom>
          <a:noFill/>
        </p:spPr>
        <p:txBody>
          <a:bodyPr wrap="square" rtlCol="0">
            <a:spAutoFit/>
          </a:bodyPr>
          <a:lstStyle/>
          <a:p>
            <a:r>
              <a:rPr lang="pt-BR" sz="1600" dirty="0">
                <a:ln>
                  <a:solidFill>
                    <a:srgbClr val="DA121A"/>
                  </a:solidFill>
                </a:ln>
                <a:solidFill>
                  <a:srgbClr val="DA121A"/>
                </a:solidFill>
                <a:latin typeface="Montserrat" panose="00000500000000000000" pitchFamily="2" charset="0"/>
              </a:rPr>
              <a:t>4,10 %</a:t>
            </a:r>
          </a:p>
        </p:txBody>
      </p:sp>
      <p:sp>
        <p:nvSpPr>
          <p:cNvPr id="11" name="CaixaDeTexto 10">
            <a:extLst>
              <a:ext uri="{FF2B5EF4-FFF2-40B4-BE49-F238E27FC236}">
                <a16:creationId xmlns:a16="http://schemas.microsoft.com/office/drawing/2014/main" id="{7C07F2E8-8C16-9ECA-AD08-54C5F0354F83}"/>
              </a:ext>
            </a:extLst>
          </p:cNvPr>
          <p:cNvSpPr txBox="1"/>
          <p:nvPr/>
        </p:nvSpPr>
        <p:spPr>
          <a:xfrm>
            <a:off x="5594327" y="6113614"/>
            <a:ext cx="6186841" cy="738664"/>
          </a:xfrm>
          <a:prstGeom prst="rect">
            <a:avLst/>
          </a:prstGeom>
          <a:noFill/>
        </p:spPr>
        <p:txBody>
          <a:bodyPr wrap="square" rtlCol="0">
            <a:spAutoFit/>
          </a:bodyPr>
          <a:lstStyle/>
          <a:p>
            <a:pPr marL="0" marR="0" lvl="0" indent="0" rtl="0">
              <a:lnSpc>
                <a:spcPct val="100000"/>
              </a:lnSpc>
              <a:spcBef>
                <a:spcPts val="0"/>
              </a:spcBef>
              <a:spcAft>
                <a:spcPts val="0"/>
              </a:spcAft>
              <a:buNone/>
            </a:pPr>
            <a:r>
              <a:rPr lang="es-419" sz="1200" i="1" dirty="0">
                <a:solidFill>
                  <a:schemeClr val="bg1"/>
                </a:solidFill>
                <a:latin typeface="Montserrat" panose="00000500000000000000" pitchFamily="2" charset="0"/>
                <a:cs typeface="Calibri" panose="020F0502020204030204" pitchFamily="34" charset="0"/>
              </a:rPr>
              <a:t>Fuente: https://data.worldbank.org/ * proyección – tasas 2020/21 ** última información disponible</a:t>
            </a:r>
          </a:p>
          <a:p>
            <a:endParaRPr lang="pt-BR" dirty="0"/>
          </a:p>
        </p:txBody>
      </p:sp>
      <p:pic>
        <p:nvPicPr>
          <p:cNvPr id="5" name="Imagem 4" descr="Uma imagem contendo Texto&#10;&#10;Descrição gerada automaticamente">
            <a:extLst>
              <a:ext uri="{FF2B5EF4-FFF2-40B4-BE49-F238E27FC236}">
                <a16:creationId xmlns:a16="http://schemas.microsoft.com/office/drawing/2014/main" id="{59799CF8-5FA9-A9E5-28FF-CF42BE7F36E0}"/>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18778" b="18314"/>
          <a:stretch/>
        </p:blipFill>
        <p:spPr>
          <a:xfrm rot="16200000">
            <a:off x="-2961150" y="2961149"/>
            <a:ext cx="6886629" cy="964328"/>
          </a:xfrm>
          <a:prstGeom prst="rect">
            <a:avLst/>
          </a:prstGeom>
        </p:spPr>
      </p:pic>
      <p:grpSp>
        <p:nvGrpSpPr>
          <p:cNvPr id="7" name="Agrupar 6">
            <a:extLst>
              <a:ext uri="{FF2B5EF4-FFF2-40B4-BE49-F238E27FC236}">
                <a16:creationId xmlns:a16="http://schemas.microsoft.com/office/drawing/2014/main" id="{D1B0A031-1867-79E1-55EE-8D12089B50F4}"/>
              </a:ext>
            </a:extLst>
          </p:cNvPr>
          <p:cNvGrpSpPr/>
          <p:nvPr/>
        </p:nvGrpSpPr>
        <p:grpSpPr>
          <a:xfrm rot="10800000">
            <a:off x="-18225" y="-378880"/>
            <a:ext cx="986813" cy="7492999"/>
            <a:chOff x="61022" y="-406399"/>
            <a:chExt cx="649512" cy="406398"/>
          </a:xfrm>
        </p:grpSpPr>
        <p:sp>
          <p:nvSpPr>
            <p:cNvPr id="8" name="Retângulo 7">
              <a:extLst>
                <a:ext uri="{FF2B5EF4-FFF2-40B4-BE49-F238E27FC236}">
                  <a16:creationId xmlns:a16="http://schemas.microsoft.com/office/drawing/2014/main" id="{5ED758F2-6788-5328-7C13-B8F2168C2E42}"/>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0" name="Retângulo 9">
              <a:extLst>
                <a:ext uri="{FF2B5EF4-FFF2-40B4-BE49-F238E27FC236}">
                  <a16:creationId xmlns:a16="http://schemas.microsoft.com/office/drawing/2014/main" id="{F9DB50B7-BE6C-7F0F-8B36-3494CE287E5E}"/>
                </a:ext>
              </a:extLst>
            </p:cNvPr>
            <p:cNvSpPr/>
            <p:nvPr/>
          </p:nvSpPr>
          <p:spPr>
            <a:xfrm>
              <a:off x="61022" y="-406399"/>
              <a:ext cx="232959" cy="406398"/>
            </a:xfrm>
            <a:prstGeom prst="rect">
              <a:avLst/>
            </a:prstGeom>
            <a:solidFill>
              <a:srgbClr val="0038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2" name="Retângulo 11">
              <a:extLst>
                <a:ext uri="{FF2B5EF4-FFF2-40B4-BE49-F238E27FC236}">
                  <a16:creationId xmlns:a16="http://schemas.microsoft.com/office/drawing/2014/main" id="{7ECCD66E-38DD-14A5-C789-09B9E251196C}"/>
                </a:ext>
              </a:extLst>
            </p:cNvPr>
            <p:cNvSpPr/>
            <p:nvPr/>
          </p:nvSpPr>
          <p:spPr>
            <a:xfrm>
              <a:off x="500510" y="-406399"/>
              <a:ext cx="210024" cy="406398"/>
            </a:xfrm>
            <a:prstGeom prst="rect">
              <a:avLst/>
            </a:prstGeom>
            <a:solidFill>
              <a:srgbClr val="DA12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3" name="Retângulo: Cantos Arredondados 12">
            <a:extLst>
              <a:ext uri="{FF2B5EF4-FFF2-40B4-BE49-F238E27FC236}">
                <a16:creationId xmlns:a16="http://schemas.microsoft.com/office/drawing/2014/main" id="{C55A6AEE-2DA2-BA26-E5B2-3D6E21754BEC}"/>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204</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4" name="Retângulo: Cantos Arredondados 13">
            <a:hlinkClick r:id="rId3" action="ppaction://hlinksldjump"/>
            <a:extLst>
              <a:ext uri="{FF2B5EF4-FFF2-40B4-BE49-F238E27FC236}">
                <a16:creationId xmlns:a16="http://schemas.microsoft.com/office/drawing/2014/main" id="{5E716237-7A16-80A7-EB1F-EBCA7C63A48D}"/>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022033588"/>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tângulo 35">
            <a:extLst>
              <a:ext uri="{FF2B5EF4-FFF2-40B4-BE49-F238E27FC236}">
                <a16:creationId xmlns:a16="http://schemas.microsoft.com/office/drawing/2014/main" id="{58C95D0F-95FD-620D-AF0C-0F704AB56E53}"/>
              </a:ext>
            </a:extLst>
          </p:cNvPr>
          <p:cNvSpPr/>
          <p:nvPr/>
        </p:nvSpPr>
        <p:spPr>
          <a:xfrm>
            <a:off x="5372100" y="-266700"/>
            <a:ext cx="2797100" cy="7391400"/>
          </a:xfrm>
          <a:prstGeom prst="rect">
            <a:avLst/>
          </a:prstGeom>
          <a:solidFill>
            <a:srgbClr val="0038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Retângulo 29">
            <a:extLst>
              <a:ext uri="{FF2B5EF4-FFF2-40B4-BE49-F238E27FC236}">
                <a16:creationId xmlns:a16="http://schemas.microsoft.com/office/drawing/2014/main" id="{92FDF75F-FC0D-2CD5-E4D2-33FCE5373033}"/>
              </a:ext>
            </a:extLst>
          </p:cNvPr>
          <p:cNvSpPr/>
          <p:nvPr/>
        </p:nvSpPr>
        <p:spPr>
          <a:xfrm>
            <a:off x="8175170" y="3548269"/>
            <a:ext cx="4016830" cy="3309731"/>
          </a:xfrm>
          <a:prstGeom prst="rect">
            <a:avLst/>
          </a:prstGeom>
          <a:solidFill>
            <a:srgbClr val="CE11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9" name="Retângulo 28">
            <a:extLst>
              <a:ext uri="{FF2B5EF4-FFF2-40B4-BE49-F238E27FC236}">
                <a16:creationId xmlns:a16="http://schemas.microsoft.com/office/drawing/2014/main" id="{B0E14FCB-C8D3-9F33-8AD9-E892E02481FE}"/>
              </a:ext>
            </a:extLst>
          </p:cNvPr>
          <p:cNvSpPr/>
          <p:nvPr/>
        </p:nvSpPr>
        <p:spPr>
          <a:xfrm>
            <a:off x="8175170" y="0"/>
            <a:ext cx="4016825" cy="35482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 name="CaixaDeTexto 1">
            <a:extLst>
              <a:ext uri="{FF2B5EF4-FFF2-40B4-BE49-F238E27FC236}">
                <a16:creationId xmlns:a16="http://schemas.microsoft.com/office/drawing/2014/main" id="{4F70FA0D-05FA-1B6A-D3A6-61D3E37E2374}"/>
              </a:ext>
            </a:extLst>
          </p:cNvPr>
          <p:cNvSpPr txBox="1"/>
          <p:nvPr/>
        </p:nvSpPr>
        <p:spPr>
          <a:xfrm>
            <a:off x="1446411" y="2891537"/>
            <a:ext cx="3618298"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GLA,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Indicadores</a:t>
            </a:r>
          </a:p>
        </p:txBody>
      </p:sp>
      <p:sp>
        <p:nvSpPr>
          <p:cNvPr id="3" name="Elipse 2">
            <a:extLst>
              <a:ext uri="{FF2B5EF4-FFF2-40B4-BE49-F238E27FC236}">
                <a16:creationId xmlns:a16="http://schemas.microsoft.com/office/drawing/2014/main" id="{7D640E71-6146-68E9-FBE2-20B6F6C18756}"/>
              </a:ext>
            </a:extLst>
          </p:cNvPr>
          <p:cNvSpPr/>
          <p:nvPr/>
        </p:nvSpPr>
        <p:spPr>
          <a:xfrm>
            <a:off x="1229552" y="296368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95065" y="-174997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Google Shape;96;p7">
            <a:extLst>
              <a:ext uri="{FF2B5EF4-FFF2-40B4-BE49-F238E27FC236}">
                <a16:creationId xmlns:a16="http://schemas.microsoft.com/office/drawing/2014/main" id="{C3CEF6C2-77D7-2269-6F08-09B60D4DA5E9}"/>
              </a:ext>
            </a:extLst>
          </p:cNvPr>
          <p:cNvSpPr txBox="1"/>
          <p:nvPr/>
        </p:nvSpPr>
        <p:spPr>
          <a:xfrm>
            <a:off x="1209555" y="6403339"/>
            <a:ext cx="2880892" cy="246181"/>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rPr>
              <a:t>Fuente: </a:t>
            </a: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hlinkClick r:id="rId2"/>
              </a:rPr>
              <a:t>https://data.worldbank.org/</a:t>
            </a: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rPr>
              <a:t>   CENSO CLICC</a:t>
            </a:r>
            <a:endParaRPr i="1" dirty="0">
              <a:latin typeface="Calibri" panose="020F0502020204030204" pitchFamily="34" charset="0"/>
              <a:cs typeface="Calibri" panose="020F0502020204030204" pitchFamily="34" charset="0"/>
            </a:endParaRPr>
          </a:p>
        </p:txBody>
      </p:sp>
      <p:sp>
        <p:nvSpPr>
          <p:cNvPr id="12" name="Retângulo: Cantos Arredondados 11">
            <a:extLst>
              <a:ext uri="{FF2B5EF4-FFF2-40B4-BE49-F238E27FC236}">
                <a16:creationId xmlns:a16="http://schemas.microsoft.com/office/drawing/2014/main" id="{D6B92C88-16E2-BE03-F724-3A9D43E64BDE}"/>
              </a:ext>
            </a:extLst>
          </p:cNvPr>
          <p:cNvSpPr/>
          <p:nvPr/>
        </p:nvSpPr>
        <p:spPr>
          <a:xfrm>
            <a:off x="5678935" y="1226287"/>
            <a:ext cx="31737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chemeClr val="bg1"/>
                </a:solidFill>
                <a:latin typeface="Montserrat" panose="00000500000000000000" pitchFamily="2" charset="0"/>
                <a:cs typeface="Calibri" panose="020F0502020204030204" pitchFamily="34" charset="0"/>
              </a:rPr>
              <a:t>Centros </a:t>
            </a:r>
          </a:p>
          <a:p>
            <a:r>
              <a:rPr lang="pt-BR" b="1" dirty="0" err="1">
                <a:solidFill>
                  <a:schemeClr val="bg1"/>
                </a:solidFill>
                <a:latin typeface="Montserrat" panose="00000500000000000000" pitchFamily="2" charset="0"/>
                <a:cs typeface="Calibri" panose="020F0502020204030204" pitchFamily="34" charset="0"/>
              </a:rPr>
              <a:t>Comerciales</a:t>
            </a:r>
            <a:r>
              <a:rPr lang="pt-BR" b="1" dirty="0">
                <a:solidFill>
                  <a:schemeClr val="bg1"/>
                </a:solidFill>
                <a:latin typeface="Montserrat" panose="00000500000000000000" pitchFamily="2" charset="0"/>
                <a:cs typeface="Calibri" panose="020F0502020204030204" pitchFamily="34" charset="0"/>
              </a:rPr>
              <a:t> </a:t>
            </a:r>
          </a:p>
          <a:p>
            <a:r>
              <a:rPr lang="pt-BR" b="1" dirty="0">
                <a:solidFill>
                  <a:schemeClr val="bg1"/>
                </a:solidFill>
                <a:latin typeface="Montserrat" panose="00000500000000000000" pitchFamily="2" charset="0"/>
                <a:cs typeface="Calibri" panose="020F0502020204030204" pitchFamily="34" charset="0"/>
              </a:rPr>
              <a:t>filiados</a:t>
            </a:r>
          </a:p>
          <a:p>
            <a:r>
              <a:rPr lang="pt-BR" sz="4000" b="1" dirty="0">
                <a:solidFill>
                  <a:schemeClr val="bg1"/>
                </a:solidFill>
                <a:latin typeface="Montserrat" panose="00000500000000000000" pitchFamily="2" charset="0"/>
                <a:cs typeface="Calibri" panose="020F0502020204030204" pitchFamily="34" charset="0"/>
              </a:rPr>
              <a:t>20</a:t>
            </a:r>
            <a:endParaRPr lang="pt-BR" b="1" dirty="0">
              <a:solidFill>
                <a:schemeClr val="bg1"/>
              </a:solidFill>
              <a:latin typeface="Montserrat" panose="00000500000000000000" pitchFamily="2" charset="0"/>
              <a:cs typeface="Calibri" panose="020F0502020204030204" pitchFamily="34" charset="0"/>
            </a:endParaRPr>
          </a:p>
        </p:txBody>
      </p:sp>
      <p:sp>
        <p:nvSpPr>
          <p:cNvPr id="13" name="Retângulo: Cantos Arredondados 12">
            <a:extLst>
              <a:ext uri="{FF2B5EF4-FFF2-40B4-BE49-F238E27FC236}">
                <a16:creationId xmlns:a16="http://schemas.microsoft.com/office/drawing/2014/main" id="{FE1B52E7-A0EB-C539-999C-492188A67872}"/>
              </a:ext>
            </a:extLst>
          </p:cNvPr>
          <p:cNvSpPr/>
          <p:nvPr/>
        </p:nvSpPr>
        <p:spPr>
          <a:xfrm>
            <a:off x="5678935" y="4802912"/>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chemeClr val="bg1"/>
                </a:solidFill>
                <a:latin typeface="Montserrat" panose="00000500000000000000" pitchFamily="2" charset="0"/>
                <a:cs typeface="Calibri" panose="020F0502020204030204" pitchFamily="34" charset="0"/>
              </a:rPr>
              <a:t>GLA m² </a:t>
            </a:r>
          </a:p>
          <a:p>
            <a:r>
              <a:rPr lang="pt-BR" sz="3200" b="1" dirty="0">
                <a:solidFill>
                  <a:schemeClr val="bg1"/>
                </a:solidFill>
                <a:latin typeface="Montserrat" panose="00000500000000000000" pitchFamily="2" charset="0"/>
                <a:cs typeface="Calibri" panose="020F0502020204030204" pitchFamily="34" charset="0"/>
              </a:rPr>
              <a:t>514.099</a:t>
            </a:r>
          </a:p>
        </p:txBody>
      </p:sp>
      <p:sp>
        <p:nvSpPr>
          <p:cNvPr id="14" name="Retângulo: Cantos Arredondados 13">
            <a:extLst>
              <a:ext uri="{FF2B5EF4-FFF2-40B4-BE49-F238E27FC236}">
                <a16:creationId xmlns:a16="http://schemas.microsoft.com/office/drawing/2014/main" id="{3BD5E0C4-5562-A1F0-2BDB-272F6688ED44}"/>
              </a:ext>
            </a:extLst>
          </p:cNvPr>
          <p:cNvSpPr/>
          <p:nvPr/>
        </p:nvSpPr>
        <p:spPr>
          <a:xfrm>
            <a:off x="8470601" y="562368"/>
            <a:ext cx="3420000"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solidFill>
                  <a:schemeClr val="tx1"/>
                </a:solidFill>
                <a:latin typeface="Montserrat" panose="00000500000000000000" pitchFamily="2" charset="0"/>
                <a:cs typeface="Calibri" panose="020F0502020204030204" pitchFamily="34" charset="0"/>
              </a:rPr>
              <a:t>Habitantes / Centro comercial</a:t>
            </a:r>
          </a:p>
          <a:p>
            <a:r>
              <a:rPr lang="pt-BR" sz="3200" b="1" dirty="0">
                <a:solidFill>
                  <a:schemeClr val="tx1"/>
                </a:solidFill>
                <a:latin typeface="Montserrat" panose="00000500000000000000" pitchFamily="2" charset="0"/>
                <a:cs typeface="Calibri" panose="020F0502020204030204" pitchFamily="34" charset="0"/>
              </a:rPr>
              <a:t>339.472</a:t>
            </a:r>
          </a:p>
        </p:txBody>
      </p:sp>
      <p:sp>
        <p:nvSpPr>
          <p:cNvPr id="16" name="Retângulo: Cantos Arredondados 15">
            <a:extLst>
              <a:ext uri="{FF2B5EF4-FFF2-40B4-BE49-F238E27FC236}">
                <a16:creationId xmlns:a16="http://schemas.microsoft.com/office/drawing/2014/main" id="{519CBC2E-D55A-F345-E7CF-E8EBCF5A0063}"/>
              </a:ext>
            </a:extLst>
          </p:cNvPr>
          <p:cNvSpPr/>
          <p:nvPr/>
        </p:nvSpPr>
        <p:spPr>
          <a:xfrm>
            <a:off x="8701769" y="3956444"/>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latin typeface="Montserrat" panose="00000500000000000000" pitchFamily="2" charset="0"/>
                <a:cs typeface="Calibri" panose="020F0502020204030204" pitchFamily="34" charset="0"/>
              </a:rPr>
              <a:t>Habitantes / m² de GLA </a:t>
            </a:r>
          </a:p>
          <a:p>
            <a:r>
              <a:rPr lang="pt-BR" sz="3200" b="1" dirty="0">
                <a:latin typeface="Montserrat" panose="00000500000000000000" pitchFamily="2" charset="0"/>
                <a:cs typeface="Calibri" panose="020F0502020204030204" pitchFamily="34" charset="0"/>
              </a:rPr>
              <a:t>13</a:t>
            </a:r>
          </a:p>
        </p:txBody>
      </p:sp>
      <p:sp>
        <p:nvSpPr>
          <p:cNvPr id="23" name="Retângulo: Cantos Arredondados 22">
            <a:extLst>
              <a:ext uri="{FF2B5EF4-FFF2-40B4-BE49-F238E27FC236}">
                <a16:creationId xmlns:a16="http://schemas.microsoft.com/office/drawing/2014/main" id="{97C29DF5-C8B9-A261-1017-ECBA8D193F58}"/>
              </a:ext>
            </a:extLst>
          </p:cNvPr>
          <p:cNvSpPr/>
          <p:nvPr/>
        </p:nvSpPr>
        <p:spPr>
          <a:xfrm>
            <a:off x="8440393" y="1928175"/>
            <a:ext cx="3420000"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solidFill>
                  <a:schemeClr val="tx1"/>
                </a:solidFill>
                <a:latin typeface="Montserrat" panose="00000500000000000000" pitchFamily="2" charset="0"/>
                <a:cs typeface="Calibri" panose="020F0502020204030204" pitchFamily="34" charset="0"/>
              </a:rPr>
              <a:t>PIB (US$) / Centros </a:t>
            </a:r>
            <a:r>
              <a:rPr lang="pt-BR" sz="1400" b="1" dirty="0" err="1">
                <a:solidFill>
                  <a:schemeClr val="tx1"/>
                </a:solidFill>
                <a:latin typeface="Montserrat" panose="00000500000000000000" pitchFamily="2" charset="0"/>
                <a:cs typeface="Calibri" panose="020F0502020204030204" pitchFamily="34" charset="0"/>
              </a:rPr>
              <a:t>comerciales</a:t>
            </a:r>
            <a:endParaRPr lang="pt-BR" sz="1400" b="1" dirty="0">
              <a:solidFill>
                <a:schemeClr val="tx1"/>
              </a:solidFill>
              <a:latin typeface="Montserrat" panose="00000500000000000000" pitchFamily="2" charset="0"/>
              <a:cs typeface="Calibri" panose="020F0502020204030204" pitchFamily="34" charset="0"/>
            </a:endParaRPr>
          </a:p>
          <a:p>
            <a:r>
              <a:rPr lang="pt-BR" sz="3200" b="1" dirty="0">
                <a:solidFill>
                  <a:schemeClr val="tx1"/>
                </a:solidFill>
                <a:latin typeface="Montserrat" panose="00000500000000000000" pitchFamily="2" charset="0"/>
                <a:cs typeface="Calibri" panose="020F0502020204030204" pitchFamily="34" charset="0"/>
              </a:rPr>
              <a:t>1.974.771.579</a:t>
            </a:r>
          </a:p>
        </p:txBody>
      </p:sp>
      <p:sp>
        <p:nvSpPr>
          <p:cNvPr id="25" name="Retângulo: Cantos Arredondados 24">
            <a:extLst>
              <a:ext uri="{FF2B5EF4-FFF2-40B4-BE49-F238E27FC236}">
                <a16:creationId xmlns:a16="http://schemas.microsoft.com/office/drawing/2014/main" id="{2A7A889A-D757-1637-ADFF-FAFB8AC31A95}"/>
              </a:ext>
            </a:extLst>
          </p:cNvPr>
          <p:cNvSpPr/>
          <p:nvPr/>
        </p:nvSpPr>
        <p:spPr>
          <a:xfrm>
            <a:off x="8701769" y="5371169"/>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latin typeface="Montserrat" panose="00000500000000000000" pitchFamily="2" charset="0"/>
                <a:cs typeface="Calibri" panose="020F0502020204030204" pitchFamily="34" charset="0"/>
              </a:rPr>
              <a:t>PIB (US$) / m² de GLA </a:t>
            </a:r>
          </a:p>
          <a:p>
            <a:r>
              <a:rPr lang="pt-BR" sz="3200" b="1" dirty="0">
                <a:latin typeface="Montserrat" panose="00000500000000000000" pitchFamily="2" charset="0"/>
                <a:cs typeface="Calibri" panose="020F0502020204030204" pitchFamily="34" charset="0"/>
              </a:rPr>
              <a:t>76.824,56</a:t>
            </a:r>
          </a:p>
        </p:txBody>
      </p:sp>
      <p:pic>
        <p:nvPicPr>
          <p:cNvPr id="5" name="Imagem 4" descr="Uma imagem contendo Texto&#10;&#10;Descrição gerada automaticamente">
            <a:extLst>
              <a:ext uri="{FF2B5EF4-FFF2-40B4-BE49-F238E27FC236}">
                <a16:creationId xmlns:a16="http://schemas.microsoft.com/office/drawing/2014/main" id="{56614541-25CA-E066-8E22-5CE3374A49D8}"/>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18778" b="18314"/>
          <a:stretch/>
        </p:blipFill>
        <p:spPr>
          <a:xfrm rot="16200000">
            <a:off x="-2961150" y="2961149"/>
            <a:ext cx="6886629" cy="964328"/>
          </a:xfrm>
          <a:prstGeom prst="rect">
            <a:avLst/>
          </a:prstGeom>
        </p:spPr>
      </p:pic>
      <p:grpSp>
        <p:nvGrpSpPr>
          <p:cNvPr id="11" name="Agrupar 10">
            <a:extLst>
              <a:ext uri="{FF2B5EF4-FFF2-40B4-BE49-F238E27FC236}">
                <a16:creationId xmlns:a16="http://schemas.microsoft.com/office/drawing/2014/main" id="{EC8ED7A3-39D6-E47A-E08B-BB694B261CAE}"/>
              </a:ext>
            </a:extLst>
          </p:cNvPr>
          <p:cNvGrpSpPr/>
          <p:nvPr/>
        </p:nvGrpSpPr>
        <p:grpSpPr>
          <a:xfrm rot="10800000">
            <a:off x="-18225" y="-378880"/>
            <a:ext cx="986813" cy="7492999"/>
            <a:chOff x="61022" y="-406399"/>
            <a:chExt cx="649512" cy="406398"/>
          </a:xfrm>
        </p:grpSpPr>
        <p:sp>
          <p:nvSpPr>
            <p:cNvPr id="15" name="Retângulo 14">
              <a:extLst>
                <a:ext uri="{FF2B5EF4-FFF2-40B4-BE49-F238E27FC236}">
                  <a16:creationId xmlns:a16="http://schemas.microsoft.com/office/drawing/2014/main" id="{2ADE61F1-A813-55F5-4CFA-65247FEC335A}"/>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7" name="Retângulo 16">
              <a:extLst>
                <a:ext uri="{FF2B5EF4-FFF2-40B4-BE49-F238E27FC236}">
                  <a16:creationId xmlns:a16="http://schemas.microsoft.com/office/drawing/2014/main" id="{77D0022B-3745-C590-C22A-457239D29F68}"/>
                </a:ext>
              </a:extLst>
            </p:cNvPr>
            <p:cNvSpPr/>
            <p:nvPr/>
          </p:nvSpPr>
          <p:spPr>
            <a:xfrm>
              <a:off x="61022" y="-406399"/>
              <a:ext cx="232959" cy="406398"/>
            </a:xfrm>
            <a:prstGeom prst="rect">
              <a:avLst/>
            </a:prstGeom>
            <a:solidFill>
              <a:srgbClr val="0038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8" name="Retângulo 17">
              <a:extLst>
                <a:ext uri="{FF2B5EF4-FFF2-40B4-BE49-F238E27FC236}">
                  <a16:creationId xmlns:a16="http://schemas.microsoft.com/office/drawing/2014/main" id="{2CF3E8A6-88A0-1C75-B2B4-048AE9C845EF}"/>
                </a:ext>
              </a:extLst>
            </p:cNvPr>
            <p:cNvSpPr/>
            <p:nvPr/>
          </p:nvSpPr>
          <p:spPr>
            <a:xfrm>
              <a:off x="500510" y="-406399"/>
              <a:ext cx="210024" cy="406398"/>
            </a:xfrm>
            <a:prstGeom prst="rect">
              <a:avLst/>
            </a:prstGeom>
            <a:solidFill>
              <a:srgbClr val="DA12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6" name="CaixaDeTexto 5">
            <a:extLst>
              <a:ext uri="{FF2B5EF4-FFF2-40B4-BE49-F238E27FC236}">
                <a16:creationId xmlns:a16="http://schemas.microsoft.com/office/drawing/2014/main" id="{B3A48718-1948-E872-9FCD-8BCCD74B6B65}"/>
              </a:ext>
            </a:extLst>
          </p:cNvPr>
          <p:cNvSpPr txBox="1"/>
          <p:nvPr/>
        </p:nvSpPr>
        <p:spPr>
          <a:xfrm>
            <a:off x="5678935" y="5769300"/>
            <a:ext cx="2059346" cy="507831"/>
          </a:xfrm>
          <a:prstGeom prst="rect">
            <a:avLst/>
          </a:prstGeom>
          <a:noFill/>
        </p:spPr>
        <p:txBody>
          <a:bodyPr wrap="square" rtlCol="0">
            <a:spAutoFit/>
          </a:bodyPr>
          <a:lstStyle/>
          <a:p>
            <a:pPr algn="just"/>
            <a:r>
              <a:rPr lang="es-ES" sz="900" dirty="0">
                <a:solidFill>
                  <a:schemeClr val="bg1"/>
                </a:solidFill>
                <a:latin typeface="Montserrat" panose="00000500000000000000" pitchFamily="2" charset="0"/>
                <a:cs typeface="Calibri" panose="020F0502020204030204" pitchFamily="34" charset="0"/>
              </a:rPr>
              <a:t>Nota: GLA total considera una muestra de 17 de los 20 centros comerciales del país.</a:t>
            </a:r>
            <a:endParaRPr lang="es-419" sz="900" dirty="0">
              <a:solidFill>
                <a:schemeClr val="bg1"/>
              </a:solidFill>
              <a:latin typeface="Montserrat" panose="00000500000000000000" pitchFamily="2" charset="0"/>
              <a:cs typeface="Calibri" panose="020F0502020204030204" pitchFamily="34" charset="0"/>
            </a:endParaRPr>
          </a:p>
        </p:txBody>
      </p:sp>
      <p:sp>
        <p:nvSpPr>
          <p:cNvPr id="7" name="Retângulo: Cantos Arredondados 6">
            <a:extLst>
              <a:ext uri="{FF2B5EF4-FFF2-40B4-BE49-F238E27FC236}">
                <a16:creationId xmlns:a16="http://schemas.microsoft.com/office/drawing/2014/main" id="{5B871BFF-472B-88E3-378C-E7E2758392D9}"/>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205</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8" name="Retângulo: Cantos Arredondados 7">
            <a:hlinkClick r:id="rId4" action="ppaction://hlinksldjump"/>
            <a:extLst>
              <a:ext uri="{FF2B5EF4-FFF2-40B4-BE49-F238E27FC236}">
                <a16:creationId xmlns:a16="http://schemas.microsoft.com/office/drawing/2014/main" id="{3DD4E42A-1F7B-1364-8068-2C46743CB8DA}"/>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821130821"/>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558150" y="938142"/>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los centros comerciales</a:t>
            </a:r>
          </a:p>
        </p:txBody>
      </p:sp>
      <p:sp>
        <p:nvSpPr>
          <p:cNvPr id="5" name="CaixaDeTexto 4">
            <a:extLst>
              <a:ext uri="{FF2B5EF4-FFF2-40B4-BE49-F238E27FC236}">
                <a16:creationId xmlns:a16="http://schemas.microsoft.com/office/drawing/2014/main" id="{7B375E4D-8818-2CFC-852E-725EA641F80A}"/>
              </a:ext>
            </a:extLst>
          </p:cNvPr>
          <p:cNvSpPr txBox="1"/>
          <p:nvPr/>
        </p:nvSpPr>
        <p:spPr>
          <a:xfrm>
            <a:off x="1580703" y="2546747"/>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CANTIDAD</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graphicFrame>
        <p:nvGraphicFramePr>
          <p:cNvPr id="8" name="Gráfico 7">
            <a:extLst>
              <a:ext uri="{FF2B5EF4-FFF2-40B4-BE49-F238E27FC236}">
                <a16:creationId xmlns:a16="http://schemas.microsoft.com/office/drawing/2014/main" id="{E18A60F3-F82E-7EC2-ED85-873157CBD398}"/>
              </a:ext>
            </a:extLst>
          </p:cNvPr>
          <p:cNvGraphicFramePr/>
          <p:nvPr>
            <p:extLst>
              <p:ext uri="{D42A27DB-BD31-4B8C-83A1-F6EECF244321}">
                <p14:modId xmlns:p14="http://schemas.microsoft.com/office/powerpoint/2010/main" val="1275498623"/>
              </p:ext>
            </p:extLst>
          </p:nvPr>
        </p:nvGraphicFramePr>
        <p:xfrm>
          <a:off x="7273575" y="-161870"/>
          <a:ext cx="2831126" cy="3837943"/>
        </p:xfrm>
        <a:graphic>
          <a:graphicData uri="http://schemas.openxmlformats.org/drawingml/2006/chart">
            <c:chart xmlns:c="http://schemas.openxmlformats.org/drawingml/2006/chart" xmlns:r="http://schemas.openxmlformats.org/officeDocument/2006/relationships" r:id="rId2"/>
          </a:graphicData>
        </a:graphic>
      </p:graphicFrame>
      <p:sp>
        <p:nvSpPr>
          <p:cNvPr id="9" name="CaixaDeTexto 8">
            <a:extLst>
              <a:ext uri="{FF2B5EF4-FFF2-40B4-BE49-F238E27FC236}">
                <a16:creationId xmlns:a16="http://schemas.microsoft.com/office/drawing/2014/main" id="{3A5332F9-3407-17AA-4316-5F3E47E487F7}"/>
              </a:ext>
            </a:extLst>
          </p:cNvPr>
          <p:cNvSpPr txBox="1"/>
          <p:nvPr/>
        </p:nvSpPr>
        <p:spPr>
          <a:xfrm>
            <a:off x="9910703" y="2520539"/>
            <a:ext cx="2214500"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solidFill>
                  <a:srgbClr val="072357"/>
                </a:solidFill>
                <a:effectLst/>
                <a:uLnTx/>
                <a:uFillTx/>
                <a:latin typeface="Montserrat" panose="00000500000000000000" pitchFamily="2" charset="0"/>
                <a:ea typeface="Segoe UI Black" panose="020B0A02040204020203" pitchFamily="34" charset="0"/>
                <a:cs typeface="Segoe UI" panose="020B0502040204020203" pitchFamily="34" charset="0"/>
              </a:rPr>
              <a:t>Otras Ciudades</a:t>
            </a:r>
          </a:p>
        </p:txBody>
      </p:sp>
      <p:sp>
        <p:nvSpPr>
          <p:cNvPr id="11" name="CaixaDeTexto 10">
            <a:extLst>
              <a:ext uri="{FF2B5EF4-FFF2-40B4-BE49-F238E27FC236}">
                <a16:creationId xmlns:a16="http://schemas.microsoft.com/office/drawing/2014/main" id="{06B0AAFE-C9E6-C26E-C11D-B7B342E40CBC}"/>
              </a:ext>
            </a:extLst>
          </p:cNvPr>
          <p:cNvSpPr txBox="1"/>
          <p:nvPr/>
        </p:nvSpPr>
        <p:spPr>
          <a:xfrm>
            <a:off x="5914162" y="948313"/>
            <a:ext cx="1417139" cy="66684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solidFill>
                  <a:srgbClr val="072357"/>
                </a:solidFill>
                <a:effectLst/>
                <a:uLnTx/>
                <a:uFillTx/>
                <a:latin typeface="Montserrat" panose="00000500000000000000" pitchFamily="2" charset="0"/>
                <a:ea typeface="Segoe UI Black" panose="020B0A02040204020203" pitchFamily="34" charset="0"/>
                <a:cs typeface="Segoe UI" panose="020B0502040204020203" pitchFamily="34" charset="0"/>
              </a:rPr>
              <a:t>Capital</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solidFill>
                  <a:srgbClr val="072357"/>
                </a:solidFill>
                <a:effectLst/>
                <a:uLnTx/>
                <a:uFillTx/>
                <a:latin typeface="Montserrat" panose="00000500000000000000" pitchFamily="2" charset="0"/>
                <a:ea typeface="Segoe UI Black" panose="020B0A02040204020203" pitchFamily="34" charset="0"/>
                <a:cs typeface="Segoe UI" panose="020B0502040204020203" pitchFamily="34" charset="0"/>
              </a:rPr>
              <a:t>del país</a:t>
            </a:r>
          </a:p>
        </p:txBody>
      </p:sp>
      <p:graphicFrame>
        <p:nvGraphicFramePr>
          <p:cNvPr id="15" name="Gráfico 14">
            <a:extLst>
              <a:ext uri="{FF2B5EF4-FFF2-40B4-BE49-F238E27FC236}">
                <a16:creationId xmlns:a16="http://schemas.microsoft.com/office/drawing/2014/main" id="{BB9A8A4A-C0BA-CB14-E6B0-FCFAC08E2052}"/>
              </a:ext>
            </a:extLst>
          </p:cNvPr>
          <p:cNvGraphicFramePr/>
          <p:nvPr>
            <p:extLst>
              <p:ext uri="{D42A27DB-BD31-4B8C-83A1-F6EECF244321}">
                <p14:modId xmlns:p14="http://schemas.microsoft.com/office/powerpoint/2010/main" val="83386909"/>
              </p:ext>
            </p:extLst>
          </p:nvPr>
        </p:nvGraphicFramePr>
        <p:xfrm>
          <a:off x="5008245" y="3513743"/>
          <a:ext cx="4304319" cy="2490808"/>
        </p:xfrm>
        <a:graphic>
          <a:graphicData uri="http://schemas.openxmlformats.org/drawingml/2006/chart">
            <c:chart xmlns:c="http://schemas.openxmlformats.org/drawingml/2006/chart" xmlns:r="http://schemas.openxmlformats.org/officeDocument/2006/relationships" r:id="rId3"/>
          </a:graphicData>
        </a:graphic>
      </p:graphicFrame>
      <p:sp>
        <p:nvSpPr>
          <p:cNvPr id="17" name="CaixaDeTexto 16">
            <a:extLst>
              <a:ext uri="{FF2B5EF4-FFF2-40B4-BE49-F238E27FC236}">
                <a16:creationId xmlns:a16="http://schemas.microsoft.com/office/drawing/2014/main" id="{5431895D-0B85-E05B-0239-CAAFD080B63E}"/>
              </a:ext>
            </a:extLst>
          </p:cNvPr>
          <p:cNvSpPr txBox="1"/>
          <p:nvPr/>
        </p:nvSpPr>
        <p:spPr>
          <a:xfrm>
            <a:off x="5070180" y="4541851"/>
            <a:ext cx="2961052"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72357"/>
                </a:solidFill>
                <a:effectLst/>
                <a:uLnTx/>
                <a:uFillTx/>
                <a:latin typeface="Montserrat" panose="00000500000000000000" pitchFamily="2" charset="0"/>
                <a:ea typeface="Segoe UI Black" panose="020B0A02040204020203" pitchFamily="34" charset="0"/>
                <a:cs typeface="Segoe UI" panose="020B0502040204020203" pitchFamily="34" charset="0"/>
              </a:rPr>
              <a:t>OTRAS</a:t>
            </a:r>
            <a:r>
              <a:rPr kumimoji="0" lang="es-419" sz="2000" b="1" i="0" u="none" strike="noStrike" kern="1200" cap="none" spc="0" normalizeH="0" baseline="0" dirty="0">
                <a:ln>
                  <a:noFill/>
                </a:ln>
                <a:solidFill>
                  <a:srgbClr val="072357"/>
                </a:solidFill>
                <a:effectLst/>
                <a:uLnTx/>
                <a:uFillTx/>
                <a:latin typeface="Montserrat" panose="00000500000000000000" pitchFamily="2" charset="0"/>
                <a:ea typeface="Segoe UI Black" panose="020B0A02040204020203" pitchFamily="34" charset="0"/>
                <a:cs typeface="Segoe UI" panose="020B0502040204020203" pitchFamily="34" charset="0"/>
              </a:rPr>
              <a:t> </a:t>
            </a:r>
            <a:r>
              <a:rPr kumimoji="0" lang="es-419" sz="1400" b="1" i="0" u="none" strike="noStrike" kern="1200" cap="none" spc="0" normalizeH="0" baseline="0" dirty="0">
                <a:ln>
                  <a:noFill/>
                </a:ln>
                <a:solidFill>
                  <a:srgbClr val="072357"/>
                </a:solidFill>
                <a:effectLst/>
                <a:uLnTx/>
                <a:uFillTx/>
                <a:latin typeface="Montserrat" panose="00000500000000000000" pitchFamily="2" charset="0"/>
                <a:ea typeface="Segoe UI Black" panose="020B0A02040204020203" pitchFamily="34" charset="0"/>
                <a:cs typeface="Segoe UI" panose="020B0502040204020203" pitchFamily="34" charset="0"/>
              </a:rPr>
              <a:t>CIUDADES</a:t>
            </a:r>
          </a:p>
        </p:txBody>
      </p:sp>
      <p:sp>
        <p:nvSpPr>
          <p:cNvPr id="18" name="CaixaDeTexto 17">
            <a:extLst>
              <a:ext uri="{FF2B5EF4-FFF2-40B4-BE49-F238E27FC236}">
                <a16:creationId xmlns:a16="http://schemas.microsoft.com/office/drawing/2014/main" id="{418A48CC-B7F5-5DBB-A5A4-28162F9BE7D8}"/>
              </a:ext>
            </a:extLst>
          </p:cNvPr>
          <p:cNvSpPr txBox="1"/>
          <p:nvPr/>
        </p:nvSpPr>
        <p:spPr>
          <a:xfrm>
            <a:off x="5087144" y="3487343"/>
            <a:ext cx="2232151" cy="275460"/>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72357"/>
                </a:solidFill>
                <a:effectLst/>
                <a:uLnTx/>
                <a:uFillTx/>
                <a:latin typeface="Montserrat" panose="00000500000000000000" pitchFamily="2" charset="0"/>
                <a:ea typeface="Segoe UI Black" panose="020B0A02040204020203" pitchFamily="34" charset="0"/>
                <a:cs typeface="Segoe UI" panose="020B0502040204020203" pitchFamily="34" charset="0"/>
              </a:rPr>
              <a:t>CAPITAL DEL PAÍS</a:t>
            </a:r>
          </a:p>
        </p:txBody>
      </p:sp>
      <p:graphicFrame>
        <p:nvGraphicFramePr>
          <p:cNvPr id="19" name="Tabela 18">
            <a:extLst>
              <a:ext uri="{FF2B5EF4-FFF2-40B4-BE49-F238E27FC236}">
                <a16:creationId xmlns:a16="http://schemas.microsoft.com/office/drawing/2014/main" id="{BD11FE5D-85E5-9D5F-E21E-895F13CB54D0}"/>
              </a:ext>
            </a:extLst>
          </p:cNvPr>
          <p:cNvGraphicFramePr>
            <a:graphicFrameLocks noGrp="1"/>
          </p:cNvGraphicFramePr>
          <p:nvPr>
            <p:extLst>
              <p:ext uri="{D42A27DB-BD31-4B8C-83A1-F6EECF244321}">
                <p14:modId xmlns:p14="http://schemas.microsoft.com/office/powerpoint/2010/main" val="988623474"/>
              </p:ext>
            </p:extLst>
          </p:nvPr>
        </p:nvGraphicFramePr>
        <p:xfrm>
          <a:off x="9359470" y="3873297"/>
          <a:ext cx="2832529" cy="2444184"/>
        </p:xfrm>
        <a:graphic>
          <a:graphicData uri="http://schemas.openxmlformats.org/drawingml/2006/table">
            <a:tbl>
              <a:tblPr firstRow="1" bandRow="1">
                <a:tableStyleId>{35758FB7-9AC5-4552-8A53-C91805E547FA}</a:tableStyleId>
              </a:tblPr>
              <a:tblGrid>
                <a:gridCol w="1160145">
                  <a:extLst>
                    <a:ext uri="{9D8B030D-6E8A-4147-A177-3AD203B41FA5}">
                      <a16:colId xmlns:a16="http://schemas.microsoft.com/office/drawing/2014/main" val="20000"/>
                    </a:ext>
                  </a:extLst>
                </a:gridCol>
                <a:gridCol w="1672384">
                  <a:extLst>
                    <a:ext uri="{9D8B030D-6E8A-4147-A177-3AD203B41FA5}">
                      <a16:colId xmlns:a16="http://schemas.microsoft.com/office/drawing/2014/main" val="20001"/>
                    </a:ext>
                  </a:extLst>
                </a:gridCol>
              </a:tblGrid>
              <a:tr h="531344">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solidFill>
                      <a:srgbClr val="002060"/>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solidFill>
                      <a:srgbClr val="002060"/>
                    </a:solidFill>
                  </a:tcPr>
                </a:tc>
                <a:extLst>
                  <a:ext uri="{0D108BD9-81ED-4DB2-BD59-A6C34878D82A}">
                    <a16:rowId xmlns:a16="http://schemas.microsoft.com/office/drawing/2014/main" val="10000"/>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solidFill>
                      <a:schemeClr val="accent5">
                        <a:lumMod val="5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solidFill>
                      <a:schemeClr val="accent5">
                        <a:lumMod val="50000"/>
                      </a:schemeClr>
                    </a:solidFill>
                  </a:tcPr>
                </a:tc>
                <a:extLst>
                  <a:ext uri="{0D108BD9-81ED-4DB2-BD59-A6C34878D82A}">
                    <a16:rowId xmlns:a16="http://schemas.microsoft.com/office/drawing/2014/main" val="10001"/>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solidFill>
                      <a:schemeClr val="accent5">
                        <a:lumMod val="75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solidFill>
                      <a:schemeClr val="accent5">
                        <a:lumMod val="75000"/>
                      </a:schemeClr>
                    </a:solidFill>
                  </a:tcPr>
                </a:tc>
                <a:extLst>
                  <a:ext uri="{0D108BD9-81ED-4DB2-BD59-A6C34878D82A}">
                    <a16:rowId xmlns:a16="http://schemas.microsoft.com/office/drawing/2014/main" val="10002"/>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solidFill>
                      <a:schemeClr val="accent5">
                        <a:lumMod val="60000"/>
                        <a:lumOff val="40000"/>
                        <a:alpha val="4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solidFill>
                      <a:schemeClr val="accent5">
                        <a:lumMod val="60000"/>
                        <a:lumOff val="40000"/>
                        <a:alpha val="40000"/>
                      </a:schemeClr>
                    </a:solidFill>
                  </a:tcPr>
                </a:tc>
                <a:extLst>
                  <a:ext uri="{0D108BD9-81ED-4DB2-BD59-A6C34878D82A}">
                    <a16:rowId xmlns:a16="http://schemas.microsoft.com/office/drawing/2014/main" val="10003"/>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solidFill>
                      <a:schemeClr val="accent5">
                        <a:lumMod val="40000"/>
                        <a:lumOff val="6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solidFill>
                      <a:schemeClr val="accent5">
                        <a:lumMod val="40000"/>
                        <a:lumOff val="60000"/>
                      </a:schemeClr>
                    </a:solidFill>
                  </a:tcPr>
                </a:tc>
                <a:extLst>
                  <a:ext uri="{0D108BD9-81ED-4DB2-BD59-A6C34878D82A}">
                    <a16:rowId xmlns:a16="http://schemas.microsoft.com/office/drawing/2014/main" val="10004"/>
                  </a:ext>
                </a:extLst>
              </a:tr>
            </a:tbl>
          </a:graphicData>
        </a:graphic>
      </p:graphicFrame>
      <p:sp>
        <p:nvSpPr>
          <p:cNvPr id="14" name="CaixaDeTexto 13">
            <a:extLst>
              <a:ext uri="{FF2B5EF4-FFF2-40B4-BE49-F238E27FC236}">
                <a16:creationId xmlns:a16="http://schemas.microsoft.com/office/drawing/2014/main" id="{C91DE176-E99E-2CDE-35B6-D3BFAAADDAF2}"/>
              </a:ext>
            </a:extLst>
          </p:cNvPr>
          <p:cNvSpPr txBox="1"/>
          <p:nvPr/>
        </p:nvSpPr>
        <p:spPr>
          <a:xfrm>
            <a:off x="1363160" y="4037584"/>
            <a:ext cx="3506739" cy="1261884"/>
          </a:xfrm>
          <a:prstGeom prst="rect">
            <a:avLst/>
          </a:prstGeom>
          <a:noFill/>
        </p:spPr>
        <p:txBody>
          <a:bodyPr wrap="square">
            <a:spAutoFit/>
          </a:bodyPr>
          <a:lstStyle/>
          <a:p>
            <a:r>
              <a:rPr lang="es-419" sz="2000" b="1" dirty="0">
                <a:solidFill>
                  <a:srgbClr val="00328C"/>
                </a:solidFill>
                <a:latin typeface="Montserrat" panose="00000500000000000000" pitchFamily="2" charset="0"/>
                <a:cs typeface="Calibri" panose="020F0502020204030204" pitchFamily="34" charset="0"/>
              </a:rPr>
              <a:t>Centros Comerciales </a:t>
            </a:r>
          </a:p>
          <a:p>
            <a:r>
              <a:rPr lang="es-419" sz="2000" b="1" dirty="0">
                <a:solidFill>
                  <a:srgbClr val="00328C"/>
                </a:solidFill>
                <a:latin typeface="Montserrat" panose="00000500000000000000" pitchFamily="2" charset="0"/>
                <a:cs typeface="Calibri" panose="020F0502020204030204" pitchFamily="34" charset="0"/>
              </a:rPr>
              <a:t>filiados</a:t>
            </a:r>
          </a:p>
          <a:p>
            <a:r>
              <a:rPr lang="es-419" sz="3600" b="1" dirty="0">
                <a:solidFill>
                  <a:srgbClr val="00328C"/>
                </a:solidFill>
                <a:latin typeface="Montserrat" panose="00000500000000000000" pitchFamily="2" charset="0"/>
                <a:cs typeface="Calibri" panose="020F0502020204030204" pitchFamily="34" charset="0"/>
              </a:rPr>
              <a:t>20</a:t>
            </a:r>
            <a:endParaRPr lang="es-419" sz="2000" b="1" dirty="0">
              <a:solidFill>
                <a:srgbClr val="00328C"/>
              </a:solidFill>
              <a:latin typeface="Montserrat" panose="00000500000000000000" pitchFamily="2" charset="0"/>
              <a:cs typeface="Calibri" panose="020F0502020204030204" pitchFamily="34" charset="0"/>
            </a:endParaRPr>
          </a:p>
        </p:txBody>
      </p:sp>
      <p:pic>
        <p:nvPicPr>
          <p:cNvPr id="7" name="Imagem 6" descr="Uma imagem contendo Texto&#10;&#10;Descrição gerada automaticamente">
            <a:extLst>
              <a:ext uri="{FF2B5EF4-FFF2-40B4-BE49-F238E27FC236}">
                <a16:creationId xmlns:a16="http://schemas.microsoft.com/office/drawing/2014/main" id="{270A5BC4-5679-3E30-DB83-DD9AFC5129F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18778" b="18314"/>
          <a:stretch/>
        </p:blipFill>
        <p:spPr>
          <a:xfrm rot="16200000">
            <a:off x="-2961150" y="2961149"/>
            <a:ext cx="6886629" cy="964328"/>
          </a:xfrm>
          <a:prstGeom prst="rect">
            <a:avLst/>
          </a:prstGeom>
        </p:spPr>
      </p:pic>
      <p:grpSp>
        <p:nvGrpSpPr>
          <p:cNvPr id="6" name="Agrupar 5">
            <a:extLst>
              <a:ext uri="{FF2B5EF4-FFF2-40B4-BE49-F238E27FC236}">
                <a16:creationId xmlns:a16="http://schemas.microsoft.com/office/drawing/2014/main" id="{A64D9FBC-59D1-2DE8-BDF6-36821D295AE1}"/>
              </a:ext>
            </a:extLst>
          </p:cNvPr>
          <p:cNvGrpSpPr/>
          <p:nvPr/>
        </p:nvGrpSpPr>
        <p:grpSpPr>
          <a:xfrm rot="10800000">
            <a:off x="-18225" y="-378880"/>
            <a:ext cx="986813" cy="7492999"/>
            <a:chOff x="61022" y="-406399"/>
            <a:chExt cx="649512" cy="406398"/>
          </a:xfrm>
        </p:grpSpPr>
        <p:sp>
          <p:nvSpPr>
            <p:cNvPr id="12" name="Retângulo 11">
              <a:extLst>
                <a:ext uri="{FF2B5EF4-FFF2-40B4-BE49-F238E27FC236}">
                  <a16:creationId xmlns:a16="http://schemas.microsoft.com/office/drawing/2014/main" id="{E9812887-7012-8FED-9D8E-8C4D4FF17B61}"/>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3" name="Retângulo 12">
              <a:extLst>
                <a:ext uri="{FF2B5EF4-FFF2-40B4-BE49-F238E27FC236}">
                  <a16:creationId xmlns:a16="http://schemas.microsoft.com/office/drawing/2014/main" id="{5027F837-D64B-A0E0-FDD4-3554A91BED1B}"/>
                </a:ext>
              </a:extLst>
            </p:cNvPr>
            <p:cNvSpPr/>
            <p:nvPr/>
          </p:nvSpPr>
          <p:spPr>
            <a:xfrm>
              <a:off x="61022" y="-406399"/>
              <a:ext cx="232959" cy="406398"/>
            </a:xfrm>
            <a:prstGeom prst="rect">
              <a:avLst/>
            </a:prstGeom>
            <a:solidFill>
              <a:srgbClr val="0038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6" name="Retângulo 15">
              <a:extLst>
                <a:ext uri="{FF2B5EF4-FFF2-40B4-BE49-F238E27FC236}">
                  <a16:creationId xmlns:a16="http://schemas.microsoft.com/office/drawing/2014/main" id="{0F8D4D82-EF34-B214-FE07-23BCA59D971B}"/>
                </a:ext>
              </a:extLst>
            </p:cNvPr>
            <p:cNvSpPr/>
            <p:nvPr/>
          </p:nvSpPr>
          <p:spPr>
            <a:xfrm>
              <a:off x="500510" y="-406399"/>
              <a:ext cx="210024" cy="406398"/>
            </a:xfrm>
            <a:prstGeom prst="rect">
              <a:avLst/>
            </a:prstGeom>
            <a:solidFill>
              <a:srgbClr val="DA12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20" name="Elipse 19">
            <a:extLst>
              <a:ext uri="{FF2B5EF4-FFF2-40B4-BE49-F238E27FC236}">
                <a16:creationId xmlns:a16="http://schemas.microsoft.com/office/drawing/2014/main" id="{CD352D21-7E26-724E-C6A7-09FC1111C3B5}"/>
              </a:ext>
            </a:extLst>
          </p:cNvPr>
          <p:cNvSpPr/>
          <p:nvPr/>
        </p:nvSpPr>
        <p:spPr>
          <a:xfrm>
            <a:off x="1368063" y="136673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21" name="Conector reto 20">
            <a:extLst>
              <a:ext uri="{FF2B5EF4-FFF2-40B4-BE49-F238E27FC236}">
                <a16:creationId xmlns:a16="http://schemas.microsoft.com/office/drawing/2014/main" id="{2FA325A2-FE42-17EE-5C5B-3994DC8DC0CE}"/>
              </a:ext>
            </a:extLst>
          </p:cNvPr>
          <p:cNvCxnSpPr>
            <a:cxnSpLocks/>
          </p:cNvCxnSpPr>
          <p:nvPr/>
        </p:nvCxnSpPr>
        <p:spPr>
          <a:xfrm>
            <a:off x="1443736" y="-3346929"/>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 name="Retângulo: Cantos Arredondados 2">
            <a:extLst>
              <a:ext uri="{FF2B5EF4-FFF2-40B4-BE49-F238E27FC236}">
                <a16:creationId xmlns:a16="http://schemas.microsoft.com/office/drawing/2014/main" id="{7E7B5444-3BE2-019B-4712-9C651CE2A173}"/>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206</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4" name="Retângulo: Cantos Arredondados 3">
            <a:hlinkClick r:id="rId5" action="ppaction://hlinksldjump"/>
            <a:extLst>
              <a:ext uri="{FF2B5EF4-FFF2-40B4-BE49-F238E27FC236}">
                <a16:creationId xmlns:a16="http://schemas.microsoft.com/office/drawing/2014/main" id="{EEDEF842-5D16-4389-4591-4686817B1E65}"/>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468794562"/>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lipse 2">
            <a:extLst>
              <a:ext uri="{FF2B5EF4-FFF2-40B4-BE49-F238E27FC236}">
                <a16:creationId xmlns:a16="http://schemas.microsoft.com/office/drawing/2014/main" id="{7D640E71-6146-68E9-FBE2-20B6F6C18756}"/>
              </a:ext>
            </a:extLst>
          </p:cNvPr>
          <p:cNvSpPr/>
          <p:nvPr/>
        </p:nvSpPr>
        <p:spPr>
          <a:xfrm>
            <a:off x="1368063" y="136673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443736" y="-3346929"/>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8" name="Gráfico 7">
            <a:extLst>
              <a:ext uri="{FF2B5EF4-FFF2-40B4-BE49-F238E27FC236}">
                <a16:creationId xmlns:a16="http://schemas.microsoft.com/office/drawing/2014/main" id="{E18A60F3-F82E-7EC2-ED85-873157CBD398}"/>
              </a:ext>
            </a:extLst>
          </p:cNvPr>
          <p:cNvGraphicFramePr/>
          <p:nvPr/>
        </p:nvGraphicFramePr>
        <p:xfrm>
          <a:off x="6860224" y="179553"/>
          <a:ext cx="2831126" cy="3837943"/>
        </p:xfrm>
        <a:graphic>
          <a:graphicData uri="http://schemas.openxmlformats.org/drawingml/2006/chart">
            <c:chart xmlns:c="http://schemas.openxmlformats.org/drawingml/2006/chart" xmlns:r="http://schemas.openxmlformats.org/officeDocument/2006/relationships" r:id="rId2"/>
          </a:graphicData>
        </a:graphic>
      </p:graphicFrame>
      <p:sp>
        <p:nvSpPr>
          <p:cNvPr id="13" name="CaixaDeTexto 12">
            <a:extLst>
              <a:ext uri="{FF2B5EF4-FFF2-40B4-BE49-F238E27FC236}">
                <a16:creationId xmlns:a16="http://schemas.microsoft.com/office/drawing/2014/main" id="{45BA90F9-40D0-6577-18D5-90A38DDBF403}"/>
              </a:ext>
            </a:extLst>
          </p:cNvPr>
          <p:cNvSpPr txBox="1"/>
          <p:nvPr/>
        </p:nvSpPr>
        <p:spPr>
          <a:xfrm>
            <a:off x="1433576" y="4197049"/>
            <a:ext cx="6105524" cy="892552"/>
          </a:xfrm>
          <a:prstGeom prst="rect">
            <a:avLst/>
          </a:prstGeom>
          <a:noFill/>
        </p:spPr>
        <p:txBody>
          <a:bodyPr wrap="square">
            <a:spAutoFit/>
          </a:bodyPr>
          <a:lstStyle/>
          <a:p>
            <a:r>
              <a:rPr lang="es-419" sz="1600" b="1" dirty="0">
                <a:solidFill>
                  <a:srgbClr val="00328C"/>
                </a:solidFill>
                <a:latin typeface="Montserrat" panose="00000500000000000000" pitchFamily="2" charset="0"/>
                <a:cs typeface="Calibri" panose="020F0502020204030204" pitchFamily="34" charset="0"/>
              </a:rPr>
              <a:t>GLA m² </a:t>
            </a:r>
          </a:p>
          <a:p>
            <a:r>
              <a:rPr lang="es-419" sz="3600" b="1" dirty="0">
                <a:solidFill>
                  <a:srgbClr val="00328C"/>
                </a:solidFill>
                <a:latin typeface="Montserrat" panose="00000500000000000000" pitchFamily="2" charset="0"/>
                <a:cs typeface="Calibri" panose="020F0502020204030204" pitchFamily="34" charset="0"/>
              </a:rPr>
              <a:t>514.099</a:t>
            </a:r>
          </a:p>
        </p:txBody>
      </p:sp>
      <p:graphicFrame>
        <p:nvGraphicFramePr>
          <p:cNvPr id="14" name="Gráfico 13">
            <a:extLst>
              <a:ext uri="{FF2B5EF4-FFF2-40B4-BE49-F238E27FC236}">
                <a16:creationId xmlns:a16="http://schemas.microsoft.com/office/drawing/2014/main" id="{CB23AE61-5BD8-05C3-AF8E-12536390D897}"/>
              </a:ext>
            </a:extLst>
          </p:cNvPr>
          <p:cNvGraphicFramePr/>
          <p:nvPr>
            <p:extLst>
              <p:ext uri="{D42A27DB-BD31-4B8C-83A1-F6EECF244321}">
                <p14:modId xmlns:p14="http://schemas.microsoft.com/office/powerpoint/2010/main" val="210039893"/>
              </p:ext>
            </p:extLst>
          </p:nvPr>
        </p:nvGraphicFramePr>
        <p:xfrm>
          <a:off x="7225950" y="-59080"/>
          <a:ext cx="2831126" cy="3837943"/>
        </p:xfrm>
        <a:graphic>
          <a:graphicData uri="http://schemas.openxmlformats.org/drawingml/2006/chart">
            <c:chart xmlns:c="http://schemas.openxmlformats.org/drawingml/2006/chart" xmlns:r="http://schemas.openxmlformats.org/officeDocument/2006/relationships" r:id="rId3"/>
          </a:graphicData>
        </a:graphic>
      </p:graphicFrame>
      <p:sp>
        <p:nvSpPr>
          <p:cNvPr id="16" name="CaixaDeTexto 15">
            <a:extLst>
              <a:ext uri="{FF2B5EF4-FFF2-40B4-BE49-F238E27FC236}">
                <a16:creationId xmlns:a16="http://schemas.microsoft.com/office/drawing/2014/main" id="{171C79E6-CFCD-823E-F431-D14BA0440FC1}"/>
              </a:ext>
            </a:extLst>
          </p:cNvPr>
          <p:cNvSpPr txBox="1"/>
          <p:nvPr/>
        </p:nvSpPr>
        <p:spPr>
          <a:xfrm>
            <a:off x="9863078" y="2623329"/>
            <a:ext cx="2214500"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Otras Ciudades</a:t>
            </a:r>
          </a:p>
        </p:txBody>
      </p:sp>
      <p:sp>
        <p:nvSpPr>
          <p:cNvPr id="20" name="CaixaDeTexto 19">
            <a:extLst>
              <a:ext uri="{FF2B5EF4-FFF2-40B4-BE49-F238E27FC236}">
                <a16:creationId xmlns:a16="http://schemas.microsoft.com/office/drawing/2014/main" id="{3A8840E1-50B5-14BB-F3F1-AB3575988275}"/>
              </a:ext>
            </a:extLst>
          </p:cNvPr>
          <p:cNvSpPr txBox="1"/>
          <p:nvPr/>
        </p:nvSpPr>
        <p:spPr>
          <a:xfrm>
            <a:off x="5866537" y="1051103"/>
            <a:ext cx="1417139" cy="66684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Capital</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del país</a:t>
            </a:r>
          </a:p>
        </p:txBody>
      </p:sp>
      <p:graphicFrame>
        <p:nvGraphicFramePr>
          <p:cNvPr id="24" name="Gráfico 23">
            <a:extLst>
              <a:ext uri="{FF2B5EF4-FFF2-40B4-BE49-F238E27FC236}">
                <a16:creationId xmlns:a16="http://schemas.microsoft.com/office/drawing/2014/main" id="{8FAB0018-D6A8-5A44-EF9C-8FF74F0607BD}"/>
              </a:ext>
            </a:extLst>
          </p:cNvPr>
          <p:cNvGraphicFramePr/>
          <p:nvPr>
            <p:extLst>
              <p:ext uri="{D42A27DB-BD31-4B8C-83A1-F6EECF244321}">
                <p14:modId xmlns:p14="http://schemas.microsoft.com/office/powerpoint/2010/main" val="2287134603"/>
              </p:ext>
            </p:extLst>
          </p:nvPr>
        </p:nvGraphicFramePr>
        <p:xfrm>
          <a:off x="5023666" y="3511287"/>
          <a:ext cx="4304319" cy="2490808"/>
        </p:xfrm>
        <a:graphic>
          <a:graphicData uri="http://schemas.openxmlformats.org/drawingml/2006/chart">
            <c:chart xmlns:c="http://schemas.openxmlformats.org/drawingml/2006/chart" xmlns:r="http://schemas.openxmlformats.org/officeDocument/2006/relationships" r:id="rId4"/>
          </a:graphicData>
        </a:graphic>
      </p:graphicFrame>
      <p:sp>
        <p:nvSpPr>
          <p:cNvPr id="25" name="CaixaDeTexto 24">
            <a:extLst>
              <a:ext uri="{FF2B5EF4-FFF2-40B4-BE49-F238E27FC236}">
                <a16:creationId xmlns:a16="http://schemas.microsoft.com/office/drawing/2014/main" id="{48A6CE10-0498-76A8-5C8A-366500D790A0}"/>
              </a:ext>
            </a:extLst>
          </p:cNvPr>
          <p:cNvSpPr txBox="1"/>
          <p:nvPr/>
        </p:nvSpPr>
        <p:spPr>
          <a:xfrm>
            <a:off x="5161801" y="4539395"/>
            <a:ext cx="2961052"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OTRAS</a:t>
            </a:r>
            <a:r>
              <a:rPr kumimoji="0" lang="es-419" sz="20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 </a:t>
            </a: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CIUDADES</a:t>
            </a:r>
          </a:p>
        </p:txBody>
      </p:sp>
      <p:sp>
        <p:nvSpPr>
          <p:cNvPr id="26" name="CaixaDeTexto 25">
            <a:extLst>
              <a:ext uri="{FF2B5EF4-FFF2-40B4-BE49-F238E27FC236}">
                <a16:creationId xmlns:a16="http://schemas.microsoft.com/office/drawing/2014/main" id="{FC770598-0610-6265-598F-E572E64F497C}"/>
              </a:ext>
            </a:extLst>
          </p:cNvPr>
          <p:cNvSpPr txBox="1"/>
          <p:nvPr/>
        </p:nvSpPr>
        <p:spPr>
          <a:xfrm>
            <a:off x="5178765" y="3484887"/>
            <a:ext cx="2232151" cy="275460"/>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CAPITAL DEL PAÍS</a:t>
            </a:r>
          </a:p>
        </p:txBody>
      </p:sp>
      <p:graphicFrame>
        <p:nvGraphicFramePr>
          <p:cNvPr id="27" name="Tabela 26">
            <a:extLst>
              <a:ext uri="{FF2B5EF4-FFF2-40B4-BE49-F238E27FC236}">
                <a16:creationId xmlns:a16="http://schemas.microsoft.com/office/drawing/2014/main" id="{F7EE2589-12FA-4920-653E-27766BC52DA0}"/>
              </a:ext>
            </a:extLst>
          </p:cNvPr>
          <p:cNvGraphicFramePr>
            <a:graphicFrameLocks noGrp="1"/>
          </p:cNvGraphicFramePr>
          <p:nvPr>
            <p:extLst>
              <p:ext uri="{D42A27DB-BD31-4B8C-83A1-F6EECF244321}">
                <p14:modId xmlns:p14="http://schemas.microsoft.com/office/powerpoint/2010/main" val="2568287535"/>
              </p:ext>
            </p:extLst>
          </p:nvPr>
        </p:nvGraphicFramePr>
        <p:xfrm>
          <a:off x="9359470" y="3873297"/>
          <a:ext cx="2832529" cy="2444184"/>
        </p:xfrm>
        <a:graphic>
          <a:graphicData uri="http://schemas.openxmlformats.org/drawingml/2006/table">
            <a:tbl>
              <a:tblPr firstRow="1" bandRow="1">
                <a:tableStyleId>{35758FB7-9AC5-4552-8A53-C91805E547FA}</a:tableStyleId>
              </a:tblPr>
              <a:tblGrid>
                <a:gridCol w="1160145">
                  <a:extLst>
                    <a:ext uri="{9D8B030D-6E8A-4147-A177-3AD203B41FA5}">
                      <a16:colId xmlns:a16="http://schemas.microsoft.com/office/drawing/2014/main" val="20000"/>
                    </a:ext>
                  </a:extLst>
                </a:gridCol>
                <a:gridCol w="1672384">
                  <a:extLst>
                    <a:ext uri="{9D8B030D-6E8A-4147-A177-3AD203B41FA5}">
                      <a16:colId xmlns:a16="http://schemas.microsoft.com/office/drawing/2014/main" val="20001"/>
                    </a:ext>
                  </a:extLst>
                </a:gridCol>
              </a:tblGrid>
              <a:tr h="531344">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lnL w="6350" cap="flat" cmpd="sng" algn="ctr">
                      <a:noFill/>
                      <a:prstDash val="solid"/>
                      <a:miter lim="800000"/>
                    </a:lnL>
                    <a:lnR>
                      <a:noFill/>
                    </a:lnR>
                    <a:lnT w="6350" cap="flat" cmpd="sng" algn="ctr">
                      <a:noFill/>
                      <a:prstDash val="solid"/>
                      <a:miter lim="800000"/>
                    </a:lnT>
                    <a:lnB w="12700" cap="flat" cmpd="sng" algn="ctr">
                      <a:noFill/>
                      <a:prstDash val="solid"/>
                      <a:miter lim="800000"/>
                    </a:lnB>
                    <a:lnTlToBr w="12700" cmpd="sng">
                      <a:noFill/>
                      <a:prstDash val="solid"/>
                    </a:lnTlToBr>
                    <a:lnBlToTr w="12700" cmpd="sng">
                      <a:noFill/>
                      <a:prstDash val="solid"/>
                    </a:lnBlToTr>
                    <a:solidFill>
                      <a:srgbClr val="002060"/>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lnL>
                      <a:noFill/>
                    </a:lnL>
                    <a:lnR w="6350" cap="flat" cmpd="sng" algn="ctr">
                      <a:noFill/>
                      <a:prstDash val="solid"/>
                      <a:miter lim="800000"/>
                    </a:lnR>
                    <a:lnT w="6350" cap="flat" cmpd="sng" algn="ctr">
                      <a:noFill/>
                      <a:prstDash val="solid"/>
                      <a:miter lim="800000"/>
                    </a:lnT>
                    <a:lnB w="12700" cap="flat" cmpd="sng" algn="ctr">
                      <a:noFill/>
                      <a:prstDash val="solid"/>
                      <a:miter lim="800000"/>
                    </a:lnB>
                    <a:lnTlToBr w="12700" cmpd="sng">
                      <a:noFill/>
                      <a:prstDash val="solid"/>
                    </a:lnTlToBr>
                    <a:lnBlToTr w="12700" cmpd="sng">
                      <a:noFill/>
                      <a:prstDash val="solid"/>
                    </a:lnBlToTr>
                    <a:solidFill>
                      <a:srgbClr val="002060"/>
                    </a:solidFill>
                  </a:tcPr>
                </a:tc>
                <a:extLst>
                  <a:ext uri="{0D108BD9-81ED-4DB2-BD59-A6C34878D82A}">
                    <a16:rowId xmlns:a16="http://schemas.microsoft.com/office/drawing/2014/main" val="10000"/>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lnL w="6350" cap="flat" cmpd="sng" algn="ctr">
                      <a:noFill/>
                      <a:prstDash val="solid"/>
                      <a:miter lim="800000"/>
                    </a:lnL>
                    <a:lnR w="6350" cap="flat" cmpd="sng" algn="ctr">
                      <a:noFill/>
                      <a:prstDash val="solid"/>
                      <a:miter lim="800000"/>
                    </a:lnR>
                    <a:lnT w="1270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5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lnL w="6350" cap="flat" cmpd="sng" algn="ctr">
                      <a:noFill/>
                      <a:prstDash val="solid"/>
                      <a:miter lim="800000"/>
                    </a:lnL>
                    <a:lnR w="6350" cap="flat" cmpd="sng" algn="ctr">
                      <a:noFill/>
                      <a:prstDash val="solid"/>
                      <a:miter lim="800000"/>
                    </a:lnR>
                    <a:lnT w="1270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50000"/>
                      </a:schemeClr>
                    </a:solidFill>
                  </a:tcPr>
                </a:tc>
                <a:extLst>
                  <a:ext uri="{0D108BD9-81ED-4DB2-BD59-A6C34878D82A}">
                    <a16:rowId xmlns:a16="http://schemas.microsoft.com/office/drawing/2014/main" val="10001"/>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75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75000"/>
                      </a:schemeClr>
                    </a:solidFill>
                  </a:tcPr>
                </a:tc>
                <a:extLst>
                  <a:ext uri="{0D108BD9-81ED-4DB2-BD59-A6C34878D82A}">
                    <a16:rowId xmlns:a16="http://schemas.microsoft.com/office/drawing/2014/main" val="10002"/>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60000"/>
                        <a:lumOff val="40000"/>
                        <a:alpha val="4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60000"/>
                        <a:lumOff val="40000"/>
                        <a:alpha val="40000"/>
                      </a:schemeClr>
                    </a:solidFill>
                  </a:tcPr>
                </a:tc>
                <a:extLst>
                  <a:ext uri="{0D108BD9-81ED-4DB2-BD59-A6C34878D82A}">
                    <a16:rowId xmlns:a16="http://schemas.microsoft.com/office/drawing/2014/main" val="10003"/>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40000"/>
                        <a:lumOff val="6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chemeClr val="accent5">
                        <a:lumMod val="40000"/>
                        <a:lumOff val="60000"/>
                      </a:schemeClr>
                    </a:solidFill>
                  </a:tcPr>
                </a:tc>
                <a:extLst>
                  <a:ext uri="{0D108BD9-81ED-4DB2-BD59-A6C34878D82A}">
                    <a16:rowId xmlns:a16="http://schemas.microsoft.com/office/drawing/2014/main" val="10004"/>
                  </a:ext>
                </a:extLst>
              </a:tr>
            </a:tbl>
          </a:graphicData>
        </a:graphic>
      </p:graphicFrame>
      <p:pic>
        <p:nvPicPr>
          <p:cNvPr id="7" name="Imagem 6" descr="Uma imagem contendo Texto&#10;&#10;Descrição gerada automaticamente">
            <a:extLst>
              <a:ext uri="{FF2B5EF4-FFF2-40B4-BE49-F238E27FC236}">
                <a16:creationId xmlns:a16="http://schemas.microsoft.com/office/drawing/2014/main" id="{2A654A3C-990C-3E16-A36E-C90256E7DB75}"/>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18778" b="18314"/>
          <a:stretch/>
        </p:blipFill>
        <p:spPr>
          <a:xfrm rot="16200000">
            <a:off x="-2961150" y="2961149"/>
            <a:ext cx="6886629" cy="964328"/>
          </a:xfrm>
          <a:prstGeom prst="rect">
            <a:avLst/>
          </a:prstGeom>
        </p:spPr>
      </p:pic>
      <p:sp>
        <p:nvSpPr>
          <p:cNvPr id="6" name="CaixaDeTexto 5">
            <a:extLst>
              <a:ext uri="{FF2B5EF4-FFF2-40B4-BE49-F238E27FC236}">
                <a16:creationId xmlns:a16="http://schemas.microsoft.com/office/drawing/2014/main" id="{99F19E36-5C84-EB1E-7CC0-EC2C9CF93B14}"/>
              </a:ext>
            </a:extLst>
          </p:cNvPr>
          <p:cNvSpPr txBox="1"/>
          <p:nvPr/>
        </p:nvSpPr>
        <p:spPr>
          <a:xfrm>
            <a:off x="1558150" y="938142"/>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los centros comerciales</a:t>
            </a:r>
          </a:p>
        </p:txBody>
      </p:sp>
      <p:sp>
        <p:nvSpPr>
          <p:cNvPr id="9" name="CaixaDeTexto 8">
            <a:extLst>
              <a:ext uri="{FF2B5EF4-FFF2-40B4-BE49-F238E27FC236}">
                <a16:creationId xmlns:a16="http://schemas.microsoft.com/office/drawing/2014/main" id="{3EFC1BFA-4331-7A12-0DB0-A909164819F7}"/>
              </a:ext>
            </a:extLst>
          </p:cNvPr>
          <p:cNvSpPr txBox="1"/>
          <p:nvPr/>
        </p:nvSpPr>
        <p:spPr>
          <a:xfrm>
            <a:off x="1580703" y="2546747"/>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GLA</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grpSp>
        <p:nvGrpSpPr>
          <p:cNvPr id="2" name="Agrupar 1">
            <a:extLst>
              <a:ext uri="{FF2B5EF4-FFF2-40B4-BE49-F238E27FC236}">
                <a16:creationId xmlns:a16="http://schemas.microsoft.com/office/drawing/2014/main" id="{A627B745-B894-F9C3-7438-D6E92F31D2C6}"/>
              </a:ext>
            </a:extLst>
          </p:cNvPr>
          <p:cNvGrpSpPr/>
          <p:nvPr/>
        </p:nvGrpSpPr>
        <p:grpSpPr>
          <a:xfrm rot="10800000">
            <a:off x="-18225" y="-378880"/>
            <a:ext cx="986813" cy="7492999"/>
            <a:chOff x="61022" y="-406399"/>
            <a:chExt cx="649512" cy="406398"/>
          </a:xfrm>
        </p:grpSpPr>
        <p:sp>
          <p:nvSpPr>
            <p:cNvPr id="5" name="Retângulo 4">
              <a:extLst>
                <a:ext uri="{FF2B5EF4-FFF2-40B4-BE49-F238E27FC236}">
                  <a16:creationId xmlns:a16="http://schemas.microsoft.com/office/drawing/2014/main" id="{4AA2235B-D489-5ACC-B810-67F4375A2E4B}"/>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1" name="Retângulo 10">
              <a:extLst>
                <a:ext uri="{FF2B5EF4-FFF2-40B4-BE49-F238E27FC236}">
                  <a16:creationId xmlns:a16="http://schemas.microsoft.com/office/drawing/2014/main" id="{C484B664-3100-FB75-392B-F5CF43175481}"/>
                </a:ext>
              </a:extLst>
            </p:cNvPr>
            <p:cNvSpPr/>
            <p:nvPr/>
          </p:nvSpPr>
          <p:spPr>
            <a:xfrm>
              <a:off x="61022" y="-406399"/>
              <a:ext cx="232959" cy="406398"/>
            </a:xfrm>
            <a:prstGeom prst="rect">
              <a:avLst/>
            </a:prstGeom>
            <a:solidFill>
              <a:srgbClr val="0038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2" name="Retângulo 11">
              <a:extLst>
                <a:ext uri="{FF2B5EF4-FFF2-40B4-BE49-F238E27FC236}">
                  <a16:creationId xmlns:a16="http://schemas.microsoft.com/office/drawing/2014/main" id="{B3472986-4F12-4F28-EC0C-970F4C08466F}"/>
                </a:ext>
              </a:extLst>
            </p:cNvPr>
            <p:cNvSpPr/>
            <p:nvPr/>
          </p:nvSpPr>
          <p:spPr>
            <a:xfrm>
              <a:off x="500510" y="-406399"/>
              <a:ext cx="210024" cy="406398"/>
            </a:xfrm>
            <a:prstGeom prst="rect">
              <a:avLst/>
            </a:prstGeom>
            <a:solidFill>
              <a:srgbClr val="DA12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5" name="CaixaDeTexto 14">
            <a:extLst>
              <a:ext uri="{FF2B5EF4-FFF2-40B4-BE49-F238E27FC236}">
                <a16:creationId xmlns:a16="http://schemas.microsoft.com/office/drawing/2014/main" id="{D293D411-91C4-E24B-45AE-5452235B83D1}"/>
              </a:ext>
            </a:extLst>
          </p:cNvPr>
          <p:cNvSpPr txBox="1"/>
          <p:nvPr/>
        </p:nvSpPr>
        <p:spPr>
          <a:xfrm>
            <a:off x="1433576" y="5008941"/>
            <a:ext cx="1939340"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GLA total considera una muestra de 17 de los 20 centros comerciales del país.</a:t>
            </a:r>
            <a:endParaRPr lang="es-419" sz="900" dirty="0">
              <a:latin typeface="Montserrat" panose="00000500000000000000" pitchFamily="2" charset="0"/>
              <a:cs typeface="Calibri" panose="020F0502020204030204" pitchFamily="34" charset="0"/>
            </a:endParaRPr>
          </a:p>
        </p:txBody>
      </p:sp>
      <p:sp>
        <p:nvSpPr>
          <p:cNvPr id="10" name="Retângulo: Cantos Arredondados 9">
            <a:extLst>
              <a:ext uri="{FF2B5EF4-FFF2-40B4-BE49-F238E27FC236}">
                <a16:creationId xmlns:a16="http://schemas.microsoft.com/office/drawing/2014/main" id="{9323EE26-9852-66BD-009C-3990E4CDFB0B}"/>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207</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7" name="Retângulo: Cantos Arredondados 16">
            <a:hlinkClick r:id="rId6" action="ppaction://hlinksldjump"/>
            <a:extLst>
              <a:ext uri="{FF2B5EF4-FFF2-40B4-BE49-F238E27FC236}">
                <a16:creationId xmlns:a16="http://schemas.microsoft.com/office/drawing/2014/main" id="{96DBB836-A8F0-2E5D-B0FA-A6C1072F5C48}"/>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783288180"/>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descr="Uma imagem contendo Texto&#10;&#10;Descrição gerada automaticamente">
            <a:extLst>
              <a:ext uri="{FF2B5EF4-FFF2-40B4-BE49-F238E27FC236}">
                <a16:creationId xmlns:a16="http://schemas.microsoft.com/office/drawing/2014/main" id="{2A654A3C-990C-3E16-A36E-C90256E7DB75}"/>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18778" b="18314"/>
          <a:stretch/>
        </p:blipFill>
        <p:spPr>
          <a:xfrm rot="16200000">
            <a:off x="-2961150" y="2961149"/>
            <a:ext cx="6886629" cy="964328"/>
          </a:xfrm>
          <a:prstGeom prst="rect">
            <a:avLst/>
          </a:prstGeom>
        </p:spPr>
      </p:pic>
      <p:sp>
        <p:nvSpPr>
          <p:cNvPr id="6" name="CaixaDeTexto 5">
            <a:extLst>
              <a:ext uri="{FF2B5EF4-FFF2-40B4-BE49-F238E27FC236}">
                <a16:creationId xmlns:a16="http://schemas.microsoft.com/office/drawing/2014/main" id="{99F19E36-5C84-EB1E-7CC0-EC2C9CF93B14}"/>
              </a:ext>
            </a:extLst>
          </p:cNvPr>
          <p:cNvSpPr txBox="1"/>
          <p:nvPr/>
        </p:nvSpPr>
        <p:spPr>
          <a:xfrm>
            <a:off x="1558150" y="938142"/>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los centros comerciales</a:t>
            </a:r>
          </a:p>
        </p:txBody>
      </p:sp>
      <p:sp>
        <p:nvSpPr>
          <p:cNvPr id="9" name="CaixaDeTexto 8">
            <a:extLst>
              <a:ext uri="{FF2B5EF4-FFF2-40B4-BE49-F238E27FC236}">
                <a16:creationId xmlns:a16="http://schemas.microsoft.com/office/drawing/2014/main" id="{3EFC1BFA-4331-7A12-0DB0-A909164819F7}"/>
              </a:ext>
            </a:extLst>
          </p:cNvPr>
          <p:cNvSpPr txBox="1"/>
          <p:nvPr/>
        </p:nvSpPr>
        <p:spPr>
          <a:xfrm>
            <a:off x="1580703" y="2546747"/>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GLA</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graphicFrame>
        <p:nvGraphicFramePr>
          <p:cNvPr id="5" name="Gráfico 4">
            <a:extLst>
              <a:ext uri="{FF2B5EF4-FFF2-40B4-BE49-F238E27FC236}">
                <a16:creationId xmlns:a16="http://schemas.microsoft.com/office/drawing/2014/main" id="{DBEC5412-1F56-C567-F1D0-75EB94A0942F}"/>
              </a:ext>
            </a:extLst>
          </p:cNvPr>
          <p:cNvGraphicFramePr/>
          <p:nvPr>
            <p:extLst>
              <p:ext uri="{D42A27DB-BD31-4B8C-83A1-F6EECF244321}">
                <p14:modId xmlns:p14="http://schemas.microsoft.com/office/powerpoint/2010/main" val="4135661722"/>
              </p:ext>
            </p:extLst>
          </p:nvPr>
        </p:nvGraphicFramePr>
        <p:xfrm>
          <a:off x="7262516" y="314825"/>
          <a:ext cx="4234922" cy="345948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Tabela 10">
            <a:extLst>
              <a:ext uri="{FF2B5EF4-FFF2-40B4-BE49-F238E27FC236}">
                <a16:creationId xmlns:a16="http://schemas.microsoft.com/office/drawing/2014/main" id="{8BB8FFF8-268F-E40A-3EB8-6EF4B597FBF2}"/>
              </a:ext>
            </a:extLst>
          </p:cNvPr>
          <p:cNvGraphicFramePr>
            <a:graphicFrameLocks noGrp="1"/>
          </p:cNvGraphicFramePr>
          <p:nvPr>
            <p:extLst>
              <p:ext uri="{D42A27DB-BD31-4B8C-83A1-F6EECF244321}">
                <p14:modId xmlns:p14="http://schemas.microsoft.com/office/powerpoint/2010/main" val="3263037919"/>
              </p:ext>
            </p:extLst>
          </p:nvPr>
        </p:nvGraphicFramePr>
        <p:xfrm>
          <a:off x="6096000" y="3814742"/>
          <a:ext cx="6090457" cy="2490808"/>
        </p:xfrm>
        <a:graphic>
          <a:graphicData uri="http://schemas.openxmlformats.org/drawingml/2006/table">
            <a:tbl>
              <a:tblPr firstRow="1" bandRow="1">
                <a:tableStyleId>{35758FB7-9AC5-4552-8A53-C91805E547FA}</a:tableStyleId>
              </a:tblPr>
              <a:tblGrid>
                <a:gridCol w="2494525">
                  <a:extLst>
                    <a:ext uri="{9D8B030D-6E8A-4147-A177-3AD203B41FA5}">
                      <a16:colId xmlns:a16="http://schemas.microsoft.com/office/drawing/2014/main" val="20000"/>
                    </a:ext>
                  </a:extLst>
                </a:gridCol>
                <a:gridCol w="3595932">
                  <a:extLst>
                    <a:ext uri="{9D8B030D-6E8A-4147-A177-3AD203B41FA5}">
                      <a16:colId xmlns:a16="http://schemas.microsoft.com/office/drawing/2014/main" val="20001"/>
                    </a:ext>
                  </a:extLst>
                </a:gridCol>
              </a:tblGrid>
              <a:tr h="541480">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solidFill>
                      <a:srgbClr val="002060"/>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solidFill>
                      <a:srgbClr val="002060"/>
                    </a:solidFill>
                  </a:tcPr>
                </a:tc>
                <a:extLst>
                  <a:ext uri="{0D108BD9-81ED-4DB2-BD59-A6C34878D82A}">
                    <a16:rowId xmlns:a16="http://schemas.microsoft.com/office/drawing/2014/main" val="10000"/>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solidFill>
                      <a:schemeClr val="accent5">
                        <a:lumMod val="5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solidFill>
                      <a:schemeClr val="accent5">
                        <a:lumMod val="50000"/>
                      </a:schemeClr>
                    </a:solidFill>
                  </a:tcPr>
                </a:tc>
                <a:extLst>
                  <a:ext uri="{0D108BD9-81ED-4DB2-BD59-A6C34878D82A}">
                    <a16:rowId xmlns:a16="http://schemas.microsoft.com/office/drawing/2014/main" val="10001"/>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solidFill>
                      <a:schemeClr val="accent5">
                        <a:lumMod val="75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solidFill>
                      <a:schemeClr val="accent5">
                        <a:lumMod val="75000"/>
                      </a:schemeClr>
                    </a:solidFill>
                  </a:tcPr>
                </a:tc>
                <a:extLst>
                  <a:ext uri="{0D108BD9-81ED-4DB2-BD59-A6C34878D82A}">
                    <a16:rowId xmlns:a16="http://schemas.microsoft.com/office/drawing/2014/main" val="10002"/>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solidFill>
                      <a:schemeClr val="accent5">
                        <a:lumMod val="60000"/>
                        <a:lumOff val="40000"/>
                        <a:alpha val="4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solidFill>
                      <a:schemeClr val="accent5">
                        <a:lumMod val="60000"/>
                        <a:lumOff val="40000"/>
                        <a:alpha val="40000"/>
                      </a:schemeClr>
                    </a:solidFill>
                  </a:tcPr>
                </a:tc>
                <a:extLst>
                  <a:ext uri="{0D108BD9-81ED-4DB2-BD59-A6C34878D82A}">
                    <a16:rowId xmlns:a16="http://schemas.microsoft.com/office/drawing/2014/main" val="10003"/>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solidFill>
                      <a:schemeClr val="accent5">
                        <a:lumMod val="40000"/>
                        <a:lumOff val="6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solidFill>
                      <a:schemeClr val="accent5">
                        <a:lumMod val="40000"/>
                        <a:lumOff val="60000"/>
                      </a:schemeClr>
                    </a:solidFill>
                  </a:tcPr>
                </a:tc>
                <a:extLst>
                  <a:ext uri="{0D108BD9-81ED-4DB2-BD59-A6C34878D82A}">
                    <a16:rowId xmlns:a16="http://schemas.microsoft.com/office/drawing/2014/main" val="10004"/>
                  </a:ext>
                </a:extLst>
              </a:tr>
            </a:tbl>
          </a:graphicData>
        </a:graphic>
      </p:graphicFrame>
      <p:grpSp>
        <p:nvGrpSpPr>
          <p:cNvPr id="8" name="Agrupar 7">
            <a:extLst>
              <a:ext uri="{FF2B5EF4-FFF2-40B4-BE49-F238E27FC236}">
                <a16:creationId xmlns:a16="http://schemas.microsoft.com/office/drawing/2014/main" id="{BEA2BE8F-34DE-F4D6-7B6C-4AC8A46CD05D}"/>
              </a:ext>
            </a:extLst>
          </p:cNvPr>
          <p:cNvGrpSpPr/>
          <p:nvPr/>
        </p:nvGrpSpPr>
        <p:grpSpPr>
          <a:xfrm rot="10800000">
            <a:off x="-18225" y="-378880"/>
            <a:ext cx="986813" cy="7492999"/>
            <a:chOff x="61022" y="-406399"/>
            <a:chExt cx="649512" cy="406398"/>
          </a:xfrm>
        </p:grpSpPr>
        <p:sp>
          <p:nvSpPr>
            <p:cNvPr id="12" name="Retângulo 11">
              <a:extLst>
                <a:ext uri="{FF2B5EF4-FFF2-40B4-BE49-F238E27FC236}">
                  <a16:creationId xmlns:a16="http://schemas.microsoft.com/office/drawing/2014/main" id="{0152C049-9869-326B-A16F-3344E6DC2E71}"/>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3" name="Retângulo 12">
              <a:extLst>
                <a:ext uri="{FF2B5EF4-FFF2-40B4-BE49-F238E27FC236}">
                  <a16:creationId xmlns:a16="http://schemas.microsoft.com/office/drawing/2014/main" id="{08433DD5-1582-1422-9915-23D0406D3429}"/>
                </a:ext>
              </a:extLst>
            </p:cNvPr>
            <p:cNvSpPr/>
            <p:nvPr/>
          </p:nvSpPr>
          <p:spPr>
            <a:xfrm>
              <a:off x="61022" y="-406399"/>
              <a:ext cx="232959" cy="406398"/>
            </a:xfrm>
            <a:prstGeom prst="rect">
              <a:avLst/>
            </a:prstGeom>
            <a:solidFill>
              <a:srgbClr val="0038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4" name="Retângulo 13">
              <a:extLst>
                <a:ext uri="{FF2B5EF4-FFF2-40B4-BE49-F238E27FC236}">
                  <a16:creationId xmlns:a16="http://schemas.microsoft.com/office/drawing/2014/main" id="{9514D13D-24E7-21D8-2C17-CD1C75C38385}"/>
                </a:ext>
              </a:extLst>
            </p:cNvPr>
            <p:cNvSpPr/>
            <p:nvPr/>
          </p:nvSpPr>
          <p:spPr>
            <a:xfrm>
              <a:off x="500510" y="-406399"/>
              <a:ext cx="210024" cy="406398"/>
            </a:xfrm>
            <a:prstGeom prst="rect">
              <a:avLst/>
            </a:prstGeom>
            <a:solidFill>
              <a:srgbClr val="DA12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2" name="CaixaDeTexto 1">
            <a:extLst>
              <a:ext uri="{FF2B5EF4-FFF2-40B4-BE49-F238E27FC236}">
                <a16:creationId xmlns:a16="http://schemas.microsoft.com/office/drawing/2014/main" id="{EF0AE2C9-28FB-C6A3-AA15-31831B774B5F}"/>
              </a:ext>
            </a:extLst>
          </p:cNvPr>
          <p:cNvSpPr txBox="1"/>
          <p:nvPr/>
        </p:nvSpPr>
        <p:spPr>
          <a:xfrm>
            <a:off x="1580703" y="3974332"/>
            <a:ext cx="3240768" cy="94128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Tamaño promedio de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los centros comerciales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0038A8"/>
                </a:solidFill>
                <a:effectLst/>
                <a:uLnTx/>
                <a:uFillTx/>
                <a:latin typeface="Bebas Neue" panose="00000500000000000000" pitchFamily="2" charset="0"/>
                <a:ea typeface="Segoe UI Black" panose="020B0A02040204020203" pitchFamily="34" charset="0"/>
                <a:cs typeface="Segoe UI" panose="020B0502040204020203" pitchFamily="34" charset="0"/>
              </a:rPr>
              <a:t>25.705 M²</a:t>
            </a:r>
          </a:p>
        </p:txBody>
      </p:sp>
      <p:sp>
        <p:nvSpPr>
          <p:cNvPr id="15" name="CaixaDeTexto 14">
            <a:extLst>
              <a:ext uri="{FF2B5EF4-FFF2-40B4-BE49-F238E27FC236}">
                <a16:creationId xmlns:a16="http://schemas.microsoft.com/office/drawing/2014/main" id="{5039F5B7-739B-4533-1D8D-6C02845B286A}"/>
              </a:ext>
            </a:extLst>
          </p:cNvPr>
          <p:cNvSpPr txBox="1"/>
          <p:nvPr/>
        </p:nvSpPr>
        <p:spPr>
          <a:xfrm>
            <a:off x="1580703" y="4849072"/>
            <a:ext cx="2568216"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Cálculo del GLA promedio considera una muestra de 17 de los 20 centros comerciales del país.</a:t>
            </a:r>
            <a:endParaRPr lang="es-419" sz="900" dirty="0">
              <a:latin typeface="Montserrat" panose="00000500000000000000" pitchFamily="2" charset="0"/>
              <a:cs typeface="Calibri" panose="020F0502020204030204" pitchFamily="34" charset="0"/>
            </a:endParaRPr>
          </a:p>
        </p:txBody>
      </p:sp>
      <p:sp>
        <p:nvSpPr>
          <p:cNvPr id="16" name="Elipse 15">
            <a:extLst>
              <a:ext uri="{FF2B5EF4-FFF2-40B4-BE49-F238E27FC236}">
                <a16:creationId xmlns:a16="http://schemas.microsoft.com/office/drawing/2014/main" id="{AAB72276-9082-99E2-FD3F-68504AE56CD6}"/>
              </a:ext>
            </a:extLst>
          </p:cNvPr>
          <p:cNvSpPr/>
          <p:nvPr/>
        </p:nvSpPr>
        <p:spPr>
          <a:xfrm>
            <a:off x="1368063" y="136673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17" name="Conector reto 16">
            <a:extLst>
              <a:ext uri="{FF2B5EF4-FFF2-40B4-BE49-F238E27FC236}">
                <a16:creationId xmlns:a16="http://schemas.microsoft.com/office/drawing/2014/main" id="{EB94C74B-C742-498C-B8BF-E464213481ED}"/>
              </a:ext>
            </a:extLst>
          </p:cNvPr>
          <p:cNvCxnSpPr>
            <a:cxnSpLocks/>
          </p:cNvCxnSpPr>
          <p:nvPr/>
        </p:nvCxnSpPr>
        <p:spPr>
          <a:xfrm>
            <a:off x="1443736" y="-3346929"/>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 name="Retângulo: Cantos Arredondados 2">
            <a:extLst>
              <a:ext uri="{FF2B5EF4-FFF2-40B4-BE49-F238E27FC236}">
                <a16:creationId xmlns:a16="http://schemas.microsoft.com/office/drawing/2014/main" id="{FA8CD600-4398-A99F-E1D3-E3055B4F5846}"/>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208</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4" name="Retângulo: Cantos Arredondados 3">
            <a:hlinkClick r:id="rId4" action="ppaction://hlinksldjump"/>
            <a:extLst>
              <a:ext uri="{FF2B5EF4-FFF2-40B4-BE49-F238E27FC236}">
                <a16:creationId xmlns:a16="http://schemas.microsoft.com/office/drawing/2014/main" id="{BDA4747B-ACEC-B650-2977-1FCB24C0A2EF}"/>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164618085"/>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377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1170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4589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Imagem 4" descr="Uma imagem contendo Texto&#10;&#10;Descrição gerada automaticamente">
            <a:extLst>
              <a:ext uri="{FF2B5EF4-FFF2-40B4-BE49-F238E27FC236}">
                <a16:creationId xmlns:a16="http://schemas.microsoft.com/office/drawing/2014/main" id="{A8B728F0-DD44-80B3-DBBE-72CB23827023}"/>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18778" b="18314"/>
          <a:stretch/>
        </p:blipFill>
        <p:spPr>
          <a:xfrm rot="16200000">
            <a:off x="-2961150" y="2961149"/>
            <a:ext cx="6886629" cy="964328"/>
          </a:xfrm>
          <a:prstGeom prst="rect">
            <a:avLst/>
          </a:prstGeom>
        </p:spPr>
      </p:pic>
      <p:grpSp>
        <p:nvGrpSpPr>
          <p:cNvPr id="6" name="Agrupar 5">
            <a:extLst>
              <a:ext uri="{FF2B5EF4-FFF2-40B4-BE49-F238E27FC236}">
                <a16:creationId xmlns:a16="http://schemas.microsoft.com/office/drawing/2014/main" id="{6B7204C8-5682-8522-4689-B1735B54BFC9}"/>
              </a:ext>
            </a:extLst>
          </p:cNvPr>
          <p:cNvGrpSpPr/>
          <p:nvPr/>
        </p:nvGrpSpPr>
        <p:grpSpPr>
          <a:xfrm rot="10800000">
            <a:off x="-18225" y="-378880"/>
            <a:ext cx="986813" cy="7492999"/>
            <a:chOff x="61022" y="-406399"/>
            <a:chExt cx="649512" cy="406398"/>
          </a:xfrm>
        </p:grpSpPr>
        <p:sp>
          <p:nvSpPr>
            <p:cNvPr id="8" name="Retângulo 7">
              <a:extLst>
                <a:ext uri="{FF2B5EF4-FFF2-40B4-BE49-F238E27FC236}">
                  <a16:creationId xmlns:a16="http://schemas.microsoft.com/office/drawing/2014/main" id="{8FA9E94F-E395-1AF8-430B-1C632CFD5532}"/>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9" name="Retângulo 8">
              <a:extLst>
                <a:ext uri="{FF2B5EF4-FFF2-40B4-BE49-F238E27FC236}">
                  <a16:creationId xmlns:a16="http://schemas.microsoft.com/office/drawing/2014/main" id="{F7E406E5-67E0-27D4-F78C-0D015AB8443F}"/>
                </a:ext>
              </a:extLst>
            </p:cNvPr>
            <p:cNvSpPr/>
            <p:nvPr/>
          </p:nvSpPr>
          <p:spPr>
            <a:xfrm>
              <a:off x="61022" y="-406399"/>
              <a:ext cx="232959" cy="406398"/>
            </a:xfrm>
            <a:prstGeom prst="rect">
              <a:avLst/>
            </a:prstGeom>
            <a:solidFill>
              <a:srgbClr val="0038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0" name="Retângulo 9">
              <a:extLst>
                <a:ext uri="{FF2B5EF4-FFF2-40B4-BE49-F238E27FC236}">
                  <a16:creationId xmlns:a16="http://schemas.microsoft.com/office/drawing/2014/main" id="{55B6C87F-B400-9802-7E5D-E0C25ECDA5FC}"/>
                </a:ext>
              </a:extLst>
            </p:cNvPr>
            <p:cNvSpPr/>
            <p:nvPr/>
          </p:nvSpPr>
          <p:spPr>
            <a:xfrm>
              <a:off x="500510" y="-406399"/>
              <a:ext cx="210024" cy="406398"/>
            </a:xfrm>
            <a:prstGeom prst="rect">
              <a:avLst/>
            </a:prstGeom>
            <a:solidFill>
              <a:srgbClr val="DA12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10">
            <a:extLst>
              <a:ext uri="{FF2B5EF4-FFF2-40B4-BE49-F238E27FC236}">
                <a16:creationId xmlns:a16="http://schemas.microsoft.com/office/drawing/2014/main" id="{05BC4BB4-5246-A1FC-048D-0946FD0E90EF}"/>
              </a:ext>
            </a:extLst>
          </p:cNvPr>
          <p:cNvGraphicFramePr>
            <a:graphicFrameLocks noGrp="1"/>
          </p:cNvGraphicFramePr>
          <p:nvPr>
            <p:extLst>
              <p:ext uri="{D42A27DB-BD31-4B8C-83A1-F6EECF244321}">
                <p14:modId xmlns:p14="http://schemas.microsoft.com/office/powerpoint/2010/main" val="3372708189"/>
              </p:ext>
            </p:extLst>
          </p:nvPr>
        </p:nvGraphicFramePr>
        <p:xfrm>
          <a:off x="5314953" y="-1"/>
          <a:ext cx="6119999" cy="3441547"/>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38A8"/>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38A8"/>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38A8"/>
                    </a:solidFill>
                  </a:tcPr>
                </a:tc>
                <a:extLst>
                  <a:ext uri="{0D108BD9-81ED-4DB2-BD59-A6C34878D82A}">
                    <a16:rowId xmlns:a16="http://schemas.microsoft.com/office/drawing/2014/main" val="3012483457"/>
                  </a:ext>
                </a:extLst>
              </a:tr>
              <a:tr h="346102">
                <a:tc>
                  <a:txBody>
                    <a:bodyPr/>
                    <a:lstStyle/>
                    <a:p>
                      <a:pPr algn="ctr" fontAlgn="b"/>
                      <a:r>
                        <a:rPr lang="pt-BR" sz="1100" b="0" i="0" u="none" strike="noStrike" dirty="0">
                          <a:solidFill>
                            <a:srgbClr val="000000"/>
                          </a:solidFill>
                          <a:effectLst/>
                          <a:latin typeface="Montserrat" panose="00000500000000000000" pitchFamily="2" charset="0"/>
                        </a:rPr>
                        <a:t>Asunción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Asunción D.C.</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1307562550"/>
                  </a:ext>
                </a:extLst>
              </a:tr>
              <a:tr h="313241">
                <a:tc>
                  <a:txBody>
                    <a:bodyPr/>
                    <a:lstStyle/>
                    <a:p>
                      <a:pPr algn="ctr" fontAlgn="b"/>
                      <a:r>
                        <a:rPr lang="pt-BR" sz="1100" b="0" i="0" u="none" strike="noStrike">
                          <a:solidFill>
                            <a:srgbClr val="000000"/>
                          </a:solidFill>
                          <a:effectLst/>
                          <a:latin typeface="Montserrat" panose="00000500000000000000" pitchFamily="2" charset="0"/>
                        </a:rPr>
                        <a:t>Mariano Roque Alonso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EBF5"/>
                    </a:solidFill>
                  </a:tcPr>
                </a:tc>
                <a:tc>
                  <a:txBody>
                    <a:bodyPr/>
                    <a:lstStyle/>
                    <a:p>
                      <a:pPr algn="ctr" fontAlgn="b"/>
                      <a:r>
                        <a:rPr lang="pt-BR" sz="1100" b="0" i="0" u="none" strike="noStrike">
                          <a:solidFill>
                            <a:srgbClr val="000000"/>
                          </a:solidFill>
                          <a:effectLst/>
                          <a:latin typeface="Montserrat" panose="00000500000000000000" pitchFamily="2" charset="0"/>
                        </a:rPr>
                        <a:t>Central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EBF5"/>
                    </a:solidFill>
                  </a:tcPr>
                </a:tc>
                <a:tc>
                  <a:txBody>
                    <a:bodyPr/>
                    <a:lstStyle/>
                    <a:p>
                      <a:pPr algn="ctr" fontAlgn="b"/>
                      <a:r>
                        <a:rPr lang="pt-BR" sz="1100" b="0" i="0" u="none" strike="noStrike">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EBF5"/>
                    </a:solidFill>
                  </a:tcPr>
                </a:tc>
                <a:extLst>
                  <a:ext uri="{0D108BD9-81ED-4DB2-BD59-A6C34878D82A}">
                    <a16:rowId xmlns:a16="http://schemas.microsoft.com/office/drawing/2014/main" val="3054193406"/>
                  </a:ext>
                </a:extLst>
              </a:tr>
              <a:tr h="345480">
                <a:tc>
                  <a:txBody>
                    <a:bodyPr/>
                    <a:lstStyle/>
                    <a:p>
                      <a:pPr algn="ctr" fontAlgn="b"/>
                      <a:r>
                        <a:rPr lang="pt-BR" sz="1100" b="0" i="0" u="none" strike="noStrike" dirty="0">
                          <a:solidFill>
                            <a:srgbClr val="000000"/>
                          </a:solidFill>
                          <a:effectLst/>
                          <a:latin typeface="Montserrat" panose="00000500000000000000" pitchFamily="2" charset="0"/>
                        </a:rPr>
                        <a:t>San Lorenzo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Central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2054920396"/>
                  </a:ext>
                </a:extLst>
              </a:tr>
              <a:tr h="313241">
                <a:tc>
                  <a:txBody>
                    <a:bodyPr/>
                    <a:lstStyle/>
                    <a:p>
                      <a:pPr algn="ctr" fontAlgn="b"/>
                      <a:r>
                        <a:rPr lang="pt-BR" sz="1100" b="0" i="0" u="none" strike="noStrike">
                          <a:solidFill>
                            <a:srgbClr val="000000"/>
                          </a:solidFill>
                          <a:effectLst/>
                          <a:latin typeface="Montserrat" panose="00000500000000000000" pitchFamily="2" charset="0"/>
                        </a:rPr>
                        <a:t>Ciudad del Este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EBF5"/>
                    </a:solidFill>
                  </a:tcPr>
                </a:tc>
                <a:tc>
                  <a:txBody>
                    <a:bodyPr/>
                    <a:lstStyle/>
                    <a:p>
                      <a:pPr algn="ctr" fontAlgn="b"/>
                      <a:r>
                        <a:rPr lang="pt-BR" sz="1100" b="0" i="0" u="none" strike="noStrike">
                          <a:solidFill>
                            <a:srgbClr val="000000"/>
                          </a:solidFill>
                          <a:effectLst/>
                          <a:latin typeface="Montserrat" panose="00000500000000000000" pitchFamily="2" charset="0"/>
                        </a:rPr>
                        <a:t>Alto Paraná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EBF5"/>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EBF5"/>
                    </a:solidFill>
                  </a:tcPr>
                </a:tc>
                <a:extLst>
                  <a:ext uri="{0D108BD9-81ED-4DB2-BD59-A6C34878D82A}">
                    <a16:rowId xmlns:a16="http://schemas.microsoft.com/office/drawing/2014/main" val="3752072157"/>
                  </a:ext>
                </a:extLst>
              </a:tr>
              <a:tr h="313241">
                <a:tc>
                  <a:txBody>
                    <a:bodyPr/>
                    <a:lstStyle/>
                    <a:p>
                      <a:pPr algn="ctr" fontAlgn="b"/>
                      <a:r>
                        <a:rPr lang="pt-BR" sz="1100" b="0" i="0" u="none" strike="noStrike">
                          <a:solidFill>
                            <a:srgbClr val="000000"/>
                          </a:solidFill>
                          <a:effectLst/>
                          <a:latin typeface="Montserrat" panose="00000500000000000000" pitchFamily="2" charset="0"/>
                        </a:rPr>
                        <a:t>Cnel. Oviedo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dirty="0" err="1">
                          <a:solidFill>
                            <a:srgbClr val="000000"/>
                          </a:solidFill>
                          <a:effectLst/>
                          <a:latin typeface="Montserrat" panose="00000500000000000000" pitchFamily="2" charset="0"/>
                        </a:rPr>
                        <a:t>Caaguazú</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4031367642"/>
                  </a:ext>
                </a:extLst>
              </a:tr>
              <a:tr h="313241">
                <a:tc>
                  <a:txBody>
                    <a:bodyPr/>
                    <a:lstStyle/>
                    <a:p>
                      <a:pPr algn="ctr" fontAlgn="b"/>
                      <a:r>
                        <a:rPr lang="pt-BR" sz="1100" b="0" i="0" u="none" strike="noStrike">
                          <a:solidFill>
                            <a:srgbClr val="000000"/>
                          </a:solidFill>
                          <a:effectLst/>
                          <a:latin typeface="Montserrat" panose="00000500000000000000" pitchFamily="2" charset="0"/>
                        </a:rPr>
                        <a:t>Encarnación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EBF5"/>
                    </a:solidFill>
                  </a:tcPr>
                </a:tc>
                <a:tc>
                  <a:txBody>
                    <a:bodyPr/>
                    <a:lstStyle/>
                    <a:p>
                      <a:pPr algn="ctr" fontAlgn="b"/>
                      <a:r>
                        <a:rPr lang="pt-BR" sz="1100" b="0" i="0" u="none" strike="noStrike">
                          <a:solidFill>
                            <a:srgbClr val="000000"/>
                          </a:solidFill>
                          <a:effectLst/>
                          <a:latin typeface="Montserrat" panose="00000500000000000000" pitchFamily="2" charset="0"/>
                        </a:rPr>
                        <a:t>Itapúa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EBF5"/>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EBF5"/>
                    </a:solidFill>
                  </a:tcPr>
                </a:tc>
                <a:extLst>
                  <a:ext uri="{0D108BD9-81ED-4DB2-BD59-A6C34878D82A}">
                    <a16:rowId xmlns:a16="http://schemas.microsoft.com/office/drawing/2014/main" val="2873299266"/>
                  </a:ext>
                </a:extLst>
              </a:tr>
              <a:tr h="313241">
                <a:tc>
                  <a:txBody>
                    <a:bodyPr/>
                    <a:lstStyle/>
                    <a:p>
                      <a:pPr algn="ctr" fontAlgn="b"/>
                      <a:r>
                        <a:rPr lang="pt-BR" sz="1100" b="0" i="0" u="none" strike="noStrike">
                          <a:solidFill>
                            <a:srgbClr val="000000"/>
                          </a:solidFill>
                          <a:effectLst/>
                          <a:latin typeface="Montserrat" panose="00000500000000000000" pitchFamily="2" charset="0"/>
                        </a:rPr>
                        <a:t>Fernando de la Mora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Central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668676117"/>
                  </a:ext>
                </a:extLst>
              </a:tr>
              <a:tr h="313241">
                <a:tc>
                  <a:txBody>
                    <a:bodyPr/>
                    <a:lstStyle/>
                    <a:p>
                      <a:pPr algn="ctr" fontAlgn="b"/>
                      <a:r>
                        <a:rPr lang="pt-BR" sz="1100" b="0" i="0" u="none" strike="noStrike">
                          <a:solidFill>
                            <a:srgbClr val="000000"/>
                          </a:solidFill>
                          <a:effectLst/>
                          <a:latin typeface="Montserrat" panose="00000500000000000000" pitchFamily="2" charset="0"/>
                        </a:rPr>
                        <a:t>Lambaré</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EBF5"/>
                    </a:solidFill>
                  </a:tcPr>
                </a:tc>
                <a:tc>
                  <a:txBody>
                    <a:bodyPr/>
                    <a:lstStyle/>
                    <a:p>
                      <a:pPr algn="ctr" fontAlgn="b"/>
                      <a:r>
                        <a:rPr lang="pt-BR" sz="1100" b="0" i="0" u="none" strike="noStrike">
                          <a:solidFill>
                            <a:srgbClr val="000000"/>
                          </a:solidFill>
                          <a:effectLst/>
                          <a:latin typeface="Montserrat" panose="00000500000000000000" pitchFamily="2" charset="0"/>
                        </a:rPr>
                        <a:t>Central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EBF5"/>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9EBF5"/>
                    </a:solidFill>
                  </a:tcPr>
                </a:tc>
                <a:extLst>
                  <a:ext uri="{0D108BD9-81ED-4DB2-BD59-A6C34878D82A}">
                    <a16:rowId xmlns:a16="http://schemas.microsoft.com/office/drawing/2014/main" val="584434947"/>
                  </a:ext>
                </a:extLst>
              </a:tr>
              <a:tr h="313241">
                <a:tc>
                  <a:txBody>
                    <a:bodyPr/>
                    <a:lstStyle/>
                    <a:p>
                      <a:pPr algn="ctr" fontAlgn="b"/>
                      <a:r>
                        <a:rPr lang="pt-BR" sz="1100" b="0" i="0" u="none" strike="noStrike" dirty="0">
                          <a:solidFill>
                            <a:srgbClr val="000000"/>
                          </a:solidFill>
                          <a:effectLst/>
                          <a:latin typeface="Montserrat" panose="00000500000000000000" pitchFamily="2" charset="0"/>
                        </a:rPr>
                        <a:t>Luque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Central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3890472127"/>
                  </a:ext>
                </a:extLst>
              </a:tr>
            </a:tbl>
          </a:graphicData>
        </a:graphic>
      </p:graphicFrame>
      <p:sp>
        <p:nvSpPr>
          <p:cNvPr id="7" name="Retângulo: Cantos Arredondados 6">
            <a:extLst>
              <a:ext uri="{FF2B5EF4-FFF2-40B4-BE49-F238E27FC236}">
                <a16:creationId xmlns:a16="http://schemas.microsoft.com/office/drawing/2014/main" id="{9E27B05C-997B-BBA9-8BCF-6DE713AF5AC5}"/>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209</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AFD6C06A-E082-A32C-20E2-E44BBDA20928}"/>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50266333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217982" y="3118458"/>
            <a:ext cx="3578224" cy="1607620"/>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Perfil de los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comerciales</a:t>
            </a:r>
          </a:p>
        </p:txBody>
      </p:sp>
      <p:sp>
        <p:nvSpPr>
          <p:cNvPr id="3" name="Elipse 2">
            <a:extLst>
              <a:ext uri="{FF2B5EF4-FFF2-40B4-BE49-F238E27FC236}">
                <a16:creationId xmlns:a16="http://schemas.microsoft.com/office/drawing/2014/main" id="{7D640E71-6146-68E9-FBE2-20B6F6C18756}"/>
              </a:ext>
            </a:extLst>
          </p:cNvPr>
          <p:cNvSpPr/>
          <p:nvPr/>
        </p:nvSpPr>
        <p:spPr>
          <a:xfrm>
            <a:off x="1071291" y="325723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136804" y="-145642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aixaDeTexto 4">
            <a:extLst>
              <a:ext uri="{FF2B5EF4-FFF2-40B4-BE49-F238E27FC236}">
                <a16:creationId xmlns:a16="http://schemas.microsoft.com/office/drawing/2014/main" id="{7B375E4D-8818-2CFC-852E-725EA641F80A}"/>
              </a:ext>
            </a:extLst>
          </p:cNvPr>
          <p:cNvSpPr txBox="1"/>
          <p:nvPr/>
        </p:nvSpPr>
        <p:spPr>
          <a:xfrm>
            <a:off x="1217982" y="4754397"/>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FACTURACIÓN</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sp>
        <p:nvSpPr>
          <p:cNvPr id="8" name="Retângulo 7">
            <a:extLst>
              <a:ext uri="{FF2B5EF4-FFF2-40B4-BE49-F238E27FC236}">
                <a16:creationId xmlns:a16="http://schemas.microsoft.com/office/drawing/2014/main" id="{583350AE-7CE1-58BE-3AFB-B27CBCB612E3}"/>
              </a:ext>
            </a:extLst>
          </p:cNvPr>
          <p:cNvSpPr/>
          <p:nvPr/>
        </p:nvSpPr>
        <p:spPr>
          <a:xfrm>
            <a:off x="5642176" y="0"/>
            <a:ext cx="3513396" cy="3345084"/>
          </a:xfrm>
          <a:prstGeom prst="rect">
            <a:avLst/>
          </a:prstGeom>
          <a:solidFill>
            <a:srgbClr val="74A9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9" name="Imagem 8" descr="Estação de metro&#10;&#10;Descrição gerada automaticamente com confiança média">
            <a:extLst>
              <a:ext uri="{FF2B5EF4-FFF2-40B4-BE49-F238E27FC236}">
                <a16:creationId xmlns:a16="http://schemas.microsoft.com/office/drawing/2014/main" id="{FFEDF33D-AC27-5288-89ED-2649A80B9684}"/>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11957" t="28990" r="20745" b="12743"/>
          <a:stretch/>
        </p:blipFill>
        <p:spPr>
          <a:xfrm>
            <a:off x="5642176" y="3345084"/>
            <a:ext cx="6600095" cy="3512916"/>
          </a:xfrm>
          <a:prstGeom prst="rect">
            <a:avLst/>
          </a:prstGeom>
        </p:spPr>
      </p:pic>
      <p:sp>
        <p:nvSpPr>
          <p:cNvPr id="11" name="CaixaDeTexto 10">
            <a:extLst>
              <a:ext uri="{FF2B5EF4-FFF2-40B4-BE49-F238E27FC236}">
                <a16:creationId xmlns:a16="http://schemas.microsoft.com/office/drawing/2014/main" id="{FE065CE5-CBE1-4D0C-E783-353CB039C573}"/>
              </a:ext>
            </a:extLst>
          </p:cNvPr>
          <p:cNvSpPr txBox="1"/>
          <p:nvPr/>
        </p:nvSpPr>
        <p:spPr>
          <a:xfrm>
            <a:off x="6493396" y="759087"/>
            <a:ext cx="2407535" cy="769441"/>
          </a:xfrm>
          <a:prstGeom prst="rect">
            <a:avLst/>
          </a:prstGeom>
          <a:noFill/>
        </p:spPr>
        <p:txBody>
          <a:bodyPr wrap="square" rtlCol="0">
            <a:spAutoFit/>
          </a:bodyPr>
          <a:lstStyle/>
          <a:p>
            <a:pPr algn="r"/>
            <a:r>
              <a:rPr lang="pt-BR" sz="2800" b="1" dirty="0">
                <a:solidFill>
                  <a:schemeClr val="bg1"/>
                </a:solidFill>
                <a:latin typeface="Montserrat" panose="00000500000000000000" pitchFamily="2" charset="0"/>
              </a:rPr>
              <a:t>AR $589,2 </a:t>
            </a:r>
          </a:p>
          <a:p>
            <a:pPr algn="r"/>
            <a:r>
              <a:rPr lang="pt-BR" sz="1600" b="1" dirty="0">
                <a:solidFill>
                  <a:schemeClr val="bg1"/>
                </a:solidFill>
                <a:latin typeface="Montserrat" panose="00000500000000000000" pitchFamily="2" charset="0"/>
              </a:rPr>
              <a:t>Mil </a:t>
            </a:r>
            <a:r>
              <a:rPr lang="pt-BR" sz="1600" b="1" dirty="0" err="1">
                <a:solidFill>
                  <a:schemeClr val="bg1"/>
                </a:solidFill>
                <a:latin typeface="Montserrat" panose="00000500000000000000" pitchFamily="2" charset="0"/>
              </a:rPr>
              <a:t>millones</a:t>
            </a:r>
            <a:endParaRPr lang="pt-BR" sz="1600" b="1" dirty="0">
              <a:solidFill>
                <a:schemeClr val="bg1"/>
              </a:solidFill>
              <a:latin typeface="Montserrat" panose="00000500000000000000" pitchFamily="2" charset="0"/>
            </a:endParaRPr>
          </a:p>
        </p:txBody>
      </p:sp>
      <p:sp>
        <p:nvSpPr>
          <p:cNvPr id="15" name="CaixaDeTexto 14">
            <a:extLst>
              <a:ext uri="{FF2B5EF4-FFF2-40B4-BE49-F238E27FC236}">
                <a16:creationId xmlns:a16="http://schemas.microsoft.com/office/drawing/2014/main" id="{CB79FF3E-8D26-DEBA-8647-0477561B7BA9}"/>
              </a:ext>
            </a:extLst>
          </p:cNvPr>
          <p:cNvSpPr txBox="1"/>
          <p:nvPr/>
        </p:nvSpPr>
        <p:spPr>
          <a:xfrm>
            <a:off x="6534688" y="1955800"/>
            <a:ext cx="2407535" cy="769441"/>
          </a:xfrm>
          <a:prstGeom prst="rect">
            <a:avLst/>
          </a:prstGeom>
          <a:noFill/>
        </p:spPr>
        <p:txBody>
          <a:bodyPr wrap="square" rtlCol="0">
            <a:spAutoFit/>
          </a:bodyPr>
          <a:lstStyle/>
          <a:p>
            <a:pPr algn="r"/>
            <a:r>
              <a:rPr lang="pt-BR" sz="2800" b="1" dirty="0">
                <a:solidFill>
                  <a:schemeClr val="bg1"/>
                </a:solidFill>
                <a:latin typeface="Montserrat" panose="00000500000000000000" pitchFamily="2" charset="0"/>
              </a:rPr>
              <a:t>AR $9,7</a:t>
            </a:r>
          </a:p>
          <a:p>
            <a:pPr algn="r"/>
            <a:r>
              <a:rPr lang="pt-BR" sz="1600" b="1" dirty="0">
                <a:solidFill>
                  <a:schemeClr val="bg1"/>
                </a:solidFill>
                <a:latin typeface="Montserrat" panose="00000500000000000000" pitchFamily="2" charset="0"/>
              </a:rPr>
              <a:t>Mil </a:t>
            </a:r>
            <a:r>
              <a:rPr lang="pt-BR" sz="1600" b="1" dirty="0" err="1">
                <a:solidFill>
                  <a:schemeClr val="bg1"/>
                </a:solidFill>
                <a:latin typeface="Montserrat" panose="00000500000000000000" pitchFamily="2" charset="0"/>
              </a:rPr>
              <a:t>millones</a:t>
            </a:r>
            <a:endParaRPr lang="pt-BR" sz="1600" b="1" dirty="0">
              <a:solidFill>
                <a:schemeClr val="bg1"/>
              </a:solidFill>
              <a:latin typeface="Montserrat" panose="00000500000000000000" pitchFamily="2" charset="0"/>
            </a:endParaRPr>
          </a:p>
        </p:txBody>
      </p:sp>
      <p:sp>
        <p:nvSpPr>
          <p:cNvPr id="25" name="CaixaDeTexto 24">
            <a:extLst>
              <a:ext uri="{FF2B5EF4-FFF2-40B4-BE49-F238E27FC236}">
                <a16:creationId xmlns:a16="http://schemas.microsoft.com/office/drawing/2014/main" id="{716445EC-5053-76A1-E897-A6DBAEC7F3B9}"/>
              </a:ext>
            </a:extLst>
          </p:cNvPr>
          <p:cNvSpPr txBox="1"/>
          <p:nvPr/>
        </p:nvSpPr>
        <p:spPr>
          <a:xfrm>
            <a:off x="9293728" y="735632"/>
            <a:ext cx="2438345" cy="769441"/>
          </a:xfrm>
          <a:prstGeom prst="rect">
            <a:avLst/>
          </a:prstGeom>
          <a:noFill/>
        </p:spPr>
        <p:txBody>
          <a:bodyPr wrap="square" rtlCol="0">
            <a:spAutoFit/>
          </a:bodyPr>
          <a:lstStyle/>
          <a:p>
            <a:r>
              <a:rPr lang="pt-BR" sz="2800" b="1" dirty="0">
                <a:solidFill>
                  <a:srgbClr val="74A9DB"/>
                </a:solidFill>
                <a:latin typeface="Montserrat" panose="00000500000000000000" pitchFamily="2" charset="0"/>
              </a:rPr>
              <a:t>US$ 2,8</a:t>
            </a:r>
          </a:p>
          <a:p>
            <a:r>
              <a:rPr lang="pt-BR" sz="1600" b="1" dirty="0">
                <a:solidFill>
                  <a:srgbClr val="74A9DB"/>
                </a:solidFill>
                <a:latin typeface="Montserrat" panose="00000500000000000000" pitchFamily="2" charset="0"/>
              </a:rPr>
              <a:t>Mil </a:t>
            </a:r>
            <a:r>
              <a:rPr lang="pt-BR" sz="1600" b="1" dirty="0" err="1">
                <a:solidFill>
                  <a:srgbClr val="74A9DB"/>
                </a:solidFill>
                <a:latin typeface="Montserrat" panose="00000500000000000000" pitchFamily="2" charset="0"/>
              </a:rPr>
              <a:t>millones</a:t>
            </a:r>
            <a:endParaRPr lang="pt-BR" sz="1600" b="1" dirty="0">
              <a:solidFill>
                <a:srgbClr val="74A9DB"/>
              </a:solidFill>
              <a:latin typeface="Montserrat" panose="00000500000000000000" pitchFamily="2" charset="0"/>
            </a:endParaRPr>
          </a:p>
        </p:txBody>
      </p:sp>
      <p:sp>
        <p:nvSpPr>
          <p:cNvPr id="26" name="CaixaDeTexto 25">
            <a:extLst>
              <a:ext uri="{FF2B5EF4-FFF2-40B4-BE49-F238E27FC236}">
                <a16:creationId xmlns:a16="http://schemas.microsoft.com/office/drawing/2014/main" id="{D9272BB2-2C29-4BB3-D3BC-9F866316FFB9}"/>
              </a:ext>
            </a:extLst>
          </p:cNvPr>
          <p:cNvSpPr txBox="1"/>
          <p:nvPr/>
        </p:nvSpPr>
        <p:spPr>
          <a:xfrm>
            <a:off x="9293728" y="1925807"/>
            <a:ext cx="2438345" cy="769441"/>
          </a:xfrm>
          <a:prstGeom prst="rect">
            <a:avLst/>
          </a:prstGeom>
          <a:noFill/>
        </p:spPr>
        <p:txBody>
          <a:bodyPr wrap="square" rtlCol="0">
            <a:spAutoFit/>
          </a:bodyPr>
          <a:lstStyle/>
          <a:p>
            <a:r>
              <a:rPr lang="pt-BR" sz="2800" b="1" dirty="0">
                <a:solidFill>
                  <a:srgbClr val="74A9DB"/>
                </a:solidFill>
                <a:latin typeface="Montserrat" panose="00000500000000000000" pitchFamily="2" charset="0"/>
              </a:rPr>
              <a:t>US$ 46,4</a:t>
            </a:r>
          </a:p>
          <a:p>
            <a:r>
              <a:rPr lang="pt-BR" sz="1600" b="1" dirty="0" err="1">
                <a:solidFill>
                  <a:srgbClr val="74A9DB"/>
                </a:solidFill>
                <a:latin typeface="Montserrat" panose="00000500000000000000" pitchFamily="2" charset="0"/>
              </a:rPr>
              <a:t>Millones</a:t>
            </a:r>
            <a:endParaRPr lang="pt-BR" sz="1600" b="1" dirty="0">
              <a:solidFill>
                <a:srgbClr val="74A9DB"/>
              </a:solidFill>
              <a:latin typeface="Montserrat" panose="00000500000000000000" pitchFamily="2" charset="0"/>
            </a:endParaRPr>
          </a:p>
        </p:txBody>
      </p:sp>
      <p:sp>
        <p:nvSpPr>
          <p:cNvPr id="28" name="CaixaDeTexto 27">
            <a:extLst>
              <a:ext uri="{FF2B5EF4-FFF2-40B4-BE49-F238E27FC236}">
                <a16:creationId xmlns:a16="http://schemas.microsoft.com/office/drawing/2014/main" id="{EBF7E8EF-AB90-8A3C-5D53-BFB2DF43673E}"/>
              </a:ext>
            </a:extLst>
          </p:cNvPr>
          <p:cNvSpPr txBox="1"/>
          <p:nvPr/>
        </p:nvSpPr>
        <p:spPr>
          <a:xfrm>
            <a:off x="5833743" y="832886"/>
            <a:ext cx="1554622" cy="369332"/>
          </a:xfrm>
          <a:prstGeom prst="rect">
            <a:avLst/>
          </a:prstGeom>
          <a:noFill/>
        </p:spPr>
        <p:txBody>
          <a:bodyPr wrap="square" rtlCol="0">
            <a:spAutoFit/>
          </a:bodyPr>
          <a:lstStyle/>
          <a:p>
            <a:r>
              <a:rPr lang="pt-BR" b="1" dirty="0">
                <a:solidFill>
                  <a:schemeClr val="bg1"/>
                </a:solidFill>
                <a:latin typeface="Montserrat" panose="00000500000000000000" pitchFamily="2" charset="0"/>
              </a:rPr>
              <a:t>Ventas</a:t>
            </a:r>
          </a:p>
        </p:txBody>
      </p:sp>
      <p:sp>
        <p:nvSpPr>
          <p:cNvPr id="29" name="CaixaDeTexto 28">
            <a:extLst>
              <a:ext uri="{FF2B5EF4-FFF2-40B4-BE49-F238E27FC236}">
                <a16:creationId xmlns:a16="http://schemas.microsoft.com/office/drawing/2014/main" id="{1621169C-F602-9067-4190-165E9034E247}"/>
              </a:ext>
            </a:extLst>
          </p:cNvPr>
          <p:cNvSpPr txBox="1"/>
          <p:nvPr/>
        </p:nvSpPr>
        <p:spPr>
          <a:xfrm>
            <a:off x="5803102" y="1983172"/>
            <a:ext cx="1908337" cy="707886"/>
          </a:xfrm>
          <a:prstGeom prst="rect">
            <a:avLst/>
          </a:prstGeom>
          <a:noFill/>
        </p:spPr>
        <p:txBody>
          <a:bodyPr wrap="square" rtlCol="0">
            <a:spAutoFit/>
          </a:bodyPr>
          <a:lstStyle/>
          <a:p>
            <a:r>
              <a:rPr lang="pt-BR" b="1" dirty="0">
                <a:solidFill>
                  <a:schemeClr val="bg1"/>
                </a:solidFill>
                <a:latin typeface="Montserrat" panose="00000500000000000000" pitchFamily="2" charset="0"/>
              </a:rPr>
              <a:t>Ventas</a:t>
            </a:r>
          </a:p>
          <a:p>
            <a:r>
              <a:rPr lang="pt-BR" sz="1100" dirty="0" err="1">
                <a:solidFill>
                  <a:schemeClr val="bg1"/>
                </a:solidFill>
                <a:latin typeface="Montserrat" panose="00000500000000000000" pitchFamily="2" charset="0"/>
              </a:rPr>
              <a:t>Promedio</a:t>
            </a:r>
            <a:endParaRPr lang="pt-BR" sz="1100" dirty="0">
              <a:solidFill>
                <a:schemeClr val="bg1"/>
              </a:solidFill>
              <a:latin typeface="Montserrat" panose="00000500000000000000" pitchFamily="2" charset="0"/>
            </a:endParaRPr>
          </a:p>
          <a:p>
            <a:r>
              <a:rPr lang="pt-BR" sz="1100" dirty="0">
                <a:solidFill>
                  <a:schemeClr val="bg1"/>
                </a:solidFill>
                <a:latin typeface="Montserrat" panose="00000500000000000000" pitchFamily="2" charset="0"/>
              </a:rPr>
              <a:t>por Centro Comercial</a:t>
            </a:r>
          </a:p>
        </p:txBody>
      </p:sp>
      <p:pic>
        <p:nvPicPr>
          <p:cNvPr id="6" name="Imagem 5" descr="Uma imagem contendo Diagrama&#10;&#10;Descrição gerada automaticamente">
            <a:extLst>
              <a:ext uri="{FF2B5EF4-FFF2-40B4-BE49-F238E27FC236}">
                <a16:creationId xmlns:a16="http://schemas.microsoft.com/office/drawing/2014/main" id="{AE05AC6E-6FEF-0F6B-3B83-B102DB0B859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6084" t="50387" r="6601" b="10444"/>
          <a:stretch/>
        </p:blipFill>
        <p:spPr>
          <a:xfrm rot="16200000">
            <a:off x="-3125093" y="3144143"/>
            <a:ext cx="6846680" cy="596494"/>
          </a:xfrm>
          <a:prstGeom prst="rect">
            <a:avLst/>
          </a:prstGeom>
        </p:spPr>
      </p:pic>
      <p:sp>
        <p:nvSpPr>
          <p:cNvPr id="10" name="CaixaDeTexto 9">
            <a:extLst>
              <a:ext uri="{FF2B5EF4-FFF2-40B4-BE49-F238E27FC236}">
                <a16:creationId xmlns:a16="http://schemas.microsoft.com/office/drawing/2014/main" id="{5321C6CB-2061-A0E4-319A-EC0238246A4D}"/>
              </a:ext>
            </a:extLst>
          </p:cNvPr>
          <p:cNvSpPr txBox="1"/>
          <p:nvPr/>
        </p:nvSpPr>
        <p:spPr>
          <a:xfrm>
            <a:off x="1225299" y="5302761"/>
            <a:ext cx="4505372" cy="461665"/>
          </a:xfrm>
          <a:prstGeom prst="rect">
            <a:avLst/>
          </a:prstGeom>
          <a:noFill/>
        </p:spPr>
        <p:txBody>
          <a:bodyPr wrap="square">
            <a:spAutoFit/>
          </a:bodyPr>
          <a:lstStyle/>
          <a:p>
            <a:r>
              <a:rPr lang="es-ES" sz="1200" spc="300" dirty="0">
                <a:latin typeface="Montserrat" panose="00000500000000000000" pitchFamily="2" charset="0"/>
                <a:ea typeface="Segoe UI Black" panose="020B0A02040204020203" pitchFamily="34" charset="0"/>
                <a:cs typeface="Segoe UI" panose="020B0502040204020203" pitchFamily="34" charset="0"/>
              </a:rPr>
              <a:t>Cotización: US$ 1,00 = AR$ 208,31 (29/03/2023)</a:t>
            </a:r>
          </a:p>
        </p:txBody>
      </p:sp>
      <p:grpSp>
        <p:nvGrpSpPr>
          <p:cNvPr id="7" name="Agrupar 6">
            <a:extLst>
              <a:ext uri="{FF2B5EF4-FFF2-40B4-BE49-F238E27FC236}">
                <a16:creationId xmlns:a16="http://schemas.microsoft.com/office/drawing/2014/main" id="{E5C5B48B-7846-AF2B-6B4B-142609820C02}"/>
              </a:ext>
            </a:extLst>
          </p:cNvPr>
          <p:cNvGrpSpPr/>
          <p:nvPr/>
        </p:nvGrpSpPr>
        <p:grpSpPr>
          <a:xfrm>
            <a:off x="0" y="-203200"/>
            <a:ext cx="596496" cy="7096541"/>
            <a:chOff x="0" y="9939"/>
            <a:chExt cx="596496" cy="6858002"/>
          </a:xfrm>
        </p:grpSpPr>
        <p:pic>
          <p:nvPicPr>
            <p:cNvPr id="12" name="Imagem 11" descr="Uma imagem contendo Diagrama&#10;&#10;Descrição gerada automaticamente">
              <a:extLst>
                <a:ext uri="{FF2B5EF4-FFF2-40B4-BE49-F238E27FC236}">
                  <a16:creationId xmlns:a16="http://schemas.microsoft.com/office/drawing/2014/main" id="{8E23D959-DEF2-9373-04D5-7973086D77EE}"/>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6084" t="50387" r="6601" b="10444"/>
            <a:stretch/>
          </p:blipFill>
          <p:spPr>
            <a:xfrm rot="16200000">
              <a:off x="-3130752" y="3140693"/>
              <a:ext cx="6858002" cy="596494"/>
            </a:xfrm>
            <a:prstGeom prst="rect">
              <a:avLst/>
            </a:prstGeom>
          </p:spPr>
        </p:pic>
        <p:sp>
          <p:nvSpPr>
            <p:cNvPr id="13" name="Retângulo 12">
              <a:extLst>
                <a:ext uri="{FF2B5EF4-FFF2-40B4-BE49-F238E27FC236}">
                  <a16:creationId xmlns:a16="http://schemas.microsoft.com/office/drawing/2014/main" id="{D678DDD3-EE46-1338-2A8C-5BAC58822A52}"/>
                </a:ext>
              </a:extLst>
            </p:cNvPr>
            <p:cNvSpPr/>
            <p:nvPr/>
          </p:nvSpPr>
          <p:spPr>
            <a:xfrm>
              <a:off x="0" y="2112621"/>
              <a:ext cx="275303" cy="276374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6" name="Retângulo: Cantos Arredondados 15">
            <a:extLst>
              <a:ext uri="{FF2B5EF4-FFF2-40B4-BE49-F238E27FC236}">
                <a16:creationId xmlns:a16="http://schemas.microsoft.com/office/drawing/2014/main" id="{28D4F249-6AED-F208-2EF7-5F4A569A46D7}"/>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21</a:t>
            </a:r>
          </a:p>
        </p:txBody>
      </p:sp>
      <p:sp>
        <p:nvSpPr>
          <p:cNvPr id="14" name="Retângulo: Cantos Arredondados 13">
            <a:hlinkClick r:id="rId4" action="ppaction://hlinksldjump"/>
            <a:extLst>
              <a:ext uri="{FF2B5EF4-FFF2-40B4-BE49-F238E27FC236}">
                <a16:creationId xmlns:a16="http://schemas.microsoft.com/office/drawing/2014/main" id="{69FF9FD4-86D1-CDBD-FCAF-54F317E43C3E}"/>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168993742"/>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36899" y="-126597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61226" y="342900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Uma imagem contendo Texto&#10;&#10;Descrição gerada automaticamente">
            <a:extLst>
              <a:ext uri="{FF2B5EF4-FFF2-40B4-BE49-F238E27FC236}">
                <a16:creationId xmlns:a16="http://schemas.microsoft.com/office/drawing/2014/main" id="{AAD335CC-46D2-D392-358D-4204E8786807}"/>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18778" b="18314"/>
          <a:stretch/>
        </p:blipFill>
        <p:spPr>
          <a:xfrm rot="16200000">
            <a:off x="-2961150" y="2961149"/>
            <a:ext cx="6886629" cy="964328"/>
          </a:xfrm>
          <a:prstGeom prst="rect">
            <a:avLst/>
          </a:prstGeom>
        </p:spPr>
      </p:pic>
      <p:sp>
        <p:nvSpPr>
          <p:cNvPr id="5" name="CaixaDeTexto 4">
            <a:extLst>
              <a:ext uri="{FF2B5EF4-FFF2-40B4-BE49-F238E27FC236}">
                <a16:creationId xmlns:a16="http://schemas.microsoft.com/office/drawing/2014/main" id="{960FC2F9-CAFF-1FDD-B874-84A2B70C3834}"/>
              </a:ext>
            </a:extLst>
          </p:cNvPr>
          <p:cNvSpPr txBox="1"/>
          <p:nvPr/>
        </p:nvSpPr>
        <p:spPr>
          <a:xfrm>
            <a:off x="1251592" y="330447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E9343D"/>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E9343D"/>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E9343D"/>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121F8CD9-5CAD-E763-AC07-9AF4CC78123F}"/>
              </a:ext>
            </a:extLst>
          </p:cNvPr>
          <p:cNvGrpSpPr/>
          <p:nvPr/>
        </p:nvGrpSpPr>
        <p:grpSpPr>
          <a:xfrm rot="10800000">
            <a:off x="-18225" y="-378880"/>
            <a:ext cx="986813" cy="7492999"/>
            <a:chOff x="61022" y="-406399"/>
            <a:chExt cx="649512" cy="406398"/>
          </a:xfrm>
        </p:grpSpPr>
        <p:sp>
          <p:nvSpPr>
            <p:cNvPr id="6" name="Retângulo 5">
              <a:extLst>
                <a:ext uri="{FF2B5EF4-FFF2-40B4-BE49-F238E27FC236}">
                  <a16:creationId xmlns:a16="http://schemas.microsoft.com/office/drawing/2014/main" id="{9D01C473-975B-8756-9778-3395A91620C2}"/>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94CF9E69-3C0D-005B-E1AB-8AFFDD15D88B}"/>
                </a:ext>
              </a:extLst>
            </p:cNvPr>
            <p:cNvSpPr/>
            <p:nvPr/>
          </p:nvSpPr>
          <p:spPr>
            <a:xfrm>
              <a:off x="61022" y="-406399"/>
              <a:ext cx="232959" cy="406398"/>
            </a:xfrm>
            <a:prstGeom prst="rect">
              <a:avLst/>
            </a:prstGeom>
            <a:solidFill>
              <a:srgbClr val="0038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5E1EDC80-7066-77DA-D9A4-8D85EB54FF03}"/>
                </a:ext>
              </a:extLst>
            </p:cNvPr>
            <p:cNvSpPr/>
            <p:nvPr/>
          </p:nvSpPr>
          <p:spPr>
            <a:xfrm>
              <a:off x="500510" y="-406399"/>
              <a:ext cx="210024" cy="406398"/>
            </a:xfrm>
            <a:prstGeom prst="rect">
              <a:avLst/>
            </a:prstGeom>
            <a:solidFill>
              <a:srgbClr val="DA12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3FC161D8-E25E-71BE-BA8E-E6E2210ADE12}"/>
              </a:ext>
            </a:extLst>
          </p:cNvPr>
          <p:cNvGraphicFramePr>
            <a:graphicFrameLocks noGrp="1"/>
          </p:cNvGraphicFramePr>
          <p:nvPr>
            <p:extLst>
              <p:ext uri="{D42A27DB-BD31-4B8C-83A1-F6EECF244321}">
                <p14:modId xmlns:p14="http://schemas.microsoft.com/office/powerpoint/2010/main" val="2195243278"/>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0038A8"/>
                    </a:solidFill>
                  </a:tcPr>
                </a:tc>
                <a:tc>
                  <a:txBody>
                    <a:bodyPr/>
                    <a:lstStyle/>
                    <a:p>
                      <a:pPr algn="ctr"/>
                      <a:r>
                        <a:rPr lang="pt-BR" sz="1100" dirty="0">
                          <a:latin typeface="Montserrat" panose="00000500000000000000" pitchFamily="2" charset="0"/>
                        </a:rPr>
                        <a:t>DESAROLLADOR</a:t>
                      </a:r>
                    </a:p>
                  </a:txBody>
                  <a:tcPr anchor="ctr">
                    <a:solidFill>
                      <a:srgbClr val="0038A8"/>
                    </a:solidFill>
                  </a:tcPr>
                </a:tc>
                <a:tc>
                  <a:txBody>
                    <a:bodyPr/>
                    <a:lstStyle/>
                    <a:p>
                      <a:pPr algn="ctr"/>
                      <a:r>
                        <a:rPr lang="pt-BR" sz="1100" dirty="0">
                          <a:latin typeface="Montserrat" panose="00000500000000000000" pitchFamily="2" charset="0"/>
                        </a:rPr>
                        <a:t>CIUDAD</a:t>
                      </a:r>
                    </a:p>
                  </a:txBody>
                  <a:tcPr anchor="ctr">
                    <a:solidFill>
                      <a:srgbClr val="0038A8"/>
                    </a:solidFill>
                  </a:tcPr>
                </a:tc>
                <a:tc>
                  <a:txBody>
                    <a:bodyPr/>
                    <a:lstStyle/>
                    <a:p>
                      <a:pPr algn="ctr"/>
                      <a:r>
                        <a:rPr lang="pt-BR" sz="1100" dirty="0">
                          <a:latin typeface="Montserrat" panose="00000500000000000000" pitchFamily="2" charset="0"/>
                        </a:rPr>
                        <a:t>ESTADO</a:t>
                      </a:r>
                    </a:p>
                  </a:txBody>
                  <a:tcPr anchor="ctr">
                    <a:solidFill>
                      <a:srgbClr val="0038A8"/>
                    </a:solidFill>
                  </a:tcPr>
                </a:tc>
                <a:tc>
                  <a:txBody>
                    <a:bodyPr/>
                    <a:lstStyle/>
                    <a:p>
                      <a:pPr algn="ctr"/>
                      <a:r>
                        <a:rPr lang="pt-BR" sz="1100" dirty="0">
                          <a:latin typeface="Montserrat" panose="00000500000000000000" pitchFamily="2" charset="0"/>
                        </a:rPr>
                        <a:t>GLA</a:t>
                      </a:r>
                    </a:p>
                  </a:txBody>
                  <a:tcPr anchor="ctr">
                    <a:solidFill>
                      <a:srgbClr val="0038A8"/>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Century</a:t>
                      </a:r>
                      <a:r>
                        <a:rPr lang="pt-BR" sz="900" b="0" i="0" u="none" strike="noStrike" dirty="0">
                          <a:solidFill>
                            <a:srgbClr val="000000"/>
                          </a:solidFill>
                          <a:effectLst/>
                          <a:latin typeface="Montserrat" panose="00000500000000000000" pitchFamily="2" charset="0"/>
                        </a:rPr>
                        <a:t> Plaza </a:t>
                      </a:r>
                      <a:r>
                        <a:rPr lang="pt-BR" sz="900" b="0" i="0" u="none" strike="noStrike" dirty="0" err="1">
                          <a:solidFill>
                            <a:srgbClr val="000000"/>
                          </a:solidFill>
                          <a:effectLst/>
                          <a:latin typeface="Montserrat" panose="00000500000000000000" pitchFamily="2" charset="0"/>
                        </a:rPr>
                        <a:t>Lambaré</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Carmel S.A.</a:t>
                      </a:r>
                    </a:p>
                  </a:txBody>
                  <a:tcPr marL="9525" marR="9525" marT="9525" marB="0" anchor="ctr">
                    <a:solidFill>
                      <a:srgbClr val="D2DEEF"/>
                    </a:solidFill>
                  </a:tcPr>
                </a:tc>
                <a:tc>
                  <a:txBody>
                    <a:bodyPr/>
                    <a:lstStyle/>
                    <a:p>
                      <a:pPr algn="ctr" fontAlgn="b"/>
                      <a:r>
                        <a:rPr lang="pt-BR" sz="900" b="0" i="0" u="none" strike="noStrike" dirty="0" err="1">
                          <a:solidFill>
                            <a:srgbClr val="000000"/>
                          </a:solidFill>
                          <a:effectLst/>
                          <a:latin typeface="Montserrat" panose="00000500000000000000" pitchFamily="2" charset="0"/>
                        </a:rPr>
                        <a:t>Lambaré</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Central</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15.700</a:t>
                      </a:r>
                    </a:p>
                  </a:txBody>
                  <a:tcPr marL="9525" marR="9525" marT="9525" marB="0" anchor="ctr">
                    <a:solidFill>
                      <a:srgbClr val="D2DEEF"/>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Fuente Shopping De </a:t>
                      </a:r>
                      <a:r>
                        <a:rPr lang="pt-BR" sz="900" b="0" i="0" u="none" strike="noStrike" dirty="0" err="1">
                          <a:solidFill>
                            <a:srgbClr val="000000"/>
                          </a:solidFill>
                          <a:effectLst/>
                          <a:latin typeface="Montserrat" panose="00000500000000000000" pitchFamily="2" charset="0"/>
                        </a:rPr>
                        <a:t>Salemma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E9EBF5"/>
                    </a:solidFill>
                  </a:tcPr>
                </a:tc>
                <a:tc>
                  <a:txBody>
                    <a:bodyPr/>
                    <a:lstStyle/>
                    <a:p>
                      <a:pPr algn="ctr" fontAlgn="b"/>
                      <a:r>
                        <a:rPr lang="pt-BR" sz="900" b="0" i="0" u="none" strike="noStrike" dirty="0" err="1">
                          <a:solidFill>
                            <a:srgbClr val="000000"/>
                          </a:solidFill>
                          <a:effectLst/>
                          <a:latin typeface="Montserrat" panose="00000500000000000000" pitchFamily="2" charset="0"/>
                        </a:rPr>
                        <a:t>Salemma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Retail</a:t>
                      </a:r>
                      <a:r>
                        <a:rPr lang="pt-BR" sz="900" b="0" i="0" u="none" strike="noStrike" dirty="0">
                          <a:solidFill>
                            <a:srgbClr val="000000"/>
                          </a:solidFill>
                          <a:effectLst/>
                          <a:latin typeface="Montserrat" panose="00000500000000000000" pitchFamily="2" charset="0"/>
                        </a:rPr>
                        <a:t> S.A.</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San Lorenzo</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Central</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15.000</a:t>
                      </a:r>
                    </a:p>
                  </a:txBody>
                  <a:tcPr marL="9525" marR="9525" marT="9525" marB="0" anchor="ctr">
                    <a:solidFill>
                      <a:srgbClr val="E9EBF5"/>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Jesuitas</a:t>
                      </a:r>
                      <a:r>
                        <a:rPr lang="pt-BR" sz="900" b="0" i="0" u="none" strike="noStrike" dirty="0">
                          <a:solidFill>
                            <a:srgbClr val="000000"/>
                          </a:solidFill>
                          <a:effectLst/>
                          <a:latin typeface="Montserrat" panose="00000500000000000000" pitchFamily="2" charset="0"/>
                        </a:rPr>
                        <a:t> Plaza</a:t>
                      </a:r>
                    </a:p>
                  </a:txBody>
                  <a:tcPr marL="9525" marR="9525" marT="9525" marB="0" anchor="ctr">
                    <a:solidFill>
                      <a:srgbClr val="D2DEEF"/>
                    </a:solidFill>
                  </a:tcPr>
                </a:tc>
                <a:tc>
                  <a:txBody>
                    <a:bodyPr/>
                    <a:lstStyle/>
                    <a:p>
                      <a:pPr algn="ctr" fontAlgn="b"/>
                      <a:r>
                        <a:rPr lang="pt-BR" sz="900" b="0" i="0" u="none" strike="noStrike" dirty="0" err="1">
                          <a:solidFill>
                            <a:srgbClr val="000000"/>
                          </a:solidFill>
                          <a:effectLst/>
                          <a:latin typeface="Montserrat" panose="00000500000000000000" pitchFamily="2" charset="0"/>
                        </a:rPr>
                        <a:t>Jesuitas</a:t>
                      </a:r>
                      <a:r>
                        <a:rPr lang="pt-BR" sz="900" b="0" i="0" u="none" strike="noStrike" dirty="0">
                          <a:solidFill>
                            <a:srgbClr val="000000"/>
                          </a:solidFill>
                          <a:effectLst/>
                          <a:latin typeface="Montserrat" panose="00000500000000000000" pitchFamily="2" charset="0"/>
                        </a:rPr>
                        <a:t> Plaza S.A.</a:t>
                      </a:r>
                    </a:p>
                  </a:txBody>
                  <a:tcPr marL="9525" marR="9525" marT="9525" marB="0" anchor="ctr">
                    <a:solidFill>
                      <a:srgbClr val="D2DEEF"/>
                    </a:solidFill>
                  </a:tcPr>
                </a:tc>
                <a:tc>
                  <a:txBody>
                    <a:bodyPr/>
                    <a:lstStyle/>
                    <a:p>
                      <a:pPr algn="ctr" fontAlgn="b"/>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Del Este</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Alto Paraná</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20.000</a:t>
                      </a:r>
                    </a:p>
                  </a:txBody>
                  <a:tcPr marL="9525" marR="9525" marT="9525" marB="0" anchor="ctr">
                    <a:solidFill>
                      <a:srgbClr val="D2DEEF"/>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Mall Excelsior</a:t>
                      </a:r>
                    </a:p>
                  </a:txBody>
                  <a:tcPr marL="9525" marR="9525" marT="9525" marB="0" anchor="ctr">
                    <a:solidFill>
                      <a:srgbClr val="E9EBF5"/>
                    </a:solidFill>
                  </a:tcPr>
                </a:tc>
                <a:tc>
                  <a:txBody>
                    <a:bodyPr/>
                    <a:lstStyle/>
                    <a:p>
                      <a:pPr algn="ctr" fontAlgn="b"/>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Sudamericana</a:t>
                      </a:r>
                      <a:r>
                        <a:rPr lang="pt-BR" sz="900" b="0" i="0" u="none" strike="noStrike" dirty="0">
                          <a:solidFill>
                            <a:srgbClr val="000000"/>
                          </a:solidFill>
                          <a:effectLst/>
                          <a:latin typeface="Montserrat" panose="00000500000000000000" pitchFamily="2" charset="0"/>
                        </a:rPr>
                        <a:t> S.A.</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Asunción</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Asunción D.C.</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21.340</a:t>
                      </a:r>
                    </a:p>
                  </a:txBody>
                  <a:tcPr marL="9525" marR="9525" marT="9525" marB="0" anchor="ctr">
                    <a:solidFill>
                      <a:srgbClr val="E9EBF5"/>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Shopping</a:t>
                      </a:r>
                    </a:p>
                  </a:txBody>
                  <a:tcPr marL="9525" marR="9525" marT="9525" marB="0" anchor="ctr">
                    <a:solidFill>
                      <a:srgbClr val="D2DEEF"/>
                    </a:solidFill>
                  </a:tcPr>
                </a:tc>
                <a:tc>
                  <a:txBody>
                    <a:bodyPr/>
                    <a:lstStyle/>
                    <a:p>
                      <a:pPr algn="ctr" fontAlgn="b"/>
                      <a:r>
                        <a:rPr lang="es-ES" sz="900" b="0" i="0" u="none" strike="noStrike" dirty="0">
                          <a:solidFill>
                            <a:srgbClr val="000000"/>
                          </a:solidFill>
                          <a:effectLst/>
                          <a:latin typeface="Montserrat" panose="00000500000000000000" pitchFamily="2" charset="0"/>
                        </a:rPr>
                        <a:t>Consorcio De Propietarios Del Multiplaza Km 5</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Asunción</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Asunción D.C.</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D2DEEF"/>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Parque 14 Y </a:t>
                      </a:r>
                      <a:r>
                        <a:rPr lang="pt-BR" sz="900" b="0" i="0" u="none" strike="noStrike" dirty="0" err="1">
                          <a:solidFill>
                            <a:srgbClr val="000000"/>
                          </a:solidFill>
                          <a:effectLst/>
                          <a:latin typeface="Montserrat" panose="00000500000000000000" pitchFamily="2" charset="0"/>
                        </a:rPr>
                        <a:t>Medio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E9EBF5"/>
                    </a:solidFill>
                  </a:tcPr>
                </a:tc>
                <a:tc>
                  <a:txBody>
                    <a:bodyPr/>
                    <a:lstStyle/>
                    <a:p>
                      <a:pPr algn="ctr" fontAlgn="b"/>
                      <a:r>
                        <a:rPr lang="pt-BR" sz="900" b="0" i="0" u="none" strike="noStrike" dirty="0" err="1">
                          <a:solidFill>
                            <a:srgbClr val="000000"/>
                          </a:solidFill>
                          <a:effectLst/>
                          <a:latin typeface="Montserrat" panose="00000500000000000000" pitchFamily="2" charset="0"/>
                        </a:rPr>
                        <a:t>Wa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Group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Mariano Roque Alonso</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Central</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12.133</a:t>
                      </a:r>
                    </a:p>
                  </a:txBody>
                  <a:tcPr marL="9525" marR="9525" marT="9525" marB="0" anchor="ctr">
                    <a:solidFill>
                      <a:srgbClr val="E9EBF5"/>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1811</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Karim </a:t>
                      </a:r>
                      <a:r>
                        <a:rPr lang="pt-BR" sz="900" b="0" i="0" u="none" strike="noStrike" dirty="0" err="1">
                          <a:solidFill>
                            <a:srgbClr val="000000"/>
                          </a:solidFill>
                          <a:effectLst/>
                          <a:latin typeface="Montserrat" panose="00000500000000000000" pitchFamily="2" charset="0"/>
                        </a:rPr>
                        <a:t>Damani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Fernando De La Mora</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Central</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25.000</a:t>
                      </a:r>
                    </a:p>
                  </a:txBody>
                  <a:tcPr marL="9525" marR="9525" marT="9525" marB="0" anchor="ctr">
                    <a:solidFill>
                      <a:srgbClr val="D2DEEF"/>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Alameda</a:t>
                      </a:r>
                    </a:p>
                  </a:txBody>
                  <a:tcPr marL="9525" marR="9525" marT="9525" marB="0" anchor="ctr">
                    <a:solidFill>
                      <a:srgbClr val="E9EBF5"/>
                    </a:solidFill>
                  </a:tcPr>
                </a:tc>
                <a:tc>
                  <a:txBody>
                    <a:bodyPr/>
                    <a:lstStyle/>
                    <a:p>
                      <a:pPr algn="ctr" fontAlgn="b"/>
                      <a:r>
                        <a:rPr lang="pt-BR" sz="900" b="0" i="0" u="none" strike="noStrike" dirty="0" err="1">
                          <a:solidFill>
                            <a:srgbClr val="000000"/>
                          </a:solidFill>
                          <a:effectLst/>
                          <a:latin typeface="Montserrat" panose="00000500000000000000" pitchFamily="2" charset="0"/>
                        </a:rPr>
                        <a:t>Rectora</a:t>
                      </a:r>
                      <a:r>
                        <a:rPr lang="pt-BR" sz="900" b="0" i="0" u="none" strike="noStrike" dirty="0">
                          <a:solidFill>
                            <a:srgbClr val="000000"/>
                          </a:solidFill>
                          <a:effectLst/>
                          <a:latin typeface="Montserrat" panose="00000500000000000000" pitchFamily="2" charset="0"/>
                        </a:rPr>
                        <a:t> S.A.E.</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Mariano Roque Alonso</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Central</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6.909</a:t>
                      </a:r>
                    </a:p>
                  </a:txBody>
                  <a:tcPr marL="9525" marR="9525" marT="9525" marB="0" anchor="ctr">
                    <a:solidFill>
                      <a:srgbClr val="E9EBF5"/>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Carmelitas</a:t>
                      </a:r>
                    </a:p>
                  </a:txBody>
                  <a:tcPr marL="9525" marR="9525" marT="9525" marB="0" anchor="ctr">
                    <a:solidFill>
                      <a:srgbClr val="D2DEEF"/>
                    </a:solidFill>
                  </a:tcPr>
                </a:tc>
                <a:tc>
                  <a:txBody>
                    <a:bodyPr/>
                    <a:lstStyle/>
                    <a:p>
                      <a:pPr algn="ctr" fontAlgn="b"/>
                      <a:r>
                        <a:rPr lang="pt-BR" sz="900" b="0" i="0" u="none" strike="noStrike" dirty="0" err="1">
                          <a:solidFill>
                            <a:srgbClr val="000000"/>
                          </a:solidFill>
                          <a:effectLst/>
                          <a:latin typeface="Montserrat" panose="00000500000000000000" pitchFamily="2" charset="0"/>
                        </a:rPr>
                        <a:t>Gestion</a:t>
                      </a:r>
                      <a:r>
                        <a:rPr lang="pt-BR" sz="900" b="0" i="0" u="none" strike="noStrike" dirty="0">
                          <a:solidFill>
                            <a:srgbClr val="000000"/>
                          </a:solidFill>
                          <a:effectLst/>
                          <a:latin typeface="Montserrat" panose="00000500000000000000" pitchFamily="2" charset="0"/>
                        </a:rPr>
                        <a:t> Carmelitas S.A.</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Asunción</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Asunción D.C.</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D2DEEF"/>
                    </a:solidFill>
                  </a:tcPr>
                </a:tc>
                <a:extLst>
                  <a:ext uri="{0D108BD9-81ED-4DB2-BD59-A6C34878D82A}">
                    <a16:rowId xmlns:a16="http://schemas.microsoft.com/office/drawing/2014/main" val="1411550322"/>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La </a:t>
                      </a:r>
                      <a:r>
                        <a:rPr lang="pt-BR" sz="900" b="0" i="0" u="none" strike="noStrike" dirty="0" err="1">
                          <a:solidFill>
                            <a:srgbClr val="000000"/>
                          </a:solidFill>
                          <a:effectLst/>
                          <a:latin typeface="Montserrat" panose="00000500000000000000" pitchFamily="2" charset="0"/>
                        </a:rPr>
                        <a:t>Galería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E9EBF5"/>
                    </a:solidFill>
                  </a:tcPr>
                </a:tc>
                <a:tc>
                  <a:txBody>
                    <a:bodyPr/>
                    <a:lstStyle/>
                    <a:p>
                      <a:pPr algn="ctr" fontAlgn="b"/>
                      <a:r>
                        <a:rPr lang="en-US" sz="900" b="0" i="0" u="none" strike="noStrike" dirty="0">
                          <a:solidFill>
                            <a:srgbClr val="000000"/>
                          </a:solidFill>
                          <a:effectLst/>
                          <a:latin typeface="Montserrat" panose="00000500000000000000" pitchFamily="2" charset="0"/>
                        </a:rPr>
                        <a:t>Blue Tower Ventures Paraguay S.A.</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Asunción</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Asunción D.C.</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46.000</a:t>
                      </a:r>
                    </a:p>
                  </a:txBody>
                  <a:tcPr marL="9525" marR="9525" marT="9525" marB="0" anchor="ctr">
                    <a:solidFill>
                      <a:srgbClr val="E9EBF5"/>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Madero</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Siena S.A.</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Luque</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Central</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20.000</a:t>
                      </a:r>
                    </a:p>
                  </a:txBody>
                  <a:tcPr marL="9525" marR="9525" marT="9525" marB="0" anchor="ctr">
                    <a:solidFill>
                      <a:srgbClr val="D2DEEF"/>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San Lorenzo Shopping</a:t>
                      </a:r>
                    </a:p>
                  </a:txBody>
                  <a:tcPr marL="9525" marR="9525" marT="9525" marB="0" anchor="ctr">
                    <a:solidFill>
                      <a:srgbClr val="E9EBF5"/>
                    </a:solidFill>
                  </a:tcPr>
                </a:tc>
                <a:tc>
                  <a:txBody>
                    <a:bodyPr/>
                    <a:lstStyle/>
                    <a:p>
                      <a:pPr algn="ctr" fontAlgn="b"/>
                      <a:r>
                        <a:rPr lang="it-IT" sz="900" b="0" i="0" u="none" strike="noStrike" dirty="0">
                          <a:solidFill>
                            <a:srgbClr val="000000"/>
                          </a:solidFill>
                          <a:effectLst/>
                          <a:latin typeface="Montserrat" panose="00000500000000000000" pitchFamily="2" charset="0"/>
                        </a:rPr>
                        <a:t>Rosanti S.A.E.C.A.</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San Lorenzo</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Central</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55.000</a:t>
                      </a:r>
                    </a:p>
                  </a:txBody>
                  <a:tcPr marL="9525" marR="9525" marT="9525" marB="0" anchor="ctr">
                    <a:solidFill>
                      <a:srgbClr val="E9EBF5"/>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Coronel Oviedo</a:t>
                      </a:r>
                    </a:p>
                  </a:txBody>
                  <a:tcPr marL="9525" marR="9525" marT="9525" marB="0" anchor="ctr">
                    <a:solidFill>
                      <a:srgbClr val="D2DEEF"/>
                    </a:solidFill>
                  </a:tcPr>
                </a:tc>
                <a:tc>
                  <a:txBody>
                    <a:bodyPr/>
                    <a:lstStyle/>
                    <a:p>
                      <a:pPr algn="ctr" fontAlgn="b"/>
                      <a:r>
                        <a:rPr lang="pt-BR" sz="900" b="0" i="0" u="none" strike="noStrike" dirty="0" err="1">
                          <a:solidFill>
                            <a:srgbClr val="000000"/>
                          </a:solidFill>
                          <a:effectLst/>
                          <a:latin typeface="Montserrat" panose="00000500000000000000" pitchFamily="2" charset="0"/>
                        </a:rPr>
                        <a:t>Inverfranpy</a:t>
                      </a:r>
                      <a:r>
                        <a:rPr lang="pt-BR" sz="900" b="0" i="0" u="none" strike="noStrike" dirty="0">
                          <a:solidFill>
                            <a:srgbClr val="000000"/>
                          </a:solidFill>
                          <a:effectLst/>
                          <a:latin typeface="Montserrat" panose="00000500000000000000" pitchFamily="2" charset="0"/>
                        </a:rPr>
                        <a:t> S.A.</a:t>
                      </a:r>
                    </a:p>
                  </a:txBody>
                  <a:tcPr marL="9525" marR="9525" marT="9525" marB="0" anchor="ctr">
                    <a:solidFill>
                      <a:srgbClr val="D2DEEF"/>
                    </a:solidFill>
                  </a:tcPr>
                </a:tc>
                <a:tc>
                  <a:txBody>
                    <a:bodyPr/>
                    <a:lstStyle/>
                    <a:p>
                      <a:pPr algn="ctr" fontAlgn="b"/>
                      <a:r>
                        <a:rPr lang="pt-BR" sz="900" b="0" i="0" u="none" strike="noStrike" dirty="0" err="1">
                          <a:solidFill>
                            <a:srgbClr val="000000"/>
                          </a:solidFill>
                          <a:effectLst/>
                          <a:latin typeface="Montserrat" panose="00000500000000000000" pitchFamily="2" charset="0"/>
                        </a:rPr>
                        <a:t>Cnel</a:t>
                      </a:r>
                      <a:r>
                        <a:rPr lang="pt-BR" sz="900" b="0" i="0" u="none" strike="noStrike" dirty="0">
                          <a:solidFill>
                            <a:srgbClr val="000000"/>
                          </a:solidFill>
                          <a:effectLst/>
                          <a:latin typeface="Montserrat" panose="00000500000000000000" pitchFamily="2" charset="0"/>
                        </a:rPr>
                        <a:t>. Oviedo</a:t>
                      </a:r>
                    </a:p>
                  </a:txBody>
                  <a:tcPr marL="9525" marR="9525" marT="9525" marB="0" anchor="ctr">
                    <a:solidFill>
                      <a:srgbClr val="D2DEEF"/>
                    </a:solidFill>
                  </a:tcPr>
                </a:tc>
                <a:tc>
                  <a:txBody>
                    <a:bodyPr/>
                    <a:lstStyle/>
                    <a:p>
                      <a:pPr algn="ctr" fontAlgn="b"/>
                      <a:r>
                        <a:rPr lang="pt-BR" sz="900" b="0" i="0" u="none" strike="noStrike" dirty="0" err="1">
                          <a:solidFill>
                            <a:srgbClr val="000000"/>
                          </a:solidFill>
                          <a:effectLst/>
                          <a:latin typeface="Montserrat" panose="00000500000000000000" pitchFamily="2" charset="0"/>
                        </a:rPr>
                        <a:t>Caaguazú</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12.000</a:t>
                      </a:r>
                    </a:p>
                  </a:txBody>
                  <a:tcPr marL="9525" marR="9525" marT="9525" marB="0" anchor="ctr">
                    <a:solidFill>
                      <a:srgbClr val="D2DEEF"/>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Costanera</a:t>
                      </a:r>
                    </a:p>
                  </a:txBody>
                  <a:tcPr marL="9525" marR="9525" marT="9525" marB="0" anchor="ctr">
                    <a:solidFill>
                      <a:srgbClr val="E9EBF5"/>
                    </a:solidFill>
                  </a:tcPr>
                </a:tc>
                <a:tc>
                  <a:txBody>
                    <a:bodyPr/>
                    <a:lstStyle/>
                    <a:p>
                      <a:pPr algn="ctr" fontAlgn="b"/>
                      <a:r>
                        <a:rPr lang="pt-BR" sz="900" b="0" i="0" u="none" strike="noStrike" dirty="0" err="1">
                          <a:solidFill>
                            <a:srgbClr val="000000"/>
                          </a:solidFill>
                          <a:effectLst/>
                          <a:latin typeface="Montserrat" panose="00000500000000000000" pitchFamily="2" charset="0"/>
                        </a:rPr>
                        <a:t>Radice</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Saeca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E9EBF5"/>
                    </a:solidFill>
                  </a:tcPr>
                </a:tc>
                <a:tc>
                  <a:txBody>
                    <a:bodyPr/>
                    <a:lstStyle/>
                    <a:p>
                      <a:pPr algn="ctr" fontAlgn="b"/>
                      <a:r>
                        <a:rPr lang="pt-BR" sz="900" b="0" i="0" u="none" strike="noStrike" dirty="0" err="1">
                          <a:solidFill>
                            <a:srgbClr val="000000"/>
                          </a:solidFill>
                          <a:effectLst/>
                          <a:latin typeface="Montserrat" panose="00000500000000000000" pitchFamily="2" charset="0"/>
                        </a:rPr>
                        <a:t>Encarnación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E9EBF5"/>
                    </a:solidFill>
                  </a:tcPr>
                </a:tc>
                <a:tc>
                  <a:txBody>
                    <a:bodyPr/>
                    <a:lstStyle/>
                    <a:p>
                      <a:pPr algn="ctr" fontAlgn="b"/>
                      <a:r>
                        <a:rPr lang="pt-BR" sz="900" b="0" i="0" u="none" strike="noStrike" dirty="0" err="1">
                          <a:solidFill>
                            <a:srgbClr val="000000"/>
                          </a:solidFill>
                          <a:effectLst/>
                          <a:latin typeface="Montserrat" panose="00000500000000000000" pitchFamily="2" charset="0"/>
                        </a:rPr>
                        <a:t>Itapúa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34.317</a:t>
                      </a:r>
                    </a:p>
                  </a:txBody>
                  <a:tcPr marL="9525" marR="9525" marT="9525" marB="0" anchor="ctr">
                    <a:solidFill>
                      <a:srgbClr val="E9EBF5"/>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Del Sol</a:t>
                      </a:r>
                    </a:p>
                  </a:txBody>
                  <a:tcPr marL="9525" marR="9525" marT="9525" marB="0" anchor="ctr">
                    <a:solidFill>
                      <a:srgbClr val="D2DEEF"/>
                    </a:solidFill>
                  </a:tcPr>
                </a:tc>
                <a:tc>
                  <a:txBody>
                    <a:bodyPr/>
                    <a:lstStyle/>
                    <a:p>
                      <a:pPr algn="ctr" fontAlgn="b"/>
                      <a:r>
                        <a:rPr lang="en-US" sz="900" b="0" i="0" u="none" strike="noStrike" dirty="0">
                          <a:solidFill>
                            <a:srgbClr val="000000"/>
                          </a:solidFill>
                          <a:effectLst/>
                          <a:latin typeface="Montserrat" panose="00000500000000000000" pitchFamily="2" charset="0"/>
                        </a:rPr>
                        <a:t>Shopping Centers Paraguay S.A.</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Asunción</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Asunción D.C.</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43.500</a:t>
                      </a:r>
                    </a:p>
                  </a:txBody>
                  <a:tcPr marL="9525" marR="9525" marT="9525" marB="0" anchor="ctr">
                    <a:solidFill>
                      <a:srgbClr val="D2DEEF"/>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Mariano</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Penta .S.A</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Mariano Roque Alonso</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Central</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16.000</a:t>
                      </a:r>
                    </a:p>
                  </a:txBody>
                  <a:tcPr marL="9525" marR="9525" marT="9525" marB="0" anchor="ctr">
                    <a:solidFill>
                      <a:srgbClr val="E9EBF5"/>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Mariscal</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Penta .S.A</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Asunción</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Asunción D.C.</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23.500</a:t>
                      </a:r>
                    </a:p>
                  </a:txBody>
                  <a:tcPr marL="9525" marR="9525" marT="9525" marB="0" anchor="ctr">
                    <a:solidFill>
                      <a:srgbClr val="D2DEEF"/>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Paris</a:t>
                      </a:r>
                    </a:p>
                  </a:txBody>
                  <a:tcPr marL="9525" marR="9525" marT="9525" marB="0" anchor="ctr">
                    <a:solidFill>
                      <a:srgbClr val="E9EBF5"/>
                    </a:solidFill>
                  </a:tcPr>
                </a:tc>
                <a:tc>
                  <a:txBody>
                    <a:bodyPr/>
                    <a:lstStyle/>
                    <a:p>
                      <a:pPr algn="ctr" fontAlgn="b"/>
                      <a:r>
                        <a:rPr lang="en-US" sz="900" b="0" i="0" u="none" strike="noStrike" dirty="0" err="1">
                          <a:solidFill>
                            <a:srgbClr val="000000"/>
                          </a:solidFill>
                          <a:effectLst/>
                          <a:latin typeface="Montserrat" panose="00000500000000000000" pitchFamily="2" charset="0"/>
                        </a:rPr>
                        <a:t>K&amp;k</a:t>
                      </a:r>
                      <a:r>
                        <a:rPr lang="en-US" sz="900" b="0" i="0" u="none" strike="noStrike" dirty="0">
                          <a:solidFill>
                            <a:srgbClr val="000000"/>
                          </a:solidFill>
                          <a:effectLst/>
                          <a:latin typeface="Montserrat" panose="00000500000000000000" pitchFamily="2" charset="0"/>
                        </a:rPr>
                        <a:t> </a:t>
                      </a:r>
                      <a:r>
                        <a:rPr lang="en-US" sz="900" b="0" i="0" u="none" strike="noStrike" dirty="0" err="1">
                          <a:solidFill>
                            <a:srgbClr val="000000"/>
                          </a:solidFill>
                          <a:effectLst/>
                          <a:latin typeface="Montserrat" panose="00000500000000000000" pitchFamily="2" charset="0"/>
                        </a:rPr>
                        <a:t>Shoppings</a:t>
                      </a:r>
                      <a:r>
                        <a:rPr lang="en-US" sz="900" b="0" i="0" u="none" strike="noStrike" dirty="0">
                          <a:solidFill>
                            <a:srgbClr val="000000"/>
                          </a:solidFill>
                          <a:effectLst/>
                          <a:latin typeface="Montserrat" panose="00000500000000000000" pitchFamily="2" charset="0"/>
                        </a:rPr>
                        <a:t> S.A.</a:t>
                      </a:r>
                    </a:p>
                  </a:txBody>
                  <a:tcPr marL="9525" marR="9525" marT="9525" marB="0" anchor="ctr">
                    <a:solidFill>
                      <a:srgbClr val="E9EBF5"/>
                    </a:solidFill>
                  </a:tcPr>
                </a:tc>
                <a:tc>
                  <a:txBody>
                    <a:bodyPr/>
                    <a:lstStyle/>
                    <a:p>
                      <a:pPr algn="ctr" fontAlgn="b"/>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Del Este</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Alto Paraná</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85.000</a:t>
                      </a:r>
                    </a:p>
                  </a:txBody>
                  <a:tcPr marL="9525" marR="9525" marT="9525" marB="0" anchor="ctr">
                    <a:solidFill>
                      <a:srgbClr val="E9EBF5"/>
                    </a:solidFill>
                  </a:tcPr>
                </a:tc>
                <a:extLst>
                  <a:ext uri="{0D108BD9-81ED-4DB2-BD59-A6C34878D82A}">
                    <a16:rowId xmlns:a16="http://schemas.microsoft.com/office/drawing/2014/main" val="2975405683"/>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Pinedo</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Pinedo </a:t>
                      </a:r>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S.A.</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San Lorenzo</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Central</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50.000</a:t>
                      </a:r>
                    </a:p>
                  </a:txBody>
                  <a:tcPr marL="9525" marR="9525" marT="9525" marB="0" anchor="ctr">
                    <a:solidFill>
                      <a:srgbClr val="D2DEEF"/>
                    </a:solidFill>
                  </a:tcPr>
                </a:tc>
                <a:extLst>
                  <a:ext uri="{0D108BD9-81ED-4DB2-BD59-A6C34878D82A}">
                    <a16:rowId xmlns:a16="http://schemas.microsoft.com/office/drawing/2014/main" val="124970887"/>
                  </a:ext>
                </a:extLst>
              </a:tr>
              <a:tr h="313200">
                <a:tc>
                  <a:txBody>
                    <a:bodyPr/>
                    <a:lstStyle/>
                    <a:p>
                      <a:pPr algn="ctr" fontAlgn="b"/>
                      <a:r>
                        <a:rPr lang="pt-BR" sz="900" b="0" i="0" u="none" strike="noStrike" dirty="0">
                          <a:solidFill>
                            <a:srgbClr val="000000"/>
                          </a:solidFill>
                          <a:effectLst/>
                          <a:latin typeface="Montserrat" panose="00000500000000000000" pitchFamily="2" charset="0"/>
                        </a:rPr>
                        <a:t>Villa Morra Shopping</a:t>
                      </a:r>
                    </a:p>
                  </a:txBody>
                  <a:tcPr marL="9525" marR="9525" marT="9525" marB="0" anchor="ctr">
                    <a:solidFill>
                      <a:srgbClr val="E9EBF5"/>
                    </a:solidFill>
                  </a:tcPr>
                </a:tc>
                <a:tc>
                  <a:txBody>
                    <a:bodyPr/>
                    <a:lstStyle/>
                    <a:p>
                      <a:pPr algn="ctr" fontAlgn="b"/>
                      <a:r>
                        <a:rPr lang="es-ES" sz="900" b="0" i="0" u="none" strike="noStrike" dirty="0">
                          <a:solidFill>
                            <a:srgbClr val="000000"/>
                          </a:solidFill>
                          <a:effectLst/>
                          <a:latin typeface="Montserrat" panose="00000500000000000000" pitchFamily="2" charset="0"/>
                        </a:rPr>
                        <a:t>Comercial Importadora Y Exportadora S.A.</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Asunción</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Asunción D.C.</a:t>
                      </a:r>
                    </a:p>
                  </a:txBody>
                  <a:tcPr marL="9525" marR="9525" marT="9525" marB="0" anchor="ctr">
                    <a:solidFill>
                      <a:srgbClr val="E9EBF5"/>
                    </a:solidFill>
                  </a:tcP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E9EBF5"/>
                    </a:solidFill>
                  </a:tcPr>
                </a:tc>
                <a:extLst>
                  <a:ext uri="{0D108BD9-81ED-4DB2-BD59-A6C34878D82A}">
                    <a16:rowId xmlns:a16="http://schemas.microsoft.com/office/drawing/2014/main" val="279856141"/>
                  </a:ext>
                </a:extLst>
              </a:tr>
            </a:tbl>
          </a:graphicData>
        </a:graphic>
      </p:graphicFrame>
      <p:sp>
        <p:nvSpPr>
          <p:cNvPr id="13" name="Google Shape;96;p7">
            <a:extLst>
              <a:ext uri="{FF2B5EF4-FFF2-40B4-BE49-F238E27FC236}">
                <a16:creationId xmlns:a16="http://schemas.microsoft.com/office/drawing/2014/main" id="{0B66D43E-0816-8C5A-FBC9-C3116752C97B}"/>
              </a:ext>
            </a:extLst>
          </p:cNvPr>
          <p:cNvSpPr txBox="1"/>
          <p:nvPr/>
        </p:nvSpPr>
        <p:spPr>
          <a:xfrm>
            <a:off x="1421279"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2" name="Retângulo: Cantos Arredondados 1">
            <a:extLst>
              <a:ext uri="{FF2B5EF4-FFF2-40B4-BE49-F238E27FC236}">
                <a16:creationId xmlns:a16="http://schemas.microsoft.com/office/drawing/2014/main" id="{43127C91-4CDD-C1ED-5BF5-9E2ED3D5FB97}"/>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210</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B8308B54-53ED-3726-B61E-8FE1BF3F4EAA}"/>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985653466"/>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ixaDeTexto 3">
            <a:extLst>
              <a:ext uri="{FF2B5EF4-FFF2-40B4-BE49-F238E27FC236}">
                <a16:creationId xmlns:a16="http://schemas.microsoft.com/office/drawing/2014/main" id="{B6B93228-D4F8-0083-151D-B9654AA0F60F}"/>
              </a:ext>
            </a:extLst>
          </p:cNvPr>
          <p:cNvSpPr txBox="1"/>
          <p:nvPr/>
        </p:nvSpPr>
        <p:spPr>
          <a:xfrm>
            <a:off x="5578281" y="2966736"/>
            <a:ext cx="5379427" cy="1015663"/>
          </a:xfrm>
          <a:prstGeom prst="rect">
            <a:avLst/>
          </a:prstGeom>
          <a:noFill/>
        </p:spPr>
        <p:txBody>
          <a:bodyPr wrap="square" rtlCol="0">
            <a:spAutoFit/>
          </a:bodyPr>
          <a:lstStyle/>
          <a:p>
            <a:r>
              <a:rPr lang="pt-BR" sz="6000" b="1" dirty="0" err="1">
                <a:solidFill>
                  <a:srgbClr val="D91023"/>
                </a:solidFill>
                <a:latin typeface="Montserrat" panose="00000500000000000000" pitchFamily="2" charset="0"/>
              </a:rPr>
              <a:t>Perú</a:t>
            </a:r>
            <a:endParaRPr lang="pt-BR" sz="6000" b="1" dirty="0">
              <a:solidFill>
                <a:srgbClr val="D91023"/>
              </a:solidFill>
              <a:latin typeface="Montserrat" panose="00000500000000000000" pitchFamily="2" charset="0"/>
            </a:endParaRPr>
          </a:p>
        </p:txBody>
      </p:sp>
      <p:cxnSp>
        <p:nvCxnSpPr>
          <p:cNvPr id="9" name="Conector reto 8">
            <a:extLst>
              <a:ext uri="{FF2B5EF4-FFF2-40B4-BE49-F238E27FC236}">
                <a16:creationId xmlns:a16="http://schemas.microsoft.com/office/drawing/2014/main" id="{4EB27928-E7A6-969A-2BE1-9F5349F9AACA}"/>
              </a:ext>
            </a:extLst>
          </p:cNvPr>
          <p:cNvCxnSpPr/>
          <p:nvPr/>
        </p:nvCxnSpPr>
        <p:spPr>
          <a:xfrm>
            <a:off x="5380837" y="-126597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5305164" y="342900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17" name="CaixaDeTexto 16">
            <a:extLst>
              <a:ext uri="{FF2B5EF4-FFF2-40B4-BE49-F238E27FC236}">
                <a16:creationId xmlns:a16="http://schemas.microsoft.com/office/drawing/2014/main" id="{28C5E4DD-C396-3222-E107-AE7D5D48795D}"/>
              </a:ext>
            </a:extLst>
          </p:cNvPr>
          <p:cNvSpPr txBox="1"/>
          <p:nvPr/>
        </p:nvSpPr>
        <p:spPr>
          <a:xfrm>
            <a:off x="10320834" y="4829922"/>
            <a:ext cx="420308" cy="510909"/>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3200" b="1" i="0" u="none" strike="noStrike" kern="1200" cap="none" spc="0" normalizeH="0" baseline="0">
                <a:ln>
                  <a:noFill/>
                </a:ln>
                <a:solidFill>
                  <a:prstClr val="white"/>
                </a:solidFill>
                <a:effectLst/>
                <a:uLnTx/>
                <a:uFillTx/>
                <a:latin typeface="Segoe UI" panose="020B0502040204020203" pitchFamily="34" charset="0"/>
                <a:ea typeface="Segoe UI Black" panose="020B0A02040204020203" pitchFamily="34" charset="0"/>
                <a:cs typeface="Segoe UI" panose="020B0502040204020203" pitchFamily="34" charset="0"/>
              </a:rPr>
              <a:t>5</a:t>
            </a:r>
            <a:endParaRPr kumimoji="0" lang="es-419" sz="3200" b="0" i="0" u="none" strike="noStrike" kern="1200" cap="none" spc="0" normalizeH="0" baseline="0">
              <a:ln>
                <a:noFill/>
              </a:ln>
              <a:solidFill>
                <a:prstClr val="white"/>
              </a:solidFill>
              <a:effectLst/>
              <a:uLnTx/>
              <a:uFillTx/>
              <a:latin typeface="Segoe UI Light" panose="020B0502040204020203" pitchFamily="34" charset="0"/>
              <a:ea typeface="Segoe UI Black" panose="020B0A02040204020203" pitchFamily="34" charset="0"/>
              <a:cs typeface="Segoe UI Light" panose="020B0502040204020203" pitchFamily="34" charset="0"/>
            </a:endParaRPr>
          </a:p>
        </p:txBody>
      </p:sp>
      <p:grpSp>
        <p:nvGrpSpPr>
          <p:cNvPr id="18" name="Agrupar 17">
            <a:extLst>
              <a:ext uri="{FF2B5EF4-FFF2-40B4-BE49-F238E27FC236}">
                <a16:creationId xmlns:a16="http://schemas.microsoft.com/office/drawing/2014/main" id="{72EEB066-0DB7-BE03-BA61-1B1E106BCB53}"/>
              </a:ext>
            </a:extLst>
          </p:cNvPr>
          <p:cNvGrpSpPr/>
          <p:nvPr/>
        </p:nvGrpSpPr>
        <p:grpSpPr>
          <a:xfrm>
            <a:off x="8544239" y="-979711"/>
            <a:ext cx="136272" cy="8183880"/>
            <a:chOff x="8805915" y="784821"/>
            <a:chExt cx="136272" cy="8183880"/>
          </a:xfrm>
        </p:grpSpPr>
        <p:cxnSp>
          <p:nvCxnSpPr>
            <p:cNvPr id="19" name="Conector reto 18">
              <a:extLst>
                <a:ext uri="{FF2B5EF4-FFF2-40B4-BE49-F238E27FC236}">
                  <a16:creationId xmlns:a16="http://schemas.microsoft.com/office/drawing/2014/main" id="{67B34D11-8F3A-D309-1167-C006EED51938}"/>
                </a:ext>
              </a:extLst>
            </p:cNvPr>
            <p:cNvCxnSpPr>
              <a:cxnSpLocks/>
            </p:cNvCxnSpPr>
            <p:nvPr/>
          </p:nvCxnSpPr>
          <p:spPr>
            <a:xfrm>
              <a:off x="8873837" y="784821"/>
              <a:ext cx="0" cy="8183880"/>
            </a:xfrm>
            <a:prstGeom prst="line">
              <a:avLst/>
            </a:prstGeom>
            <a:ln w="952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nvGrpSpPr>
            <p:cNvPr id="20" name="Agrupar 19">
              <a:extLst>
                <a:ext uri="{FF2B5EF4-FFF2-40B4-BE49-F238E27FC236}">
                  <a16:creationId xmlns:a16="http://schemas.microsoft.com/office/drawing/2014/main" id="{FD87A7E9-ED11-76EC-02EE-0EA7C518665C}"/>
                </a:ext>
              </a:extLst>
            </p:cNvPr>
            <p:cNvGrpSpPr/>
            <p:nvPr/>
          </p:nvGrpSpPr>
          <p:grpSpPr>
            <a:xfrm>
              <a:off x="8805915" y="2339882"/>
              <a:ext cx="136272" cy="3712393"/>
              <a:chOff x="4304804" y="2919385"/>
              <a:chExt cx="136272" cy="3712393"/>
            </a:xfrm>
          </p:grpSpPr>
          <p:sp>
            <p:nvSpPr>
              <p:cNvPr id="21" name="Elipse 20">
                <a:extLst>
                  <a:ext uri="{FF2B5EF4-FFF2-40B4-BE49-F238E27FC236}">
                    <a16:creationId xmlns:a16="http://schemas.microsoft.com/office/drawing/2014/main" id="{0D76614E-B847-B630-470B-E8DEC0E32DD7}"/>
                  </a:ext>
                </a:extLst>
              </p:cNvPr>
              <p:cNvSpPr/>
              <p:nvPr/>
            </p:nvSpPr>
            <p:spPr>
              <a:xfrm>
                <a:off x="4304804" y="2919385"/>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3" name="Elipse 22">
                <a:extLst>
                  <a:ext uri="{FF2B5EF4-FFF2-40B4-BE49-F238E27FC236}">
                    <a16:creationId xmlns:a16="http://schemas.microsoft.com/office/drawing/2014/main" id="{50308E62-7855-86BD-D1FE-44867424D660}"/>
                  </a:ext>
                </a:extLst>
              </p:cNvPr>
              <p:cNvSpPr/>
              <p:nvPr/>
            </p:nvSpPr>
            <p:spPr>
              <a:xfrm>
                <a:off x="4305232" y="4111568"/>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Elipse 23">
                <a:extLst>
                  <a:ext uri="{FF2B5EF4-FFF2-40B4-BE49-F238E27FC236}">
                    <a16:creationId xmlns:a16="http://schemas.microsoft.com/office/drawing/2014/main" id="{69E7EC7E-CE51-7A88-FC25-D09BA7E0A348}"/>
                  </a:ext>
                </a:extLst>
              </p:cNvPr>
              <p:cNvSpPr/>
              <p:nvPr/>
            </p:nvSpPr>
            <p:spPr>
              <a:xfrm>
                <a:off x="4304804" y="5303751"/>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Elipse 24">
                <a:extLst>
                  <a:ext uri="{FF2B5EF4-FFF2-40B4-BE49-F238E27FC236}">
                    <a16:creationId xmlns:a16="http://schemas.microsoft.com/office/drawing/2014/main" id="{D1C2F61E-A986-40AF-74F7-F1B311149F86}"/>
                  </a:ext>
                </a:extLst>
              </p:cNvPr>
              <p:cNvSpPr/>
              <p:nvPr/>
            </p:nvSpPr>
            <p:spPr>
              <a:xfrm>
                <a:off x="4304804" y="6495934"/>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pic>
        <p:nvPicPr>
          <p:cNvPr id="3" name="Imagem 2" descr="Logotipo&#10;&#10;Descrição gerada automaticamente">
            <a:extLst>
              <a:ext uri="{FF2B5EF4-FFF2-40B4-BE49-F238E27FC236}">
                <a16:creationId xmlns:a16="http://schemas.microsoft.com/office/drawing/2014/main" id="{EBD82FBB-030F-4A8A-1DB7-98ABB49E817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a:off x="-1372713" y="1338689"/>
            <a:ext cx="6857995" cy="4180612"/>
          </a:xfrm>
          <a:prstGeom prst="rect">
            <a:avLst/>
          </a:prstGeom>
        </p:spPr>
      </p:pic>
      <p:sp>
        <p:nvSpPr>
          <p:cNvPr id="2" name="CaixaDeTexto 1">
            <a:extLst>
              <a:ext uri="{FF2B5EF4-FFF2-40B4-BE49-F238E27FC236}">
                <a16:creationId xmlns:a16="http://schemas.microsoft.com/office/drawing/2014/main" id="{74A0F17F-6C7C-663D-A9A5-0ECA0E98746F}"/>
              </a:ext>
            </a:extLst>
          </p:cNvPr>
          <p:cNvSpPr txBox="1"/>
          <p:nvPr/>
        </p:nvSpPr>
        <p:spPr>
          <a:xfrm>
            <a:off x="8750592" y="428817"/>
            <a:ext cx="3058851"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D91023"/>
                </a:solidFill>
                <a:effectLst/>
                <a:uLnTx/>
                <a:uFillTx/>
                <a:latin typeface="Bebas Neue" panose="00000500000000000000" pitchFamily="2" charset="0"/>
                <a:ea typeface="Segoe UI Black" panose="020B0A02040204020203" pitchFamily="34" charset="0"/>
                <a:cs typeface="Segoe UI" panose="020B0502040204020203" pitchFamily="34" charset="0"/>
              </a:rPr>
              <a:t>84</a:t>
            </a:r>
            <a:br>
              <a:rPr kumimoji="0" lang="es-419" sz="1600" b="1" i="0" u="none" strike="noStrike" kern="1200" cap="none" spc="0" normalizeH="0" baseline="0" dirty="0">
                <a:ln>
                  <a:noFill/>
                </a:ln>
                <a:solidFill>
                  <a:srgbClr val="653040"/>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Centros comerciales filiados</a:t>
            </a:r>
          </a:p>
        </p:txBody>
      </p:sp>
      <p:sp>
        <p:nvSpPr>
          <p:cNvPr id="5" name="CaixaDeTexto 4">
            <a:extLst>
              <a:ext uri="{FF2B5EF4-FFF2-40B4-BE49-F238E27FC236}">
                <a16:creationId xmlns:a16="http://schemas.microsoft.com/office/drawing/2014/main" id="{7FA8ADE0-4E47-E325-880E-EE697E1B8C93}"/>
              </a:ext>
            </a:extLst>
          </p:cNvPr>
          <p:cNvSpPr txBox="1"/>
          <p:nvPr/>
        </p:nvSpPr>
        <p:spPr>
          <a:xfrm>
            <a:off x="8750592" y="1416488"/>
            <a:ext cx="3240768" cy="94128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Tamaño promedio de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los centros comerciales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400" b="1" dirty="0">
                <a:solidFill>
                  <a:srgbClr val="D91023"/>
                </a:solidFill>
                <a:latin typeface="Bebas Neue" panose="00000500000000000000" pitchFamily="2" charset="0"/>
                <a:ea typeface="Segoe UI Black" panose="020B0A02040204020203" pitchFamily="34" charset="0"/>
                <a:cs typeface="Segoe UI" panose="020B0502040204020203" pitchFamily="34" charset="0"/>
              </a:rPr>
              <a:t>34.602 M²</a:t>
            </a:r>
            <a:endParaRPr kumimoji="0" lang="es-419" sz="2400" b="1" i="0" u="none" strike="noStrike" kern="1200" cap="none" spc="0" normalizeH="0" baseline="0" dirty="0">
              <a:ln>
                <a:noFill/>
              </a:ln>
              <a:solidFill>
                <a:srgbClr val="D91023"/>
              </a:solidFill>
              <a:effectLst/>
              <a:uLnTx/>
              <a:uFillTx/>
              <a:latin typeface="Bebas Neue" panose="00000500000000000000" pitchFamily="2" charset="0"/>
              <a:ea typeface="Segoe UI Black" panose="020B0A02040204020203" pitchFamily="34" charset="0"/>
              <a:cs typeface="Segoe UI" panose="020B0502040204020203" pitchFamily="34" charset="0"/>
            </a:endParaRPr>
          </a:p>
        </p:txBody>
      </p:sp>
      <p:sp>
        <p:nvSpPr>
          <p:cNvPr id="6" name="CaixaDeTexto 5">
            <a:extLst>
              <a:ext uri="{FF2B5EF4-FFF2-40B4-BE49-F238E27FC236}">
                <a16:creationId xmlns:a16="http://schemas.microsoft.com/office/drawing/2014/main" id="{93CC2A6E-5EBD-CCC2-9788-F8ED03524FA9}"/>
              </a:ext>
            </a:extLst>
          </p:cNvPr>
          <p:cNvSpPr txBox="1"/>
          <p:nvPr/>
        </p:nvSpPr>
        <p:spPr>
          <a:xfrm>
            <a:off x="8750592" y="2775828"/>
            <a:ext cx="2640466"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2400" b="1" dirty="0">
                <a:solidFill>
                  <a:srgbClr val="D91023"/>
                </a:solidFill>
                <a:latin typeface="Bebas Neue" panose="00000500000000000000" pitchFamily="2" charset="0"/>
                <a:ea typeface="Segoe UI Black" panose="020B0A02040204020203" pitchFamily="34" charset="0"/>
                <a:cs typeface="Segoe UI" panose="020B0502040204020203" pitchFamily="34" charset="0"/>
              </a:rPr>
              <a:t>21</a:t>
            </a:r>
            <a:r>
              <a:rPr kumimoji="0" lang="es-419" sz="2400" b="1" i="0" u="none" strike="noStrike" kern="1200" cap="none" spc="0" normalizeH="0" baseline="0" dirty="0">
                <a:ln>
                  <a:noFill/>
                </a:ln>
                <a:solidFill>
                  <a:srgbClr val="D91023"/>
                </a:solidFill>
                <a:effectLst/>
                <a:uLnTx/>
                <a:uFillTx/>
                <a:latin typeface="Bebas Neue" panose="00000500000000000000" pitchFamily="2" charset="0"/>
                <a:ea typeface="Segoe UI Black" panose="020B0A02040204020203" pitchFamily="34" charset="0"/>
                <a:cs typeface="Segoe UI" panose="020B0502040204020203" pitchFamily="34" charset="0"/>
              </a:rPr>
              <a:t> ciudades</a:t>
            </a:r>
            <a:br>
              <a:rPr kumimoji="0" lang="es-419" sz="1600" b="1" i="0" u="none" strike="noStrike" kern="1200" cap="none" spc="0" normalizeH="0" baseline="0" dirty="0">
                <a:ln>
                  <a:noFill/>
                </a:ln>
                <a:solidFill>
                  <a:srgbClr val="E04C34"/>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con centros comerciales</a:t>
            </a:r>
          </a:p>
        </p:txBody>
      </p:sp>
      <p:sp>
        <p:nvSpPr>
          <p:cNvPr id="7" name="CaixaDeTexto 6">
            <a:extLst>
              <a:ext uri="{FF2B5EF4-FFF2-40B4-BE49-F238E27FC236}">
                <a16:creationId xmlns:a16="http://schemas.microsoft.com/office/drawing/2014/main" id="{23F7E7E7-5843-22AE-9B7C-CB34BD7D19D5}"/>
              </a:ext>
            </a:extLst>
          </p:cNvPr>
          <p:cNvSpPr txBox="1"/>
          <p:nvPr/>
        </p:nvSpPr>
        <p:spPr>
          <a:xfrm>
            <a:off x="8767590" y="4004627"/>
            <a:ext cx="1412566" cy="62940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1600" dirty="0">
                <a:solidFill>
                  <a:srgbClr val="404040"/>
                </a:solidFill>
                <a:latin typeface="Montserrat" panose="00000500000000000000" pitchFamily="2" charset="0"/>
                <a:ea typeface="Segoe UI Black" panose="020B0A02040204020203" pitchFamily="34" charset="0"/>
                <a:cs typeface="Segoe UI Light" panose="020B0502040204020203" pitchFamily="34" charset="0"/>
              </a:rPr>
              <a:t>G</a:t>
            </a: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LA</a:t>
            </a:r>
            <a:b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br>
            <a:r>
              <a:rPr kumimoji="0" lang="es-419" sz="2400" b="1" i="0" u="none" strike="noStrike" kern="1200" cap="none" spc="0" normalizeH="0" baseline="0" dirty="0">
                <a:ln>
                  <a:noFill/>
                </a:ln>
                <a:solidFill>
                  <a:srgbClr val="D91023"/>
                </a:solidFill>
                <a:effectLst/>
                <a:uLnTx/>
                <a:uFillTx/>
                <a:latin typeface="Bebas Neue" panose="00000500000000000000" pitchFamily="2" charset="0"/>
                <a:ea typeface="Segoe UI Black" panose="020B0A02040204020203" pitchFamily="34" charset="0"/>
                <a:cs typeface="Segoe UI" panose="020B0502040204020203" pitchFamily="34" charset="0"/>
              </a:rPr>
              <a:t>2.906 mm m²</a:t>
            </a:r>
          </a:p>
        </p:txBody>
      </p:sp>
      <p:sp>
        <p:nvSpPr>
          <p:cNvPr id="8" name="CaixaDeTexto 7">
            <a:extLst>
              <a:ext uri="{FF2B5EF4-FFF2-40B4-BE49-F238E27FC236}">
                <a16:creationId xmlns:a16="http://schemas.microsoft.com/office/drawing/2014/main" id="{BD857938-5585-AC89-0486-E5E0E340550D}"/>
              </a:ext>
            </a:extLst>
          </p:cNvPr>
          <p:cNvSpPr txBox="1"/>
          <p:nvPr/>
        </p:nvSpPr>
        <p:spPr>
          <a:xfrm>
            <a:off x="8750592" y="4495533"/>
            <a:ext cx="3230090" cy="369332"/>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GLA total considera una muestra de 76 de los 84 centros comerciales del país.</a:t>
            </a:r>
            <a:endParaRPr lang="es-419" sz="900" dirty="0">
              <a:latin typeface="Montserrat" panose="00000500000000000000" pitchFamily="2" charset="0"/>
              <a:cs typeface="Calibri" panose="020F0502020204030204" pitchFamily="34" charset="0"/>
            </a:endParaRPr>
          </a:p>
        </p:txBody>
      </p:sp>
      <p:sp>
        <p:nvSpPr>
          <p:cNvPr id="11" name="CaixaDeTexto 10">
            <a:extLst>
              <a:ext uri="{FF2B5EF4-FFF2-40B4-BE49-F238E27FC236}">
                <a16:creationId xmlns:a16="http://schemas.microsoft.com/office/drawing/2014/main" id="{3CA42E07-EE48-E381-A18E-EEFECBB893EB}"/>
              </a:ext>
            </a:extLst>
          </p:cNvPr>
          <p:cNvSpPr txBox="1"/>
          <p:nvPr/>
        </p:nvSpPr>
        <p:spPr>
          <a:xfrm>
            <a:off x="8750592" y="2206605"/>
            <a:ext cx="3240768" cy="369332"/>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Cálculo del GLA promedio considera una muestra de 76 de los 84 centros comerciales del país.</a:t>
            </a:r>
            <a:endParaRPr lang="es-419" sz="900" dirty="0">
              <a:latin typeface="Montserrat" panose="00000500000000000000" pitchFamily="2" charset="0"/>
              <a:cs typeface="Calibri" panose="020F0502020204030204" pitchFamily="34" charset="0"/>
            </a:endParaRPr>
          </a:p>
        </p:txBody>
      </p:sp>
      <p:sp>
        <p:nvSpPr>
          <p:cNvPr id="12" name="Retângulo: Cantos Arredondados 11">
            <a:extLst>
              <a:ext uri="{FF2B5EF4-FFF2-40B4-BE49-F238E27FC236}">
                <a16:creationId xmlns:a16="http://schemas.microsoft.com/office/drawing/2014/main" id="{CF0B959A-408C-3357-61FB-5A02B67EC04E}"/>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211</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3" name="Elipse 12">
            <a:extLst>
              <a:ext uri="{FF2B5EF4-FFF2-40B4-BE49-F238E27FC236}">
                <a16:creationId xmlns:a16="http://schemas.microsoft.com/office/drawing/2014/main" id="{BBABE9C4-628F-7322-C6C3-1B899E57392C}"/>
              </a:ext>
            </a:extLst>
          </p:cNvPr>
          <p:cNvSpPr/>
          <p:nvPr/>
        </p:nvSpPr>
        <p:spPr>
          <a:xfrm>
            <a:off x="8544239" y="5340831"/>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 name="CaixaDeTexto 13">
            <a:extLst>
              <a:ext uri="{FF2B5EF4-FFF2-40B4-BE49-F238E27FC236}">
                <a16:creationId xmlns:a16="http://schemas.microsoft.com/office/drawing/2014/main" id="{253BF2E1-7728-D639-6F73-700FF4C6FAF4}"/>
              </a:ext>
            </a:extLst>
          </p:cNvPr>
          <p:cNvSpPr txBox="1"/>
          <p:nvPr/>
        </p:nvSpPr>
        <p:spPr>
          <a:xfrm>
            <a:off x="8824888" y="5226431"/>
            <a:ext cx="3240768" cy="889987"/>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ES"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Promedio de centros comerciales por ciudad</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D91023"/>
                </a:solidFill>
                <a:effectLst/>
                <a:uLnTx/>
                <a:uFillTx/>
                <a:latin typeface="Bebas Neue" panose="00000500000000000000" pitchFamily="2" charset="0"/>
                <a:ea typeface="Segoe UI Black" panose="020B0A02040204020203" pitchFamily="34" charset="0"/>
                <a:cs typeface="Segoe UI" panose="020B0502040204020203" pitchFamily="34" charset="0"/>
              </a:rPr>
              <a:t>4,0</a:t>
            </a:r>
          </a:p>
        </p:txBody>
      </p:sp>
      <p:sp>
        <p:nvSpPr>
          <p:cNvPr id="15" name="Retângulo: Cantos Arredondados 14">
            <a:hlinkClick r:id="rId3" action="ppaction://hlinksldjump"/>
            <a:extLst>
              <a:ext uri="{FF2B5EF4-FFF2-40B4-BE49-F238E27FC236}">
                <a16:creationId xmlns:a16="http://schemas.microsoft.com/office/drawing/2014/main" id="{70CB4950-4F6D-6114-2A88-0E2C7B0B4D99}"/>
              </a:ext>
            </a:extLst>
          </p:cNvPr>
          <p:cNvSpPr/>
          <p:nvPr/>
        </p:nvSpPr>
        <p:spPr>
          <a:xfrm>
            <a:off x="4531546"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181333360"/>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290733" y="2824909"/>
            <a:ext cx="3034805" cy="1085425"/>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Población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y PIB</a:t>
            </a:r>
          </a:p>
        </p:txBody>
      </p:sp>
      <p:sp>
        <p:nvSpPr>
          <p:cNvPr id="3" name="Elipse 2">
            <a:extLst>
              <a:ext uri="{FF2B5EF4-FFF2-40B4-BE49-F238E27FC236}">
                <a16:creationId xmlns:a16="http://schemas.microsoft.com/office/drawing/2014/main" id="{7D640E71-6146-68E9-FBE2-20B6F6C18756}"/>
              </a:ext>
            </a:extLst>
          </p:cNvPr>
          <p:cNvSpPr/>
          <p:nvPr/>
        </p:nvSpPr>
        <p:spPr>
          <a:xfrm>
            <a:off x="1144042" y="296368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09555" y="-174997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tângulo 5">
            <a:extLst>
              <a:ext uri="{FF2B5EF4-FFF2-40B4-BE49-F238E27FC236}">
                <a16:creationId xmlns:a16="http://schemas.microsoft.com/office/drawing/2014/main" id="{03B4CBA6-B982-A1CA-F9D3-3D1F15B42CDF}"/>
              </a:ext>
            </a:extLst>
          </p:cNvPr>
          <p:cNvSpPr/>
          <p:nvPr/>
        </p:nvSpPr>
        <p:spPr>
          <a:xfrm>
            <a:off x="5328268" y="0"/>
            <a:ext cx="3513396" cy="1458410"/>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Retângulo 8">
            <a:extLst>
              <a:ext uri="{FF2B5EF4-FFF2-40B4-BE49-F238E27FC236}">
                <a16:creationId xmlns:a16="http://schemas.microsoft.com/office/drawing/2014/main" id="{316A612B-1021-57CC-EAAA-FCFD26AA9F5D}"/>
              </a:ext>
            </a:extLst>
          </p:cNvPr>
          <p:cNvSpPr/>
          <p:nvPr/>
        </p:nvSpPr>
        <p:spPr>
          <a:xfrm>
            <a:off x="5328268" y="2898702"/>
            <a:ext cx="3513396" cy="1458410"/>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Retângulo 14">
            <a:extLst>
              <a:ext uri="{FF2B5EF4-FFF2-40B4-BE49-F238E27FC236}">
                <a16:creationId xmlns:a16="http://schemas.microsoft.com/office/drawing/2014/main" id="{9FA756A5-B9EE-1DD7-5C40-E8119EEDB4BE}"/>
              </a:ext>
            </a:extLst>
          </p:cNvPr>
          <p:cNvSpPr/>
          <p:nvPr/>
        </p:nvSpPr>
        <p:spPr>
          <a:xfrm>
            <a:off x="5328268" y="5808132"/>
            <a:ext cx="6863732" cy="1049867"/>
          </a:xfrm>
          <a:prstGeom prst="rect">
            <a:avLst/>
          </a:prstGeom>
          <a:solidFill>
            <a:srgbClr val="C810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7" name="Conector reto 16">
            <a:extLst>
              <a:ext uri="{FF2B5EF4-FFF2-40B4-BE49-F238E27FC236}">
                <a16:creationId xmlns:a16="http://schemas.microsoft.com/office/drawing/2014/main" id="{E312AF2E-3246-6ABC-D0AC-269F08A61ABB}"/>
              </a:ext>
            </a:extLst>
          </p:cNvPr>
          <p:cNvCxnSpPr>
            <a:cxnSpLocks/>
          </p:cNvCxnSpPr>
          <p:nvPr/>
        </p:nvCxnSpPr>
        <p:spPr>
          <a:xfrm>
            <a:off x="8841664" y="0"/>
            <a:ext cx="0" cy="5808132"/>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8" name="CaixaDeTexto 17">
            <a:extLst>
              <a:ext uri="{FF2B5EF4-FFF2-40B4-BE49-F238E27FC236}">
                <a16:creationId xmlns:a16="http://schemas.microsoft.com/office/drawing/2014/main" id="{3319470B-B298-8533-5174-A727CE7E5D3B}"/>
              </a:ext>
            </a:extLst>
          </p:cNvPr>
          <p:cNvSpPr txBox="1"/>
          <p:nvPr/>
        </p:nvSpPr>
        <p:spPr>
          <a:xfrm>
            <a:off x="9168381" y="593956"/>
            <a:ext cx="2696900" cy="338554"/>
          </a:xfrm>
          <a:prstGeom prst="rect">
            <a:avLst/>
          </a:prstGeom>
          <a:noFill/>
          <a:ln>
            <a:noFill/>
          </a:ln>
        </p:spPr>
        <p:txBody>
          <a:bodyPr wrap="square" rtlCol="0">
            <a:spAutoFit/>
          </a:bodyPr>
          <a:lstStyle/>
          <a:p>
            <a:r>
              <a:rPr lang="pt-BR" sz="1600" dirty="0">
                <a:ln>
                  <a:solidFill>
                    <a:srgbClr val="00A856"/>
                  </a:solidFill>
                </a:ln>
                <a:solidFill>
                  <a:srgbClr val="00A856"/>
                </a:solidFill>
                <a:latin typeface="Montserrat" panose="00000500000000000000" pitchFamily="2" charset="0"/>
              </a:rPr>
              <a:t>34,1  </a:t>
            </a:r>
            <a:r>
              <a:rPr lang="pt-BR" sz="1600" dirty="0" err="1">
                <a:ln>
                  <a:solidFill>
                    <a:srgbClr val="00A856"/>
                  </a:solidFill>
                </a:ln>
                <a:solidFill>
                  <a:srgbClr val="00A856"/>
                </a:solidFill>
                <a:latin typeface="Montserrat" panose="00000500000000000000" pitchFamily="2" charset="0"/>
              </a:rPr>
              <a:t>millones</a:t>
            </a:r>
            <a:endParaRPr lang="pt-BR" sz="1600" dirty="0">
              <a:ln>
                <a:solidFill>
                  <a:srgbClr val="00A856"/>
                </a:solidFill>
              </a:ln>
              <a:solidFill>
                <a:srgbClr val="00A856"/>
              </a:solidFill>
              <a:latin typeface="Montserrat" panose="00000500000000000000" pitchFamily="2" charset="0"/>
            </a:endParaRPr>
          </a:p>
        </p:txBody>
      </p:sp>
      <p:sp>
        <p:nvSpPr>
          <p:cNvPr id="19" name="CaixaDeTexto 18">
            <a:extLst>
              <a:ext uri="{FF2B5EF4-FFF2-40B4-BE49-F238E27FC236}">
                <a16:creationId xmlns:a16="http://schemas.microsoft.com/office/drawing/2014/main" id="{3779E38B-D4F1-8BD1-E57F-888F06A44306}"/>
              </a:ext>
            </a:extLst>
          </p:cNvPr>
          <p:cNvSpPr txBox="1"/>
          <p:nvPr/>
        </p:nvSpPr>
        <p:spPr>
          <a:xfrm>
            <a:off x="5659557" y="467595"/>
            <a:ext cx="3359481" cy="461665"/>
          </a:xfrm>
          <a:prstGeom prst="rect">
            <a:avLst/>
          </a:prstGeom>
          <a:noFill/>
        </p:spPr>
        <p:txBody>
          <a:bodyPr wrap="square" rtlCol="0">
            <a:spAutoFit/>
          </a:bodyPr>
          <a:lstStyle/>
          <a:p>
            <a:r>
              <a:rPr lang="pt-BR" sz="2400" b="1" dirty="0" err="1">
                <a:solidFill>
                  <a:schemeClr val="bg1"/>
                </a:solidFill>
                <a:latin typeface="Montserrat" panose="00000500000000000000" pitchFamily="2" charset="0"/>
              </a:rPr>
              <a:t>Población</a:t>
            </a:r>
            <a:r>
              <a:rPr lang="pt-BR" sz="2400" b="1" dirty="0">
                <a:solidFill>
                  <a:schemeClr val="bg1"/>
                </a:solidFill>
                <a:latin typeface="Montserrat" panose="00000500000000000000" pitchFamily="2" charset="0"/>
              </a:rPr>
              <a:t> 2022</a:t>
            </a:r>
          </a:p>
        </p:txBody>
      </p:sp>
      <p:sp>
        <p:nvSpPr>
          <p:cNvPr id="20" name="CaixaDeTexto 19">
            <a:extLst>
              <a:ext uri="{FF2B5EF4-FFF2-40B4-BE49-F238E27FC236}">
                <a16:creationId xmlns:a16="http://schemas.microsoft.com/office/drawing/2014/main" id="{65088231-A54C-5598-B9EB-6EF62C80C001}"/>
              </a:ext>
            </a:extLst>
          </p:cNvPr>
          <p:cNvSpPr txBox="1"/>
          <p:nvPr/>
        </p:nvSpPr>
        <p:spPr>
          <a:xfrm>
            <a:off x="5491329" y="1793002"/>
            <a:ext cx="3028191" cy="861774"/>
          </a:xfrm>
          <a:prstGeom prst="rect">
            <a:avLst/>
          </a:prstGeom>
          <a:noFill/>
        </p:spPr>
        <p:txBody>
          <a:bodyPr wrap="square" rtlCol="0">
            <a:spAutoFit/>
          </a:bodyPr>
          <a:lstStyle/>
          <a:p>
            <a:r>
              <a:rPr lang="es-419" b="1" dirty="0">
                <a:solidFill>
                  <a:srgbClr val="E9343D"/>
                </a:solidFill>
                <a:latin typeface="Montserrat" panose="00000500000000000000" pitchFamily="2" charset="0"/>
                <a:cs typeface="Calibri" panose="020F0502020204030204" pitchFamily="34" charset="0"/>
              </a:rPr>
              <a:t>Tasa de crecimiento de la población </a:t>
            </a:r>
          </a:p>
          <a:p>
            <a:r>
              <a:rPr lang="es-419" sz="1400" dirty="0">
                <a:solidFill>
                  <a:srgbClr val="E9343D"/>
                </a:solidFill>
                <a:latin typeface="Montserrat" panose="00000500000000000000" pitchFamily="2" charset="0"/>
                <a:cs typeface="Calibri" panose="020F0502020204030204" pitchFamily="34" charset="0"/>
              </a:rPr>
              <a:t>(% anual) 2020/2021</a:t>
            </a:r>
            <a:endParaRPr lang="pt-BR" sz="1400" dirty="0">
              <a:solidFill>
                <a:srgbClr val="E9343D"/>
              </a:solidFill>
              <a:latin typeface="Montserrat" panose="00000500000000000000" pitchFamily="2" charset="0"/>
            </a:endParaRPr>
          </a:p>
        </p:txBody>
      </p:sp>
      <p:sp>
        <p:nvSpPr>
          <p:cNvPr id="21" name="CaixaDeTexto 20">
            <a:extLst>
              <a:ext uri="{FF2B5EF4-FFF2-40B4-BE49-F238E27FC236}">
                <a16:creationId xmlns:a16="http://schemas.microsoft.com/office/drawing/2014/main" id="{86AC4C98-84FB-519F-418B-8CF3A9FAA56C}"/>
              </a:ext>
            </a:extLst>
          </p:cNvPr>
          <p:cNvSpPr txBox="1"/>
          <p:nvPr/>
        </p:nvSpPr>
        <p:spPr>
          <a:xfrm>
            <a:off x="5752933" y="3291366"/>
            <a:ext cx="2696900" cy="707886"/>
          </a:xfrm>
          <a:prstGeom prst="rect">
            <a:avLst/>
          </a:prstGeom>
          <a:noFill/>
        </p:spPr>
        <p:txBody>
          <a:bodyPr wrap="square" rtlCol="0">
            <a:spAutoFit/>
          </a:bodyPr>
          <a:lstStyle/>
          <a:p>
            <a:r>
              <a:rPr lang="pt-BR" sz="2000" b="1" dirty="0">
                <a:solidFill>
                  <a:schemeClr val="bg1"/>
                </a:solidFill>
                <a:latin typeface="Montserrat" panose="00000500000000000000" pitchFamily="2" charset="0"/>
              </a:rPr>
              <a:t>PIB (</a:t>
            </a:r>
            <a:r>
              <a:rPr lang="pt-BR" sz="2000" b="1" dirty="0" err="1">
                <a:solidFill>
                  <a:schemeClr val="bg1"/>
                </a:solidFill>
                <a:latin typeface="Montserrat" panose="00000500000000000000" pitchFamily="2" charset="0"/>
              </a:rPr>
              <a:t>actual</a:t>
            </a:r>
            <a:r>
              <a:rPr lang="pt-BR" sz="2000" b="1" dirty="0">
                <a:solidFill>
                  <a:schemeClr val="bg1"/>
                </a:solidFill>
                <a:latin typeface="Montserrat" panose="00000500000000000000" pitchFamily="2" charset="0"/>
              </a:rPr>
              <a:t> US$) 2021</a:t>
            </a:r>
          </a:p>
        </p:txBody>
      </p:sp>
      <p:sp>
        <p:nvSpPr>
          <p:cNvPr id="22" name="CaixaDeTexto 21">
            <a:extLst>
              <a:ext uri="{FF2B5EF4-FFF2-40B4-BE49-F238E27FC236}">
                <a16:creationId xmlns:a16="http://schemas.microsoft.com/office/drawing/2014/main" id="{80D1D173-5C57-5CED-6BB3-A156293380B3}"/>
              </a:ext>
            </a:extLst>
          </p:cNvPr>
          <p:cNvSpPr txBox="1"/>
          <p:nvPr/>
        </p:nvSpPr>
        <p:spPr>
          <a:xfrm>
            <a:off x="5659557" y="4691704"/>
            <a:ext cx="2696900" cy="1015663"/>
          </a:xfrm>
          <a:prstGeom prst="rect">
            <a:avLst/>
          </a:prstGeom>
          <a:noFill/>
        </p:spPr>
        <p:txBody>
          <a:bodyPr wrap="square" rtlCol="0">
            <a:spAutoFit/>
          </a:bodyPr>
          <a:lstStyle/>
          <a:p>
            <a:r>
              <a:rPr lang="pt-BR" sz="2000" b="1" dirty="0">
                <a:solidFill>
                  <a:srgbClr val="E9343D"/>
                </a:solidFill>
                <a:latin typeface="Montserrat" panose="00000500000000000000" pitchFamily="2" charset="0"/>
                <a:cs typeface="Calibri" panose="020F0502020204030204" pitchFamily="34" charset="0"/>
              </a:rPr>
              <a:t>PIB </a:t>
            </a:r>
            <a:r>
              <a:rPr lang="pt-BR" sz="2000" b="1" dirty="0" err="1">
                <a:solidFill>
                  <a:srgbClr val="E9343D"/>
                </a:solidFill>
                <a:latin typeface="Montserrat" panose="00000500000000000000" pitchFamily="2" charset="0"/>
                <a:cs typeface="Calibri" panose="020F0502020204030204" pitchFamily="34" charset="0"/>
              </a:rPr>
              <a:t>crecimiento</a:t>
            </a:r>
            <a:r>
              <a:rPr lang="pt-BR" sz="2000" b="1" dirty="0">
                <a:solidFill>
                  <a:srgbClr val="E9343D"/>
                </a:solidFill>
                <a:latin typeface="Montserrat" panose="00000500000000000000" pitchFamily="2" charset="0"/>
                <a:cs typeface="Calibri" panose="020F0502020204030204" pitchFamily="34" charset="0"/>
              </a:rPr>
              <a:t> (anual %) - 2020/2021**</a:t>
            </a:r>
          </a:p>
        </p:txBody>
      </p:sp>
      <p:sp>
        <p:nvSpPr>
          <p:cNvPr id="24" name="CaixaDeTexto 23">
            <a:extLst>
              <a:ext uri="{FF2B5EF4-FFF2-40B4-BE49-F238E27FC236}">
                <a16:creationId xmlns:a16="http://schemas.microsoft.com/office/drawing/2014/main" id="{2CFF9016-8104-B2BE-39BF-DA316542EF28}"/>
              </a:ext>
            </a:extLst>
          </p:cNvPr>
          <p:cNvSpPr txBox="1"/>
          <p:nvPr/>
        </p:nvSpPr>
        <p:spPr>
          <a:xfrm>
            <a:off x="9171638" y="2112621"/>
            <a:ext cx="2696900" cy="338554"/>
          </a:xfrm>
          <a:prstGeom prst="rect">
            <a:avLst/>
          </a:prstGeom>
          <a:noFill/>
          <a:ln>
            <a:noFill/>
          </a:ln>
        </p:spPr>
        <p:txBody>
          <a:bodyPr wrap="square" rtlCol="0">
            <a:spAutoFit/>
          </a:bodyPr>
          <a:lstStyle/>
          <a:p>
            <a:r>
              <a:rPr lang="pt-BR" sz="1600" dirty="0">
                <a:ln>
                  <a:solidFill>
                    <a:srgbClr val="00A856"/>
                  </a:solidFill>
                </a:ln>
                <a:solidFill>
                  <a:srgbClr val="00A856"/>
                </a:solidFill>
                <a:latin typeface="Montserrat" panose="00000500000000000000" pitchFamily="2" charset="0"/>
              </a:rPr>
              <a:t>1,23%</a:t>
            </a:r>
          </a:p>
        </p:txBody>
      </p:sp>
      <p:sp>
        <p:nvSpPr>
          <p:cNvPr id="26" name="CaixaDeTexto 25">
            <a:extLst>
              <a:ext uri="{FF2B5EF4-FFF2-40B4-BE49-F238E27FC236}">
                <a16:creationId xmlns:a16="http://schemas.microsoft.com/office/drawing/2014/main" id="{A109AEB9-B84B-D38F-3FD8-FB83FA335533}"/>
              </a:ext>
            </a:extLst>
          </p:cNvPr>
          <p:cNvSpPr txBox="1"/>
          <p:nvPr/>
        </p:nvSpPr>
        <p:spPr>
          <a:xfrm>
            <a:off x="9168381" y="3458630"/>
            <a:ext cx="2696900" cy="338554"/>
          </a:xfrm>
          <a:prstGeom prst="rect">
            <a:avLst/>
          </a:prstGeom>
          <a:noFill/>
          <a:ln>
            <a:noFill/>
          </a:ln>
        </p:spPr>
        <p:txBody>
          <a:bodyPr wrap="square" rtlCol="0">
            <a:spAutoFit/>
          </a:bodyPr>
          <a:lstStyle/>
          <a:p>
            <a:r>
              <a:rPr lang="pt-BR" sz="1600" dirty="0">
                <a:ln>
                  <a:solidFill>
                    <a:srgbClr val="00A856"/>
                  </a:solidFill>
                </a:ln>
                <a:solidFill>
                  <a:srgbClr val="00A856"/>
                </a:solidFill>
                <a:latin typeface="Montserrat" panose="00000500000000000000" pitchFamily="2" charset="0"/>
              </a:rPr>
              <a:t>223.249.497.500</a:t>
            </a:r>
          </a:p>
        </p:txBody>
      </p:sp>
      <p:sp>
        <p:nvSpPr>
          <p:cNvPr id="28" name="CaixaDeTexto 27">
            <a:extLst>
              <a:ext uri="{FF2B5EF4-FFF2-40B4-BE49-F238E27FC236}">
                <a16:creationId xmlns:a16="http://schemas.microsoft.com/office/drawing/2014/main" id="{1C9C1374-D4DA-38A5-52E1-A3D985AF55CF}"/>
              </a:ext>
            </a:extLst>
          </p:cNvPr>
          <p:cNvSpPr txBox="1"/>
          <p:nvPr/>
        </p:nvSpPr>
        <p:spPr>
          <a:xfrm>
            <a:off x="9233496" y="4876370"/>
            <a:ext cx="2696900" cy="338554"/>
          </a:xfrm>
          <a:prstGeom prst="rect">
            <a:avLst/>
          </a:prstGeom>
          <a:noFill/>
          <a:ln>
            <a:noFill/>
          </a:ln>
        </p:spPr>
        <p:txBody>
          <a:bodyPr wrap="square" rtlCol="0">
            <a:spAutoFit/>
          </a:bodyPr>
          <a:lstStyle/>
          <a:p>
            <a:r>
              <a:rPr lang="pt-BR" sz="1600" dirty="0">
                <a:ln>
                  <a:solidFill>
                    <a:srgbClr val="00A856"/>
                  </a:solidFill>
                </a:ln>
                <a:solidFill>
                  <a:srgbClr val="00A856"/>
                </a:solidFill>
                <a:latin typeface="Montserrat" panose="00000500000000000000" pitchFamily="2" charset="0"/>
              </a:rPr>
              <a:t>13,35%</a:t>
            </a:r>
          </a:p>
        </p:txBody>
      </p:sp>
      <p:sp>
        <p:nvSpPr>
          <p:cNvPr id="11" name="CaixaDeTexto 10">
            <a:extLst>
              <a:ext uri="{FF2B5EF4-FFF2-40B4-BE49-F238E27FC236}">
                <a16:creationId xmlns:a16="http://schemas.microsoft.com/office/drawing/2014/main" id="{7C07F2E8-8C16-9ECA-AD08-54C5F0354F83}"/>
              </a:ext>
            </a:extLst>
          </p:cNvPr>
          <p:cNvSpPr txBox="1"/>
          <p:nvPr/>
        </p:nvSpPr>
        <p:spPr>
          <a:xfrm>
            <a:off x="5594327" y="6113614"/>
            <a:ext cx="6186841" cy="738664"/>
          </a:xfrm>
          <a:prstGeom prst="rect">
            <a:avLst/>
          </a:prstGeom>
          <a:noFill/>
        </p:spPr>
        <p:txBody>
          <a:bodyPr wrap="square" rtlCol="0">
            <a:spAutoFit/>
          </a:bodyPr>
          <a:lstStyle/>
          <a:p>
            <a:pPr marL="0" marR="0" lvl="0" indent="0" rtl="0">
              <a:lnSpc>
                <a:spcPct val="100000"/>
              </a:lnSpc>
              <a:spcBef>
                <a:spcPts val="0"/>
              </a:spcBef>
              <a:spcAft>
                <a:spcPts val="0"/>
              </a:spcAft>
              <a:buNone/>
            </a:pPr>
            <a:r>
              <a:rPr lang="es-419" sz="1200" i="1" dirty="0">
                <a:solidFill>
                  <a:schemeClr val="bg1"/>
                </a:solidFill>
                <a:latin typeface="Montserrat" panose="00000500000000000000" pitchFamily="2" charset="0"/>
                <a:cs typeface="Calibri" panose="020F0502020204030204" pitchFamily="34" charset="0"/>
              </a:rPr>
              <a:t>Fuente: https://data.worldbank.org/ * proyección – tasas 2020/21 ** última información disponible</a:t>
            </a:r>
          </a:p>
          <a:p>
            <a:endParaRPr lang="pt-BR" dirty="0"/>
          </a:p>
        </p:txBody>
      </p:sp>
      <p:pic>
        <p:nvPicPr>
          <p:cNvPr id="5" name="Imagem 4" descr="Logotipo&#10;&#10;Descrição gerada automaticamente">
            <a:extLst>
              <a:ext uri="{FF2B5EF4-FFF2-40B4-BE49-F238E27FC236}">
                <a16:creationId xmlns:a16="http://schemas.microsoft.com/office/drawing/2014/main" id="{92AAB492-E079-A1D2-9349-F1727FBF0003}"/>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30338" b="30288"/>
          <a:stretch/>
        </p:blipFill>
        <p:spPr>
          <a:xfrm rot="16200000">
            <a:off x="-3082923" y="3082922"/>
            <a:ext cx="6857995" cy="692147"/>
          </a:xfrm>
          <a:prstGeom prst="rect">
            <a:avLst/>
          </a:prstGeom>
        </p:spPr>
      </p:pic>
      <p:grpSp>
        <p:nvGrpSpPr>
          <p:cNvPr id="7" name="Agrupar 6">
            <a:extLst>
              <a:ext uri="{FF2B5EF4-FFF2-40B4-BE49-F238E27FC236}">
                <a16:creationId xmlns:a16="http://schemas.microsoft.com/office/drawing/2014/main" id="{86A79FC5-8639-BCBE-44AA-ED6053DF39F3}"/>
              </a:ext>
            </a:extLst>
          </p:cNvPr>
          <p:cNvGrpSpPr/>
          <p:nvPr/>
        </p:nvGrpSpPr>
        <p:grpSpPr>
          <a:xfrm rot="10800000">
            <a:off x="-18225" y="-378881"/>
            <a:ext cx="710374" cy="7492999"/>
            <a:chOff x="61022" y="-406399"/>
            <a:chExt cx="649512" cy="406398"/>
          </a:xfrm>
        </p:grpSpPr>
        <p:sp>
          <p:nvSpPr>
            <p:cNvPr id="8" name="Retângulo 7">
              <a:extLst>
                <a:ext uri="{FF2B5EF4-FFF2-40B4-BE49-F238E27FC236}">
                  <a16:creationId xmlns:a16="http://schemas.microsoft.com/office/drawing/2014/main" id="{D62CB6DB-1BF9-3C1F-9C3C-D7613A7F0A66}"/>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0" name="Retângulo 9">
              <a:extLst>
                <a:ext uri="{FF2B5EF4-FFF2-40B4-BE49-F238E27FC236}">
                  <a16:creationId xmlns:a16="http://schemas.microsoft.com/office/drawing/2014/main" id="{23BB5976-4C95-A6F4-2253-0AB57A84B560}"/>
                </a:ext>
              </a:extLst>
            </p:cNvPr>
            <p:cNvSpPr/>
            <p:nvPr/>
          </p:nvSpPr>
          <p:spPr>
            <a:xfrm>
              <a:off x="61022" y="-406399"/>
              <a:ext cx="232959"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2" name="Retângulo 11">
              <a:extLst>
                <a:ext uri="{FF2B5EF4-FFF2-40B4-BE49-F238E27FC236}">
                  <a16:creationId xmlns:a16="http://schemas.microsoft.com/office/drawing/2014/main" id="{050D49A0-34A1-6985-386A-DBE1C88B1B04}"/>
                </a:ext>
              </a:extLst>
            </p:cNvPr>
            <p:cNvSpPr/>
            <p:nvPr/>
          </p:nvSpPr>
          <p:spPr>
            <a:xfrm>
              <a:off x="50051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3" name="Retângulo: Cantos Arredondados 12">
            <a:extLst>
              <a:ext uri="{FF2B5EF4-FFF2-40B4-BE49-F238E27FC236}">
                <a16:creationId xmlns:a16="http://schemas.microsoft.com/office/drawing/2014/main" id="{E45CCFE6-F5A3-3645-ADEB-FD95DA876B94}"/>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212</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4" name="Retângulo: Cantos Arredondados 13">
            <a:hlinkClick r:id="rId3" action="ppaction://hlinksldjump"/>
            <a:extLst>
              <a:ext uri="{FF2B5EF4-FFF2-40B4-BE49-F238E27FC236}">
                <a16:creationId xmlns:a16="http://schemas.microsoft.com/office/drawing/2014/main" id="{03E7A781-A3C8-73A5-B85F-7A072AEF06A5}"/>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476327286"/>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tângulo 35">
            <a:extLst>
              <a:ext uri="{FF2B5EF4-FFF2-40B4-BE49-F238E27FC236}">
                <a16:creationId xmlns:a16="http://schemas.microsoft.com/office/drawing/2014/main" id="{58C95D0F-95FD-620D-AF0C-0F704AB56E53}"/>
              </a:ext>
            </a:extLst>
          </p:cNvPr>
          <p:cNvSpPr/>
          <p:nvPr/>
        </p:nvSpPr>
        <p:spPr>
          <a:xfrm>
            <a:off x="5372100" y="-266700"/>
            <a:ext cx="2797100" cy="7391400"/>
          </a:xfrm>
          <a:prstGeom prst="rect">
            <a:avLst/>
          </a:prstGeom>
          <a:solidFill>
            <a:srgbClr val="00A85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Retângulo 29">
            <a:extLst>
              <a:ext uri="{FF2B5EF4-FFF2-40B4-BE49-F238E27FC236}">
                <a16:creationId xmlns:a16="http://schemas.microsoft.com/office/drawing/2014/main" id="{92FDF75F-FC0D-2CD5-E4D2-33FCE5373033}"/>
              </a:ext>
            </a:extLst>
          </p:cNvPr>
          <p:cNvSpPr/>
          <p:nvPr/>
        </p:nvSpPr>
        <p:spPr>
          <a:xfrm>
            <a:off x="8175170" y="3548269"/>
            <a:ext cx="4016830" cy="3309731"/>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9" name="Retângulo 28">
            <a:extLst>
              <a:ext uri="{FF2B5EF4-FFF2-40B4-BE49-F238E27FC236}">
                <a16:creationId xmlns:a16="http://schemas.microsoft.com/office/drawing/2014/main" id="{B0E14FCB-C8D3-9F33-8AD9-E892E02481FE}"/>
              </a:ext>
            </a:extLst>
          </p:cNvPr>
          <p:cNvSpPr/>
          <p:nvPr/>
        </p:nvSpPr>
        <p:spPr>
          <a:xfrm>
            <a:off x="8175170" y="0"/>
            <a:ext cx="4016825" cy="35482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 name="CaixaDeTexto 1">
            <a:extLst>
              <a:ext uri="{FF2B5EF4-FFF2-40B4-BE49-F238E27FC236}">
                <a16:creationId xmlns:a16="http://schemas.microsoft.com/office/drawing/2014/main" id="{4F70FA0D-05FA-1B6A-D3A6-61D3E37E2374}"/>
              </a:ext>
            </a:extLst>
          </p:cNvPr>
          <p:cNvSpPr txBox="1"/>
          <p:nvPr/>
        </p:nvSpPr>
        <p:spPr>
          <a:xfrm>
            <a:off x="1360901" y="2891537"/>
            <a:ext cx="3618298"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GLA,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Indicadores</a:t>
            </a:r>
          </a:p>
        </p:txBody>
      </p:sp>
      <p:sp>
        <p:nvSpPr>
          <p:cNvPr id="3" name="Elipse 2">
            <a:extLst>
              <a:ext uri="{FF2B5EF4-FFF2-40B4-BE49-F238E27FC236}">
                <a16:creationId xmlns:a16="http://schemas.microsoft.com/office/drawing/2014/main" id="{7D640E71-6146-68E9-FBE2-20B6F6C18756}"/>
              </a:ext>
            </a:extLst>
          </p:cNvPr>
          <p:cNvSpPr/>
          <p:nvPr/>
        </p:nvSpPr>
        <p:spPr>
          <a:xfrm>
            <a:off x="1144042" y="296368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09555" y="-174997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Google Shape;96;p7">
            <a:extLst>
              <a:ext uri="{FF2B5EF4-FFF2-40B4-BE49-F238E27FC236}">
                <a16:creationId xmlns:a16="http://schemas.microsoft.com/office/drawing/2014/main" id="{C3CEF6C2-77D7-2269-6F08-09B60D4DA5E9}"/>
              </a:ext>
            </a:extLst>
          </p:cNvPr>
          <p:cNvSpPr txBox="1"/>
          <p:nvPr/>
        </p:nvSpPr>
        <p:spPr>
          <a:xfrm>
            <a:off x="1209555" y="6403339"/>
            <a:ext cx="2880892" cy="246181"/>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rPr>
              <a:t>Fuente: </a:t>
            </a: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hlinkClick r:id="rId2"/>
              </a:rPr>
              <a:t>https://data.worldbank.org/</a:t>
            </a: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rPr>
              <a:t>   CENSO CLICC</a:t>
            </a:r>
            <a:endParaRPr i="1" dirty="0">
              <a:latin typeface="Calibri" panose="020F0502020204030204" pitchFamily="34" charset="0"/>
              <a:cs typeface="Calibri" panose="020F0502020204030204" pitchFamily="34" charset="0"/>
            </a:endParaRPr>
          </a:p>
        </p:txBody>
      </p:sp>
      <p:sp>
        <p:nvSpPr>
          <p:cNvPr id="12" name="Retângulo: Cantos Arredondados 11">
            <a:extLst>
              <a:ext uri="{FF2B5EF4-FFF2-40B4-BE49-F238E27FC236}">
                <a16:creationId xmlns:a16="http://schemas.microsoft.com/office/drawing/2014/main" id="{D6B92C88-16E2-BE03-F724-3A9D43E64BDE}"/>
              </a:ext>
            </a:extLst>
          </p:cNvPr>
          <p:cNvSpPr/>
          <p:nvPr/>
        </p:nvSpPr>
        <p:spPr>
          <a:xfrm>
            <a:off x="5678935" y="1226287"/>
            <a:ext cx="31737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chemeClr val="bg1"/>
                </a:solidFill>
                <a:latin typeface="Montserrat" panose="00000500000000000000" pitchFamily="2" charset="0"/>
                <a:cs typeface="Calibri" panose="020F0502020204030204" pitchFamily="34" charset="0"/>
              </a:rPr>
              <a:t>Centros </a:t>
            </a:r>
          </a:p>
          <a:p>
            <a:r>
              <a:rPr lang="pt-BR" b="1" dirty="0" err="1">
                <a:solidFill>
                  <a:schemeClr val="bg1"/>
                </a:solidFill>
                <a:latin typeface="Montserrat" panose="00000500000000000000" pitchFamily="2" charset="0"/>
                <a:cs typeface="Calibri" panose="020F0502020204030204" pitchFamily="34" charset="0"/>
              </a:rPr>
              <a:t>Comerciales</a:t>
            </a:r>
            <a:r>
              <a:rPr lang="pt-BR" b="1" dirty="0">
                <a:solidFill>
                  <a:schemeClr val="bg1"/>
                </a:solidFill>
                <a:latin typeface="Montserrat" panose="00000500000000000000" pitchFamily="2" charset="0"/>
                <a:cs typeface="Calibri" panose="020F0502020204030204" pitchFamily="34" charset="0"/>
              </a:rPr>
              <a:t> </a:t>
            </a:r>
          </a:p>
          <a:p>
            <a:r>
              <a:rPr lang="pt-BR" b="1" dirty="0">
                <a:solidFill>
                  <a:schemeClr val="bg1"/>
                </a:solidFill>
                <a:latin typeface="Montserrat" panose="00000500000000000000" pitchFamily="2" charset="0"/>
                <a:cs typeface="Calibri" panose="020F0502020204030204" pitchFamily="34" charset="0"/>
              </a:rPr>
              <a:t>filiados</a:t>
            </a:r>
          </a:p>
          <a:p>
            <a:r>
              <a:rPr lang="pt-BR" sz="4000" b="1" dirty="0">
                <a:solidFill>
                  <a:schemeClr val="bg1"/>
                </a:solidFill>
                <a:latin typeface="Montserrat" panose="00000500000000000000" pitchFamily="2" charset="0"/>
                <a:cs typeface="Calibri" panose="020F0502020204030204" pitchFamily="34" charset="0"/>
              </a:rPr>
              <a:t>84</a:t>
            </a:r>
            <a:endParaRPr lang="pt-BR" b="1" dirty="0">
              <a:solidFill>
                <a:schemeClr val="bg1"/>
              </a:solidFill>
              <a:latin typeface="Montserrat" panose="00000500000000000000" pitchFamily="2" charset="0"/>
              <a:cs typeface="Calibri" panose="020F0502020204030204" pitchFamily="34" charset="0"/>
            </a:endParaRPr>
          </a:p>
        </p:txBody>
      </p:sp>
      <p:sp>
        <p:nvSpPr>
          <p:cNvPr id="13" name="Retângulo: Cantos Arredondados 12">
            <a:extLst>
              <a:ext uri="{FF2B5EF4-FFF2-40B4-BE49-F238E27FC236}">
                <a16:creationId xmlns:a16="http://schemas.microsoft.com/office/drawing/2014/main" id="{FE1B52E7-A0EB-C539-999C-492188A67872}"/>
              </a:ext>
            </a:extLst>
          </p:cNvPr>
          <p:cNvSpPr/>
          <p:nvPr/>
        </p:nvSpPr>
        <p:spPr>
          <a:xfrm>
            <a:off x="5549535" y="4781994"/>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chemeClr val="bg1"/>
                </a:solidFill>
                <a:latin typeface="Montserrat" panose="00000500000000000000" pitchFamily="2" charset="0"/>
                <a:cs typeface="Calibri" panose="020F0502020204030204" pitchFamily="34" charset="0"/>
              </a:rPr>
              <a:t>GLA m² </a:t>
            </a:r>
          </a:p>
          <a:p>
            <a:r>
              <a:rPr lang="pt-BR" sz="3200" b="1" dirty="0">
                <a:solidFill>
                  <a:schemeClr val="bg1"/>
                </a:solidFill>
                <a:latin typeface="Montserrat" panose="00000500000000000000" pitchFamily="2" charset="0"/>
                <a:cs typeface="Calibri" panose="020F0502020204030204" pitchFamily="34" charset="0"/>
              </a:rPr>
              <a:t>2.906.527</a:t>
            </a:r>
          </a:p>
        </p:txBody>
      </p:sp>
      <p:sp>
        <p:nvSpPr>
          <p:cNvPr id="14" name="Retângulo: Cantos Arredondados 13">
            <a:extLst>
              <a:ext uri="{FF2B5EF4-FFF2-40B4-BE49-F238E27FC236}">
                <a16:creationId xmlns:a16="http://schemas.microsoft.com/office/drawing/2014/main" id="{3BD5E0C4-5562-A1F0-2BDB-272F6688ED44}"/>
              </a:ext>
            </a:extLst>
          </p:cNvPr>
          <p:cNvSpPr/>
          <p:nvPr/>
        </p:nvSpPr>
        <p:spPr>
          <a:xfrm>
            <a:off x="8470601" y="562368"/>
            <a:ext cx="3420000"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solidFill>
                  <a:schemeClr val="tx1"/>
                </a:solidFill>
                <a:latin typeface="Montserrat" panose="00000500000000000000" pitchFamily="2" charset="0"/>
                <a:cs typeface="Calibri" panose="020F0502020204030204" pitchFamily="34" charset="0"/>
              </a:rPr>
              <a:t>Habitantes / Centro comercial</a:t>
            </a:r>
          </a:p>
          <a:p>
            <a:r>
              <a:rPr lang="pt-BR" sz="3200" b="1" dirty="0">
                <a:solidFill>
                  <a:schemeClr val="tx1"/>
                </a:solidFill>
                <a:latin typeface="Montserrat" panose="00000500000000000000" pitchFamily="2" charset="0"/>
                <a:cs typeface="Calibri" panose="020F0502020204030204" pitchFamily="34" charset="0"/>
              </a:rPr>
              <a:t>406.294</a:t>
            </a:r>
          </a:p>
        </p:txBody>
      </p:sp>
      <p:sp>
        <p:nvSpPr>
          <p:cNvPr id="16" name="Retângulo: Cantos Arredondados 15">
            <a:extLst>
              <a:ext uri="{FF2B5EF4-FFF2-40B4-BE49-F238E27FC236}">
                <a16:creationId xmlns:a16="http://schemas.microsoft.com/office/drawing/2014/main" id="{519CBC2E-D55A-F345-E7CF-E8EBCF5A0063}"/>
              </a:ext>
            </a:extLst>
          </p:cNvPr>
          <p:cNvSpPr/>
          <p:nvPr/>
        </p:nvSpPr>
        <p:spPr>
          <a:xfrm>
            <a:off x="8701769" y="3956444"/>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latin typeface="Montserrat" panose="00000500000000000000" pitchFamily="2" charset="0"/>
                <a:cs typeface="Calibri" panose="020F0502020204030204" pitchFamily="34" charset="0"/>
              </a:rPr>
              <a:t>Habitantes / m² de GLA </a:t>
            </a:r>
          </a:p>
          <a:p>
            <a:r>
              <a:rPr lang="pt-BR" sz="3200" b="1" dirty="0">
                <a:latin typeface="Montserrat" panose="00000500000000000000" pitchFamily="2" charset="0"/>
                <a:cs typeface="Calibri" panose="020F0502020204030204" pitchFamily="34" charset="0"/>
              </a:rPr>
              <a:t>12</a:t>
            </a:r>
          </a:p>
        </p:txBody>
      </p:sp>
      <p:sp>
        <p:nvSpPr>
          <p:cNvPr id="23" name="Retângulo: Cantos Arredondados 22">
            <a:extLst>
              <a:ext uri="{FF2B5EF4-FFF2-40B4-BE49-F238E27FC236}">
                <a16:creationId xmlns:a16="http://schemas.microsoft.com/office/drawing/2014/main" id="{97C29DF5-C8B9-A261-1017-ECBA8D193F58}"/>
              </a:ext>
            </a:extLst>
          </p:cNvPr>
          <p:cNvSpPr/>
          <p:nvPr/>
        </p:nvSpPr>
        <p:spPr>
          <a:xfrm>
            <a:off x="8440393" y="1928175"/>
            <a:ext cx="3420000"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solidFill>
                  <a:schemeClr val="tx1"/>
                </a:solidFill>
                <a:latin typeface="Montserrat" panose="00000500000000000000" pitchFamily="2" charset="0"/>
                <a:cs typeface="Calibri" panose="020F0502020204030204" pitchFamily="34" charset="0"/>
              </a:rPr>
              <a:t>PIB (US$) / Centros </a:t>
            </a:r>
            <a:r>
              <a:rPr lang="pt-BR" sz="1400" b="1" dirty="0" err="1">
                <a:solidFill>
                  <a:schemeClr val="tx1"/>
                </a:solidFill>
                <a:latin typeface="Montserrat" panose="00000500000000000000" pitchFamily="2" charset="0"/>
                <a:cs typeface="Calibri" panose="020F0502020204030204" pitchFamily="34" charset="0"/>
              </a:rPr>
              <a:t>comerciales</a:t>
            </a:r>
            <a:endParaRPr lang="pt-BR" sz="1400" b="1" dirty="0">
              <a:solidFill>
                <a:schemeClr val="tx1"/>
              </a:solidFill>
              <a:latin typeface="Montserrat" panose="00000500000000000000" pitchFamily="2" charset="0"/>
              <a:cs typeface="Calibri" panose="020F0502020204030204" pitchFamily="34" charset="0"/>
            </a:endParaRPr>
          </a:p>
          <a:p>
            <a:r>
              <a:rPr lang="pt-BR" sz="3200" b="1" dirty="0">
                <a:solidFill>
                  <a:schemeClr val="tx1"/>
                </a:solidFill>
                <a:latin typeface="Montserrat" panose="00000500000000000000" pitchFamily="2" charset="0"/>
                <a:cs typeface="Calibri" panose="020F0502020204030204" pitchFamily="34" charset="0"/>
              </a:rPr>
              <a:t>2.657.732.113</a:t>
            </a:r>
          </a:p>
        </p:txBody>
      </p:sp>
      <p:sp>
        <p:nvSpPr>
          <p:cNvPr id="25" name="Retângulo: Cantos Arredondados 24">
            <a:extLst>
              <a:ext uri="{FF2B5EF4-FFF2-40B4-BE49-F238E27FC236}">
                <a16:creationId xmlns:a16="http://schemas.microsoft.com/office/drawing/2014/main" id="{2A7A889A-D757-1637-ADFF-FAFB8AC31A95}"/>
              </a:ext>
            </a:extLst>
          </p:cNvPr>
          <p:cNvSpPr/>
          <p:nvPr/>
        </p:nvSpPr>
        <p:spPr>
          <a:xfrm>
            <a:off x="8701769" y="5371169"/>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latin typeface="Montserrat" panose="00000500000000000000" pitchFamily="2" charset="0"/>
                <a:cs typeface="Calibri" panose="020F0502020204030204" pitchFamily="34" charset="0"/>
              </a:rPr>
              <a:t>PIB (US$) / m² de GLA </a:t>
            </a:r>
          </a:p>
          <a:p>
            <a:r>
              <a:rPr lang="pt-BR" sz="3200" b="1" dirty="0">
                <a:latin typeface="Montserrat" panose="00000500000000000000" pitchFamily="2" charset="0"/>
                <a:cs typeface="Calibri" panose="020F0502020204030204" pitchFamily="34" charset="0"/>
              </a:rPr>
              <a:t>76.809,71</a:t>
            </a:r>
          </a:p>
        </p:txBody>
      </p:sp>
      <p:pic>
        <p:nvPicPr>
          <p:cNvPr id="5" name="Imagem 4" descr="Logotipo&#10;&#10;Descrição gerada automaticamente">
            <a:extLst>
              <a:ext uri="{FF2B5EF4-FFF2-40B4-BE49-F238E27FC236}">
                <a16:creationId xmlns:a16="http://schemas.microsoft.com/office/drawing/2014/main" id="{D19511A5-AE61-EC42-E571-2853531DC2C2}"/>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30338" b="30288"/>
          <a:stretch/>
        </p:blipFill>
        <p:spPr>
          <a:xfrm rot="16200000">
            <a:off x="-3082923" y="3082922"/>
            <a:ext cx="6857995" cy="692147"/>
          </a:xfrm>
          <a:prstGeom prst="rect">
            <a:avLst/>
          </a:prstGeom>
        </p:spPr>
      </p:pic>
      <p:grpSp>
        <p:nvGrpSpPr>
          <p:cNvPr id="6" name="Agrupar 5">
            <a:extLst>
              <a:ext uri="{FF2B5EF4-FFF2-40B4-BE49-F238E27FC236}">
                <a16:creationId xmlns:a16="http://schemas.microsoft.com/office/drawing/2014/main" id="{C4F25174-11A8-E5FD-8C0F-42F9ADB9C11B}"/>
              </a:ext>
            </a:extLst>
          </p:cNvPr>
          <p:cNvGrpSpPr/>
          <p:nvPr/>
        </p:nvGrpSpPr>
        <p:grpSpPr>
          <a:xfrm rot="10800000">
            <a:off x="-18225" y="-378881"/>
            <a:ext cx="710374" cy="7492999"/>
            <a:chOff x="61022" y="-406399"/>
            <a:chExt cx="649512" cy="406398"/>
          </a:xfrm>
        </p:grpSpPr>
        <p:sp>
          <p:nvSpPr>
            <p:cNvPr id="7" name="Retângulo 6">
              <a:extLst>
                <a:ext uri="{FF2B5EF4-FFF2-40B4-BE49-F238E27FC236}">
                  <a16:creationId xmlns:a16="http://schemas.microsoft.com/office/drawing/2014/main" id="{3A4B4360-0EE6-425D-6BD0-BC78194298B6}"/>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FB42C000-6664-9296-E5BE-F901F913C818}"/>
                </a:ext>
              </a:extLst>
            </p:cNvPr>
            <p:cNvSpPr/>
            <p:nvPr/>
          </p:nvSpPr>
          <p:spPr>
            <a:xfrm>
              <a:off x="61022" y="-406399"/>
              <a:ext cx="232959"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9" name="Retângulo 8">
              <a:extLst>
                <a:ext uri="{FF2B5EF4-FFF2-40B4-BE49-F238E27FC236}">
                  <a16:creationId xmlns:a16="http://schemas.microsoft.com/office/drawing/2014/main" id="{CBCD5FDA-0900-10EB-3DE0-C640F94368C1}"/>
                </a:ext>
              </a:extLst>
            </p:cNvPr>
            <p:cNvSpPr/>
            <p:nvPr/>
          </p:nvSpPr>
          <p:spPr>
            <a:xfrm>
              <a:off x="50051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CaixaDeTexto 10">
            <a:extLst>
              <a:ext uri="{FF2B5EF4-FFF2-40B4-BE49-F238E27FC236}">
                <a16:creationId xmlns:a16="http://schemas.microsoft.com/office/drawing/2014/main" id="{2EEA5495-8976-6471-1B6D-965938833235}"/>
              </a:ext>
            </a:extLst>
          </p:cNvPr>
          <p:cNvSpPr txBox="1"/>
          <p:nvPr/>
        </p:nvSpPr>
        <p:spPr>
          <a:xfrm>
            <a:off x="5549534" y="5769300"/>
            <a:ext cx="2216041" cy="507831"/>
          </a:xfrm>
          <a:prstGeom prst="rect">
            <a:avLst/>
          </a:prstGeom>
          <a:noFill/>
        </p:spPr>
        <p:txBody>
          <a:bodyPr wrap="square" rtlCol="0">
            <a:spAutoFit/>
          </a:bodyPr>
          <a:lstStyle/>
          <a:p>
            <a:pPr algn="just"/>
            <a:r>
              <a:rPr lang="es-ES" sz="900" dirty="0">
                <a:solidFill>
                  <a:schemeClr val="bg1"/>
                </a:solidFill>
                <a:latin typeface="Montserrat" panose="00000500000000000000" pitchFamily="2" charset="0"/>
                <a:cs typeface="Calibri" panose="020F0502020204030204" pitchFamily="34" charset="0"/>
              </a:rPr>
              <a:t>Nota: GLA total considera una muestra de 76 de los 84 centros comerciales del país.</a:t>
            </a:r>
            <a:endParaRPr lang="es-419" sz="900" dirty="0">
              <a:solidFill>
                <a:schemeClr val="bg1"/>
              </a:solidFill>
              <a:latin typeface="Montserrat" panose="00000500000000000000" pitchFamily="2" charset="0"/>
              <a:cs typeface="Calibri" panose="020F0502020204030204" pitchFamily="34" charset="0"/>
            </a:endParaRPr>
          </a:p>
        </p:txBody>
      </p:sp>
      <p:sp>
        <p:nvSpPr>
          <p:cNvPr id="15" name="Retângulo: Cantos Arredondados 14">
            <a:extLst>
              <a:ext uri="{FF2B5EF4-FFF2-40B4-BE49-F238E27FC236}">
                <a16:creationId xmlns:a16="http://schemas.microsoft.com/office/drawing/2014/main" id="{7F106519-801B-91D0-09BC-0A7F61D428DD}"/>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213</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7" name="Retângulo: Cantos Arredondados 16">
            <a:hlinkClick r:id="rId4" action="ppaction://hlinksldjump"/>
            <a:extLst>
              <a:ext uri="{FF2B5EF4-FFF2-40B4-BE49-F238E27FC236}">
                <a16:creationId xmlns:a16="http://schemas.microsoft.com/office/drawing/2014/main" id="{6DE2B403-279C-1265-82DC-8629C061555B}"/>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4221773985"/>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073734" y="968760"/>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los centros comerciales</a:t>
            </a:r>
          </a:p>
        </p:txBody>
      </p:sp>
      <p:sp>
        <p:nvSpPr>
          <p:cNvPr id="3" name="Elipse 2">
            <a:extLst>
              <a:ext uri="{FF2B5EF4-FFF2-40B4-BE49-F238E27FC236}">
                <a16:creationId xmlns:a16="http://schemas.microsoft.com/office/drawing/2014/main" id="{7D640E71-6146-68E9-FBE2-20B6F6C18756}"/>
              </a:ext>
            </a:extLst>
          </p:cNvPr>
          <p:cNvSpPr/>
          <p:nvPr/>
        </p:nvSpPr>
        <p:spPr>
          <a:xfrm>
            <a:off x="869581" y="135505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945254" y="-3358606"/>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aixaDeTexto 4">
            <a:extLst>
              <a:ext uri="{FF2B5EF4-FFF2-40B4-BE49-F238E27FC236}">
                <a16:creationId xmlns:a16="http://schemas.microsoft.com/office/drawing/2014/main" id="{7B375E4D-8818-2CFC-852E-725EA641F80A}"/>
              </a:ext>
            </a:extLst>
          </p:cNvPr>
          <p:cNvSpPr txBox="1"/>
          <p:nvPr/>
        </p:nvSpPr>
        <p:spPr>
          <a:xfrm>
            <a:off x="1098790" y="2605165"/>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CANTIDAD</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graphicFrame>
        <p:nvGraphicFramePr>
          <p:cNvPr id="8" name="Gráfico 7">
            <a:extLst>
              <a:ext uri="{FF2B5EF4-FFF2-40B4-BE49-F238E27FC236}">
                <a16:creationId xmlns:a16="http://schemas.microsoft.com/office/drawing/2014/main" id="{E18A60F3-F82E-7EC2-ED85-873157CBD398}"/>
              </a:ext>
            </a:extLst>
          </p:cNvPr>
          <p:cNvGraphicFramePr/>
          <p:nvPr>
            <p:extLst>
              <p:ext uri="{D42A27DB-BD31-4B8C-83A1-F6EECF244321}">
                <p14:modId xmlns:p14="http://schemas.microsoft.com/office/powerpoint/2010/main" val="322739285"/>
              </p:ext>
            </p:extLst>
          </p:nvPr>
        </p:nvGraphicFramePr>
        <p:xfrm>
          <a:off x="6937239" y="1787477"/>
          <a:ext cx="2831126" cy="3837943"/>
        </p:xfrm>
        <a:graphic>
          <a:graphicData uri="http://schemas.openxmlformats.org/drawingml/2006/chart">
            <c:chart xmlns:c="http://schemas.openxmlformats.org/drawingml/2006/chart" xmlns:r="http://schemas.openxmlformats.org/officeDocument/2006/relationships" r:id="rId2"/>
          </a:graphicData>
        </a:graphic>
      </p:graphicFrame>
      <p:sp>
        <p:nvSpPr>
          <p:cNvPr id="9" name="CaixaDeTexto 8">
            <a:extLst>
              <a:ext uri="{FF2B5EF4-FFF2-40B4-BE49-F238E27FC236}">
                <a16:creationId xmlns:a16="http://schemas.microsoft.com/office/drawing/2014/main" id="{3A5332F9-3407-17AA-4316-5F3E47E487F7}"/>
              </a:ext>
            </a:extLst>
          </p:cNvPr>
          <p:cNvSpPr txBox="1"/>
          <p:nvPr/>
        </p:nvSpPr>
        <p:spPr>
          <a:xfrm>
            <a:off x="9778765" y="3165483"/>
            <a:ext cx="2214500"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Otras Ciudades</a:t>
            </a:r>
          </a:p>
        </p:txBody>
      </p:sp>
      <p:sp>
        <p:nvSpPr>
          <p:cNvPr id="11" name="CaixaDeTexto 10">
            <a:extLst>
              <a:ext uri="{FF2B5EF4-FFF2-40B4-BE49-F238E27FC236}">
                <a16:creationId xmlns:a16="http://schemas.microsoft.com/office/drawing/2014/main" id="{06B0AAFE-C9E6-C26E-C11D-B7B342E40CBC}"/>
              </a:ext>
            </a:extLst>
          </p:cNvPr>
          <p:cNvSpPr txBox="1"/>
          <p:nvPr/>
        </p:nvSpPr>
        <p:spPr>
          <a:xfrm>
            <a:off x="5547293" y="3848851"/>
            <a:ext cx="1417139" cy="66684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Capital</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del país</a:t>
            </a:r>
          </a:p>
        </p:txBody>
      </p:sp>
      <p:sp>
        <p:nvSpPr>
          <p:cNvPr id="14" name="CaixaDeTexto 13">
            <a:extLst>
              <a:ext uri="{FF2B5EF4-FFF2-40B4-BE49-F238E27FC236}">
                <a16:creationId xmlns:a16="http://schemas.microsoft.com/office/drawing/2014/main" id="{C91DE176-E99E-2CDE-35B6-D3BFAAADDAF2}"/>
              </a:ext>
            </a:extLst>
          </p:cNvPr>
          <p:cNvSpPr txBox="1"/>
          <p:nvPr/>
        </p:nvSpPr>
        <p:spPr>
          <a:xfrm>
            <a:off x="904201" y="4363536"/>
            <a:ext cx="3506739" cy="1261884"/>
          </a:xfrm>
          <a:prstGeom prst="rect">
            <a:avLst/>
          </a:prstGeom>
          <a:noFill/>
        </p:spPr>
        <p:txBody>
          <a:bodyPr wrap="square">
            <a:spAutoFit/>
          </a:bodyPr>
          <a:lstStyle/>
          <a:p>
            <a:r>
              <a:rPr lang="es-419" sz="2000" b="1" dirty="0">
                <a:solidFill>
                  <a:srgbClr val="00A856"/>
                </a:solidFill>
                <a:latin typeface="Montserrat" panose="00000500000000000000" pitchFamily="2" charset="0"/>
                <a:cs typeface="Calibri" panose="020F0502020204030204" pitchFamily="34" charset="0"/>
              </a:rPr>
              <a:t>Centros Comerciales </a:t>
            </a:r>
          </a:p>
          <a:p>
            <a:r>
              <a:rPr lang="es-419" sz="2000" b="1" dirty="0">
                <a:solidFill>
                  <a:srgbClr val="00A856"/>
                </a:solidFill>
                <a:latin typeface="Montserrat" panose="00000500000000000000" pitchFamily="2" charset="0"/>
                <a:cs typeface="Calibri" panose="020F0502020204030204" pitchFamily="34" charset="0"/>
              </a:rPr>
              <a:t>filiados</a:t>
            </a:r>
          </a:p>
          <a:p>
            <a:r>
              <a:rPr lang="es-419" sz="3600" b="1" dirty="0">
                <a:solidFill>
                  <a:srgbClr val="00A856"/>
                </a:solidFill>
                <a:latin typeface="Montserrat" panose="00000500000000000000" pitchFamily="2" charset="0"/>
                <a:cs typeface="Calibri" panose="020F0502020204030204" pitchFamily="34" charset="0"/>
              </a:rPr>
              <a:t>84</a:t>
            </a:r>
            <a:endParaRPr lang="es-419" sz="2000" b="1" dirty="0">
              <a:solidFill>
                <a:srgbClr val="00A856"/>
              </a:solidFill>
              <a:latin typeface="Montserrat" panose="00000500000000000000" pitchFamily="2" charset="0"/>
              <a:cs typeface="Calibri" panose="020F0502020204030204" pitchFamily="34" charset="0"/>
            </a:endParaRPr>
          </a:p>
        </p:txBody>
      </p:sp>
      <p:pic>
        <p:nvPicPr>
          <p:cNvPr id="6" name="Imagem 5" descr="Logotipo&#10;&#10;Descrição gerada automaticamente">
            <a:extLst>
              <a:ext uri="{FF2B5EF4-FFF2-40B4-BE49-F238E27FC236}">
                <a16:creationId xmlns:a16="http://schemas.microsoft.com/office/drawing/2014/main" id="{894BFCAE-4439-2F6B-901B-BCE3D3EE614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30338" b="30288"/>
          <a:stretch/>
        </p:blipFill>
        <p:spPr>
          <a:xfrm rot="16200000">
            <a:off x="-3082923" y="3082922"/>
            <a:ext cx="6857995" cy="692147"/>
          </a:xfrm>
          <a:prstGeom prst="rect">
            <a:avLst/>
          </a:prstGeom>
        </p:spPr>
      </p:pic>
      <p:grpSp>
        <p:nvGrpSpPr>
          <p:cNvPr id="7" name="Agrupar 6">
            <a:extLst>
              <a:ext uri="{FF2B5EF4-FFF2-40B4-BE49-F238E27FC236}">
                <a16:creationId xmlns:a16="http://schemas.microsoft.com/office/drawing/2014/main" id="{1FDB9D68-C4D0-4A1E-9FEF-C66314FA0357}"/>
              </a:ext>
            </a:extLst>
          </p:cNvPr>
          <p:cNvGrpSpPr/>
          <p:nvPr/>
        </p:nvGrpSpPr>
        <p:grpSpPr>
          <a:xfrm rot="10800000">
            <a:off x="-18225" y="-378881"/>
            <a:ext cx="710374" cy="7492999"/>
            <a:chOff x="61022" y="-406399"/>
            <a:chExt cx="649512" cy="406398"/>
          </a:xfrm>
        </p:grpSpPr>
        <p:sp>
          <p:nvSpPr>
            <p:cNvPr id="13" name="Retângulo 12">
              <a:extLst>
                <a:ext uri="{FF2B5EF4-FFF2-40B4-BE49-F238E27FC236}">
                  <a16:creationId xmlns:a16="http://schemas.microsoft.com/office/drawing/2014/main" id="{3C808C6B-B0C9-B544-787E-53CE403B2AAC}"/>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5" name="Retângulo 14">
              <a:extLst>
                <a:ext uri="{FF2B5EF4-FFF2-40B4-BE49-F238E27FC236}">
                  <a16:creationId xmlns:a16="http://schemas.microsoft.com/office/drawing/2014/main" id="{42B51CBA-E73E-862A-703B-2FEA54903770}"/>
                </a:ext>
              </a:extLst>
            </p:cNvPr>
            <p:cNvSpPr/>
            <p:nvPr/>
          </p:nvSpPr>
          <p:spPr>
            <a:xfrm>
              <a:off x="61022" y="-406399"/>
              <a:ext cx="232959"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6" name="Retângulo 15">
              <a:extLst>
                <a:ext uri="{FF2B5EF4-FFF2-40B4-BE49-F238E27FC236}">
                  <a16:creationId xmlns:a16="http://schemas.microsoft.com/office/drawing/2014/main" id="{3E4C42AE-5E59-E4F8-0393-38992A273656}"/>
                </a:ext>
              </a:extLst>
            </p:cNvPr>
            <p:cNvSpPr/>
            <p:nvPr/>
          </p:nvSpPr>
          <p:spPr>
            <a:xfrm>
              <a:off x="50051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0" name="Retângulo: Cantos Arredondados 9">
            <a:extLst>
              <a:ext uri="{FF2B5EF4-FFF2-40B4-BE49-F238E27FC236}">
                <a16:creationId xmlns:a16="http://schemas.microsoft.com/office/drawing/2014/main" id="{3E9E2E79-0BE3-4D1C-A71B-B14D71A98A98}"/>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214</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4" action="ppaction://hlinksldjump"/>
            <a:extLst>
              <a:ext uri="{FF2B5EF4-FFF2-40B4-BE49-F238E27FC236}">
                <a16:creationId xmlns:a16="http://schemas.microsoft.com/office/drawing/2014/main" id="{389D09B4-C7B5-4AD7-B608-004D6F2BDBAE}"/>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649910813"/>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aixaDeTexto 12">
            <a:extLst>
              <a:ext uri="{FF2B5EF4-FFF2-40B4-BE49-F238E27FC236}">
                <a16:creationId xmlns:a16="http://schemas.microsoft.com/office/drawing/2014/main" id="{45BA90F9-40D0-6577-18D5-90A38DDBF403}"/>
              </a:ext>
            </a:extLst>
          </p:cNvPr>
          <p:cNvSpPr txBox="1"/>
          <p:nvPr/>
        </p:nvSpPr>
        <p:spPr>
          <a:xfrm>
            <a:off x="1075532" y="4197049"/>
            <a:ext cx="6105524" cy="892552"/>
          </a:xfrm>
          <a:prstGeom prst="rect">
            <a:avLst/>
          </a:prstGeom>
          <a:noFill/>
        </p:spPr>
        <p:txBody>
          <a:bodyPr wrap="square">
            <a:spAutoFit/>
          </a:bodyPr>
          <a:lstStyle/>
          <a:p>
            <a:r>
              <a:rPr lang="es-419" sz="1600" b="1" dirty="0">
                <a:solidFill>
                  <a:srgbClr val="00A856"/>
                </a:solidFill>
                <a:latin typeface="Montserrat" panose="00000500000000000000" pitchFamily="2" charset="0"/>
                <a:cs typeface="Calibri" panose="020F0502020204030204" pitchFamily="34" charset="0"/>
              </a:rPr>
              <a:t>GLA m² </a:t>
            </a:r>
          </a:p>
          <a:p>
            <a:r>
              <a:rPr lang="es-419" sz="3600" b="1" dirty="0">
                <a:solidFill>
                  <a:srgbClr val="00A856"/>
                </a:solidFill>
                <a:latin typeface="Montserrat" panose="00000500000000000000" pitchFamily="2" charset="0"/>
                <a:cs typeface="Calibri" panose="020F0502020204030204" pitchFamily="34" charset="0"/>
              </a:rPr>
              <a:t>2.906.527</a:t>
            </a:r>
          </a:p>
        </p:txBody>
      </p:sp>
      <p:graphicFrame>
        <p:nvGraphicFramePr>
          <p:cNvPr id="20" name="Tabela 19">
            <a:extLst>
              <a:ext uri="{FF2B5EF4-FFF2-40B4-BE49-F238E27FC236}">
                <a16:creationId xmlns:a16="http://schemas.microsoft.com/office/drawing/2014/main" id="{7644A55C-EC4F-2F1F-E7A7-BFC525778D1F}"/>
              </a:ext>
            </a:extLst>
          </p:cNvPr>
          <p:cNvGraphicFramePr>
            <a:graphicFrameLocks noGrp="1"/>
          </p:cNvGraphicFramePr>
          <p:nvPr>
            <p:extLst>
              <p:ext uri="{D42A27DB-BD31-4B8C-83A1-F6EECF244321}">
                <p14:modId xmlns:p14="http://schemas.microsoft.com/office/powerpoint/2010/main" val="448512980"/>
              </p:ext>
            </p:extLst>
          </p:nvPr>
        </p:nvGraphicFramePr>
        <p:xfrm>
          <a:off x="6086476" y="3456249"/>
          <a:ext cx="6105524" cy="2515919"/>
        </p:xfrm>
        <a:graphic>
          <a:graphicData uri="http://schemas.openxmlformats.org/drawingml/2006/table">
            <a:tbl>
              <a:tblPr firstRow="1" bandRow="1">
                <a:tableStyleId>{35758FB7-9AC5-4552-8A53-C91805E547FA}</a:tableStyleId>
              </a:tblPr>
              <a:tblGrid>
                <a:gridCol w="2500695">
                  <a:extLst>
                    <a:ext uri="{9D8B030D-6E8A-4147-A177-3AD203B41FA5}">
                      <a16:colId xmlns:a16="http://schemas.microsoft.com/office/drawing/2014/main" val="20000"/>
                    </a:ext>
                  </a:extLst>
                </a:gridCol>
                <a:gridCol w="3604829">
                  <a:extLst>
                    <a:ext uri="{9D8B030D-6E8A-4147-A177-3AD203B41FA5}">
                      <a16:colId xmlns:a16="http://schemas.microsoft.com/office/drawing/2014/main" val="20001"/>
                    </a:ext>
                  </a:extLst>
                </a:gridCol>
              </a:tblGrid>
              <a:tr h="546939">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lnL w="6350" cap="flat" cmpd="sng" algn="ctr">
                      <a:noFill/>
                      <a:prstDash val="solid"/>
                      <a:miter lim="800000"/>
                    </a:lnL>
                    <a:lnR>
                      <a:noFill/>
                    </a:lnR>
                    <a:lnT w="6350" cap="flat" cmpd="sng" algn="ctr">
                      <a:noFill/>
                      <a:prstDash val="solid"/>
                      <a:miter lim="800000"/>
                    </a:lnT>
                    <a:lnB w="12700" cap="flat" cmpd="sng" algn="ctr">
                      <a:noFill/>
                      <a:prstDash val="solid"/>
                      <a:miter lim="800000"/>
                    </a:lnB>
                    <a:lnTlToBr w="12700" cmpd="sng">
                      <a:noFill/>
                      <a:prstDash val="solid"/>
                    </a:lnTlToBr>
                    <a:lnBlToTr w="12700" cmpd="sng">
                      <a:noFill/>
                      <a:prstDash val="solid"/>
                    </a:lnBlToTr>
                    <a:solidFill>
                      <a:srgbClr val="006834"/>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lnL>
                      <a:noFill/>
                    </a:lnL>
                    <a:lnR w="6350" cap="flat" cmpd="sng" algn="ctr">
                      <a:noFill/>
                      <a:prstDash val="solid"/>
                      <a:miter lim="800000"/>
                    </a:lnR>
                    <a:lnT w="6350" cap="flat" cmpd="sng" algn="ctr">
                      <a:noFill/>
                      <a:prstDash val="solid"/>
                      <a:miter lim="800000"/>
                    </a:lnT>
                    <a:lnB w="12700" cap="flat" cmpd="sng" algn="ctr">
                      <a:noFill/>
                      <a:prstDash val="solid"/>
                      <a:miter lim="800000"/>
                    </a:lnB>
                    <a:lnTlToBr w="12700" cmpd="sng">
                      <a:noFill/>
                      <a:prstDash val="solid"/>
                    </a:lnTlToBr>
                    <a:lnBlToTr w="12700" cmpd="sng">
                      <a:noFill/>
                      <a:prstDash val="solid"/>
                    </a:lnBlToTr>
                    <a:solidFill>
                      <a:srgbClr val="006834"/>
                    </a:solidFill>
                  </a:tcPr>
                </a:tc>
                <a:extLst>
                  <a:ext uri="{0D108BD9-81ED-4DB2-BD59-A6C34878D82A}">
                    <a16:rowId xmlns:a16="http://schemas.microsoft.com/office/drawing/2014/main" val="10000"/>
                  </a:ext>
                </a:extLst>
              </a:tr>
              <a:tr h="492245">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lnL w="6350" cap="flat" cmpd="sng" algn="ctr">
                      <a:noFill/>
                      <a:prstDash val="solid"/>
                      <a:miter lim="800000"/>
                    </a:lnL>
                    <a:lnR w="6350" cap="flat" cmpd="sng" algn="ctr">
                      <a:noFill/>
                      <a:prstDash val="solid"/>
                      <a:miter lim="800000"/>
                    </a:lnR>
                    <a:lnT w="1270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9249"/>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lnL w="6350" cap="flat" cmpd="sng" algn="ctr">
                      <a:noFill/>
                      <a:prstDash val="solid"/>
                      <a:miter lim="800000"/>
                    </a:lnL>
                    <a:lnR w="6350" cap="flat" cmpd="sng" algn="ctr">
                      <a:noFill/>
                      <a:prstDash val="solid"/>
                      <a:miter lim="800000"/>
                    </a:lnR>
                    <a:lnT w="1270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9249"/>
                    </a:solidFill>
                  </a:tcPr>
                </a:tc>
                <a:extLst>
                  <a:ext uri="{0D108BD9-81ED-4DB2-BD59-A6C34878D82A}">
                    <a16:rowId xmlns:a16="http://schemas.microsoft.com/office/drawing/2014/main" val="10001"/>
                  </a:ext>
                </a:extLst>
              </a:tr>
              <a:tr h="492245">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AC56"/>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AC56"/>
                    </a:solidFill>
                  </a:tcPr>
                </a:tc>
                <a:extLst>
                  <a:ext uri="{0D108BD9-81ED-4DB2-BD59-A6C34878D82A}">
                    <a16:rowId xmlns:a16="http://schemas.microsoft.com/office/drawing/2014/main" val="10002"/>
                  </a:ext>
                </a:extLst>
              </a:tr>
              <a:tr h="492245">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C462"/>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C462"/>
                    </a:solidFill>
                  </a:tcPr>
                </a:tc>
                <a:extLst>
                  <a:ext uri="{0D108BD9-81ED-4DB2-BD59-A6C34878D82A}">
                    <a16:rowId xmlns:a16="http://schemas.microsoft.com/office/drawing/2014/main" val="10003"/>
                  </a:ext>
                </a:extLst>
              </a:tr>
              <a:tr h="492245">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E271"/>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lnL w="6350" cap="flat" cmpd="sng" algn="ctr">
                      <a:noFill/>
                      <a:prstDash val="solid"/>
                      <a:miter lim="800000"/>
                    </a:lnL>
                    <a:lnR w="6350" cap="flat" cmpd="sng" algn="ctr">
                      <a:noFill/>
                      <a:prstDash val="solid"/>
                      <a:miter lim="800000"/>
                    </a:lnR>
                    <a:lnT w="6350" cap="flat" cmpd="sng" algn="ctr">
                      <a:noFill/>
                      <a:prstDash val="solid"/>
                      <a:miter lim="800000"/>
                    </a:lnT>
                    <a:lnB w="6350" cap="flat" cmpd="sng" algn="ctr">
                      <a:noFill/>
                      <a:prstDash val="solid"/>
                      <a:miter lim="800000"/>
                    </a:lnB>
                    <a:lnTlToBr w="12700" cmpd="sng">
                      <a:noFill/>
                      <a:prstDash val="solid"/>
                    </a:lnTlToBr>
                    <a:lnBlToTr w="12700" cmpd="sng">
                      <a:noFill/>
                      <a:prstDash val="solid"/>
                    </a:lnBlToTr>
                    <a:solidFill>
                      <a:srgbClr val="00E271"/>
                    </a:solidFill>
                  </a:tcPr>
                </a:tc>
                <a:extLst>
                  <a:ext uri="{0D108BD9-81ED-4DB2-BD59-A6C34878D82A}">
                    <a16:rowId xmlns:a16="http://schemas.microsoft.com/office/drawing/2014/main" val="10004"/>
                  </a:ext>
                </a:extLst>
              </a:tr>
            </a:tbl>
          </a:graphicData>
        </a:graphic>
      </p:graphicFrame>
      <p:pic>
        <p:nvPicPr>
          <p:cNvPr id="27" name="Imagem 26" descr="Logotipo&#10;&#10;Descrição gerada automaticamente">
            <a:extLst>
              <a:ext uri="{FF2B5EF4-FFF2-40B4-BE49-F238E27FC236}">
                <a16:creationId xmlns:a16="http://schemas.microsoft.com/office/drawing/2014/main" id="{0BEE4050-FB41-40BE-6DD4-E133C65E7178}"/>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30338" b="30288"/>
          <a:stretch/>
        </p:blipFill>
        <p:spPr>
          <a:xfrm rot="16200000">
            <a:off x="-3082923" y="3082922"/>
            <a:ext cx="6857995" cy="692147"/>
          </a:xfrm>
          <a:prstGeom prst="rect">
            <a:avLst/>
          </a:prstGeom>
        </p:spPr>
      </p:pic>
      <p:sp>
        <p:nvSpPr>
          <p:cNvPr id="7" name="CaixaDeTexto 6">
            <a:extLst>
              <a:ext uri="{FF2B5EF4-FFF2-40B4-BE49-F238E27FC236}">
                <a16:creationId xmlns:a16="http://schemas.microsoft.com/office/drawing/2014/main" id="{959B1A30-76D4-6CF1-01D2-0D45FEFCED1B}"/>
              </a:ext>
            </a:extLst>
          </p:cNvPr>
          <p:cNvSpPr txBox="1"/>
          <p:nvPr/>
        </p:nvSpPr>
        <p:spPr>
          <a:xfrm>
            <a:off x="1073734" y="968760"/>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los centros comerciales</a:t>
            </a:r>
          </a:p>
        </p:txBody>
      </p:sp>
      <p:sp>
        <p:nvSpPr>
          <p:cNvPr id="11" name="CaixaDeTexto 10">
            <a:extLst>
              <a:ext uri="{FF2B5EF4-FFF2-40B4-BE49-F238E27FC236}">
                <a16:creationId xmlns:a16="http://schemas.microsoft.com/office/drawing/2014/main" id="{10C5A1ED-9845-F066-A5A8-070FE645003F}"/>
              </a:ext>
            </a:extLst>
          </p:cNvPr>
          <p:cNvSpPr txBox="1"/>
          <p:nvPr/>
        </p:nvSpPr>
        <p:spPr>
          <a:xfrm>
            <a:off x="1098790" y="2605165"/>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GLA</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grpSp>
        <p:nvGrpSpPr>
          <p:cNvPr id="2" name="Agrupar 1">
            <a:extLst>
              <a:ext uri="{FF2B5EF4-FFF2-40B4-BE49-F238E27FC236}">
                <a16:creationId xmlns:a16="http://schemas.microsoft.com/office/drawing/2014/main" id="{60C8E070-BF05-8F0F-CFD5-5F09740D1867}"/>
              </a:ext>
            </a:extLst>
          </p:cNvPr>
          <p:cNvGrpSpPr/>
          <p:nvPr/>
        </p:nvGrpSpPr>
        <p:grpSpPr>
          <a:xfrm rot="10800000">
            <a:off x="-18225" y="-378881"/>
            <a:ext cx="710374" cy="7492999"/>
            <a:chOff x="61022" y="-406399"/>
            <a:chExt cx="649512" cy="406398"/>
          </a:xfrm>
        </p:grpSpPr>
        <p:sp>
          <p:nvSpPr>
            <p:cNvPr id="5" name="Retângulo 4">
              <a:extLst>
                <a:ext uri="{FF2B5EF4-FFF2-40B4-BE49-F238E27FC236}">
                  <a16:creationId xmlns:a16="http://schemas.microsoft.com/office/drawing/2014/main" id="{D03B0AB0-0994-90AC-BDF9-F9677B541997}"/>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6" name="Retângulo 5">
              <a:extLst>
                <a:ext uri="{FF2B5EF4-FFF2-40B4-BE49-F238E27FC236}">
                  <a16:creationId xmlns:a16="http://schemas.microsoft.com/office/drawing/2014/main" id="{CCF17781-8EB0-403B-A6A0-1AECA2086097}"/>
                </a:ext>
              </a:extLst>
            </p:cNvPr>
            <p:cNvSpPr/>
            <p:nvPr/>
          </p:nvSpPr>
          <p:spPr>
            <a:xfrm>
              <a:off x="61022" y="-406399"/>
              <a:ext cx="232959"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3F03917A-046B-AD1C-4F89-944D521DAB24}"/>
                </a:ext>
              </a:extLst>
            </p:cNvPr>
            <p:cNvSpPr/>
            <p:nvPr/>
          </p:nvSpPr>
          <p:spPr>
            <a:xfrm>
              <a:off x="50051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9" name="CaixaDeTexto 8">
            <a:extLst>
              <a:ext uri="{FF2B5EF4-FFF2-40B4-BE49-F238E27FC236}">
                <a16:creationId xmlns:a16="http://schemas.microsoft.com/office/drawing/2014/main" id="{B1A37BE6-82F7-D0DC-9C70-652E60885786}"/>
              </a:ext>
            </a:extLst>
          </p:cNvPr>
          <p:cNvSpPr txBox="1"/>
          <p:nvPr/>
        </p:nvSpPr>
        <p:spPr>
          <a:xfrm>
            <a:off x="1075532" y="5008941"/>
            <a:ext cx="2350056"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GLA total considera una muestra de 76 de los 84 centros comerciales del país.</a:t>
            </a:r>
            <a:endParaRPr lang="es-419" sz="900" dirty="0">
              <a:latin typeface="Montserrat" panose="00000500000000000000" pitchFamily="2" charset="0"/>
              <a:cs typeface="Calibri" panose="020F0502020204030204" pitchFamily="34" charset="0"/>
            </a:endParaRPr>
          </a:p>
        </p:txBody>
      </p:sp>
      <p:sp>
        <p:nvSpPr>
          <p:cNvPr id="12" name="Elipse 11">
            <a:extLst>
              <a:ext uri="{FF2B5EF4-FFF2-40B4-BE49-F238E27FC236}">
                <a16:creationId xmlns:a16="http://schemas.microsoft.com/office/drawing/2014/main" id="{F03F7745-DB17-CAA4-516D-D2AFD67CADB7}"/>
              </a:ext>
            </a:extLst>
          </p:cNvPr>
          <p:cNvSpPr/>
          <p:nvPr/>
        </p:nvSpPr>
        <p:spPr>
          <a:xfrm>
            <a:off x="869581" y="135505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14" name="Conector reto 13">
            <a:extLst>
              <a:ext uri="{FF2B5EF4-FFF2-40B4-BE49-F238E27FC236}">
                <a16:creationId xmlns:a16="http://schemas.microsoft.com/office/drawing/2014/main" id="{FDC0DBDD-0EA8-67C5-E531-8F55FF5DF29B}"/>
              </a:ext>
            </a:extLst>
          </p:cNvPr>
          <p:cNvCxnSpPr>
            <a:cxnSpLocks/>
          </p:cNvCxnSpPr>
          <p:nvPr/>
        </p:nvCxnSpPr>
        <p:spPr>
          <a:xfrm>
            <a:off x="945254" y="-3358606"/>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 name="Retângulo: Cantos Arredondados 2">
            <a:extLst>
              <a:ext uri="{FF2B5EF4-FFF2-40B4-BE49-F238E27FC236}">
                <a16:creationId xmlns:a16="http://schemas.microsoft.com/office/drawing/2014/main" id="{559BE6D9-DC06-DA13-1A85-61AFD694D7DC}"/>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215</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4" name="Retângulo: Cantos Arredondados 3">
            <a:hlinkClick r:id="rId3" action="ppaction://hlinksldjump"/>
            <a:extLst>
              <a:ext uri="{FF2B5EF4-FFF2-40B4-BE49-F238E27FC236}">
                <a16:creationId xmlns:a16="http://schemas.microsoft.com/office/drawing/2014/main" id="{C03F1CFC-C8F3-E74A-E1EF-E49A6B0211C9}"/>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542488369"/>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377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E9343D"/>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1170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4589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Imagem 4" descr="Logotipo&#10;&#10;Descrição gerada automaticamente">
            <a:extLst>
              <a:ext uri="{FF2B5EF4-FFF2-40B4-BE49-F238E27FC236}">
                <a16:creationId xmlns:a16="http://schemas.microsoft.com/office/drawing/2014/main" id="{689C0646-D314-3F2A-B7BE-DF40FC82F69C}"/>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30338" b="30288"/>
          <a:stretch/>
        </p:blipFill>
        <p:spPr>
          <a:xfrm rot="16200000">
            <a:off x="-3082923" y="3082922"/>
            <a:ext cx="6857995" cy="692147"/>
          </a:xfrm>
          <a:prstGeom prst="rect">
            <a:avLst/>
          </a:prstGeom>
        </p:spPr>
      </p:pic>
      <p:grpSp>
        <p:nvGrpSpPr>
          <p:cNvPr id="6" name="Agrupar 5">
            <a:extLst>
              <a:ext uri="{FF2B5EF4-FFF2-40B4-BE49-F238E27FC236}">
                <a16:creationId xmlns:a16="http://schemas.microsoft.com/office/drawing/2014/main" id="{5597B8D3-479D-D6E5-881B-2F5E29830BB7}"/>
              </a:ext>
            </a:extLst>
          </p:cNvPr>
          <p:cNvGrpSpPr/>
          <p:nvPr/>
        </p:nvGrpSpPr>
        <p:grpSpPr>
          <a:xfrm rot="10800000">
            <a:off x="-18225" y="-378881"/>
            <a:ext cx="710374" cy="7492999"/>
            <a:chOff x="61022" y="-406399"/>
            <a:chExt cx="649512" cy="406398"/>
          </a:xfrm>
        </p:grpSpPr>
        <p:sp>
          <p:nvSpPr>
            <p:cNvPr id="8" name="Retângulo 7">
              <a:extLst>
                <a:ext uri="{FF2B5EF4-FFF2-40B4-BE49-F238E27FC236}">
                  <a16:creationId xmlns:a16="http://schemas.microsoft.com/office/drawing/2014/main" id="{455D5247-867A-24A9-2F5F-F54F2BE0B1AB}"/>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9" name="Retângulo 8">
              <a:extLst>
                <a:ext uri="{FF2B5EF4-FFF2-40B4-BE49-F238E27FC236}">
                  <a16:creationId xmlns:a16="http://schemas.microsoft.com/office/drawing/2014/main" id="{D58FFDC3-EE07-23B9-6369-7161E26F8F20}"/>
                </a:ext>
              </a:extLst>
            </p:cNvPr>
            <p:cNvSpPr/>
            <p:nvPr/>
          </p:nvSpPr>
          <p:spPr>
            <a:xfrm>
              <a:off x="61022" y="-406399"/>
              <a:ext cx="232959"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0" name="Retângulo 9">
              <a:extLst>
                <a:ext uri="{FF2B5EF4-FFF2-40B4-BE49-F238E27FC236}">
                  <a16:creationId xmlns:a16="http://schemas.microsoft.com/office/drawing/2014/main" id="{A5E465FC-2B8A-E6ED-865C-F4C6F474A2C3}"/>
                </a:ext>
              </a:extLst>
            </p:cNvPr>
            <p:cNvSpPr/>
            <p:nvPr/>
          </p:nvSpPr>
          <p:spPr>
            <a:xfrm>
              <a:off x="50051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10">
            <a:extLst>
              <a:ext uri="{FF2B5EF4-FFF2-40B4-BE49-F238E27FC236}">
                <a16:creationId xmlns:a16="http://schemas.microsoft.com/office/drawing/2014/main" id="{37614C5E-2EC2-031A-5E27-2F7C8E08B251}"/>
              </a:ext>
            </a:extLst>
          </p:cNvPr>
          <p:cNvGraphicFramePr>
            <a:graphicFrameLocks noGrp="1"/>
          </p:cNvGraphicFramePr>
          <p:nvPr>
            <p:extLst>
              <p:ext uri="{D42A27DB-BD31-4B8C-83A1-F6EECF244321}">
                <p14:modId xmlns:p14="http://schemas.microsoft.com/office/powerpoint/2010/main" val="2039121585"/>
              </p:ext>
            </p:extLst>
          </p:nvPr>
        </p:nvGraphicFramePr>
        <p:xfrm>
          <a:off x="5314953" y="-1"/>
          <a:ext cx="6119999" cy="6832078"/>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E1126"/>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E1126"/>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CE1126"/>
                    </a:solidFill>
                  </a:tcPr>
                </a:tc>
                <a:extLst>
                  <a:ext uri="{0D108BD9-81ED-4DB2-BD59-A6C34878D82A}">
                    <a16:rowId xmlns:a16="http://schemas.microsoft.com/office/drawing/2014/main" val="3012483457"/>
                  </a:ext>
                </a:extLst>
              </a:tr>
              <a:tr h="298800">
                <a:tc>
                  <a:txBody>
                    <a:bodyPr/>
                    <a:lstStyle/>
                    <a:p>
                      <a:pPr algn="ctr" fontAlgn="b"/>
                      <a:r>
                        <a:rPr lang="pt-BR" sz="1100" b="0" i="0" u="none" strike="noStrike" dirty="0">
                          <a:solidFill>
                            <a:srgbClr val="000000"/>
                          </a:solidFill>
                          <a:effectLst/>
                          <a:latin typeface="Montserrat" panose="00000500000000000000" pitchFamily="2" charset="0"/>
                        </a:rPr>
                        <a:t>Lima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a:solidFill>
                            <a:srgbClr val="000000"/>
                          </a:solidFill>
                          <a:effectLst/>
                          <a:latin typeface="Montserrat" panose="00000500000000000000" pitchFamily="2" charset="0"/>
                        </a:rPr>
                        <a:t>Lima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a:solidFill>
                            <a:srgbClr val="000000"/>
                          </a:solidFill>
                          <a:effectLst/>
                          <a:latin typeface="Montserrat" panose="00000500000000000000" pitchFamily="2" charset="0"/>
                        </a:rPr>
                        <a:t>46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1307562550"/>
                  </a:ext>
                </a:extLst>
              </a:tr>
              <a:tr h="298800">
                <a:tc>
                  <a:txBody>
                    <a:bodyPr/>
                    <a:lstStyle/>
                    <a:p>
                      <a:pPr algn="ctr" fontAlgn="b"/>
                      <a:r>
                        <a:rPr lang="pt-BR" sz="1100" b="0" i="0" u="none" strike="noStrike" dirty="0">
                          <a:solidFill>
                            <a:srgbClr val="000000"/>
                          </a:solidFill>
                          <a:effectLst/>
                          <a:latin typeface="Montserrat" panose="00000500000000000000" pitchFamily="2" charset="0"/>
                        </a:rPr>
                        <a:t>Arequipa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a:solidFill>
                            <a:srgbClr val="000000"/>
                          </a:solidFill>
                          <a:effectLst/>
                          <a:latin typeface="Montserrat" panose="00000500000000000000" pitchFamily="2" charset="0"/>
                        </a:rPr>
                        <a:t>Arequipa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a:solidFill>
                            <a:srgbClr val="000000"/>
                          </a:solidFill>
                          <a:effectLst/>
                          <a:latin typeface="Montserrat" panose="00000500000000000000" pitchFamily="2"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3054193406"/>
                  </a:ext>
                </a:extLst>
              </a:tr>
              <a:tr h="298800">
                <a:tc>
                  <a:txBody>
                    <a:bodyPr/>
                    <a:lstStyle/>
                    <a:p>
                      <a:pPr algn="ctr" fontAlgn="b"/>
                      <a:r>
                        <a:rPr lang="pt-BR" sz="1100" b="0" i="0" u="none" strike="noStrike" dirty="0" err="1">
                          <a:solidFill>
                            <a:srgbClr val="000000"/>
                          </a:solidFill>
                          <a:effectLst/>
                          <a:latin typeface="Montserrat" panose="00000500000000000000" pitchFamily="2" charset="0"/>
                        </a:rPr>
                        <a:t>Piura</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Piura</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a:solidFill>
                            <a:srgbClr val="000000"/>
                          </a:solidFill>
                          <a:effectLst/>
                          <a:latin typeface="Montserrat" panose="00000500000000000000" pitchFamily="2"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2054920396"/>
                  </a:ext>
                </a:extLst>
              </a:tr>
              <a:tr h="298800">
                <a:tc>
                  <a:txBody>
                    <a:bodyPr/>
                    <a:lstStyle/>
                    <a:p>
                      <a:pPr algn="ctr" fontAlgn="b"/>
                      <a:r>
                        <a:rPr lang="pt-BR" sz="1100" b="0" i="0" u="none" strike="noStrike" dirty="0" err="1">
                          <a:solidFill>
                            <a:srgbClr val="000000"/>
                          </a:solidFill>
                          <a:effectLst/>
                          <a:latin typeface="Montserrat" panose="00000500000000000000" pitchFamily="2" charset="0"/>
                        </a:rPr>
                        <a:t>Cajamarca</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a:solidFill>
                            <a:srgbClr val="000000"/>
                          </a:solidFill>
                          <a:effectLst/>
                          <a:latin typeface="Montserrat" panose="00000500000000000000" pitchFamily="2" charset="0"/>
                        </a:rPr>
                        <a:t>Cajamarca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3752072157"/>
                  </a:ext>
                </a:extLst>
              </a:tr>
              <a:tr h="298800">
                <a:tc>
                  <a:txBody>
                    <a:bodyPr/>
                    <a:lstStyle/>
                    <a:p>
                      <a:pPr algn="ctr" fontAlgn="b"/>
                      <a:r>
                        <a:rPr lang="pt-BR" sz="1100" b="0" i="0" u="none" strike="noStrike" dirty="0" err="1">
                          <a:solidFill>
                            <a:srgbClr val="000000"/>
                          </a:solidFill>
                          <a:effectLst/>
                          <a:latin typeface="Montserrat" panose="00000500000000000000" pitchFamily="2" charset="0"/>
                        </a:rPr>
                        <a:t>Chiclayo</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Lambayeque</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4031367642"/>
                  </a:ext>
                </a:extLst>
              </a:tr>
              <a:tr h="298800">
                <a:tc>
                  <a:txBody>
                    <a:bodyPr/>
                    <a:lstStyle/>
                    <a:p>
                      <a:pPr algn="ctr" fontAlgn="b"/>
                      <a:r>
                        <a:rPr lang="pt-BR" sz="1100" b="0" i="0" u="none" strike="noStrike" dirty="0">
                          <a:solidFill>
                            <a:srgbClr val="000000"/>
                          </a:solidFill>
                          <a:effectLst/>
                          <a:latin typeface="Montserrat" panose="00000500000000000000" pitchFamily="2" charset="0"/>
                        </a:rPr>
                        <a:t>Trujillo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Libertad</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2873299266"/>
                  </a:ext>
                </a:extLst>
              </a:tr>
              <a:tr h="298800">
                <a:tc>
                  <a:txBody>
                    <a:bodyPr/>
                    <a:lstStyle/>
                    <a:p>
                      <a:pPr algn="ctr" fontAlgn="b"/>
                      <a:r>
                        <a:rPr lang="pt-BR" sz="1100" b="0" i="0" u="none" strike="noStrike" dirty="0" err="1">
                          <a:solidFill>
                            <a:srgbClr val="000000"/>
                          </a:solidFill>
                          <a:effectLst/>
                          <a:latin typeface="Montserrat" panose="00000500000000000000" pitchFamily="2" charset="0"/>
                        </a:rPr>
                        <a:t>Chimbote</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Santa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668676117"/>
                  </a:ext>
                </a:extLst>
              </a:tr>
              <a:tr h="298800">
                <a:tc>
                  <a:txBody>
                    <a:bodyPr/>
                    <a:lstStyle/>
                    <a:p>
                      <a:pPr algn="ctr" fontAlgn="b"/>
                      <a:r>
                        <a:rPr lang="pt-BR" sz="1100" b="0" i="0" u="none" strike="noStrike" dirty="0" err="1">
                          <a:solidFill>
                            <a:srgbClr val="000000"/>
                          </a:solidFill>
                          <a:effectLst/>
                          <a:latin typeface="Montserrat" panose="00000500000000000000" pitchFamily="2" charset="0"/>
                        </a:rPr>
                        <a:t>Huancayo</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err="1">
                          <a:solidFill>
                            <a:srgbClr val="000000"/>
                          </a:solidFill>
                          <a:effectLst/>
                          <a:latin typeface="Montserrat" panose="00000500000000000000" pitchFamily="2" charset="0"/>
                        </a:rPr>
                        <a:t>Huancayo</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3220823585"/>
                  </a:ext>
                </a:extLst>
              </a:tr>
              <a:tr h="298800">
                <a:tc>
                  <a:txBody>
                    <a:bodyPr/>
                    <a:lstStyle/>
                    <a:p>
                      <a:pPr algn="ctr" fontAlgn="b"/>
                      <a:r>
                        <a:rPr lang="pt-BR" sz="1100" b="0" i="0" u="none" strike="noStrike">
                          <a:solidFill>
                            <a:srgbClr val="000000"/>
                          </a:solidFill>
                          <a:effectLst/>
                          <a:latin typeface="Montserrat" panose="00000500000000000000" pitchFamily="2" charset="0"/>
                        </a:rPr>
                        <a:t>Huánuco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Huánuco</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281381991"/>
                  </a:ext>
                </a:extLst>
              </a:tr>
              <a:tr h="298800">
                <a:tc>
                  <a:txBody>
                    <a:bodyPr/>
                    <a:lstStyle/>
                    <a:p>
                      <a:pPr algn="ctr" fontAlgn="b"/>
                      <a:r>
                        <a:rPr lang="pt-BR" sz="1100" b="0" i="0" u="none" strike="noStrike" dirty="0" err="1">
                          <a:solidFill>
                            <a:srgbClr val="000000"/>
                          </a:solidFill>
                          <a:effectLst/>
                          <a:latin typeface="Montserrat" panose="00000500000000000000" pitchFamily="2" charset="0"/>
                        </a:rPr>
                        <a:t>Ica</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err="1">
                          <a:solidFill>
                            <a:srgbClr val="000000"/>
                          </a:solidFill>
                          <a:effectLst/>
                          <a:latin typeface="Montserrat" panose="00000500000000000000" pitchFamily="2" charset="0"/>
                        </a:rPr>
                        <a:t>Ica</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1140982063"/>
                  </a:ext>
                </a:extLst>
              </a:tr>
              <a:tr h="298800">
                <a:tc>
                  <a:txBody>
                    <a:bodyPr/>
                    <a:lstStyle/>
                    <a:p>
                      <a:pPr algn="ctr" fontAlgn="b"/>
                      <a:r>
                        <a:rPr lang="pt-BR" sz="1100" b="0" i="0" u="none" strike="noStrike" dirty="0" err="1">
                          <a:solidFill>
                            <a:srgbClr val="000000"/>
                          </a:solidFill>
                          <a:effectLst/>
                          <a:latin typeface="Montserrat" panose="00000500000000000000" pitchFamily="2" charset="0"/>
                        </a:rPr>
                        <a:t>Pucallpa</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a:solidFill>
                            <a:srgbClr val="000000"/>
                          </a:solidFill>
                          <a:effectLst/>
                          <a:latin typeface="Montserrat" panose="00000500000000000000" pitchFamily="2" charset="0"/>
                        </a:rPr>
                        <a:t>Ucayali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590072551"/>
                  </a:ext>
                </a:extLst>
              </a:tr>
              <a:tr h="298800">
                <a:tc>
                  <a:txBody>
                    <a:bodyPr/>
                    <a:lstStyle/>
                    <a:p>
                      <a:pPr algn="ctr" fontAlgn="b"/>
                      <a:r>
                        <a:rPr lang="pt-BR" sz="1100" b="0" i="0" u="none" strike="noStrike">
                          <a:solidFill>
                            <a:srgbClr val="000000"/>
                          </a:solidFill>
                          <a:effectLst/>
                          <a:latin typeface="Montserrat" panose="00000500000000000000" pitchFamily="2" charset="0"/>
                        </a:rPr>
                        <a:t>Barranca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Barranca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3081294170"/>
                  </a:ext>
                </a:extLst>
              </a:tr>
              <a:tr h="298800">
                <a:tc>
                  <a:txBody>
                    <a:bodyPr/>
                    <a:lstStyle/>
                    <a:p>
                      <a:pPr algn="ctr" fontAlgn="b"/>
                      <a:r>
                        <a:rPr lang="pt-BR" sz="1100" b="0" i="0" u="none" strike="noStrike">
                          <a:solidFill>
                            <a:srgbClr val="000000"/>
                          </a:solidFill>
                          <a:effectLst/>
                          <a:latin typeface="Montserrat" panose="00000500000000000000" pitchFamily="2" charset="0"/>
                        </a:rPr>
                        <a:t>Cañete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a:solidFill>
                            <a:srgbClr val="000000"/>
                          </a:solidFill>
                          <a:effectLst/>
                          <a:latin typeface="Montserrat" panose="00000500000000000000" pitchFamily="2" charset="0"/>
                        </a:rPr>
                        <a:t>Cañete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930030221"/>
                  </a:ext>
                </a:extLst>
              </a:tr>
              <a:tr h="298800">
                <a:tc>
                  <a:txBody>
                    <a:bodyPr/>
                    <a:lstStyle/>
                    <a:p>
                      <a:pPr algn="ctr" fontAlgn="b"/>
                      <a:r>
                        <a:rPr lang="pt-BR" sz="1100" b="0" i="0" u="none" strike="noStrike" dirty="0">
                          <a:solidFill>
                            <a:srgbClr val="000000"/>
                          </a:solidFill>
                          <a:effectLst/>
                          <a:latin typeface="Montserrat" panose="00000500000000000000" pitchFamily="2" charset="0"/>
                        </a:rPr>
                        <a:t>Chincha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a:solidFill>
                            <a:srgbClr val="000000"/>
                          </a:solidFill>
                          <a:effectLst/>
                          <a:latin typeface="Montserrat" panose="00000500000000000000" pitchFamily="2" charset="0"/>
                        </a:rPr>
                        <a:t>Chincha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1225063859"/>
                  </a:ext>
                </a:extLst>
              </a:tr>
              <a:tr h="298800">
                <a:tc>
                  <a:txBody>
                    <a:bodyPr/>
                    <a:lstStyle/>
                    <a:p>
                      <a:pPr algn="ctr" fontAlgn="b"/>
                      <a:r>
                        <a:rPr lang="pt-BR" sz="1100" b="0" i="0" u="none" strike="noStrike">
                          <a:solidFill>
                            <a:srgbClr val="000000"/>
                          </a:solidFill>
                          <a:effectLst/>
                          <a:latin typeface="Montserrat" panose="00000500000000000000" pitchFamily="2" charset="0"/>
                        </a:rPr>
                        <a:t>Cuzco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a:solidFill>
                            <a:srgbClr val="000000"/>
                          </a:solidFill>
                          <a:effectLst/>
                          <a:latin typeface="Montserrat" panose="00000500000000000000" pitchFamily="2" charset="0"/>
                        </a:rPr>
                        <a:t>Cuzco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477947059"/>
                  </a:ext>
                </a:extLst>
              </a:tr>
              <a:tr h="298800">
                <a:tc>
                  <a:txBody>
                    <a:bodyPr/>
                    <a:lstStyle/>
                    <a:p>
                      <a:pPr algn="ctr" fontAlgn="b"/>
                      <a:r>
                        <a:rPr lang="pt-BR" sz="1100" b="0" i="0" u="none" strike="noStrike">
                          <a:solidFill>
                            <a:srgbClr val="000000"/>
                          </a:solidFill>
                          <a:effectLst/>
                          <a:latin typeface="Montserrat" panose="00000500000000000000" pitchFamily="2" charset="0"/>
                        </a:rPr>
                        <a:t>Huacho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a:solidFill>
                            <a:srgbClr val="000000"/>
                          </a:solidFill>
                          <a:effectLst/>
                          <a:latin typeface="Montserrat" panose="00000500000000000000" pitchFamily="2" charset="0"/>
                        </a:rPr>
                        <a:t>Huaura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3293303817"/>
                  </a:ext>
                </a:extLst>
              </a:tr>
              <a:tr h="298800">
                <a:tc>
                  <a:txBody>
                    <a:bodyPr/>
                    <a:lstStyle/>
                    <a:p>
                      <a:pPr algn="ctr" fontAlgn="b"/>
                      <a:r>
                        <a:rPr lang="pt-BR" sz="1100" b="0" i="0" u="none" strike="noStrike">
                          <a:solidFill>
                            <a:srgbClr val="000000"/>
                          </a:solidFill>
                          <a:effectLst/>
                          <a:latin typeface="Montserrat" panose="00000500000000000000" pitchFamily="2" charset="0"/>
                        </a:rPr>
                        <a:t>Huaral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a:solidFill>
                            <a:srgbClr val="000000"/>
                          </a:solidFill>
                          <a:effectLst/>
                          <a:latin typeface="Montserrat" panose="00000500000000000000" pitchFamily="2" charset="0"/>
                        </a:rPr>
                        <a:t>Huaral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632341154"/>
                  </a:ext>
                </a:extLst>
              </a:tr>
              <a:tr h="298800">
                <a:tc>
                  <a:txBody>
                    <a:bodyPr/>
                    <a:lstStyle/>
                    <a:p>
                      <a:pPr algn="ctr" fontAlgn="b"/>
                      <a:r>
                        <a:rPr lang="pt-BR" sz="1100" b="0" i="0" u="none" strike="noStrike">
                          <a:solidFill>
                            <a:srgbClr val="000000"/>
                          </a:solidFill>
                          <a:effectLst/>
                          <a:latin typeface="Montserrat" panose="00000500000000000000" pitchFamily="2" charset="0"/>
                        </a:rPr>
                        <a:t>Jaén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a:solidFill>
                            <a:srgbClr val="000000"/>
                          </a:solidFill>
                          <a:effectLst/>
                          <a:latin typeface="Montserrat" panose="00000500000000000000" pitchFamily="2" charset="0"/>
                        </a:rPr>
                        <a:t>Jaén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2529338775"/>
                  </a:ext>
                </a:extLst>
              </a:tr>
              <a:tr h="298800">
                <a:tc>
                  <a:txBody>
                    <a:bodyPr/>
                    <a:lstStyle/>
                    <a:p>
                      <a:pPr algn="ctr" fontAlgn="b"/>
                      <a:r>
                        <a:rPr lang="pt-BR" sz="1100" b="0" i="0" u="none" strike="noStrike">
                          <a:solidFill>
                            <a:srgbClr val="000000"/>
                          </a:solidFill>
                          <a:effectLst/>
                          <a:latin typeface="Montserrat" panose="00000500000000000000" pitchFamily="2" charset="0"/>
                        </a:rPr>
                        <a:t>Juliaca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a:solidFill>
                            <a:srgbClr val="000000"/>
                          </a:solidFill>
                          <a:effectLst/>
                          <a:latin typeface="Montserrat" panose="00000500000000000000" pitchFamily="2" charset="0"/>
                        </a:rPr>
                        <a:t>San Román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2684877926"/>
                  </a:ext>
                </a:extLst>
              </a:tr>
              <a:tr h="298800">
                <a:tc>
                  <a:txBody>
                    <a:bodyPr/>
                    <a:lstStyle/>
                    <a:p>
                      <a:pPr algn="ctr" fontAlgn="b"/>
                      <a:r>
                        <a:rPr lang="pt-BR" sz="1100" b="0" i="0" u="none" strike="noStrike">
                          <a:solidFill>
                            <a:srgbClr val="000000"/>
                          </a:solidFill>
                          <a:effectLst/>
                          <a:latin typeface="Montserrat" panose="00000500000000000000" pitchFamily="2" charset="0"/>
                        </a:rPr>
                        <a:t>Pisco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a:solidFill>
                            <a:srgbClr val="000000"/>
                          </a:solidFill>
                          <a:effectLst/>
                          <a:latin typeface="Montserrat" panose="00000500000000000000" pitchFamily="2" charset="0"/>
                        </a:rPr>
                        <a:t>Pisco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CECE8"/>
                    </a:solidFill>
                  </a:tcPr>
                </a:tc>
                <a:extLst>
                  <a:ext uri="{0D108BD9-81ED-4DB2-BD59-A6C34878D82A}">
                    <a16:rowId xmlns:a16="http://schemas.microsoft.com/office/drawing/2014/main" val="2774232126"/>
                  </a:ext>
                </a:extLst>
              </a:tr>
              <a:tr h="298800">
                <a:tc>
                  <a:txBody>
                    <a:bodyPr/>
                    <a:lstStyle/>
                    <a:p>
                      <a:pPr algn="ctr" fontAlgn="b"/>
                      <a:r>
                        <a:rPr lang="pt-BR" sz="1100" b="0" i="0" u="none" strike="noStrike" dirty="0" err="1">
                          <a:solidFill>
                            <a:srgbClr val="000000"/>
                          </a:solidFill>
                          <a:effectLst/>
                          <a:latin typeface="Montserrat" panose="00000500000000000000" pitchFamily="2" charset="0"/>
                        </a:rPr>
                        <a:t>Sullana</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err="1">
                          <a:solidFill>
                            <a:srgbClr val="000000"/>
                          </a:solidFill>
                          <a:effectLst/>
                          <a:latin typeface="Montserrat" panose="00000500000000000000" pitchFamily="2" charset="0"/>
                        </a:rPr>
                        <a:t>Sullana</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8D7CD"/>
                    </a:solidFill>
                  </a:tcPr>
                </a:tc>
                <a:extLst>
                  <a:ext uri="{0D108BD9-81ED-4DB2-BD59-A6C34878D82A}">
                    <a16:rowId xmlns:a16="http://schemas.microsoft.com/office/drawing/2014/main" val="2542550286"/>
                  </a:ext>
                </a:extLst>
              </a:tr>
            </a:tbl>
          </a:graphicData>
        </a:graphic>
      </p:graphicFrame>
      <p:sp>
        <p:nvSpPr>
          <p:cNvPr id="7" name="Retângulo: Cantos Arredondados 6">
            <a:extLst>
              <a:ext uri="{FF2B5EF4-FFF2-40B4-BE49-F238E27FC236}">
                <a16:creationId xmlns:a16="http://schemas.microsoft.com/office/drawing/2014/main" id="{F9EEDB7C-DFD3-D1D0-BD0E-C559CF9C622F}"/>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216</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4" action="ppaction://hlinksldjump"/>
            <a:extLst>
              <a:ext uri="{FF2B5EF4-FFF2-40B4-BE49-F238E27FC236}">
                <a16:creationId xmlns:a16="http://schemas.microsoft.com/office/drawing/2014/main" id="{DBEFA4CD-0E23-7E81-4C7F-52B90E5C7DFB}"/>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451487529"/>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978885" y="-126597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903212" y="342900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Logotipo&#10;&#10;Descrição gerada automaticamente">
            <a:extLst>
              <a:ext uri="{FF2B5EF4-FFF2-40B4-BE49-F238E27FC236}">
                <a16:creationId xmlns:a16="http://schemas.microsoft.com/office/drawing/2014/main" id="{EBD82FBB-030F-4A8A-1DB7-98ABB49E817A}"/>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30338" b="30288"/>
          <a:stretch/>
        </p:blipFill>
        <p:spPr>
          <a:xfrm rot="16200000">
            <a:off x="-3082923" y="3082922"/>
            <a:ext cx="6857995" cy="692147"/>
          </a:xfrm>
          <a:prstGeom prst="rect">
            <a:avLst/>
          </a:prstGeom>
        </p:spPr>
      </p:pic>
      <p:sp>
        <p:nvSpPr>
          <p:cNvPr id="5" name="CaixaDeTexto 4">
            <a:extLst>
              <a:ext uri="{FF2B5EF4-FFF2-40B4-BE49-F238E27FC236}">
                <a16:creationId xmlns:a16="http://schemas.microsoft.com/office/drawing/2014/main" id="{18D2C072-32CD-05B2-9A9A-D79D4FB333CD}"/>
              </a:ext>
            </a:extLst>
          </p:cNvPr>
          <p:cNvSpPr txBox="1"/>
          <p:nvPr/>
        </p:nvSpPr>
        <p:spPr>
          <a:xfrm>
            <a:off x="1139298" y="330447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D91023"/>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D91023"/>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D91023"/>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DD365415-1659-7208-B8E7-FB2AC439B66C}"/>
              </a:ext>
            </a:extLst>
          </p:cNvPr>
          <p:cNvGrpSpPr/>
          <p:nvPr/>
        </p:nvGrpSpPr>
        <p:grpSpPr>
          <a:xfrm rot="10800000">
            <a:off x="-18225" y="-378881"/>
            <a:ext cx="710374" cy="7492999"/>
            <a:chOff x="61022" y="-406399"/>
            <a:chExt cx="649512" cy="406398"/>
          </a:xfrm>
        </p:grpSpPr>
        <p:sp>
          <p:nvSpPr>
            <p:cNvPr id="6" name="Retângulo 5">
              <a:extLst>
                <a:ext uri="{FF2B5EF4-FFF2-40B4-BE49-F238E27FC236}">
                  <a16:creationId xmlns:a16="http://schemas.microsoft.com/office/drawing/2014/main" id="{19567B03-F7F6-D1D7-B6CA-380D29E5CE7D}"/>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C63485D4-B459-EE79-BDB7-96EA419D4980}"/>
                </a:ext>
              </a:extLst>
            </p:cNvPr>
            <p:cNvSpPr/>
            <p:nvPr/>
          </p:nvSpPr>
          <p:spPr>
            <a:xfrm>
              <a:off x="61022" y="-406399"/>
              <a:ext cx="232959"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D086DB48-3955-AAA9-A47C-CCC08E5D6217}"/>
                </a:ext>
              </a:extLst>
            </p:cNvPr>
            <p:cNvSpPr/>
            <p:nvPr/>
          </p:nvSpPr>
          <p:spPr>
            <a:xfrm>
              <a:off x="50051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695B6C7A-BEF3-5585-5E35-361DD3180A25}"/>
              </a:ext>
            </a:extLst>
          </p:cNvPr>
          <p:cNvGraphicFramePr>
            <a:graphicFrameLocks noGrp="1"/>
          </p:cNvGraphicFramePr>
          <p:nvPr>
            <p:extLst>
              <p:ext uri="{D42A27DB-BD31-4B8C-83A1-F6EECF244321}">
                <p14:modId xmlns:p14="http://schemas.microsoft.com/office/powerpoint/2010/main" val="2954138247"/>
              </p:ext>
            </p:extLst>
          </p:nvPr>
        </p:nvGraphicFramePr>
        <p:xfrm>
          <a:off x="3725782" y="1"/>
          <a:ext cx="7812001" cy="67731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45600">
                <a:tc>
                  <a:txBody>
                    <a:bodyPr/>
                    <a:lstStyle/>
                    <a:p>
                      <a:pPr algn="ctr" fontAlgn="b"/>
                      <a:r>
                        <a:rPr lang="pt-BR" sz="900" b="0" i="0" u="none" strike="noStrike" dirty="0">
                          <a:solidFill>
                            <a:srgbClr val="000000"/>
                          </a:solidFill>
                          <a:effectLst/>
                          <a:latin typeface="Montserrat" panose="00000500000000000000" pitchFamily="2" charset="0"/>
                        </a:rPr>
                        <a:t>Arequipa Center</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Cencosud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Arequipa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Arequipa</a:t>
                      </a:r>
                    </a:p>
                  </a:txBody>
                  <a:tcPr marL="9525" marR="9525" marT="9525" marB="0" anchor="ctr">
                    <a:solidFill>
                      <a:srgbClr val="F8D7CD"/>
                    </a:solidFill>
                  </a:tcPr>
                </a:tc>
                <a:tc rowSpan="4">
                  <a:txBody>
                    <a:bodyPr/>
                    <a:lstStyle/>
                    <a:p>
                      <a:pPr algn="ctr" fontAlgn="b"/>
                      <a:r>
                        <a:rPr lang="pt-BR" sz="900" b="0" i="0" u="none" strike="noStrike" dirty="0">
                          <a:solidFill>
                            <a:srgbClr val="000000"/>
                          </a:solidFill>
                          <a:effectLst/>
                          <a:latin typeface="Montserrat" panose="00000500000000000000" pitchFamily="2" charset="0"/>
                        </a:rPr>
                        <a:t>116.812</a:t>
                      </a:r>
                    </a:p>
                  </a:txBody>
                  <a:tcPr marL="9525" marR="9525" marT="9525" marB="0" anchor="ctr">
                    <a:solidFill>
                      <a:srgbClr val="F8D7CD"/>
                    </a:solidFill>
                  </a:tcPr>
                </a:tc>
                <a:extLst>
                  <a:ext uri="{0D108BD9-81ED-4DB2-BD59-A6C34878D82A}">
                    <a16:rowId xmlns:a16="http://schemas.microsoft.com/office/drawing/2014/main" val="174269447"/>
                  </a:ext>
                </a:extLst>
              </a:tr>
              <a:tr h="345600">
                <a:tc>
                  <a:txBody>
                    <a:bodyPr/>
                    <a:lstStyle/>
                    <a:p>
                      <a:pPr algn="ctr" fontAlgn="b"/>
                      <a:r>
                        <a:rPr lang="pt-BR" sz="900" b="0" i="0" u="none" strike="noStrike" dirty="0">
                          <a:solidFill>
                            <a:srgbClr val="000000"/>
                          </a:solidFill>
                          <a:effectLst/>
                          <a:latin typeface="Montserrat" panose="00000500000000000000" pitchFamily="2" charset="0"/>
                        </a:rPr>
                        <a:t>Balta Shopping</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Cencosud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r>
                        <a:rPr lang="pt-BR" sz="900" b="0" i="0" u="none" strike="noStrike" dirty="0">
                          <a:solidFill>
                            <a:srgbClr val="000000"/>
                          </a:solidFill>
                          <a:effectLst/>
                          <a:latin typeface="Montserrat" panose="00000500000000000000" pitchFamily="2" charset="0"/>
                        </a:rPr>
                        <a:t>116.812</a:t>
                      </a:r>
                    </a:p>
                  </a:txBody>
                  <a:tcPr marL="9525" marR="9525" marT="9525" marB="0" anchor="ctr">
                    <a:solidFill>
                      <a:srgbClr val="FCECE8"/>
                    </a:solidFill>
                  </a:tcPr>
                </a:tc>
                <a:extLst>
                  <a:ext uri="{0D108BD9-81ED-4DB2-BD59-A6C34878D82A}">
                    <a16:rowId xmlns:a16="http://schemas.microsoft.com/office/drawing/2014/main" val="2738435831"/>
                  </a:ext>
                </a:extLst>
              </a:tr>
              <a:tr h="345600">
                <a:tc>
                  <a:txBody>
                    <a:bodyPr/>
                    <a:lstStyle/>
                    <a:p>
                      <a:pPr algn="ctr" fontAlgn="b"/>
                      <a:r>
                        <a:rPr lang="pt-BR" sz="900" b="0" i="0" u="none" strike="noStrike" dirty="0">
                          <a:solidFill>
                            <a:srgbClr val="000000"/>
                          </a:solidFill>
                          <a:effectLst/>
                          <a:latin typeface="Montserrat" panose="00000500000000000000" pitchFamily="2" charset="0"/>
                        </a:rPr>
                        <a:t>Canadá Shopping</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Cencosud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r>
                        <a:rPr lang="pt-BR" sz="900" b="0" i="0" u="none" strike="noStrike" dirty="0">
                          <a:solidFill>
                            <a:srgbClr val="000000"/>
                          </a:solidFill>
                          <a:effectLst/>
                          <a:latin typeface="Montserrat" panose="00000500000000000000" pitchFamily="2" charset="0"/>
                        </a:rPr>
                        <a:t>116.812</a:t>
                      </a:r>
                    </a:p>
                  </a:txBody>
                  <a:tcPr marL="9525" marR="9525" marT="9525" marB="0" anchor="ctr">
                    <a:solidFill>
                      <a:srgbClr val="F8D7CD"/>
                    </a:solidFill>
                  </a:tcPr>
                </a:tc>
                <a:extLst>
                  <a:ext uri="{0D108BD9-81ED-4DB2-BD59-A6C34878D82A}">
                    <a16:rowId xmlns:a16="http://schemas.microsoft.com/office/drawing/2014/main" val="1188178967"/>
                  </a:ext>
                </a:extLst>
              </a:tr>
              <a:tr h="345600">
                <a:tc>
                  <a:txBody>
                    <a:bodyPr/>
                    <a:lstStyle/>
                    <a:p>
                      <a:pPr algn="ctr" fontAlgn="b"/>
                      <a:r>
                        <a:rPr lang="pt-BR" sz="900" b="0" i="0" u="none" strike="noStrike" dirty="0">
                          <a:solidFill>
                            <a:srgbClr val="000000"/>
                          </a:solidFill>
                          <a:effectLst/>
                          <a:latin typeface="Montserrat" panose="00000500000000000000" pitchFamily="2" charset="0"/>
                        </a:rPr>
                        <a:t>Plaza Lima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Cencosud</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r>
                        <a:rPr lang="pt-BR" sz="900" b="0" i="0" u="none" strike="noStrike" dirty="0">
                          <a:solidFill>
                            <a:srgbClr val="000000"/>
                          </a:solidFill>
                          <a:effectLst/>
                          <a:latin typeface="Montserrat" panose="00000500000000000000" pitchFamily="2" charset="0"/>
                        </a:rPr>
                        <a:t>116.812</a:t>
                      </a:r>
                    </a:p>
                  </a:txBody>
                  <a:tcPr marL="9525" marR="9525" marT="9525" marB="0" anchor="ctr">
                    <a:solidFill>
                      <a:srgbClr val="FCECE8"/>
                    </a:solidFill>
                  </a:tcPr>
                </a:tc>
                <a:extLst>
                  <a:ext uri="{0D108BD9-81ED-4DB2-BD59-A6C34878D82A}">
                    <a16:rowId xmlns:a16="http://schemas.microsoft.com/office/drawing/2014/main" val="1037831715"/>
                  </a:ext>
                </a:extLst>
              </a:tr>
              <a:tr h="345600">
                <a:tc>
                  <a:txBody>
                    <a:bodyPr/>
                    <a:lstStyle/>
                    <a:p>
                      <a:pPr algn="ctr" fontAlgn="b"/>
                      <a:r>
                        <a:rPr lang="pt-BR" sz="900" b="0" i="0" u="none" strike="noStrike" dirty="0" err="1">
                          <a:solidFill>
                            <a:srgbClr val="000000"/>
                          </a:solidFill>
                          <a:effectLst/>
                          <a:latin typeface="Montserrat" panose="00000500000000000000" pitchFamily="2" charset="0"/>
                        </a:rPr>
                        <a:t>Minka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Centenario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54.200</a:t>
                      </a:r>
                    </a:p>
                  </a:txBody>
                  <a:tcPr marL="9525" marR="9525" marT="9525" marB="0" anchor="ctr">
                    <a:solidFill>
                      <a:srgbClr val="FCECE8"/>
                    </a:solidFill>
                  </a:tcPr>
                </a:tc>
                <a:extLst>
                  <a:ext uri="{0D108BD9-81ED-4DB2-BD59-A6C34878D82A}">
                    <a16:rowId xmlns:a16="http://schemas.microsoft.com/office/drawing/2014/main" val="1624563643"/>
                  </a:ext>
                </a:extLst>
              </a:tr>
              <a:tr h="345600">
                <a:tc>
                  <a:txBody>
                    <a:bodyPr/>
                    <a:lstStyle/>
                    <a:p>
                      <a:pPr algn="ctr" fontAlgn="b"/>
                      <a:r>
                        <a:rPr lang="pt-BR" sz="900" b="0" i="0" u="none" strike="noStrike" dirty="0">
                          <a:solidFill>
                            <a:srgbClr val="000000"/>
                          </a:solidFill>
                          <a:effectLst/>
                          <a:latin typeface="Montserrat" panose="00000500000000000000" pitchFamily="2" charset="0"/>
                        </a:rPr>
                        <a:t>Mall Del </a:t>
                      </a:r>
                      <a:r>
                        <a:rPr lang="pt-BR" sz="900" b="0" i="0" u="none" strike="noStrike" dirty="0" err="1">
                          <a:solidFill>
                            <a:srgbClr val="000000"/>
                          </a:solidFill>
                          <a:effectLst/>
                          <a:latin typeface="Montserrat" panose="00000500000000000000" pitchFamily="2" charset="0"/>
                        </a:rPr>
                        <a:t>Sur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Corp</a:t>
                      </a:r>
                      <a:r>
                        <a:rPr lang="pt-BR" sz="900" b="0" i="0" u="none" strike="noStrike" dirty="0">
                          <a:solidFill>
                            <a:srgbClr val="000000"/>
                          </a:solidFill>
                          <a:effectLst/>
                          <a:latin typeface="Montserrat" panose="00000500000000000000" pitchFamily="2" charset="0"/>
                        </a:rPr>
                        <a:t>. Wong</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rowSpan="2">
                  <a:txBody>
                    <a:bodyPr/>
                    <a:lstStyle/>
                    <a:p>
                      <a:pPr algn="ctr" fontAlgn="b"/>
                      <a:r>
                        <a:rPr lang="pt-BR" sz="900" b="0" i="0" u="none" strike="noStrike" dirty="0">
                          <a:solidFill>
                            <a:srgbClr val="000000"/>
                          </a:solidFill>
                          <a:effectLst/>
                          <a:latin typeface="Montserrat" panose="00000500000000000000" pitchFamily="2" charset="0"/>
                        </a:rPr>
                        <a:t>224.064</a:t>
                      </a:r>
                    </a:p>
                  </a:txBody>
                  <a:tcPr marL="9525" marR="9525" marT="9525" marB="0" anchor="ctr">
                    <a:solidFill>
                      <a:srgbClr val="F8D7CD"/>
                    </a:solidFill>
                  </a:tcPr>
                </a:tc>
                <a:extLst>
                  <a:ext uri="{0D108BD9-81ED-4DB2-BD59-A6C34878D82A}">
                    <a16:rowId xmlns:a16="http://schemas.microsoft.com/office/drawing/2014/main" val="159647448"/>
                  </a:ext>
                </a:extLst>
              </a:tr>
              <a:tr h="345600">
                <a:tc>
                  <a:txBody>
                    <a:bodyPr/>
                    <a:lstStyle/>
                    <a:p>
                      <a:pPr algn="ctr" fontAlgn="b"/>
                      <a:r>
                        <a:rPr lang="pt-BR" sz="900" b="0" i="0" u="none" strike="noStrike" dirty="0">
                          <a:solidFill>
                            <a:srgbClr val="000000"/>
                          </a:solidFill>
                          <a:effectLst/>
                          <a:latin typeface="Montserrat" panose="00000500000000000000" pitchFamily="2" charset="0"/>
                        </a:rPr>
                        <a:t>Plaza Norte</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Corp</a:t>
                      </a:r>
                      <a:r>
                        <a:rPr lang="pt-BR" sz="900" b="0" i="0" u="none" strike="noStrike" dirty="0">
                          <a:solidFill>
                            <a:srgbClr val="000000"/>
                          </a:solidFill>
                          <a:effectLst/>
                          <a:latin typeface="Montserrat" panose="00000500000000000000" pitchFamily="2" charset="0"/>
                        </a:rPr>
                        <a:t>. Wong</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r>
                        <a:rPr lang="pt-BR" sz="900" b="0" i="0" u="none" strike="noStrike" dirty="0">
                          <a:solidFill>
                            <a:srgbClr val="000000"/>
                          </a:solidFill>
                          <a:effectLst/>
                          <a:latin typeface="Montserrat" panose="00000500000000000000" pitchFamily="2" charset="0"/>
                        </a:rPr>
                        <a:t>224.064</a:t>
                      </a:r>
                    </a:p>
                  </a:txBody>
                  <a:tcPr marL="9525" marR="9525" marT="9525" marB="0" anchor="ctr">
                    <a:solidFill>
                      <a:srgbClr val="F8D7CD"/>
                    </a:solidFill>
                  </a:tcPr>
                </a:tc>
                <a:extLst>
                  <a:ext uri="{0D108BD9-81ED-4DB2-BD59-A6C34878D82A}">
                    <a16:rowId xmlns:a16="http://schemas.microsoft.com/office/drawing/2014/main" val="3882297485"/>
                  </a:ext>
                </a:extLst>
              </a:tr>
              <a:tr h="345600">
                <a:tc>
                  <a:txBody>
                    <a:bodyPr/>
                    <a:lstStyle/>
                    <a:p>
                      <a:pPr algn="ctr" fontAlgn="b"/>
                      <a:r>
                        <a:rPr lang="es-ES" sz="900" b="0" i="0" u="none" strike="noStrike" dirty="0">
                          <a:solidFill>
                            <a:srgbClr val="000000"/>
                          </a:solidFill>
                          <a:effectLst/>
                          <a:latin typeface="Montserrat" panose="00000500000000000000" pitchFamily="2" charset="0"/>
                        </a:rPr>
                        <a:t>Plaza De La Luna Piura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Patio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Piura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Piura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rowSpan="4">
                  <a:txBody>
                    <a:bodyPr/>
                    <a:lstStyle/>
                    <a:p>
                      <a:pPr algn="ctr" fontAlgn="b"/>
                      <a:r>
                        <a:rPr lang="pt-BR" sz="900" b="0" i="0" u="none" strike="noStrike" dirty="0">
                          <a:solidFill>
                            <a:srgbClr val="000000"/>
                          </a:solidFill>
                          <a:effectLst/>
                          <a:latin typeface="Montserrat" panose="00000500000000000000" pitchFamily="2" charset="0"/>
                        </a:rPr>
                        <a:t>82.889</a:t>
                      </a:r>
                    </a:p>
                  </a:txBody>
                  <a:tcPr marL="9525" marR="9525" marT="9525" marB="0" anchor="ctr">
                    <a:solidFill>
                      <a:srgbClr val="FCECE8"/>
                    </a:solidFill>
                  </a:tcPr>
                </a:tc>
                <a:extLst>
                  <a:ext uri="{0D108BD9-81ED-4DB2-BD59-A6C34878D82A}">
                    <a16:rowId xmlns:a16="http://schemas.microsoft.com/office/drawing/2014/main" val="1849445180"/>
                  </a:ext>
                </a:extLst>
              </a:tr>
              <a:tr h="345600">
                <a:tc>
                  <a:txBody>
                    <a:bodyPr/>
                    <a:lstStyle/>
                    <a:p>
                      <a:pPr algn="ctr" fontAlgn="b"/>
                      <a:r>
                        <a:rPr lang="pt-BR" sz="900" b="0" i="0" u="none" strike="noStrike" dirty="0">
                          <a:solidFill>
                            <a:srgbClr val="000000"/>
                          </a:solidFill>
                          <a:effectLst/>
                          <a:latin typeface="Montserrat" panose="00000500000000000000" pitchFamily="2" charset="0"/>
                        </a:rPr>
                        <a:t>Plaza Del Sol </a:t>
                      </a:r>
                      <a:r>
                        <a:rPr lang="pt-BR" sz="900" b="0" i="0" u="none" strike="noStrike" dirty="0" err="1">
                          <a:solidFill>
                            <a:srgbClr val="000000"/>
                          </a:solidFill>
                          <a:effectLst/>
                          <a:latin typeface="Montserrat" panose="00000500000000000000" pitchFamily="2" charset="0"/>
                        </a:rPr>
                        <a:t>Huacho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Patio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Huacho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Huaura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vMerge="1">
                  <a:txBody>
                    <a:bodyPr/>
                    <a:lstStyle/>
                    <a:p>
                      <a:pPr algn="ctr" fontAlgn="b"/>
                      <a:r>
                        <a:rPr lang="pt-BR" sz="900" b="0" i="0" u="none" strike="noStrike" dirty="0">
                          <a:solidFill>
                            <a:srgbClr val="000000"/>
                          </a:solidFill>
                          <a:effectLst/>
                          <a:latin typeface="Montserrat" panose="00000500000000000000" pitchFamily="2" charset="0"/>
                        </a:rPr>
                        <a:t>82.889</a:t>
                      </a:r>
                    </a:p>
                  </a:txBody>
                  <a:tcPr marL="9525" marR="9525" marT="9525" marB="0" anchor="ctr">
                    <a:solidFill>
                      <a:srgbClr val="F8D7CD"/>
                    </a:solidFill>
                  </a:tcPr>
                </a:tc>
                <a:extLst>
                  <a:ext uri="{0D108BD9-81ED-4DB2-BD59-A6C34878D82A}">
                    <a16:rowId xmlns:a16="http://schemas.microsoft.com/office/drawing/2014/main" val="1411550322"/>
                  </a:ext>
                </a:extLst>
              </a:tr>
              <a:tr h="345600">
                <a:tc>
                  <a:txBody>
                    <a:bodyPr/>
                    <a:lstStyle/>
                    <a:p>
                      <a:pPr algn="ctr" fontAlgn="b"/>
                      <a:r>
                        <a:rPr lang="pt-BR" sz="900" b="0" i="0" u="none" strike="noStrike" dirty="0">
                          <a:solidFill>
                            <a:srgbClr val="000000"/>
                          </a:solidFill>
                          <a:effectLst/>
                          <a:latin typeface="Montserrat" panose="00000500000000000000" pitchFamily="2" charset="0"/>
                        </a:rPr>
                        <a:t>Plaza Del Sol </a:t>
                      </a:r>
                      <a:r>
                        <a:rPr lang="pt-BR" sz="900" b="0" i="0" u="none" strike="noStrike" dirty="0" err="1">
                          <a:solidFill>
                            <a:srgbClr val="000000"/>
                          </a:solidFill>
                          <a:effectLst/>
                          <a:latin typeface="Montserrat" panose="00000500000000000000" pitchFamily="2" charset="0"/>
                        </a:rPr>
                        <a:t>Ica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Patio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Ica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Ica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vMerge="1">
                  <a:txBody>
                    <a:bodyPr/>
                    <a:lstStyle/>
                    <a:p>
                      <a:pPr algn="ctr" fontAlgn="b"/>
                      <a:r>
                        <a:rPr lang="pt-BR" sz="900" b="0" i="0" u="none" strike="noStrike" dirty="0">
                          <a:solidFill>
                            <a:srgbClr val="000000"/>
                          </a:solidFill>
                          <a:effectLst/>
                          <a:latin typeface="Montserrat" panose="00000500000000000000" pitchFamily="2" charset="0"/>
                        </a:rPr>
                        <a:t>82.889</a:t>
                      </a:r>
                    </a:p>
                  </a:txBody>
                  <a:tcPr marL="9525" marR="9525" marT="9525" marB="0" anchor="ctr">
                    <a:solidFill>
                      <a:srgbClr val="FCECE8"/>
                    </a:solidFill>
                  </a:tcPr>
                </a:tc>
                <a:extLst>
                  <a:ext uri="{0D108BD9-81ED-4DB2-BD59-A6C34878D82A}">
                    <a16:rowId xmlns:a16="http://schemas.microsoft.com/office/drawing/2014/main" val="3066878474"/>
                  </a:ext>
                </a:extLst>
              </a:tr>
              <a:tr h="345600">
                <a:tc>
                  <a:txBody>
                    <a:bodyPr/>
                    <a:lstStyle/>
                    <a:p>
                      <a:pPr algn="ctr" fontAlgn="b"/>
                      <a:r>
                        <a:rPr lang="pt-BR" sz="900" b="0" i="0" u="none" strike="noStrike" dirty="0">
                          <a:solidFill>
                            <a:srgbClr val="000000"/>
                          </a:solidFill>
                          <a:effectLst/>
                          <a:latin typeface="Montserrat" panose="00000500000000000000" pitchFamily="2" charset="0"/>
                        </a:rPr>
                        <a:t>Plaza Del Sol </a:t>
                      </a:r>
                      <a:r>
                        <a:rPr lang="pt-BR" sz="900" b="0" i="0" u="none" strike="noStrike" dirty="0" err="1">
                          <a:solidFill>
                            <a:srgbClr val="000000"/>
                          </a:solidFill>
                          <a:effectLst/>
                          <a:latin typeface="Montserrat" panose="00000500000000000000" pitchFamily="2" charset="0"/>
                        </a:rPr>
                        <a:t>Piura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Grupo Patio</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Piura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Piura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vMerge="1">
                  <a:txBody>
                    <a:bodyPr/>
                    <a:lstStyle/>
                    <a:p>
                      <a:pPr algn="ctr" fontAlgn="b"/>
                      <a:r>
                        <a:rPr lang="pt-BR" sz="900" b="0" i="0" u="none" strike="noStrike" dirty="0">
                          <a:solidFill>
                            <a:srgbClr val="000000"/>
                          </a:solidFill>
                          <a:effectLst/>
                          <a:latin typeface="Montserrat" panose="00000500000000000000" pitchFamily="2" charset="0"/>
                        </a:rPr>
                        <a:t>82.889</a:t>
                      </a:r>
                    </a:p>
                  </a:txBody>
                  <a:tcPr marL="9525" marR="9525" marT="9525" marB="0" anchor="ctr">
                    <a:solidFill>
                      <a:srgbClr val="F8D7CD"/>
                    </a:solidFill>
                  </a:tcPr>
                </a:tc>
                <a:extLst>
                  <a:ext uri="{0D108BD9-81ED-4DB2-BD59-A6C34878D82A}">
                    <a16:rowId xmlns:a16="http://schemas.microsoft.com/office/drawing/2014/main" val="2150376807"/>
                  </a:ext>
                </a:extLst>
              </a:tr>
              <a:tr h="345600">
                <a:tc>
                  <a:txBody>
                    <a:bodyPr/>
                    <a:lstStyle/>
                    <a:p>
                      <a:pPr algn="ctr" fontAlgn="b"/>
                      <a:r>
                        <a:rPr lang="pt-BR" sz="900" b="0" i="0" u="none" strike="noStrike" dirty="0">
                          <a:solidFill>
                            <a:srgbClr val="000000"/>
                          </a:solidFill>
                          <a:effectLst/>
                          <a:latin typeface="Montserrat" panose="00000500000000000000" pitchFamily="2" charset="0"/>
                        </a:rPr>
                        <a:t>Boulevard De Asia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Jockey Plaza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rowSpan="3">
                  <a:txBody>
                    <a:bodyPr/>
                    <a:lstStyle/>
                    <a:p>
                      <a:pPr algn="ctr" fontAlgn="b"/>
                      <a:r>
                        <a:rPr lang="pt-BR" sz="900" b="0" i="0" u="none" strike="noStrike" dirty="0">
                          <a:solidFill>
                            <a:srgbClr val="000000"/>
                          </a:solidFill>
                          <a:effectLst/>
                          <a:latin typeface="Montserrat" panose="00000500000000000000" pitchFamily="2" charset="0"/>
                        </a:rPr>
                        <a:t>221.551</a:t>
                      </a:r>
                    </a:p>
                  </a:txBody>
                  <a:tcPr marL="9525" marR="9525" marT="9525" marB="0" anchor="ctr">
                    <a:solidFill>
                      <a:srgbClr val="F8D7CD"/>
                    </a:solidFill>
                  </a:tcPr>
                </a:tc>
                <a:extLst>
                  <a:ext uri="{0D108BD9-81ED-4DB2-BD59-A6C34878D82A}">
                    <a16:rowId xmlns:a16="http://schemas.microsoft.com/office/drawing/2014/main" val="2015994734"/>
                  </a:ext>
                </a:extLst>
              </a:tr>
              <a:tr h="345600">
                <a:tc>
                  <a:txBody>
                    <a:bodyPr/>
                    <a:lstStyle/>
                    <a:p>
                      <a:pPr algn="ctr" fontAlgn="b"/>
                      <a:r>
                        <a:rPr lang="pt-BR" sz="900" b="0" i="0" u="none" strike="noStrike" dirty="0">
                          <a:solidFill>
                            <a:srgbClr val="000000"/>
                          </a:solidFill>
                          <a:effectLst/>
                          <a:latin typeface="Montserrat" panose="00000500000000000000" pitchFamily="2" charset="0"/>
                        </a:rPr>
                        <a:t>Jockey Plaza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Jockey Plaza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r>
                        <a:rPr lang="pt-BR" sz="900" b="0" i="0" u="none" strike="noStrike" dirty="0">
                          <a:solidFill>
                            <a:srgbClr val="000000"/>
                          </a:solidFill>
                          <a:effectLst/>
                          <a:latin typeface="Montserrat" panose="00000500000000000000" pitchFamily="2" charset="0"/>
                        </a:rPr>
                        <a:t>221.551</a:t>
                      </a:r>
                    </a:p>
                  </a:txBody>
                  <a:tcPr marL="9525" marR="9525" marT="9525" marB="0" anchor="ctr">
                    <a:solidFill>
                      <a:srgbClr val="F8D7CD"/>
                    </a:solidFill>
                  </a:tcPr>
                </a:tc>
                <a:extLst>
                  <a:ext uri="{0D108BD9-81ED-4DB2-BD59-A6C34878D82A}">
                    <a16:rowId xmlns:a16="http://schemas.microsoft.com/office/drawing/2014/main" val="2104077100"/>
                  </a:ext>
                </a:extLst>
              </a:tr>
              <a:tr h="345600">
                <a:tc>
                  <a:txBody>
                    <a:bodyPr/>
                    <a:lstStyle/>
                    <a:p>
                      <a:pPr algn="ctr" fontAlgn="b"/>
                      <a:r>
                        <a:rPr lang="pt-BR" sz="900" b="0" i="0" u="none" strike="noStrike" dirty="0" err="1">
                          <a:solidFill>
                            <a:srgbClr val="000000"/>
                          </a:solidFill>
                          <a:effectLst/>
                          <a:latin typeface="Montserrat" panose="00000500000000000000" pitchFamily="2" charset="0"/>
                        </a:rPr>
                        <a:t>Yoy</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Jockey Plaza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r>
                        <a:rPr lang="pt-BR" sz="900" b="0" i="0" u="none" strike="noStrike" dirty="0">
                          <a:solidFill>
                            <a:srgbClr val="000000"/>
                          </a:solidFill>
                          <a:effectLst/>
                          <a:latin typeface="Montserrat" panose="00000500000000000000" pitchFamily="2" charset="0"/>
                        </a:rPr>
                        <a:t>221.551</a:t>
                      </a:r>
                    </a:p>
                  </a:txBody>
                  <a:tcPr marL="9525" marR="9525" marT="9525" marB="0" anchor="ctr">
                    <a:solidFill>
                      <a:srgbClr val="FCECE8"/>
                    </a:solidFill>
                  </a:tcPr>
                </a:tc>
                <a:extLst>
                  <a:ext uri="{0D108BD9-81ED-4DB2-BD59-A6C34878D82A}">
                    <a16:rowId xmlns:a16="http://schemas.microsoft.com/office/drawing/2014/main" val="1068493753"/>
                  </a:ext>
                </a:extLst>
              </a:tr>
              <a:tr h="345600">
                <a:tc>
                  <a:txBody>
                    <a:bodyPr/>
                    <a:lstStyle/>
                    <a:p>
                      <a:pPr algn="ctr" fontAlgn="b"/>
                      <a:r>
                        <a:rPr lang="pt-BR" sz="900" b="0" i="0" u="none" strike="noStrike" dirty="0" err="1">
                          <a:solidFill>
                            <a:srgbClr val="000000"/>
                          </a:solidFill>
                          <a:effectLst/>
                          <a:latin typeface="Montserrat" panose="00000500000000000000" pitchFamily="2" charset="0"/>
                        </a:rPr>
                        <a:t>Lap</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 </a:t>
                      </a:r>
                      <a:r>
                        <a:rPr lang="pt-BR" sz="900" b="0" i="0" u="none" strike="noStrike" dirty="0" err="1">
                          <a:solidFill>
                            <a:srgbClr val="000000"/>
                          </a:solidFill>
                          <a:effectLst/>
                          <a:latin typeface="Montserrat" panose="00000500000000000000" pitchFamily="2" charset="0"/>
                        </a:rPr>
                        <a:t>Airport</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Partners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11.000</a:t>
                      </a:r>
                    </a:p>
                  </a:txBody>
                  <a:tcPr marL="9525" marR="9525" marT="9525" marB="0" anchor="ctr">
                    <a:solidFill>
                      <a:srgbClr val="FCECE8"/>
                    </a:solidFill>
                  </a:tcPr>
                </a:tc>
                <a:extLst>
                  <a:ext uri="{0D108BD9-81ED-4DB2-BD59-A6C34878D82A}">
                    <a16:rowId xmlns:a16="http://schemas.microsoft.com/office/drawing/2014/main" val="919468357"/>
                  </a:ext>
                </a:extLst>
              </a:tr>
              <a:tr h="345600">
                <a:tc>
                  <a:txBody>
                    <a:bodyPr/>
                    <a:lstStyle/>
                    <a:p>
                      <a:pPr algn="ctr" fontAlgn="b"/>
                      <a:r>
                        <a:rPr lang="pt-BR" sz="900" b="0" i="0" u="none" strike="noStrike" dirty="0">
                          <a:solidFill>
                            <a:srgbClr val="000000"/>
                          </a:solidFill>
                          <a:effectLst/>
                          <a:latin typeface="Montserrat" panose="00000500000000000000" pitchFamily="2" charset="0"/>
                        </a:rPr>
                        <a:t>Mall Aventura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Mall Aventura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rowSpan="3">
                  <a:txBody>
                    <a:bodyPr/>
                    <a:lstStyle/>
                    <a:p>
                      <a:pPr algn="ctr" fontAlgn="b"/>
                      <a:r>
                        <a:rPr lang="pt-BR" sz="900" b="0" i="0" u="none" strike="noStrike" dirty="0">
                          <a:solidFill>
                            <a:srgbClr val="000000"/>
                          </a:solidFill>
                          <a:effectLst/>
                          <a:latin typeface="Montserrat" panose="00000500000000000000" pitchFamily="2" charset="0"/>
                        </a:rPr>
                        <a:t>209.232</a:t>
                      </a:r>
                    </a:p>
                  </a:txBody>
                  <a:tcPr marL="9525" marR="9525" marT="9525" marB="0" anchor="ctr">
                    <a:solidFill>
                      <a:srgbClr val="F8D7CD"/>
                    </a:solidFill>
                  </a:tcPr>
                </a:tc>
                <a:extLst>
                  <a:ext uri="{0D108BD9-81ED-4DB2-BD59-A6C34878D82A}">
                    <a16:rowId xmlns:a16="http://schemas.microsoft.com/office/drawing/2014/main" val="2499613958"/>
                  </a:ext>
                </a:extLst>
              </a:tr>
              <a:tr h="345600">
                <a:tc>
                  <a:txBody>
                    <a:bodyPr/>
                    <a:lstStyle/>
                    <a:p>
                      <a:pPr algn="ctr" fontAlgn="b"/>
                      <a:r>
                        <a:rPr lang="pt-BR" sz="900" b="0" i="0" u="none" strike="noStrike" dirty="0">
                          <a:solidFill>
                            <a:srgbClr val="000000"/>
                          </a:solidFill>
                          <a:effectLst/>
                          <a:latin typeface="Montserrat" panose="00000500000000000000" pitchFamily="2" charset="0"/>
                        </a:rPr>
                        <a:t>Mall Aventura Arequipa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Mall Aventura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Arequipa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Arequipa</a:t>
                      </a:r>
                    </a:p>
                  </a:txBody>
                  <a:tcPr marL="9525" marR="9525" marT="9525" marB="0" anchor="ctr">
                    <a:solidFill>
                      <a:srgbClr val="F8D7CD"/>
                    </a:solidFill>
                  </a:tcPr>
                </a:tc>
                <a:tc vMerge="1">
                  <a:txBody>
                    <a:bodyPr/>
                    <a:lstStyle/>
                    <a:p>
                      <a:pPr algn="ctr" fontAlgn="b"/>
                      <a:r>
                        <a:rPr lang="pt-BR" sz="900" b="0" i="0" u="none" strike="noStrike" dirty="0">
                          <a:solidFill>
                            <a:srgbClr val="000000"/>
                          </a:solidFill>
                          <a:effectLst/>
                          <a:latin typeface="Montserrat" panose="00000500000000000000" pitchFamily="2" charset="0"/>
                        </a:rPr>
                        <a:t>209.232</a:t>
                      </a:r>
                    </a:p>
                  </a:txBody>
                  <a:tcPr marL="9525" marR="9525" marT="9525" marB="0" anchor="ctr">
                    <a:solidFill>
                      <a:srgbClr val="F8D7CD"/>
                    </a:solidFill>
                  </a:tcPr>
                </a:tc>
                <a:extLst>
                  <a:ext uri="{0D108BD9-81ED-4DB2-BD59-A6C34878D82A}">
                    <a16:rowId xmlns:a16="http://schemas.microsoft.com/office/drawing/2014/main" val="246155704"/>
                  </a:ext>
                </a:extLst>
              </a:tr>
              <a:tr h="345600">
                <a:tc>
                  <a:txBody>
                    <a:bodyPr/>
                    <a:lstStyle/>
                    <a:p>
                      <a:pPr algn="ctr" fontAlgn="b"/>
                      <a:r>
                        <a:rPr lang="pt-BR" sz="900" b="0" i="0" u="none" strike="noStrike" dirty="0">
                          <a:solidFill>
                            <a:srgbClr val="000000"/>
                          </a:solidFill>
                          <a:effectLst/>
                          <a:latin typeface="Montserrat" panose="00000500000000000000" pitchFamily="2" charset="0"/>
                        </a:rPr>
                        <a:t>Mall Aventura </a:t>
                      </a:r>
                      <a:r>
                        <a:rPr lang="pt-BR" sz="900" b="0" i="0" u="none" strike="noStrike" dirty="0" err="1">
                          <a:solidFill>
                            <a:srgbClr val="000000"/>
                          </a:solidFill>
                          <a:effectLst/>
                          <a:latin typeface="Montserrat" panose="00000500000000000000" pitchFamily="2" charset="0"/>
                        </a:rPr>
                        <a:t>Chiclayo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Mall Aventura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Chiclayo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Lambayeque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vMerge="1">
                  <a:txBody>
                    <a:bodyPr/>
                    <a:lstStyle/>
                    <a:p>
                      <a:pPr algn="ctr" fontAlgn="b"/>
                      <a:r>
                        <a:rPr lang="pt-BR" sz="900" b="0" i="0" u="none" strike="noStrike" dirty="0">
                          <a:solidFill>
                            <a:srgbClr val="000000"/>
                          </a:solidFill>
                          <a:effectLst/>
                          <a:latin typeface="Montserrat" panose="00000500000000000000" pitchFamily="2" charset="0"/>
                        </a:rPr>
                        <a:t>209.232</a:t>
                      </a:r>
                    </a:p>
                  </a:txBody>
                  <a:tcPr marL="9525" marR="9525" marT="9525" marB="0" anchor="ctr">
                    <a:solidFill>
                      <a:srgbClr val="FCECE8"/>
                    </a:solidFill>
                  </a:tcPr>
                </a:tc>
                <a:extLst>
                  <a:ext uri="{0D108BD9-81ED-4DB2-BD59-A6C34878D82A}">
                    <a16:rowId xmlns:a16="http://schemas.microsoft.com/office/drawing/2014/main" val="2669191146"/>
                  </a:ext>
                </a:extLst>
              </a:tr>
            </a:tbl>
          </a:graphicData>
        </a:graphic>
      </p:graphicFrame>
      <p:sp>
        <p:nvSpPr>
          <p:cNvPr id="2" name="CaixaDeTexto 1">
            <a:extLst>
              <a:ext uri="{FF2B5EF4-FFF2-40B4-BE49-F238E27FC236}">
                <a16:creationId xmlns:a16="http://schemas.microsoft.com/office/drawing/2014/main" id="{FABEB7CC-409E-F328-D544-C8BAB2708CDB}"/>
              </a:ext>
            </a:extLst>
          </p:cNvPr>
          <p:cNvSpPr txBox="1"/>
          <p:nvPr/>
        </p:nvSpPr>
        <p:spPr>
          <a:xfrm>
            <a:off x="1139297" y="4285258"/>
            <a:ext cx="2477359"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La información acerca del GLA se da por la suma total de cada administradora.</a:t>
            </a:r>
            <a:endParaRPr lang="es-419" sz="900" dirty="0">
              <a:latin typeface="Montserrat" panose="00000500000000000000" pitchFamily="2" charset="0"/>
              <a:cs typeface="Calibri" panose="020F0502020204030204" pitchFamily="34" charset="0"/>
            </a:endParaRPr>
          </a:p>
        </p:txBody>
      </p:sp>
      <p:sp>
        <p:nvSpPr>
          <p:cNvPr id="12" name="Retângulo: Cantos Arredondados 11">
            <a:extLst>
              <a:ext uri="{FF2B5EF4-FFF2-40B4-BE49-F238E27FC236}">
                <a16:creationId xmlns:a16="http://schemas.microsoft.com/office/drawing/2014/main" id="{59F1DEA8-1762-0819-A9A2-61ABF05729E3}"/>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217</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3" name="Retângulo: Cantos Arredondados 12">
            <a:hlinkClick r:id="rId3" action="ppaction://hlinksldjump"/>
            <a:extLst>
              <a:ext uri="{FF2B5EF4-FFF2-40B4-BE49-F238E27FC236}">
                <a16:creationId xmlns:a16="http://schemas.microsoft.com/office/drawing/2014/main" id="{E349495E-244F-50E1-B469-51ECE4B31186}"/>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956256793"/>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978885" y="-126597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903212" y="342900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Logotipo&#10;&#10;Descrição gerada automaticamente">
            <a:extLst>
              <a:ext uri="{FF2B5EF4-FFF2-40B4-BE49-F238E27FC236}">
                <a16:creationId xmlns:a16="http://schemas.microsoft.com/office/drawing/2014/main" id="{EBD82FBB-030F-4A8A-1DB7-98ABB49E817A}"/>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30338" b="30288"/>
          <a:stretch/>
        </p:blipFill>
        <p:spPr>
          <a:xfrm rot="16200000">
            <a:off x="-3082923" y="3082922"/>
            <a:ext cx="6857995" cy="692147"/>
          </a:xfrm>
          <a:prstGeom prst="rect">
            <a:avLst/>
          </a:prstGeom>
        </p:spPr>
      </p:pic>
      <p:sp>
        <p:nvSpPr>
          <p:cNvPr id="5" name="CaixaDeTexto 4">
            <a:extLst>
              <a:ext uri="{FF2B5EF4-FFF2-40B4-BE49-F238E27FC236}">
                <a16:creationId xmlns:a16="http://schemas.microsoft.com/office/drawing/2014/main" id="{18D2C072-32CD-05B2-9A9A-D79D4FB333CD}"/>
              </a:ext>
            </a:extLst>
          </p:cNvPr>
          <p:cNvSpPr txBox="1"/>
          <p:nvPr/>
        </p:nvSpPr>
        <p:spPr>
          <a:xfrm>
            <a:off x="1139298" y="330447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D91023"/>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D91023"/>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D91023"/>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DD365415-1659-7208-B8E7-FB2AC439B66C}"/>
              </a:ext>
            </a:extLst>
          </p:cNvPr>
          <p:cNvGrpSpPr/>
          <p:nvPr/>
        </p:nvGrpSpPr>
        <p:grpSpPr>
          <a:xfrm rot="10800000">
            <a:off x="-18225" y="-378881"/>
            <a:ext cx="710374" cy="7492999"/>
            <a:chOff x="61022" y="-406399"/>
            <a:chExt cx="649512" cy="406398"/>
          </a:xfrm>
        </p:grpSpPr>
        <p:sp>
          <p:nvSpPr>
            <p:cNvPr id="6" name="Retângulo 5">
              <a:extLst>
                <a:ext uri="{FF2B5EF4-FFF2-40B4-BE49-F238E27FC236}">
                  <a16:creationId xmlns:a16="http://schemas.microsoft.com/office/drawing/2014/main" id="{19567B03-F7F6-D1D7-B6CA-380D29E5CE7D}"/>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C63485D4-B459-EE79-BDB7-96EA419D4980}"/>
                </a:ext>
              </a:extLst>
            </p:cNvPr>
            <p:cNvSpPr/>
            <p:nvPr/>
          </p:nvSpPr>
          <p:spPr>
            <a:xfrm>
              <a:off x="61022" y="-406399"/>
              <a:ext cx="232959"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D086DB48-3955-AAA9-A47C-CCC08E5D6217}"/>
                </a:ext>
              </a:extLst>
            </p:cNvPr>
            <p:cNvSpPr/>
            <p:nvPr/>
          </p:nvSpPr>
          <p:spPr>
            <a:xfrm>
              <a:off x="50051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695B6C7A-BEF3-5585-5E35-361DD3180A25}"/>
              </a:ext>
            </a:extLst>
          </p:cNvPr>
          <p:cNvGraphicFramePr>
            <a:graphicFrameLocks noGrp="1"/>
          </p:cNvGraphicFramePr>
          <p:nvPr>
            <p:extLst>
              <p:ext uri="{D42A27DB-BD31-4B8C-83A1-F6EECF244321}">
                <p14:modId xmlns:p14="http://schemas.microsoft.com/office/powerpoint/2010/main" val="3375924994"/>
              </p:ext>
            </p:extLst>
          </p:nvPr>
        </p:nvGraphicFramePr>
        <p:xfrm>
          <a:off x="3725782" y="1"/>
          <a:ext cx="7812001" cy="6762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414000">
                <a:tc>
                  <a:txBody>
                    <a:bodyPr/>
                    <a:lstStyle/>
                    <a:p>
                      <a:pPr algn="ctr" fontAlgn="b"/>
                      <a:r>
                        <a:rPr lang="pt-BR" sz="900" b="0" i="0" u="none" strike="noStrike" dirty="0" err="1">
                          <a:solidFill>
                            <a:srgbClr val="000000"/>
                          </a:solidFill>
                          <a:effectLst/>
                          <a:latin typeface="Montserrat" panose="00000500000000000000" pitchFamily="2" charset="0"/>
                        </a:rPr>
                        <a:t>Mallplaza</a:t>
                      </a:r>
                      <a:r>
                        <a:rPr lang="pt-BR" sz="900" b="0" i="0" u="none" strike="noStrike" dirty="0">
                          <a:solidFill>
                            <a:srgbClr val="000000"/>
                          </a:solidFill>
                          <a:effectLst/>
                          <a:latin typeface="Montserrat" panose="00000500000000000000" pitchFamily="2" charset="0"/>
                        </a:rPr>
                        <a:t> Arequipa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Mallplaza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Arequipa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Arequipa</a:t>
                      </a:r>
                    </a:p>
                  </a:txBody>
                  <a:tcPr marL="9525" marR="9525" marT="9525" marB="0" anchor="ctr">
                    <a:solidFill>
                      <a:srgbClr val="F8D7CD"/>
                    </a:solidFill>
                  </a:tcPr>
                </a:tc>
                <a:tc rowSpan="4">
                  <a:txBody>
                    <a:bodyPr/>
                    <a:lstStyle/>
                    <a:p>
                      <a:pPr algn="ctr" fontAlgn="b"/>
                      <a:r>
                        <a:rPr lang="pt-BR" sz="900" b="0" i="0" u="none" strike="noStrike" dirty="0">
                          <a:solidFill>
                            <a:srgbClr val="000000"/>
                          </a:solidFill>
                          <a:effectLst/>
                          <a:latin typeface="Montserrat" panose="00000500000000000000" pitchFamily="2" charset="0"/>
                        </a:rPr>
                        <a:t>294.639</a:t>
                      </a:r>
                    </a:p>
                  </a:txBody>
                  <a:tcPr marL="9525" marR="9525" marT="9525" marB="0" anchor="ctr">
                    <a:solidFill>
                      <a:srgbClr val="F8D7CD"/>
                    </a:solidFill>
                  </a:tcPr>
                </a:tc>
                <a:extLst>
                  <a:ext uri="{0D108BD9-81ED-4DB2-BD59-A6C34878D82A}">
                    <a16:rowId xmlns:a16="http://schemas.microsoft.com/office/drawing/2014/main" val="174269447"/>
                  </a:ext>
                </a:extLst>
              </a:tr>
              <a:tr h="414000">
                <a:tc>
                  <a:txBody>
                    <a:bodyPr/>
                    <a:lstStyle/>
                    <a:p>
                      <a:pPr algn="ctr" fontAlgn="b"/>
                      <a:r>
                        <a:rPr lang="pt-BR" sz="900" b="0" i="0" u="none" strike="noStrike" dirty="0" err="1">
                          <a:solidFill>
                            <a:srgbClr val="000000"/>
                          </a:solidFill>
                          <a:effectLst/>
                          <a:latin typeface="Montserrat" panose="00000500000000000000" pitchFamily="2" charset="0"/>
                        </a:rPr>
                        <a:t>Mallplaza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Bellavista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Mallplaza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r>
                        <a:rPr lang="pt-BR" sz="900" b="0" i="0" u="none" strike="noStrike" dirty="0">
                          <a:solidFill>
                            <a:srgbClr val="000000"/>
                          </a:solidFill>
                          <a:effectLst/>
                          <a:latin typeface="Montserrat" panose="00000500000000000000" pitchFamily="2" charset="0"/>
                        </a:rPr>
                        <a:t>294.639</a:t>
                      </a:r>
                    </a:p>
                  </a:txBody>
                  <a:tcPr marL="9525" marR="9525" marT="9525" marB="0" anchor="ctr">
                    <a:solidFill>
                      <a:srgbClr val="FCECE8"/>
                    </a:solidFill>
                  </a:tcPr>
                </a:tc>
                <a:extLst>
                  <a:ext uri="{0D108BD9-81ED-4DB2-BD59-A6C34878D82A}">
                    <a16:rowId xmlns:a16="http://schemas.microsoft.com/office/drawing/2014/main" val="2738435831"/>
                  </a:ext>
                </a:extLst>
              </a:tr>
              <a:tr h="414000">
                <a:tc>
                  <a:txBody>
                    <a:bodyPr/>
                    <a:lstStyle/>
                    <a:p>
                      <a:pPr algn="ctr" fontAlgn="b"/>
                      <a:r>
                        <a:rPr lang="pt-BR" sz="900" b="0" i="0" u="none" strike="noStrike" dirty="0" err="1">
                          <a:solidFill>
                            <a:srgbClr val="000000"/>
                          </a:solidFill>
                          <a:effectLst/>
                          <a:latin typeface="Montserrat" panose="00000500000000000000" pitchFamily="2" charset="0"/>
                        </a:rPr>
                        <a:t>Mallplaza</a:t>
                      </a:r>
                      <a:r>
                        <a:rPr lang="pt-BR" sz="900" b="0" i="0" u="none" strike="noStrike" dirty="0">
                          <a:solidFill>
                            <a:srgbClr val="000000"/>
                          </a:solidFill>
                          <a:effectLst/>
                          <a:latin typeface="Montserrat" panose="00000500000000000000" pitchFamily="2" charset="0"/>
                        </a:rPr>
                        <a:t> Comas</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Mallplaza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r>
                        <a:rPr lang="pt-BR" sz="900" b="0" i="0" u="none" strike="noStrike" dirty="0">
                          <a:solidFill>
                            <a:srgbClr val="000000"/>
                          </a:solidFill>
                          <a:effectLst/>
                          <a:latin typeface="Montserrat" panose="00000500000000000000" pitchFamily="2" charset="0"/>
                        </a:rPr>
                        <a:t>294.639</a:t>
                      </a:r>
                    </a:p>
                  </a:txBody>
                  <a:tcPr marL="9525" marR="9525" marT="9525" marB="0" anchor="ctr">
                    <a:solidFill>
                      <a:srgbClr val="F8D7CD"/>
                    </a:solidFill>
                  </a:tcPr>
                </a:tc>
                <a:extLst>
                  <a:ext uri="{0D108BD9-81ED-4DB2-BD59-A6C34878D82A}">
                    <a16:rowId xmlns:a16="http://schemas.microsoft.com/office/drawing/2014/main" val="1188178967"/>
                  </a:ext>
                </a:extLst>
              </a:tr>
              <a:tr h="414000">
                <a:tc>
                  <a:txBody>
                    <a:bodyPr/>
                    <a:lstStyle/>
                    <a:p>
                      <a:pPr algn="ctr" fontAlgn="b"/>
                      <a:r>
                        <a:rPr lang="pt-BR" sz="900" b="0" i="0" u="none" strike="noStrike" dirty="0" err="1">
                          <a:solidFill>
                            <a:srgbClr val="000000"/>
                          </a:solidFill>
                          <a:effectLst/>
                          <a:latin typeface="Montserrat" panose="00000500000000000000" pitchFamily="2" charset="0"/>
                        </a:rPr>
                        <a:t>Mallplaza</a:t>
                      </a:r>
                      <a:r>
                        <a:rPr lang="pt-BR" sz="900" b="0" i="0" u="none" strike="noStrike" dirty="0">
                          <a:solidFill>
                            <a:srgbClr val="000000"/>
                          </a:solidFill>
                          <a:effectLst/>
                          <a:latin typeface="Montserrat" panose="00000500000000000000" pitchFamily="2" charset="0"/>
                        </a:rPr>
                        <a:t> Trujillo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Mallplaza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Trujillo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Libertad</a:t>
                      </a:r>
                    </a:p>
                  </a:txBody>
                  <a:tcPr marL="9525" marR="9525" marT="9525" marB="0" anchor="ctr">
                    <a:solidFill>
                      <a:srgbClr val="F8D7CD"/>
                    </a:solidFill>
                  </a:tcPr>
                </a:tc>
                <a:tc vMerge="1">
                  <a:txBody>
                    <a:bodyPr/>
                    <a:lstStyle/>
                    <a:p>
                      <a:pPr algn="ctr" fontAlgn="b"/>
                      <a:r>
                        <a:rPr lang="pt-BR" sz="900" b="0" i="0" u="none" strike="noStrike" dirty="0">
                          <a:solidFill>
                            <a:srgbClr val="000000"/>
                          </a:solidFill>
                          <a:effectLst/>
                          <a:latin typeface="Montserrat" panose="00000500000000000000" pitchFamily="2" charset="0"/>
                        </a:rPr>
                        <a:t>294.639</a:t>
                      </a:r>
                    </a:p>
                  </a:txBody>
                  <a:tcPr marL="9525" marR="9525" marT="9525" marB="0" anchor="ctr">
                    <a:solidFill>
                      <a:srgbClr val="FCECE8"/>
                    </a:solidFill>
                  </a:tcPr>
                </a:tc>
                <a:extLst>
                  <a:ext uri="{0D108BD9-81ED-4DB2-BD59-A6C34878D82A}">
                    <a16:rowId xmlns:a16="http://schemas.microsoft.com/office/drawing/2014/main" val="1037831715"/>
                  </a:ext>
                </a:extLst>
              </a:tr>
              <a:tr h="414000">
                <a:tc>
                  <a:txBody>
                    <a:bodyPr/>
                    <a:lstStyle/>
                    <a:p>
                      <a:pPr algn="ctr" fontAlgn="b"/>
                      <a:r>
                        <a:rPr lang="pt-BR" sz="900" b="0" i="0" u="none" strike="noStrike" dirty="0">
                          <a:solidFill>
                            <a:srgbClr val="000000"/>
                          </a:solidFill>
                          <a:effectLst/>
                          <a:latin typeface="Montserrat" panose="00000500000000000000" pitchFamily="2" charset="0"/>
                        </a:rPr>
                        <a:t>Open Plaza </a:t>
                      </a:r>
                      <a:r>
                        <a:rPr lang="pt-BR" sz="900" b="0" i="0" u="none" strike="noStrike" dirty="0" err="1">
                          <a:solidFill>
                            <a:srgbClr val="000000"/>
                          </a:solidFill>
                          <a:effectLst/>
                          <a:latin typeface="Montserrat" panose="00000500000000000000" pitchFamily="2" charset="0"/>
                        </a:rPr>
                        <a:t>Angamos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Open Plaza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rowSpan="11">
                  <a:txBody>
                    <a:bodyPr/>
                    <a:lstStyle/>
                    <a:p>
                      <a:pPr algn="ctr" fontAlgn="b"/>
                      <a:r>
                        <a:rPr lang="pt-BR" sz="900" b="0" i="0" u="none" strike="noStrike" dirty="0">
                          <a:solidFill>
                            <a:srgbClr val="000000"/>
                          </a:solidFill>
                          <a:effectLst/>
                          <a:latin typeface="Montserrat" panose="00000500000000000000" pitchFamily="2" charset="0"/>
                        </a:rPr>
                        <a:t>321.714</a:t>
                      </a:r>
                    </a:p>
                  </a:txBody>
                  <a:tcPr marL="9525" marR="9525" marT="9525" marB="0" anchor="ctr">
                    <a:solidFill>
                      <a:srgbClr val="FCECE8"/>
                    </a:solidFill>
                  </a:tcPr>
                </a:tc>
                <a:extLst>
                  <a:ext uri="{0D108BD9-81ED-4DB2-BD59-A6C34878D82A}">
                    <a16:rowId xmlns:a16="http://schemas.microsoft.com/office/drawing/2014/main" val="1624563643"/>
                  </a:ext>
                </a:extLst>
              </a:tr>
              <a:tr h="414000">
                <a:tc>
                  <a:txBody>
                    <a:bodyPr/>
                    <a:lstStyle/>
                    <a:p>
                      <a:pPr algn="ctr" fontAlgn="b"/>
                      <a:r>
                        <a:rPr lang="pt-BR" sz="900" b="0" i="0" u="none" strike="noStrike" dirty="0">
                          <a:solidFill>
                            <a:srgbClr val="000000"/>
                          </a:solidFill>
                          <a:effectLst/>
                          <a:latin typeface="Montserrat" panose="00000500000000000000" pitchFamily="2" charset="0"/>
                        </a:rPr>
                        <a:t>Open Plaza </a:t>
                      </a:r>
                      <a:r>
                        <a:rPr lang="pt-BR" sz="900" b="0" i="0" u="none" strike="noStrike" dirty="0" err="1">
                          <a:solidFill>
                            <a:srgbClr val="000000"/>
                          </a:solidFill>
                          <a:effectLst/>
                          <a:latin typeface="Montserrat" panose="00000500000000000000" pitchFamily="2" charset="0"/>
                        </a:rPr>
                        <a:t>Atocongo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Open Plaza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159647448"/>
                  </a:ext>
                </a:extLst>
              </a:tr>
              <a:tr h="414000">
                <a:tc>
                  <a:txBody>
                    <a:bodyPr/>
                    <a:lstStyle/>
                    <a:p>
                      <a:pPr algn="ctr" fontAlgn="b"/>
                      <a:r>
                        <a:rPr lang="pt-BR" sz="900" b="0" i="0" u="none" strike="noStrike" dirty="0">
                          <a:solidFill>
                            <a:srgbClr val="000000"/>
                          </a:solidFill>
                          <a:effectLst/>
                          <a:latin typeface="Montserrat" panose="00000500000000000000" pitchFamily="2" charset="0"/>
                        </a:rPr>
                        <a:t>Open Plaza </a:t>
                      </a:r>
                      <a:r>
                        <a:rPr lang="pt-BR" sz="900" b="0" i="0" u="none" strike="noStrike" dirty="0" err="1">
                          <a:solidFill>
                            <a:srgbClr val="000000"/>
                          </a:solidFill>
                          <a:effectLst/>
                          <a:latin typeface="Montserrat" panose="00000500000000000000" pitchFamily="2" charset="0"/>
                        </a:rPr>
                        <a:t>Cajamarca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Open Plaza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Cajamarca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Cajamarca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3882297485"/>
                  </a:ext>
                </a:extLst>
              </a:tr>
              <a:tr h="414000">
                <a:tc>
                  <a:txBody>
                    <a:bodyPr/>
                    <a:lstStyle/>
                    <a:p>
                      <a:pPr algn="ctr" fontAlgn="b"/>
                      <a:r>
                        <a:rPr lang="pt-BR" sz="900" b="0" i="0" u="none" strike="noStrike" dirty="0">
                          <a:solidFill>
                            <a:srgbClr val="000000"/>
                          </a:solidFill>
                          <a:effectLst/>
                          <a:latin typeface="Montserrat" panose="00000500000000000000" pitchFamily="2" charset="0"/>
                        </a:rPr>
                        <a:t>Open Plaza Canta Callao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Open Plaza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1849445180"/>
                  </a:ext>
                </a:extLst>
              </a:tr>
              <a:tr h="414000">
                <a:tc>
                  <a:txBody>
                    <a:bodyPr/>
                    <a:lstStyle/>
                    <a:p>
                      <a:pPr algn="ctr" fontAlgn="b"/>
                      <a:r>
                        <a:rPr lang="pt-BR" sz="900" b="0" i="0" u="none" strike="noStrike" dirty="0">
                          <a:solidFill>
                            <a:srgbClr val="000000"/>
                          </a:solidFill>
                          <a:effectLst/>
                          <a:latin typeface="Montserrat" panose="00000500000000000000" pitchFamily="2" charset="0"/>
                        </a:rPr>
                        <a:t>Open Plaza </a:t>
                      </a:r>
                      <a:r>
                        <a:rPr lang="pt-BR" sz="900" b="0" i="0" u="none" strike="noStrike" dirty="0" err="1">
                          <a:solidFill>
                            <a:srgbClr val="000000"/>
                          </a:solidFill>
                          <a:effectLst/>
                          <a:latin typeface="Montserrat" panose="00000500000000000000" pitchFamily="2" charset="0"/>
                        </a:rPr>
                        <a:t>Chiclayo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Open Plaza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Chiclayo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Lambayeque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1411550322"/>
                  </a:ext>
                </a:extLst>
              </a:tr>
              <a:tr h="414000">
                <a:tc>
                  <a:txBody>
                    <a:bodyPr/>
                    <a:lstStyle/>
                    <a:p>
                      <a:pPr algn="ctr" fontAlgn="b"/>
                      <a:r>
                        <a:rPr lang="pt-BR" sz="900" b="0" i="0" u="none" strike="noStrike" dirty="0">
                          <a:solidFill>
                            <a:srgbClr val="000000"/>
                          </a:solidFill>
                          <a:effectLst/>
                          <a:latin typeface="Montserrat" panose="00000500000000000000" pitchFamily="2" charset="0"/>
                        </a:rPr>
                        <a:t>Open Plaza </a:t>
                      </a:r>
                      <a:r>
                        <a:rPr lang="pt-BR" sz="900" b="0" i="0" u="none" strike="noStrike" dirty="0" err="1">
                          <a:solidFill>
                            <a:srgbClr val="000000"/>
                          </a:solidFill>
                          <a:effectLst/>
                          <a:latin typeface="Montserrat" panose="00000500000000000000" pitchFamily="2" charset="0"/>
                        </a:rPr>
                        <a:t>Huancayo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Open Plaza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Huancayo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Huancayo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3066878474"/>
                  </a:ext>
                </a:extLst>
              </a:tr>
              <a:tr h="414000">
                <a:tc>
                  <a:txBody>
                    <a:bodyPr/>
                    <a:lstStyle/>
                    <a:p>
                      <a:pPr algn="ctr" fontAlgn="b"/>
                      <a:r>
                        <a:rPr lang="pt-BR" sz="900" b="0" i="0" u="none" strike="noStrike" dirty="0">
                          <a:solidFill>
                            <a:srgbClr val="000000"/>
                          </a:solidFill>
                          <a:effectLst/>
                          <a:latin typeface="Montserrat" panose="00000500000000000000" pitchFamily="2" charset="0"/>
                        </a:rPr>
                        <a:t>Open Plaza </a:t>
                      </a:r>
                      <a:r>
                        <a:rPr lang="pt-BR" sz="900" b="0" i="0" u="none" strike="noStrike" dirty="0" err="1">
                          <a:solidFill>
                            <a:srgbClr val="000000"/>
                          </a:solidFill>
                          <a:effectLst/>
                          <a:latin typeface="Montserrat" panose="00000500000000000000" pitchFamily="2" charset="0"/>
                        </a:rPr>
                        <a:t>Huánuco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Open Plaza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Huánuco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Huánuco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2150376807"/>
                  </a:ext>
                </a:extLst>
              </a:tr>
              <a:tr h="414000">
                <a:tc>
                  <a:txBody>
                    <a:bodyPr/>
                    <a:lstStyle/>
                    <a:p>
                      <a:pPr algn="ctr" fontAlgn="b"/>
                      <a:r>
                        <a:rPr lang="pt-BR" sz="900" b="0" i="0" u="none" strike="noStrike" dirty="0">
                          <a:solidFill>
                            <a:srgbClr val="000000"/>
                          </a:solidFill>
                          <a:effectLst/>
                          <a:latin typeface="Montserrat" panose="00000500000000000000" pitchFamily="2" charset="0"/>
                        </a:rPr>
                        <a:t>Open Plaza La Marina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Open Plaza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2015994734"/>
                  </a:ext>
                </a:extLst>
              </a:tr>
              <a:tr h="414000">
                <a:tc>
                  <a:txBody>
                    <a:bodyPr/>
                    <a:lstStyle/>
                    <a:p>
                      <a:pPr algn="ctr" fontAlgn="b"/>
                      <a:r>
                        <a:rPr lang="pt-BR" sz="900" b="0" i="0" u="none" strike="noStrike" dirty="0">
                          <a:solidFill>
                            <a:srgbClr val="000000"/>
                          </a:solidFill>
                          <a:effectLst/>
                          <a:latin typeface="Montserrat" panose="00000500000000000000" pitchFamily="2" charset="0"/>
                        </a:rPr>
                        <a:t>Open Plaza </a:t>
                      </a:r>
                      <a:r>
                        <a:rPr lang="pt-BR" sz="900" b="0" i="0" u="none" strike="noStrike" dirty="0" err="1">
                          <a:solidFill>
                            <a:srgbClr val="000000"/>
                          </a:solidFill>
                          <a:effectLst/>
                          <a:latin typeface="Montserrat" panose="00000500000000000000" pitchFamily="2" charset="0"/>
                        </a:rPr>
                        <a:t>Piura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Open Plaza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Piura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Piura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2104077100"/>
                  </a:ext>
                </a:extLst>
              </a:tr>
              <a:tr h="414000">
                <a:tc>
                  <a:txBody>
                    <a:bodyPr/>
                    <a:lstStyle/>
                    <a:p>
                      <a:pPr algn="ctr" fontAlgn="b"/>
                      <a:r>
                        <a:rPr lang="pt-BR" sz="900" b="0" i="0" u="none" strike="noStrike" dirty="0">
                          <a:solidFill>
                            <a:srgbClr val="000000"/>
                          </a:solidFill>
                          <a:effectLst/>
                          <a:latin typeface="Montserrat" panose="00000500000000000000" pitchFamily="2" charset="0"/>
                        </a:rPr>
                        <a:t>Open Plaza </a:t>
                      </a:r>
                      <a:r>
                        <a:rPr lang="pt-BR" sz="900" b="0" i="0" u="none" strike="noStrike" dirty="0" err="1">
                          <a:solidFill>
                            <a:srgbClr val="000000"/>
                          </a:solidFill>
                          <a:effectLst/>
                          <a:latin typeface="Montserrat" panose="00000500000000000000" pitchFamily="2" charset="0"/>
                        </a:rPr>
                        <a:t>Pucallpa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Open Plaza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Pucallpa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Ucayali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1068493753"/>
                  </a:ext>
                </a:extLst>
              </a:tr>
              <a:tr h="414000">
                <a:tc>
                  <a:txBody>
                    <a:bodyPr/>
                    <a:lstStyle/>
                    <a:p>
                      <a:pPr algn="ctr" fontAlgn="b"/>
                      <a:r>
                        <a:rPr lang="pt-BR" sz="900" b="0" i="0" u="none" strike="noStrike" dirty="0">
                          <a:solidFill>
                            <a:srgbClr val="000000"/>
                          </a:solidFill>
                          <a:effectLst/>
                          <a:latin typeface="Montserrat" panose="00000500000000000000" pitchFamily="2" charset="0"/>
                        </a:rPr>
                        <a:t>Open Plaza Trujillo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Open Plaza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Trujillo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Libertad</a:t>
                      </a: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919468357"/>
                  </a:ext>
                </a:extLst>
              </a:tr>
            </a:tbl>
          </a:graphicData>
        </a:graphic>
      </p:graphicFrame>
      <p:sp>
        <p:nvSpPr>
          <p:cNvPr id="2" name="CaixaDeTexto 1">
            <a:extLst>
              <a:ext uri="{FF2B5EF4-FFF2-40B4-BE49-F238E27FC236}">
                <a16:creationId xmlns:a16="http://schemas.microsoft.com/office/drawing/2014/main" id="{FABEB7CC-409E-F328-D544-C8BAB2708CDB}"/>
              </a:ext>
            </a:extLst>
          </p:cNvPr>
          <p:cNvSpPr txBox="1"/>
          <p:nvPr/>
        </p:nvSpPr>
        <p:spPr>
          <a:xfrm>
            <a:off x="1139298" y="4187860"/>
            <a:ext cx="2477359"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La información acerca del GLA se da por la suma total de cada administradora.</a:t>
            </a:r>
            <a:endParaRPr lang="es-419" sz="900" dirty="0">
              <a:latin typeface="Montserrat" panose="00000500000000000000" pitchFamily="2" charset="0"/>
              <a:cs typeface="Calibri" panose="020F0502020204030204" pitchFamily="34" charset="0"/>
            </a:endParaRPr>
          </a:p>
        </p:txBody>
      </p:sp>
      <p:sp>
        <p:nvSpPr>
          <p:cNvPr id="12" name="Retângulo: Cantos Arredondados 11">
            <a:extLst>
              <a:ext uri="{FF2B5EF4-FFF2-40B4-BE49-F238E27FC236}">
                <a16:creationId xmlns:a16="http://schemas.microsoft.com/office/drawing/2014/main" id="{065FFEB7-EDDE-E8C6-C157-0E889E77EB75}"/>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218</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3" name="Retângulo: Cantos Arredondados 12">
            <a:hlinkClick r:id="rId3" action="ppaction://hlinksldjump"/>
            <a:extLst>
              <a:ext uri="{FF2B5EF4-FFF2-40B4-BE49-F238E27FC236}">
                <a16:creationId xmlns:a16="http://schemas.microsoft.com/office/drawing/2014/main" id="{36B0BB6A-E06D-CA46-8349-B3CAE4858E2F}"/>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506531416"/>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978885" y="-126597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903212" y="342900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Logotipo&#10;&#10;Descrição gerada automaticamente">
            <a:extLst>
              <a:ext uri="{FF2B5EF4-FFF2-40B4-BE49-F238E27FC236}">
                <a16:creationId xmlns:a16="http://schemas.microsoft.com/office/drawing/2014/main" id="{EBD82FBB-030F-4A8A-1DB7-98ABB49E817A}"/>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30338" b="30288"/>
          <a:stretch/>
        </p:blipFill>
        <p:spPr>
          <a:xfrm rot="16200000">
            <a:off x="-3082923" y="3082922"/>
            <a:ext cx="6857995" cy="692147"/>
          </a:xfrm>
          <a:prstGeom prst="rect">
            <a:avLst/>
          </a:prstGeom>
        </p:spPr>
      </p:pic>
      <p:sp>
        <p:nvSpPr>
          <p:cNvPr id="5" name="CaixaDeTexto 4">
            <a:extLst>
              <a:ext uri="{FF2B5EF4-FFF2-40B4-BE49-F238E27FC236}">
                <a16:creationId xmlns:a16="http://schemas.microsoft.com/office/drawing/2014/main" id="{18D2C072-32CD-05B2-9A9A-D79D4FB333CD}"/>
              </a:ext>
            </a:extLst>
          </p:cNvPr>
          <p:cNvSpPr txBox="1"/>
          <p:nvPr/>
        </p:nvSpPr>
        <p:spPr>
          <a:xfrm>
            <a:off x="1139298" y="330447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D91023"/>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D91023"/>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D91023"/>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DD365415-1659-7208-B8E7-FB2AC439B66C}"/>
              </a:ext>
            </a:extLst>
          </p:cNvPr>
          <p:cNvGrpSpPr/>
          <p:nvPr/>
        </p:nvGrpSpPr>
        <p:grpSpPr>
          <a:xfrm rot="10800000">
            <a:off x="-18225" y="-378881"/>
            <a:ext cx="710374" cy="7492999"/>
            <a:chOff x="61022" y="-406399"/>
            <a:chExt cx="649512" cy="406398"/>
          </a:xfrm>
        </p:grpSpPr>
        <p:sp>
          <p:nvSpPr>
            <p:cNvPr id="6" name="Retângulo 5">
              <a:extLst>
                <a:ext uri="{FF2B5EF4-FFF2-40B4-BE49-F238E27FC236}">
                  <a16:creationId xmlns:a16="http://schemas.microsoft.com/office/drawing/2014/main" id="{19567B03-F7F6-D1D7-B6CA-380D29E5CE7D}"/>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C63485D4-B459-EE79-BDB7-96EA419D4980}"/>
                </a:ext>
              </a:extLst>
            </p:cNvPr>
            <p:cNvSpPr/>
            <p:nvPr/>
          </p:nvSpPr>
          <p:spPr>
            <a:xfrm>
              <a:off x="61022" y="-406399"/>
              <a:ext cx="232959"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D086DB48-3955-AAA9-A47C-CCC08E5D6217}"/>
                </a:ext>
              </a:extLst>
            </p:cNvPr>
            <p:cNvSpPr/>
            <p:nvPr/>
          </p:nvSpPr>
          <p:spPr>
            <a:xfrm>
              <a:off x="50051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695B6C7A-BEF3-5585-5E35-361DD3180A25}"/>
              </a:ext>
            </a:extLst>
          </p:cNvPr>
          <p:cNvGraphicFramePr>
            <a:graphicFrameLocks noGrp="1"/>
          </p:cNvGraphicFramePr>
          <p:nvPr>
            <p:extLst>
              <p:ext uri="{D42A27DB-BD31-4B8C-83A1-F6EECF244321}">
                <p14:modId xmlns:p14="http://schemas.microsoft.com/office/powerpoint/2010/main" val="417725899"/>
              </p:ext>
            </p:extLst>
          </p:nvPr>
        </p:nvGraphicFramePr>
        <p:xfrm>
          <a:off x="3725782" y="1"/>
          <a:ext cx="7812001" cy="68271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298800">
                <a:tc>
                  <a:txBody>
                    <a:bodyPr/>
                    <a:lstStyle/>
                    <a:p>
                      <a:pPr algn="ctr" fontAlgn="b"/>
                      <a:r>
                        <a:rPr lang="pt-BR" sz="900" b="0" i="0" u="none" strike="noStrike" dirty="0">
                          <a:solidFill>
                            <a:srgbClr val="000000"/>
                          </a:solidFill>
                          <a:effectLst/>
                          <a:latin typeface="Montserrat" panose="00000500000000000000" pitchFamily="2" charset="0"/>
                        </a:rPr>
                        <a:t>El </a:t>
                      </a:r>
                      <a:r>
                        <a:rPr lang="pt-BR" sz="900" b="0" i="0" u="none" strike="noStrike" dirty="0" err="1">
                          <a:solidFill>
                            <a:srgbClr val="000000"/>
                          </a:solidFill>
                          <a:effectLst/>
                          <a:latin typeface="Montserrat" panose="00000500000000000000" pitchFamily="2" charset="0"/>
                        </a:rPr>
                        <a:t>Quinde</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Cajamarca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Parque Arauco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Cajamarca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Cajamarca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rowSpan="21">
                  <a:txBody>
                    <a:bodyPr/>
                    <a:lstStyle/>
                    <a:p>
                      <a:pPr algn="ctr" fontAlgn="b"/>
                      <a:r>
                        <a:rPr lang="pt-BR" sz="900" b="0" i="0" u="none" strike="noStrike" dirty="0">
                          <a:solidFill>
                            <a:srgbClr val="000000"/>
                          </a:solidFill>
                          <a:effectLst/>
                          <a:latin typeface="Montserrat" panose="00000500000000000000" pitchFamily="2" charset="0"/>
                        </a:rPr>
                        <a:t>423.500</a:t>
                      </a:r>
                    </a:p>
                  </a:txBody>
                  <a:tcPr marL="9525" marR="9525" marT="9525" marB="0" anchor="ctr">
                    <a:solidFill>
                      <a:srgbClr val="F8D7CD"/>
                    </a:solidFill>
                  </a:tcPr>
                </a:tc>
                <a:extLst>
                  <a:ext uri="{0D108BD9-81ED-4DB2-BD59-A6C34878D82A}">
                    <a16:rowId xmlns:a16="http://schemas.microsoft.com/office/drawing/2014/main" val="174269447"/>
                  </a:ext>
                </a:extLst>
              </a:tr>
              <a:tr h="298800">
                <a:tc>
                  <a:txBody>
                    <a:bodyPr/>
                    <a:lstStyle/>
                    <a:p>
                      <a:pPr algn="ctr" fontAlgn="b"/>
                      <a:r>
                        <a:rPr lang="pt-BR" sz="900" b="0" i="0" u="none" strike="noStrike" dirty="0">
                          <a:solidFill>
                            <a:srgbClr val="000000"/>
                          </a:solidFill>
                          <a:effectLst/>
                          <a:latin typeface="Montserrat" panose="00000500000000000000" pitchFamily="2" charset="0"/>
                        </a:rPr>
                        <a:t>El </a:t>
                      </a:r>
                      <a:r>
                        <a:rPr lang="pt-BR" sz="900" b="0" i="0" u="none" strike="noStrike" dirty="0" err="1">
                          <a:solidFill>
                            <a:srgbClr val="000000"/>
                          </a:solidFill>
                          <a:effectLst/>
                          <a:latin typeface="Montserrat" panose="00000500000000000000" pitchFamily="2" charset="0"/>
                        </a:rPr>
                        <a:t>Quinde</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Ica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Parque Arauco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Ica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Ica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2738435831"/>
                  </a:ext>
                </a:extLst>
              </a:tr>
              <a:tr h="298800">
                <a:tc>
                  <a:txBody>
                    <a:bodyPr/>
                    <a:lstStyle/>
                    <a:p>
                      <a:pPr algn="ctr" fontAlgn="b"/>
                      <a:r>
                        <a:rPr lang="pt-BR" sz="900" b="0" i="0" u="none" strike="noStrike" dirty="0" err="1">
                          <a:solidFill>
                            <a:srgbClr val="000000"/>
                          </a:solidFill>
                          <a:effectLst/>
                          <a:latin typeface="Montserrat" panose="00000500000000000000" pitchFamily="2" charset="0"/>
                        </a:rPr>
                        <a:t>Larcomar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Parque Arauco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1188178967"/>
                  </a:ext>
                </a:extLst>
              </a:tr>
              <a:tr h="298800">
                <a:tc>
                  <a:txBody>
                    <a:bodyPr/>
                    <a:lstStyle/>
                    <a:p>
                      <a:pPr algn="ctr" fontAlgn="b"/>
                      <a:r>
                        <a:rPr lang="pt-BR" sz="900" b="0" i="0" u="none" strike="noStrike" dirty="0" err="1">
                          <a:solidFill>
                            <a:srgbClr val="000000"/>
                          </a:solidFill>
                          <a:effectLst/>
                          <a:latin typeface="Montserrat" panose="00000500000000000000" pitchFamily="2" charset="0"/>
                        </a:rPr>
                        <a:t>Megaplaza</a:t>
                      </a:r>
                      <a:r>
                        <a:rPr lang="pt-BR" sz="900" b="0" i="0" u="none" strike="noStrike" dirty="0">
                          <a:solidFill>
                            <a:srgbClr val="000000"/>
                          </a:solidFill>
                          <a:effectLst/>
                          <a:latin typeface="Montserrat" panose="00000500000000000000" pitchFamily="2" charset="0"/>
                        </a:rPr>
                        <a:t> Barranca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Parque Arauco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Barranca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Barranca</a:t>
                      </a:r>
                    </a:p>
                  </a:txBody>
                  <a:tcPr marL="9525" marR="9525" marT="9525" marB="0" anchor="ctr">
                    <a:solidFill>
                      <a:srgbClr val="F8D7CD"/>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1037831715"/>
                  </a:ext>
                </a:extLst>
              </a:tr>
              <a:tr h="298800">
                <a:tc>
                  <a:txBody>
                    <a:bodyPr/>
                    <a:lstStyle/>
                    <a:p>
                      <a:pPr algn="ctr" fontAlgn="b"/>
                      <a:r>
                        <a:rPr lang="pt-BR" sz="900" b="0" i="0" u="none" strike="noStrike" dirty="0" err="1">
                          <a:solidFill>
                            <a:srgbClr val="000000"/>
                          </a:solidFill>
                          <a:effectLst/>
                          <a:latin typeface="Montserrat" panose="00000500000000000000" pitchFamily="2" charset="0"/>
                        </a:rPr>
                        <a:t>Megaplaza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Cañete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Parque Arauco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Cañete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Cañete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1624563643"/>
                  </a:ext>
                </a:extLst>
              </a:tr>
              <a:tr h="298800">
                <a:tc>
                  <a:txBody>
                    <a:bodyPr/>
                    <a:lstStyle/>
                    <a:p>
                      <a:pPr algn="ctr" fontAlgn="b"/>
                      <a:r>
                        <a:rPr lang="pt-BR" sz="900" b="0" i="0" u="none" strike="noStrike" dirty="0" err="1">
                          <a:solidFill>
                            <a:srgbClr val="000000"/>
                          </a:solidFill>
                          <a:effectLst/>
                          <a:latin typeface="Montserrat" panose="00000500000000000000" pitchFamily="2" charset="0"/>
                        </a:rPr>
                        <a:t>Megaplaza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Chimbote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Parque Arauco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Chimbote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Santa</a:t>
                      </a:r>
                    </a:p>
                  </a:txBody>
                  <a:tcPr marL="9525" marR="9525" marT="9525" marB="0" anchor="ctr">
                    <a:solidFill>
                      <a:srgbClr val="F8D7CD"/>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159647448"/>
                  </a:ext>
                </a:extLst>
              </a:tr>
              <a:tr h="298800">
                <a:tc>
                  <a:txBody>
                    <a:bodyPr/>
                    <a:lstStyle/>
                    <a:p>
                      <a:pPr algn="ctr" fontAlgn="b"/>
                      <a:r>
                        <a:rPr lang="pt-BR" sz="900" b="0" i="0" u="none" strike="noStrike" dirty="0" err="1">
                          <a:solidFill>
                            <a:srgbClr val="000000"/>
                          </a:solidFill>
                          <a:effectLst/>
                          <a:latin typeface="Montserrat" panose="00000500000000000000" pitchFamily="2" charset="0"/>
                        </a:rPr>
                        <a:t>Megaplaza</a:t>
                      </a:r>
                      <a:r>
                        <a:rPr lang="pt-BR" sz="900" b="0" i="0" u="none" strike="noStrike" dirty="0">
                          <a:solidFill>
                            <a:srgbClr val="000000"/>
                          </a:solidFill>
                          <a:effectLst/>
                          <a:latin typeface="Montserrat" panose="00000500000000000000" pitchFamily="2" charset="0"/>
                        </a:rPr>
                        <a:t> Chincha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Parque Arauco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Chincha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Chincha</a:t>
                      </a:r>
                    </a:p>
                  </a:txBody>
                  <a:tcPr marL="9525" marR="9525" marT="9525" marB="0" anchor="ctr">
                    <a:solidFill>
                      <a:srgbClr val="F8D7CD"/>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3882297485"/>
                  </a:ext>
                </a:extLst>
              </a:tr>
              <a:tr h="298800">
                <a:tc>
                  <a:txBody>
                    <a:bodyPr/>
                    <a:lstStyle/>
                    <a:p>
                      <a:pPr algn="ctr" fontAlgn="b"/>
                      <a:r>
                        <a:rPr lang="pt-BR" sz="900" b="0" i="0" u="none" strike="noStrike" dirty="0" err="1">
                          <a:solidFill>
                            <a:srgbClr val="000000"/>
                          </a:solidFill>
                          <a:effectLst/>
                          <a:latin typeface="Montserrat" panose="00000500000000000000" pitchFamily="2" charset="0"/>
                        </a:rPr>
                        <a:t>Megaplaza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Chorrillos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Parque Arauco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1849445180"/>
                  </a:ext>
                </a:extLst>
              </a:tr>
              <a:tr h="298800">
                <a:tc>
                  <a:txBody>
                    <a:bodyPr/>
                    <a:lstStyle/>
                    <a:p>
                      <a:pPr algn="ctr" fontAlgn="b"/>
                      <a:r>
                        <a:rPr lang="pt-BR" sz="900" b="0" i="0" u="none" strike="noStrike" dirty="0" err="1">
                          <a:solidFill>
                            <a:srgbClr val="000000"/>
                          </a:solidFill>
                          <a:effectLst/>
                          <a:latin typeface="Montserrat" panose="00000500000000000000" pitchFamily="2" charset="0"/>
                        </a:rPr>
                        <a:t>Megaplaza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Huaral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Parque Arauco</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Huaral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Huaral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1411550322"/>
                  </a:ext>
                </a:extLst>
              </a:tr>
              <a:tr h="298800">
                <a:tc>
                  <a:txBody>
                    <a:bodyPr/>
                    <a:lstStyle/>
                    <a:p>
                      <a:pPr algn="ctr" fontAlgn="b"/>
                      <a:r>
                        <a:rPr lang="pt-BR" sz="900" b="0" i="0" u="none" strike="noStrike" dirty="0" err="1">
                          <a:solidFill>
                            <a:srgbClr val="000000"/>
                          </a:solidFill>
                          <a:effectLst/>
                          <a:latin typeface="Montserrat" panose="00000500000000000000" pitchFamily="2" charset="0"/>
                        </a:rPr>
                        <a:t>Megaplaza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Independencia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Parque Arauco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3066878474"/>
                  </a:ext>
                </a:extLst>
              </a:tr>
              <a:tr h="298800">
                <a:tc>
                  <a:txBody>
                    <a:bodyPr/>
                    <a:lstStyle/>
                    <a:p>
                      <a:pPr algn="ctr" fontAlgn="b"/>
                      <a:r>
                        <a:rPr lang="pt-BR" sz="900" b="0" i="0" u="none" strike="noStrike" dirty="0" err="1">
                          <a:solidFill>
                            <a:srgbClr val="000000"/>
                          </a:solidFill>
                          <a:effectLst/>
                          <a:latin typeface="Montserrat" panose="00000500000000000000" pitchFamily="2" charset="0"/>
                        </a:rPr>
                        <a:t>Megaplaza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Jaen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Parque Arauco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Jaén</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Jaén</a:t>
                      </a:r>
                    </a:p>
                  </a:txBody>
                  <a:tcPr marL="9525" marR="9525" marT="9525" marB="0" anchor="ctr">
                    <a:solidFill>
                      <a:srgbClr val="F8D7CD"/>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2150376807"/>
                  </a:ext>
                </a:extLst>
              </a:tr>
              <a:tr h="298800">
                <a:tc>
                  <a:txBody>
                    <a:bodyPr/>
                    <a:lstStyle/>
                    <a:p>
                      <a:pPr algn="ctr" fontAlgn="b"/>
                      <a:r>
                        <a:rPr lang="pt-BR" sz="900" b="0" i="0" u="none" strike="noStrike" dirty="0" err="1">
                          <a:solidFill>
                            <a:srgbClr val="000000"/>
                          </a:solidFill>
                          <a:effectLst/>
                          <a:latin typeface="Montserrat" panose="00000500000000000000" pitchFamily="2" charset="0"/>
                        </a:rPr>
                        <a:t>Megaplaza</a:t>
                      </a:r>
                      <a:r>
                        <a:rPr lang="pt-BR" sz="900" b="0" i="0" u="none" strike="noStrike" dirty="0">
                          <a:solidFill>
                            <a:srgbClr val="000000"/>
                          </a:solidFill>
                          <a:effectLst/>
                          <a:latin typeface="Montserrat" panose="00000500000000000000" pitchFamily="2" charset="0"/>
                        </a:rPr>
                        <a:t> Pisco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Parque Arauco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Pisco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Pisco</a:t>
                      </a:r>
                    </a:p>
                  </a:txBody>
                  <a:tcPr marL="9525" marR="9525" marT="9525" marB="0" anchor="ctr">
                    <a:solidFill>
                      <a:srgbClr val="F8D7CD"/>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2015994734"/>
                  </a:ext>
                </a:extLst>
              </a:tr>
              <a:tr h="298800">
                <a:tc>
                  <a:txBody>
                    <a:bodyPr/>
                    <a:lstStyle/>
                    <a:p>
                      <a:pPr algn="ctr" fontAlgn="b"/>
                      <a:r>
                        <a:rPr lang="es-ES" sz="900" b="0" i="0" u="none" strike="noStrike" dirty="0" err="1">
                          <a:solidFill>
                            <a:srgbClr val="000000"/>
                          </a:solidFill>
                          <a:effectLst/>
                          <a:latin typeface="Montserrat" panose="00000500000000000000" pitchFamily="2" charset="0"/>
                        </a:rPr>
                        <a:t>Megaplaza</a:t>
                      </a:r>
                      <a:r>
                        <a:rPr lang="es-ES" sz="900" b="0" i="0" u="none" strike="noStrike" dirty="0">
                          <a:solidFill>
                            <a:srgbClr val="000000"/>
                          </a:solidFill>
                          <a:effectLst/>
                          <a:latin typeface="Montserrat" panose="00000500000000000000" pitchFamily="2" charset="0"/>
                        </a:rPr>
                        <a:t> Villa El Salvador 1</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Parque Arauco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2104077100"/>
                  </a:ext>
                </a:extLst>
              </a:tr>
              <a:tr h="298800">
                <a:tc>
                  <a:txBody>
                    <a:bodyPr/>
                    <a:lstStyle/>
                    <a:p>
                      <a:pPr algn="ctr" fontAlgn="b"/>
                      <a:r>
                        <a:rPr lang="es-ES" sz="900" b="0" i="0" u="none" strike="noStrike" dirty="0" err="1">
                          <a:solidFill>
                            <a:srgbClr val="000000"/>
                          </a:solidFill>
                          <a:effectLst/>
                          <a:latin typeface="Montserrat" panose="00000500000000000000" pitchFamily="2" charset="0"/>
                        </a:rPr>
                        <a:t>Megaplaza</a:t>
                      </a:r>
                      <a:r>
                        <a:rPr lang="es-ES" sz="900" b="0" i="0" u="none" strike="noStrike" dirty="0">
                          <a:solidFill>
                            <a:srgbClr val="000000"/>
                          </a:solidFill>
                          <a:effectLst/>
                          <a:latin typeface="Montserrat" panose="00000500000000000000" pitchFamily="2" charset="0"/>
                        </a:rPr>
                        <a:t> Villa El Salvador 2</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Parque Arauco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1068493753"/>
                  </a:ext>
                </a:extLst>
              </a:tr>
              <a:tr h="298800">
                <a:tc>
                  <a:txBody>
                    <a:bodyPr/>
                    <a:lstStyle/>
                    <a:p>
                      <a:pPr algn="ctr" fontAlgn="b"/>
                      <a:r>
                        <a:rPr lang="pt-BR" sz="900" b="0" i="0" u="none" strike="noStrike" dirty="0">
                          <a:solidFill>
                            <a:srgbClr val="000000"/>
                          </a:solidFill>
                          <a:effectLst/>
                          <a:latin typeface="Montserrat" panose="00000500000000000000" pitchFamily="2" charset="0"/>
                        </a:rPr>
                        <a:t>Outlet Arauco </a:t>
                      </a:r>
                      <a:r>
                        <a:rPr lang="pt-BR" sz="900" b="0" i="0" u="none" strike="noStrike" dirty="0" err="1">
                          <a:solidFill>
                            <a:srgbClr val="000000"/>
                          </a:solidFill>
                          <a:effectLst/>
                          <a:latin typeface="Montserrat" panose="00000500000000000000" pitchFamily="2" charset="0"/>
                        </a:rPr>
                        <a:t>Faucett</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Parque Arauco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919468357"/>
                  </a:ext>
                </a:extLst>
              </a:tr>
              <a:tr h="298800">
                <a:tc>
                  <a:txBody>
                    <a:bodyPr/>
                    <a:lstStyle/>
                    <a:p>
                      <a:pPr algn="ctr" fontAlgn="b"/>
                      <a:r>
                        <a:rPr lang="pt-BR" sz="900" b="0" i="0" u="none" strike="noStrike" dirty="0">
                          <a:solidFill>
                            <a:srgbClr val="000000"/>
                          </a:solidFill>
                          <a:effectLst/>
                          <a:latin typeface="Montserrat" panose="00000500000000000000" pitchFamily="2" charset="0"/>
                        </a:rPr>
                        <a:t>Outlet Arauco </a:t>
                      </a:r>
                      <a:r>
                        <a:rPr lang="pt-BR" sz="900" b="0" i="0" u="none" strike="noStrike" dirty="0" err="1">
                          <a:solidFill>
                            <a:srgbClr val="000000"/>
                          </a:solidFill>
                          <a:effectLst/>
                          <a:latin typeface="Montserrat" panose="00000500000000000000" pitchFamily="2" charset="0"/>
                        </a:rPr>
                        <a:t>Lurin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Parque Arauco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2499613958"/>
                  </a:ext>
                </a:extLst>
              </a:tr>
              <a:tr h="298800">
                <a:tc>
                  <a:txBody>
                    <a:bodyPr/>
                    <a:lstStyle/>
                    <a:p>
                      <a:pPr algn="ctr" fontAlgn="b"/>
                      <a:r>
                        <a:rPr lang="pt-BR" sz="900" b="0" i="0" u="none" strike="noStrike" dirty="0">
                          <a:solidFill>
                            <a:srgbClr val="000000"/>
                          </a:solidFill>
                          <a:effectLst/>
                          <a:latin typeface="Montserrat" panose="00000500000000000000" pitchFamily="2" charset="0"/>
                        </a:rPr>
                        <a:t>Parque </a:t>
                      </a:r>
                      <a:r>
                        <a:rPr lang="pt-BR" sz="900" b="0" i="0" u="none" strike="noStrike" dirty="0" err="1">
                          <a:solidFill>
                            <a:srgbClr val="000000"/>
                          </a:solidFill>
                          <a:effectLst/>
                          <a:latin typeface="Montserrat" panose="00000500000000000000" pitchFamily="2" charset="0"/>
                        </a:rPr>
                        <a:t>Lambramani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Parque Arauco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Arequipa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Arequipa</a:t>
                      </a:r>
                    </a:p>
                  </a:txBody>
                  <a:tcPr marL="9525" marR="9525" marT="9525" marB="0" anchor="ctr">
                    <a:solidFill>
                      <a:srgbClr val="F8D7CD"/>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246155704"/>
                  </a:ext>
                </a:extLst>
              </a:tr>
              <a:tr h="298800">
                <a:tc>
                  <a:txBody>
                    <a:bodyPr/>
                    <a:lstStyle/>
                    <a:p>
                      <a:pPr algn="ctr" fontAlgn="b"/>
                      <a:r>
                        <a:rPr lang="pt-BR" sz="900" b="0" i="0" u="none" strike="noStrike" dirty="0">
                          <a:solidFill>
                            <a:srgbClr val="000000"/>
                          </a:solidFill>
                          <a:effectLst/>
                          <a:latin typeface="Montserrat" panose="00000500000000000000" pitchFamily="2" charset="0"/>
                        </a:rPr>
                        <a:t>Plaza Jesus Maria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Parque Arauco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2669191146"/>
                  </a:ext>
                </a:extLst>
              </a:tr>
              <a:tr h="298800">
                <a:tc>
                  <a:txBody>
                    <a:bodyPr/>
                    <a:lstStyle/>
                    <a:p>
                      <a:pPr algn="ctr" fontAlgn="b"/>
                      <a:r>
                        <a:rPr lang="pt-BR" sz="900" b="0" i="0" u="none" strike="noStrike" dirty="0" err="1">
                          <a:solidFill>
                            <a:srgbClr val="000000"/>
                          </a:solidFill>
                          <a:effectLst/>
                          <a:latin typeface="Montserrat" panose="00000500000000000000" pitchFamily="2" charset="0"/>
                        </a:rPr>
                        <a:t>Viamix</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Chorrillos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Parque Arauco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3797744303"/>
                  </a:ext>
                </a:extLst>
              </a:tr>
              <a:tr h="298800">
                <a:tc>
                  <a:txBody>
                    <a:bodyPr/>
                    <a:lstStyle/>
                    <a:p>
                      <a:pPr algn="ctr" fontAlgn="b"/>
                      <a:r>
                        <a:rPr lang="pt-BR" sz="900" b="0" i="0" u="none" strike="noStrike" dirty="0" err="1">
                          <a:solidFill>
                            <a:srgbClr val="000000"/>
                          </a:solidFill>
                          <a:effectLst/>
                          <a:latin typeface="Montserrat" panose="00000500000000000000" pitchFamily="2" charset="0"/>
                        </a:rPr>
                        <a:t>Viamix</a:t>
                      </a:r>
                      <a:r>
                        <a:rPr lang="pt-BR" sz="900" b="0" i="0" u="none" strike="noStrike" dirty="0">
                          <a:solidFill>
                            <a:srgbClr val="000000"/>
                          </a:solidFill>
                          <a:effectLst/>
                          <a:latin typeface="Montserrat" panose="00000500000000000000" pitchFamily="2" charset="0"/>
                        </a:rPr>
                        <a:t> Colonial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Parque Arauco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841735651"/>
                  </a:ext>
                </a:extLst>
              </a:tr>
              <a:tr h="298800">
                <a:tc>
                  <a:txBody>
                    <a:bodyPr/>
                    <a:lstStyle/>
                    <a:p>
                      <a:pPr algn="ctr" fontAlgn="b"/>
                      <a:r>
                        <a:rPr lang="pt-BR" sz="900" b="0" i="0" u="none" strike="noStrike" dirty="0" err="1">
                          <a:solidFill>
                            <a:srgbClr val="000000"/>
                          </a:solidFill>
                          <a:effectLst/>
                          <a:latin typeface="Montserrat" panose="00000500000000000000" pitchFamily="2" charset="0"/>
                        </a:rPr>
                        <a:t>Viamix</a:t>
                      </a:r>
                      <a:r>
                        <a:rPr lang="pt-BR" sz="900" b="0" i="0" u="none" strike="noStrike" dirty="0">
                          <a:solidFill>
                            <a:srgbClr val="000000"/>
                          </a:solidFill>
                          <a:effectLst/>
                          <a:latin typeface="Montserrat" panose="00000500000000000000" pitchFamily="2" charset="0"/>
                        </a:rPr>
                        <a:t> Malvinas</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Parque Arauco</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1959874830"/>
                  </a:ext>
                </a:extLst>
              </a:tr>
            </a:tbl>
          </a:graphicData>
        </a:graphic>
      </p:graphicFrame>
      <p:sp>
        <p:nvSpPr>
          <p:cNvPr id="2" name="CaixaDeTexto 1">
            <a:extLst>
              <a:ext uri="{FF2B5EF4-FFF2-40B4-BE49-F238E27FC236}">
                <a16:creationId xmlns:a16="http://schemas.microsoft.com/office/drawing/2014/main" id="{FABEB7CC-409E-F328-D544-C8BAB2708CDB}"/>
              </a:ext>
            </a:extLst>
          </p:cNvPr>
          <p:cNvSpPr txBox="1"/>
          <p:nvPr/>
        </p:nvSpPr>
        <p:spPr>
          <a:xfrm>
            <a:off x="1139298" y="4187860"/>
            <a:ext cx="2477359"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La información acerca del GLA se da por la suma total de cada administradora.</a:t>
            </a:r>
            <a:endParaRPr lang="es-419" sz="900" dirty="0">
              <a:latin typeface="Montserrat" panose="00000500000000000000" pitchFamily="2" charset="0"/>
              <a:cs typeface="Calibri" panose="020F0502020204030204" pitchFamily="34" charset="0"/>
            </a:endParaRPr>
          </a:p>
        </p:txBody>
      </p:sp>
      <p:sp>
        <p:nvSpPr>
          <p:cNvPr id="12" name="Retângulo: Cantos Arredondados 11">
            <a:extLst>
              <a:ext uri="{FF2B5EF4-FFF2-40B4-BE49-F238E27FC236}">
                <a16:creationId xmlns:a16="http://schemas.microsoft.com/office/drawing/2014/main" id="{0007EF0A-DD53-BEE3-E4A1-2DF206684BD8}"/>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219</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3" name="Retângulo: Cantos Arredondados 12">
            <a:hlinkClick r:id="rId3" action="ppaction://hlinksldjump"/>
            <a:extLst>
              <a:ext uri="{FF2B5EF4-FFF2-40B4-BE49-F238E27FC236}">
                <a16:creationId xmlns:a16="http://schemas.microsoft.com/office/drawing/2014/main" id="{843DEA2D-E3A4-4007-C33E-F8CA9FFC1AAF}"/>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03852608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996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789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85473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pic>
        <p:nvPicPr>
          <p:cNvPr id="12" name="Imagem 11" descr="Uma imagem contendo Diagrama&#10;&#10;Descrição gerada automaticamente">
            <a:extLst>
              <a:ext uri="{FF2B5EF4-FFF2-40B4-BE49-F238E27FC236}">
                <a16:creationId xmlns:a16="http://schemas.microsoft.com/office/drawing/2014/main" id="{5B2F47F0-8809-1A36-86F4-E7DF4E639C88}"/>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6084" t="50387" r="6601" b="10444"/>
          <a:stretch/>
        </p:blipFill>
        <p:spPr>
          <a:xfrm rot="16200000">
            <a:off x="-3125091" y="3150640"/>
            <a:ext cx="6846680" cy="596494"/>
          </a:xfrm>
          <a:prstGeom prst="rect">
            <a:avLst/>
          </a:prstGeom>
        </p:spPr>
      </p:pic>
      <p:grpSp>
        <p:nvGrpSpPr>
          <p:cNvPr id="5" name="Agrupar 4">
            <a:extLst>
              <a:ext uri="{FF2B5EF4-FFF2-40B4-BE49-F238E27FC236}">
                <a16:creationId xmlns:a16="http://schemas.microsoft.com/office/drawing/2014/main" id="{67C2A474-2A5A-10CA-E2D4-DA703B930094}"/>
              </a:ext>
            </a:extLst>
          </p:cNvPr>
          <p:cNvGrpSpPr/>
          <p:nvPr/>
        </p:nvGrpSpPr>
        <p:grpSpPr>
          <a:xfrm>
            <a:off x="0" y="-203200"/>
            <a:ext cx="596496" cy="7096541"/>
            <a:chOff x="0" y="9939"/>
            <a:chExt cx="596496" cy="6858002"/>
          </a:xfrm>
        </p:grpSpPr>
        <p:pic>
          <p:nvPicPr>
            <p:cNvPr id="6" name="Imagem 5" descr="Uma imagem contendo Diagrama&#10;&#10;Descrição gerada automaticamente">
              <a:extLst>
                <a:ext uri="{FF2B5EF4-FFF2-40B4-BE49-F238E27FC236}">
                  <a16:creationId xmlns:a16="http://schemas.microsoft.com/office/drawing/2014/main" id="{6BBC3436-ED81-60C4-A77C-C46838EB17EF}"/>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6084" t="50387" r="6601" b="10444"/>
            <a:stretch/>
          </p:blipFill>
          <p:spPr>
            <a:xfrm rot="16200000">
              <a:off x="-3130752" y="3140693"/>
              <a:ext cx="6858002" cy="596494"/>
            </a:xfrm>
            <a:prstGeom prst="rect">
              <a:avLst/>
            </a:prstGeom>
          </p:spPr>
        </p:pic>
        <p:sp>
          <p:nvSpPr>
            <p:cNvPr id="8" name="Retângulo 7">
              <a:extLst>
                <a:ext uri="{FF2B5EF4-FFF2-40B4-BE49-F238E27FC236}">
                  <a16:creationId xmlns:a16="http://schemas.microsoft.com/office/drawing/2014/main" id="{EF01E701-6E48-8EBA-1847-A94F7D9F83E6}"/>
                </a:ext>
              </a:extLst>
            </p:cNvPr>
            <p:cNvSpPr/>
            <p:nvPr/>
          </p:nvSpPr>
          <p:spPr>
            <a:xfrm>
              <a:off x="0" y="2112621"/>
              <a:ext cx="275303" cy="276374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aphicFrame>
        <p:nvGraphicFramePr>
          <p:cNvPr id="9" name="Tabela 8">
            <a:extLst>
              <a:ext uri="{FF2B5EF4-FFF2-40B4-BE49-F238E27FC236}">
                <a16:creationId xmlns:a16="http://schemas.microsoft.com/office/drawing/2014/main" id="{75FE472A-5B5C-6143-400B-D004263EE351}"/>
              </a:ext>
            </a:extLst>
          </p:cNvPr>
          <p:cNvGraphicFramePr>
            <a:graphicFrameLocks noGrp="1"/>
          </p:cNvGraphicFramePr>
          <p:nvPr>
            <p:extLst>
              <p:ext uri="{D42A27DB-BD31-4B8C-83A1-F6EECF244321}">
                <p14:modId xmlns:p14="http://schemas.microsoft.com/office/powerpoint/2010/main" val="769907416"/>
              </p:ext>
            </p:extLst>
          </p:nvPr>
        </p:nvGraphicFramePr>
        <p:xfrm>
          <a:off x="5314953" y="-1"/>
          <a:ext cx="6120000" cy="6854959"/>
        </p:xfrm>
        <a:graphic>
          <a:graphicData uri="http://schemas.openxmlformats.org/drawingml/2006/table">
            <a:tbl>
              <a:tblPr/>
              <a:tblGrid>
                <a:gridCol w="1963814">
                  <a:extLst>
                    <a:ext uri="{9D8B030D-6E8A-4147-A177-3AD203B41FA5}">
                      <a16:colId xmlns:a16="http://schemas.microsoft.com/office/drawing/2014/main" val="1127881820"/>
                    </a:ext>
                  </a:extLst>
                </a:gridCol>
                <a:gridCol w="1963814">
                  <a:extLst>
                    <a:ext uri="{9D8B030D-6E8A-4147-A177-3AD203B41FA5}">
                      <a16:colId xmlns:a16="http://schemas.microsoft.com/office/drawing/2014/main" val="2970011193"/>
                    </a:ext>
                  </a:extLst>
                </a:gridCol>
                <a:gridCol w="2192372">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012483457"/>
                  </a:ext>
                </a:extLst>
              </a:tr>
              <a:tr h="346102">
                <a:tc>
                  <a:txBody>
                    <a:bodyPr/>
                    <a:lstStyle/>
                    <a:p>
                      <a:pPr algn="ctr" fontAlgn="b"/>
                      <a:r>
                        <a:rPr lang="es-419" sz="1100" u="none" strike="noStrike" noProof="0" dirty="0">
                          <a:effectLst/>
                          <a:latin typeface="Montserrat" panose="00000500000000000000" pitchFamily="2" charset="0"/>
                        </a:rPr>
                        <a:t>Ciudad Autónoma de Buenos Aires</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b="0" i="0" u="none" strike="noStrike" dirty="0">
                          <a:solidFill>
                            <a:srgbClr val="000000"/>
                          </a:solidFill>
                          <a:effectLst/>
                          <a:latin typeface="Montserrat" panose="00000500000000000000" pitchFamily="2" charset="0"/>
                        </a:rPr>
                        <a:t>Ciudad Autónoma de Buenos Aires</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es-419" sz="1100" u="none" strike="noStrike" noProof="0" dirty="0">
                          <a:effectLst/>
                          <a:latin typeface="Montserrat" panose="00000500000000000000" pitchFamily="2" charset="0"/>
                        </a:rPr>
                        <a:t>15</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1307562550"/>
                  </a:ext>
                </a:extLst>
              </a:tr>
              <a:tr h="313241">
                <a:tc>
                  <a:txBody>
                    <a:bodyPr/>
                    <a:lstStyle/>
                    <a:p>
                      <a:pPr algn="ctr" fontAlgn="b"/>
                      <a:r>
                        <a:rPr lang="es-419" sz="1100" u="none" strike="noStrike" noProof="0" dirty="0">
                          <a:effectLst/>
                          <a:latin typeface="Montserrat" panose="00000500000000000000" pitchFamily="2" charset="0"/>
                        </a:rPr>
                        <a:t>Córdoba</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kern="1200" dirty="0">
                          <a:solidFill>
                            <a:srgbClr val="000000"/>
                          </a:solidFill>
                          <a:effectLst/>
                          <a:latin typeface="Montserrat" panose="00000500000000000000" pitchFamily="2" charset="0"/>
                          <a:ea typeface="+mn-ea"/>
                          <a:cs typeface="+mn-cs"/>
                        </a:rPr>
                        <a:t>Córdoba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es-419" sz="1100" u="none" strike="noStrike" noProof="0" dirty="0">
                          <a:effectLst/>
                          <a:latin typeface="Montserrat" panose="00000500000000000000" pitchFamily="2" charset="0"/>
                        </a:rPr>
                        <a:t>5</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3054193406"/>
                  </a:ext>
                </a:extLst>
              </a:tr>
              <a:tr h="313241">
                <a:tc>
                  <a:txBody>
                    <a:bodyPr/>
                    <a:lstStyle/>
                    <a:p>
                      <a:pPr algn="ctr" fontAlgn="b"/>
                      <a:r>
                        <a:rPr lang="es-419" sz="1100" u="none" strike="noStrike" noProof="0" dirty="0">
                          <a:effectLst/>
                          <a:latin typeface="Montserrat" panose="00000500000000000000" pitchFamily="2" charset="0"/>
                        </a:rPr>
                        <a:t>Rosario</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kern="1200" dirty="0">
                          <a:solidFill>
                            <a:srgbClr val="000000"/>
                          </a:solidFill>
                          <a:effectLst/>
                          <a:latin typeface="Montserrat" panose="00000500000000000000" pitchFamily="2" charset="0"/>
                          <a:ea typeface="+mn-ea"/>
                          <a:cs typeface="+mn-cs"/>
                        </a:rPr>
                        <a:t>Santa Fe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es-419" sz="1100" u="none" strike="noStrike" noProof="0" dirty="0">
                          <a:effectLst/>
                          <a:latin typeface="Montserrat" panose="00000500000000000000" pitchFamily="2" charset="0"/>
                        </a:rPr>
                        <a:t>4</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2029500507"/>
                  </a:ext>
                </a:extLst>
              </a:tr>
              <a:tr h="313241">
                <a:tc>
                  <a:txBody>
                    <a:bodyPr/>
                    <a:lstStyle/>
                    <a:p>
                      <a:pPr algn="ctr" fontAlgn="b"/>
                      <a:r>
                        <a:rPr lang="es-419" sz="1100" u="none" strike="noStrike" noProof="0" dirty="0">
                          <a:effectLst/>
                          <a:latin typeface="Montserrat" panose="00000500000000000000" pitchFamily="2" charset="0"/>
                        </a:rPr>
                        <a:t>Neuquén</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kern="1200" dirty="0">
                          <a:solidFill>
                            <a:srgbClr val="000000"/>
                          </a:solidFill>
                          <a:effectLst/>
                          <a:latin typeface="Montserrat" panose="00000500000000000000" pitchFamily="2" charset="0"/>
                          <a:ea typeface="+mn-ea"/>
                          <a:cs typeface="+mn-cs"/>
                        </a:rPr>
                        <a:t>Neuquén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es-419" sz="1100" u="none" strike="noStrike" noProof="0" dirty="0">
                          <a:effectLst/>
                          <a:latin typeface="Montserrat" panose="00000500000000000000" pitchFamily="2" charset="0"/>
                        </a:rPr>
                        <a:t>3</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677110436"/>
                  </a:ext>
                </a:extLst>
              </a:tr>
              <a:tr h="313241">
                <a:tc>
                  <a:txBody>
                    <a:bodyPr/>
                    <a:lstStyle/>
                    <a:p>
                      <a:pPr algn="ctr" fontAlgn="b"/>
                      <a:r>
                        <a:rPr lang="es-419" sz="1100" u="none" strike="noStrike" noProof="0" dirty="0">
                          <a:effectLst/>
                          <a:latin typeface="Montserrat" panose="00000500000000000000" pitchFamily="2" charset="0"/>
                        </a:rPr>
                        <a:t>Salta</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kern="1200" dirty="0">
                          <a:solidFill>
                            <a:srgbClr val="000000"/>
                          </a:solidFill>
                          <a:effectLst/>
                          <a:latin typeface="Montserrat" panose="00000500000000000000" pitchFamily="2" charset="0"/>
                          <a:ea typeface="+mn-ea"/>
                          <a:cs typeface="+mn-cs"/>
                        </a:rPr>
                        <a:t>Salta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es-419" sz="1100" u="none" strike="noStrike" noProof="0" dirty="0">
                          <a:effectLst/>
                          <a:latin typeface="Montserrat" panose="00000500000000000000" pitchFamily="2" charset="0"/>
                        </a:rPr>
                        <a:t>3</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876499050"/>
                  </a:ext>
                </a:extLst>
              </a:tr>
              <a:tr h="313241">
                <a:tc>
                  <a:txBody>
                    <a:bodyPr/>
                    <a:lstStyle/>
                    <a:p>
                      <a:pPr algn="ctr" fontAlgn="b"/>
                      <a:r>
                        <a:rPr lang="es-419" sz="1100" u="none" strike="noStrike" noProof="0" dirty="0">
                          <a:effectLst/>
                          <a:latin typeface="Montserrat" panose="00000500000000000000" pitchFamily="2" charset="0"/>
                        </a:rPr>
                        <a:t>Avellaneda</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kern="1200" dirty="0">
                          <a:solidFill>
                            <a:srgbClr val="000000"/>
                          </a:solidFill>
                          <a:effectLst/>
                          <a:latin typeface="Montserrat" panose="00000500000000000000" pitchFamily="2" charset="0"/>
                          <a:ea typeface="+mn-ea"/>
                          <a:cs typeface="+mn-cs"/>
                        </a:rPr>
                        <a:t>Buenos Aires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es-419" sz="1100" u="none" strike="noStrike" noProof="0" dirty="0">
                          <a:effectLst/>
                          <a:latin typeface="Montserrat" panose="00000500000000000000" pitchFamily="2" charset="0"/>
                        </a:rPr>
                        <a:t>2</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3564501830"/>
                  </a:ext>
                </a:extLst>
              </a:tr>
              <a:tr h="313241">
                <a:tc>
                  <a:txBody>
                    <a:bodyPr/>
                    <a:lstStyle/>
                    <a:p>
                      <a:pPr algn="ctr" fontAlgn="b"/>
                      <a:r>
                        <a:rPr lang="es-419" sz="1100" u="none" strike="noStrike" noProof="0" dirty="0">
                          <a:effectLst/>
                          <a:latin typeface="Montserrat" panose="00000500000000000000" pitchFamily="2" charset="0"/>
                        </a:rPr>
                        <a:t>Mendoza</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kern="1200">
                          <a:solidFill>
                            <a:srgbClr val="000000"/>
                          </a:solidFill>
                          <a:effectLst/>
                          <a:latin typeface="Montserrat" panose="00000500000000000000" pitchFamily="2" charset="0"/>
                          <a:ea typeface="+mn-ea"/>
                          <a:cs typeface="+mn-cs"/>
                        </a:rPr>
                        <a:t>Mendoza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es-419" sz="1100" u="none" strike="noStrike" noProof="0" dirty="0">
                          <a:effectLst/>
                          <a:latin typeface="Montserrat" panose="00000500000000000000" pitchFamily="2" charset="0"/>
                        </a:rPr>
                        <a:t>2</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145025016"/>
                  </a:ext>
                </a:extLst>
              </a:tr>
              <a:tr h="313241">
                <a:tc>
                  <a:txBody>
                    <a:bodyPr/>
                    <a:lstStyle/>
                    <a:p>
                      <a:pPr algn="ctr" fontAlgn="b"/>
                      <a:r>
                        <a:rPr lang="es-419" sz="1100" u="none" strike="noStrike" noProof="0" dirty="0">
                          <a:effectLst/>
                          <a:latin typeface="Montserrat" panose="00000500000000000000" pitchFamily="2" charset="0"/>
                        </a:rPr>
                        <a:t>Pilar</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kern="1200" dirty="0">
                          <a:solidFill>
                            <a:srgbClr val="000000"/>
                          </a:solidFill>
                          <a:effectLst/>
                          <a:latin typeface="Montserrat" panose="00000500000000000000" pitchFamily="2" charset="0"/>
                          <a:ea typeface="+mn-ea"/>
                          <a:cs typeface="+mn-cs"/>
                        </a:rPr>
                        <a:t>Buenos Aires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es-419" sz="1100" u="none" strike="noStrike" noProof="0" dirty="0">
                          <a:effectLst/>
                          <a:latin typeface="Montserrat" panose="00000500000000000000" pitchFamily="2" charset="0"/>
                        </a:rPr>
                        <a:t>2</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3346920883"/>
                  </a:ext>
                </a:extLst>
              </a:tr>
              <a:tr h="313241">
                <a:tc>
                  <a:txBody>
                    <a:bodyPr/>
                    <a:lstStyle/>
                    <a:p>
                      <a:pPr algn="ctr" fontAlgn="b"/>
                      <a:r>
                        <a:rPr lang="es-419" sz="1100" u="none" strike="noStrike" noProof="0" dirty="0">
                          <a:effectLst/>
                          <a:latin typeface="Montserrat" panose="00000500000000000000" pitchFamily="2" charset="0"/>
                        </a:rPr>
                        <a:t>Quilmes</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kern="1200" dirty="0">
                          <a:solidFill>
                            <a:srgbClr val="000000"/>
                          </a:solidFill>
                          <a:effectLst/>
                          <a:latin typeface="Montserrat" panose="00000500000000000000" pitchFamily="2" charset="0"/>
                          <a:ea typeface="+mn-ea"/>
                          <a:cs typeface="+mn-cs"/>
                        </a:rPr>
                        <a:t>Buenos Aires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es-419" sz="1100" u="none" strike="noStrike" noProof="0" dirty="0">
                          <a:effectLst/>
                          <a:latin typeface="Montserrat" panose="00000500000000000000" pitchFamily="2" charset="0"/>
                        </a:rPr>
                        <a:t>2</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2419818861"/>
                  </a:ext>
                </a:extLst>
              </a:tr>
              <a:tr h="313241">
                <a:tc>
                  <a:txBody>
                    <a:bodyPr/>
                    <a:lstStyle/>
                    <a:p>
                      <a:pPr algn="ctr" fontAlgn="b"/>
                      <a:r>
                        <a:rPr lang="es-419" sz="1100" u="none" strike="noStrike" noProof="0" dirty="0">
                          <a:effectLst/>
                          <a:latin typeface="Montserrat" panose="00000500000000000000" pitchFamily="2" charset="0"/>
                        </a:rPr>
                        <a:t>San Juan</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kern="1200" dirty="0">
                          <a:solidFill>
                            <a:srgbClr val="000000"/>
                          </a:solidFill>
                          <a:effectLst/>
                          <a:latin typeface="Montserrat" panose="00000500000000000000" pitchFamily="2" charset="0"/>
                          <a:ea typeface="+mn-ea"/>
                          <a:cs typeface="+mn-cs"/>
                        </a:rPr>
                        <a:t>San Juan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es-419" sz="1100" u="none" strike="noStrike" noProof="0" dirty="0">
                          <a:effectLst/>
                          <a:latin typeface="Montserrat" panose="00000500000000000000" pitchFamily="2" charset="0"/>
                        </a:rPr>
                        <a:t>2</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2167419498"/>
                  </a:ext>
                </a:extLst>
              </a:tr>
              <a:tr h="313241">
                <a:tc>
                  <a:txBody>
                    <a:bodyPr/>
                    <a:lstStyle/>
                    <a:p>
                      <a:pPr algn="ctr" fontAlgn="b"/>
                      <a:r>
                        <a:rPr lang="es-419" sz="1100" u="none" strike="noStrike" noProof="0" dirty="0">
                          <a:effectLst/>
                          <a:latin typeface="Montserrat" panose="00000500000000000000" pitchFamily="2" charset="0"/>
                        </a:rPr>
                        <a:t>Adrogué</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kern="1200" dirty="0">
                          <a:solidFill>
                            <a:srgbClr val="000000"/>
                          </a:solidFill>
                          <a:effectLst/>
                          <a:latin typeface="Montserrat" panose="00000500000000000000" pitchFamily="2" charset="0"/>
                          <a:ea typeface="+mn-ea"/>
                          <a:cs typeface="+mn-cs"/>
                        </a:rPr>
                        <a:t>Buenos Aires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es-419" sz="1100" u="none" strike="noStrike" noProof="0" dirty="0">
                          <a:effectLst/>
                          <a:latin typeface="Montserrat" panose="00000500000000000000" pitchFamily="2" charset="0"/>
                        </a:rPr>
                        <a:t>1</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1611518731"/>
                  </a:ext>
                </a:extLst>
              </a:tr>
              <a:tr h="313241">
                <a:tc>
                  <a:txBody>
                    <a:bodyPr/>
                    <a:lstStyle/>
                    <a:p>
                      <a:pPr algn="ctr" fontAlgn="b"/>
                      <a:r>
                        <a:rPr lang="es-419" sz="1100" u="none" strike="noStrike" noProof="0" dirty="0">
                          <a:effectLst/>
                          <a:latin typeface="Montserrat" panose="00000500000000000000" pitchFamily="2" charset="0"/>
                        </a:rPr>
                        <a:t>Bahía Blanca</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kern="1200" dirty="0">
                          <a:solidFill>
                            <a:srgbClr val="000000"/>
                          </a:solidFill>
                          <a:effectLst/>
                          <a:latin typeface="Montserrat" panose="00000500000000000000" pitchFamily="2" charset="0"/>
                          <a:ea typeface="+mn-ea"/>
                          <a:cs typeface="+mn-cs"/>
                        </a:rPr>
                        <a:t>Buenos Aires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es-419" sz="1100" u="none" strike="noStrike" noProof="0" dirty="0">
                          <a:effectLst/>
                          <a:latin typeface="Montserrat" panose="00000500000000000000" pitchFamily="2" charset="0"/>
                        </a:rPr>
                        <a:t>1</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2868210076"/>
                  </a:ext>
                </a:extLst>
              </a:tr>
              <a:tr h="313241">
                <a:tc>
                  <a:txBody>
                    <a:bodyPr/>
                    <a:lstStyle/>
                    <a:p>
                      <a:pPr algn="ctr" fontAlgn="b"/>
                      <a:r>
                        <a:rPr lang="es-419" sz="1100" u="none" strike="noStrike" noProof="0" dirty="0">
                          <a:effectLst/>
                          <a:latin typeface="Montserrat" panose="00000500000000000000" pitchFamily="2" charset="0"/>
                        </a:rPr>
                        <a:t>Boulogne</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kern="1200" dirty="0">
                          <a:solidFill>
                            <a:srgbClr val="000000"/>
                          </a:solidFill>
                          <a:effectLst/>
                          <a:latin typeface="Montserrat" panose="00000500000000000000" pitchFamily="2" charset="0"/>
                          <a:ea typeface="+mn-ea"/>
                          <a:cs typeface="+mn-cs"/>
                        </a:rPr>
                        <a:t>Buenos Aires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es-419" sz="1100" u="none" strike="noStrike" noProof="0" dirty="0">
                          <a:effectLst/>
                          <a:latin typeface="Montserrat" panose="00000500000000000000" pitchFamily="2" charset="0"/>
                        </a:rPr>
                        <a:t>1</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198721223"/>
                  </a:ext>
                </a:extLst>
              </a:tr>
              <a:tr h="313241">
                <a:tc>
                  <a:txBody>
                    <a:bodyPr/>
                    <a:lstStyle/>
                    <a:p>
                      <a:pPr algn="ctr" fontAlgn="b"/>
                      <a:r>
                        <a:rPr lang="es-419" sz="1100" u="none" strike="noStrike" noProof="0" dirty="0">
                          <a:effectLst/>
                          <a:latin typeface="Montserrat" panose="00000500000000000000" pitchFamily="2" charset="0"/>
                        </a:rPr>
                        <a:t>Corrientes</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kern="1200" dirty="0">
                          <a:solidFill>
                            <a:srgbClr val="000000"/>
                          </a:solidFill>
                          <a:effectLst/>
                          <a:latin typeface="Montserrat" panose="00000500000000000000" pitchFamily="2" charset="0"/>
                          <a:ea typeface="+mn-ea"/>
                          <a:cs typeface="+mn-cs"/>
                        </a:rPr>
                        <a:t>Corrientes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es-419" sz="1100" u="none" strike="noStrike" noProof="0" dirty="0">
                          <a:effectLst/>
                          <a:latin typeface="Montserrat" panose="00000500000000000000" pitchFamily="2" charset="0"/>
                        </a:rPr>
                        <a:t>1</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1588115436"/>
                  </a:ext>
                </a:extLst>
              </a:tr>
              <a:tr h="313241">
                <a:tc>
                  <a:txBody>
                    <a:bodyPr/>
                    <a:lstStyle/>
                    <a:p>
                      <a:pPr algn="ctr" fontAlgn="b"/>
                      <a:r>
                        <a:rPr lang="es-419" sz="1100" b="0" i="0" u="none" strike="noStrike" noProof="0" dirty="0">
                          <a:solidFill>
                            <a:srgbClr val="000000"/>
                          </a:solidFill>
                          <a:effectLst/>
                          <a:latin typeface="Montserrat" panose="00000500000000000000" pitchFamily="2" charset="0"/>
                        </a:rPr>
                        <a:t>Lomas de Zamora</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kern="1200" dirty="0">
                          <a:solidFill>
                            <a:srgbClr val="000000"/>
                          </a:solidFill>
                          <a:effectLst/>
                          <a:latin typeface="Montserrat" panose="00000500000000000000" pitchFamily="2" charset="0"/>
                          <a:ea typeface="+mn-ea"/>
                          <a:cs typeface="+mn-cs"/>
                        </a:rPr>
                        <a:t>Buenos Aires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es-419" sz="1100" b="0" i="0" u="none" strike="noStrike" noProof="0" dirty="0">
                          <a:solidFill>
                            <a:srgbClr val="000000"/>
                          </a:solidFill>
                          <a:effectLst/>
                          <a:latin typeface="Montserrat" panose="00000500000000000000" pitchFamily="2" charset="0"/>
                        </a:rPr>
                        <a:t>1</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670546853"/>
                  </a:ext>
                </a:extLst>
              </a:tr>
              <a:tr h="313241">
                <a:tc>
                  <a:txBody>
                    <a:bodyPr/>
                    <a:lstStyle/>
                    <a:p>
                      <a:pPr marL="0" algn="ctr" defTabSz="914400" rtl="0" eaLnBrk="1" fontAlgn="b" latinLnBrk="0" hangingPunct="1"/>
                      <a:r>
                        <a:rPr lang="pt-BR" sz="1100" u="none" strike="noStrike" kern="1200" dirty="0">
                          <a:solidFill>
                            <a:schemeClr val="tx1"/>
                          </a:solidFill>
                          <a:effectLst/>
                          <a:latin typeface="Montserrat" panose="00000500000000000000" pitchFamily="2" charset="0"/>
                          <a:ea typeface="+mn-ea"/>
                          <a:cs typeface="+mn-cs"/>
                        </a:rPr>
                        <a:t>Malvinas Argentinas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u="none" strike="noStrike" kern="1200" dirty="0">
                          <a:solidFill>
                            <a:schemeClr val="tx1"/>
                          </a:solidFill>
                          <a:effectLst/>
                          <a:latin typeface="Montserrat" panose="00000500000000000000" pitchFamily="2" charset="0"/>
                          <a:ea typeface="+mn-ea"/>
                          <a:cs typeface="+mn-cs"/>
                        </a:rPr>
                        <a:t>Buenos Aires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es-419" sz="1100" u="none" strike="noStrike" noProof="0" dirty="0">
                          <a:effectLst/>
                          <a:latin typeface="Montserrat" panose="00000500000000000000" pitchFamily="2" charset="0"/>
                        </a:rPr>
                        <a:t>1</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4163213381"/>
                  </a:ext>
                </a:extLst>
              </a:tr>
              <a:tr h="313241">
                <a:tc>
                  <a:txBody>
                    <a:bodyPr/>
                    <a:lstStyle/>
                    <a:p>
                      <a:pPr marL="0" algn="ctr" defTabSz="914400" rtl="0" eaLnBrk="1" fontAlgn="b" latinLnBrk="0" hangingPunct="1"/>
                      <a:r>
                        <a:rPr lang="pt-BR" sz="1100" u="none" strike="noStrike" kern="1200" dirty="0">
                          <a:solidFill>
                            <a:schemeClr val="tx1"/>
                          </a:solidFill>
                          <a:effectLst/>
                          <a:latin typeface="Montserrat" panose="00000500000000000000" pitchFamily="2" charset="0"/>
                          <a:ea typeface="+mn-ea"/>
                          <a:cs typeface="+mn-cs"/>
                        </a:rPr>
                        <a:t>Martínez</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u="none" strike="noStrike" kern="1200" dirty="0">
                          <a:solidFill>
                            <a:schemeClr val="tx1"/>
                          </a:solidFill>
                          <a:effectLst/>
                          <a:latin typeface="Montserrat" panose="00000500000000000000" pitchFamily="2" charset="0"/>
                          <a:ea typeface="+mn-ea"/>
                          <a:cs typeface="+mn-cs"/>
                        </a:rPr>
                        <a:t>Buenos Aires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es-419" sz="1100" u="none" strike="noStrike" noProof="0" dirty="0">
                          <a:effectLst/>
                          <a:latin typeface="Montserrat" panose="00000500000000000000" pitchFamily="2" charset="0"/>
                        </a:rPr>
                        <a:t>1</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662121646"/>
                  </a:ext>
                </a:extLst>
              </a:tr>
              <a:tr h="313241">
                <a:tc>
                  <a:txBody>
                    <a:bodyPr/>
                    <a:lstStyle/>
                    <a:p>
                      <a:pPr marL="0" algn="ctr" defTabSz="914400" rtl="0" eaLnBrk="1" fontAlgn="b" latinLnBrk="0" hangingPunct="1"/>
                      <a:r>
                        <a:rPr lang="pt-BR" sz="1100" u="none" strike="noStrike" kern="1200" dirty="0">
                          <a:solidFill>
                            <a:schemeClr val="tx1"/>
                          </a:solidFill>
                          <a:effectLst/>
                          <a:latin typeface="Montserrat" panose="00000500000000000000" pitchFamily="2" charset="0"/>
                          <a:ea typeface="+mn-ea"/>
                          <a:cs typeface="+mn-cs"/>
                        </a:rPr>
                        <a:t>Moreno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u="none" strike="noStrike" kern="1200" dirty="0">
                          <a:solidFill>
                            <a:schemeClr val="tx1"/>
                          </a:solidFill>
                          <a:effectLst/>
                          <a:latin typeface="Montserrat" panose="00000500000000000000" pitchFamily="2" charset="0"/>
                          <a:ea typeface="+mn-ea"/>
                          <a:cs typeface="+mn-cs"/>
                        </a:rPr>
                        <a:t>Buenos Aires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es-419" sz="1100" u="none" strike="noStrike" noProof="0" dirty="0">
                          <a:effectLst/>
                          <a:latin typeface="Montserrat" panose="00000500000000000000" pitchFamily="2" charset="0"/>
                        </a:rPr>
                        <a:t>1</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301391665"/>
                  </a:ext>
                </a:extLst>
              </a:tr>
              <a:tr h="313241">
                <a:tc>
                  <a:txBody>
                    <a:bodyPr/>
                    <a:lstStyle/>
                    <a:p>
                      <a:pPr marL="0" algn="ctr" defTabSz="914400" rtl="0" eaLnBrk="1" fontAlgn="b" latinLnBrk="0" hangingPunct="1"/>
                      <a:r>
                        <a:rPr lang="pt-BR" sz="1100" u="none" strike="noStrike" kern="1200" dirty="0">
                          <a:solidFill>
                            <a:schemeClr val="tx1"/>
                          </a:solidFill>
                          <a:effectLst/>
                          <a:latin typeface="Montserrat" panose="00000500000000000000" pitchFamily="2" charset="0"/>
                          <a:ea typeface="+mn-ea"/>
                          <a:cs typeface="+mn-cs"/>
                        </a:rPr>
                        <a:t>Morón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u="none" strike="noStrike" kern="1200" dirty="0">
                          <a:solidFill>
                            <a:schemeClr val="tx1"/>
                          </a:solidFill>
                          <a:effectLst/>
                          <a:latin typeface="Montserrat" panose="00000500000000000000" pitchFamily="2" charset="0"/>
                          <a:ea typeface="+mn-ea"/>
                          <a:cs typeface="+mn-cs"/>
                        </a:rPr>
                        <a:t>Buenos Aires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es-419" sz="1100" u="none" strike="noStrike" noProof="0" dirty="0">
                          <a:effectLst/>
                          <a:latin typeface="Montserrat" panose="00000500000000000000" pitchFamily="2" charset="0"/>
                        </a:rPr>
                        <a:t>1</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1008839217"/>
                  </a:ext>
                </a:extLst>
              </a:tr>
              <a:tr h="313241">
                <a:tc>
                  <a:txBody>
                    <a:bodyPr/>
                    <a:lstStyle/>
                    <a:p>
                      <a:pPr marL="0" algn="ctr" defTabSz="914400" rtl="0" eaLnBrk="1" fontAlgn="b" latinLnBrk="0" hangingPunct="1"/>
                      <a:r>
                        <a:rPr lang="pt-BR" sz="1100" u="none" strike="noStrike" kern="1200" dirty="0">
                          <a:solidFill>
                            <a:schemeClr val="tx1"/>
                          </a:solidFill>
                          <a:effectLst/>
                          <a:latin typeface="Montserrat" panose="00000500000000000000" pitchFamily="2" charset="0"/>
                          <a:ea typeface="+mn-ea"/>
                          <a:cs typeface="+mn-cs"/>
                        </a:rPr>
                        <a:t>Munro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u="none" strike="noStrike" kern="1200" dirty="0">
                          <a:solidFill>
                            <a:schemeClr val="tx1"/>
                          </a:solidFill>
                          <a:effectLst/>
                          <a:latin typeface="Montserrat" panose="00000500000000000000" pitchFamily="2" charset="0"/>
                          <a:ea typeface="+mn-ea"/>
                          <a:cs typeface="+mn-cs"/>
                        </a:rPr>
                        <a:t>Buenos Aires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es-419" sz="1100" u="none" strike="noStrike" noProof="0" dirty="0">
                          <a:effectLst/>
                          <a:latin typeface="Montserrat" panose="00000500000000000000" pitchFamily="2" charset="0"/>
                        </a:rPr>
                        <a:t>1</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3906525199"/>
                  </a:ext>
                </a:extLst>
              </a:tr>
            </a:tbl>
          </a:graphicData>
        </a:graphic>
      </p:graphicFrame>
      <p:sp>
        <p:nvSpPr>
          <p:cNvPr id="10" name="Retângulo: Cantos Arredondados 9">
            <a:extLst>
              <a:ext uri="{FF2B5EF4-FFF2-40B4-BE49-F238E27FC236}">
                <a16:creationId xmlns:a16="http://schemas.microsoft.com/office/drawing/2014/main" id="{78CE80CD-7957-A4F9-44C0-1D0A39B2B2CA}"/>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22</a:t>
            </a:r>
          </a:p>
        </p:txBody>
      </p:sp>
      <p:sp>
        <p:nvSpPr>
          <p:cNvPr id="7" name="Retângulo: Cantos Arredondados 6">
            <a:hlinkClick r:id="rId3" action="ppaction://hlinksldjump"/>
            <a:extLst>
              <a:ext uri="{FF2B5EF4-FFF2-40B4-BE49-F238E27FC236}">
                <a16:creationId xmlns:a16="http://schemas.microsoft.com/office/drawing/2014/main" id="{746A7343-9316-AF74-1D2A-32B2F13C53D5}"/>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389023181"/>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978885" y="-126597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903212" y="342900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Logotipo&#10;&#10;Descrição gerada automaticamente">
            <a:extLst>
              <a:ext uri="{FF2B5EF4-FFF2-40B4-BE49-F238E27FC236}">
                <a16:creationId xmlns:a16="http://schemas.microsoft.com/office/drawing/2014/main" id="{EBD82FBB-030F-4A8A-1DB7-98ABB49E817A}"/>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30338" b="30288"/>
          <a:stretch/>
        </p:blipFill>
        <p:spPr>
          <a:xfrm rot="16200000">
            <a:off x="-3082923" y="3082922"/>
            <a:ext cx="6857995" cy="692147"/>
          </a:xfrm>
          <a:prstGeom prst="rect">
            <a:avLst/>
          </a:prstGeom>
        </p:spPr>
      </p:pic>
      <p:sp>
        <p:nvSpPr>
          <p:cNvPr id="5" name="CaixaDeTexto 4">
            <a:extLst>
              <a:ext uri="{FF2B5EF4-FFF2-40B4-BE49-F238E27FC236}">
                <a16:creationId xmlns:a16="http://schemas.microsoft.com/office/drawing/2014/main" id="{18D2C072-32CD-05B2-9A9A-D79D4FB333CD}"/>
              </a:ext>
            </a:extLst>
          </p:cNvPr>
          <p:cNvSpPr txBox="1"/>
          <p:nvPr/>
        </p:nvSpPr>
        <p:spPr>
          <a:xfrm>
            <a:off x="1139298" y="330447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D91023"/>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D91023"/>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D91023"/>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DD365415-1659-7208-B8E7-FB2AC439B66C}"/>
              </a:ext>
            </a:extLst>
          </p:cNvPr>
          <p:cNvGrpSpPr/>
          <p:nvPr/>
        </p:nvGrpSpPr>
        <p:grpSpPr>
          <a:xfrm rot="10800000">
            <a:off x="-18225" y="-378881"/>
            <a:ext cx="710374" cy="7492999"/>
            <a:chOff x="61022" y="-406399"/>
            <a:chExt cx="649512" cy="406398"/>
          </a:xfrm>
        </p:grpSpPr>
        <p:sp>
          <p:nvSpPr>
            <p:cNvPr id="6" name="Retângulo 5">
              <a:extLst>
                <a:ext uri="{FF2B5EF4-FFF2-40B4-BE49-F238E27FC236}">
                  <a16:creationId xmlns:a16="http://schemas.microsoft.com/office/drawing/2014/main" id="{19567B03-F7F6-D1D7-B6CA-380D29E5CE7D}"/>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C63485D4-B459-EE79-BDB7-96EA419D4980}"/>
                </a:ext>
              </a:extLst>
            </p:cNvPr>
            <p:cNvSpPr/>
            <p:nvPr/>
          </p:nvSpPr>
          <p:spPr>
            <a:xfrm>
              <a:off x="61022" y="-406399"/>
              <a:ext cx="232959"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D086DB48-3955-AAA9-A47C-CCC08E5D6217}"/>
                </a:ext>
              </a:extLst>
            </p:cNvPr>
            <p:cNvSpPr/>
            <p:nvPr/>
          </p:nvSpPr>
          <p:spPr>
            <a:xfrm>
              <a:off x="50051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695B6C7A-BEF3-5585-5E35-361DD3180A25}"/>
              </a:ext>
            </a:extLst>
          </p:cNvPr>
          <p:cNvGraphicFramePr>
            <a:graphicFrameLocks noGrp="1"/>
          </p:cNvGraphicFramePr>
          <p:nvPr>
            <p:extLst>
              <p:ext uri="{D42A27DB-BD31-4B8C-83A1-F6EECF244321}">
                <p14:modId xmlns:p14="http://schemas.microsoft.com/office/powerpoint/2010/main" val="388580844"/>
              </p:ext>
            </p:extLst>
          </p:nvPr>
        </p:nvGraphicFramePr>
        <p:xfrm>
          <a:off x="3725782" y="1"/>
          <a:ext cx="7812001" cy="6888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288000">
                <a:tc>
                  <a:txBody>
                    <a:bodyPr/>
                    <a:lstStyle/>
                    <a:p>
                      <a:pPr algn="ctr" fontAlgn="b"/>
                      <a:r>
                        <a:rPr lang="pt-BR" sz="900" b="0" i="0" u="none" strike="noStrike" dirty="0">
                          <a:solidFill>
                            <a:srgbClr val="000000"/>
                          </a:solidFill>
                          <a:effectLst/>
                          <a:latin typeface="Montserrat" panose="00000500000000000000" pitchFamily="2" charset="0"/>
                        </a:rPr>
                        <a:t>Plaza San Miguel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Plaza San Miguel</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127.228</a:t>
                      </a:r>
                    </a:p>
                  </a:txBody>
                  <a:tcPr marL="9525" marR="9525" marT="9525" marB="0" anchor="ctr">
                    <a:solidFill>
                      <a:srgbClr val="F8D7CD"/>
                    </a:solidFill>
                  </a:tcPr>
                </a:tc>
                <a:extLst>
                  <a:ext uri="{0D108BD9-81ED-4DB2-BD59-A6C34878D82A}">
                    <a16:rowId xmlns:a16="http://schemas.microsoft.com/office/drawing/2014/main" val="174269447"/>
                  </a:ext>
                </a:extLst>
              </a:tr>
              <a:tr h="288000">
                <a:tc>
                  <a:txBody>
                    <a:bodyPr/>
                    <a:lstStyle/>
                    <a:p>
                      <a:pPr algn="ctr" fontAlgn="b"/>
                      <a:r>
                        <a:rPr lang="pt-BR" sz="900" b="0" i="0" u="none" strike="noStrike" dirty="0">
                          <a:solidFill>
                            <a:srgbClr val="000000"/>
                          </a:solidFill>
                          <a:effectLst/>
                          <a:latin typeface="Montserrat" panose="00000500000000000000" pitchFamily="2" charset="0"/>
                        </a:rPr>
                        <a:t>Plaza Center La Molina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Real Plaza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rowSpan="21">
                  <a:txBody>
                    <a:bodyPr/>
                    <a:lstStyle/>
                    <a:p>
                      <a:pPr algn="ctr" fontAlgn="b"/>
                      <a:r>
                        <a:rPr lang="pt-BR" sz="900" b="0" i="0" u="none" strike="noStrike" dirty="0">
                          <a:solidFill>
                            <a:srgbClr val="000000"/>
                          </a:solidFill>
                          <a:effectLst/>
                          <a:latin typeface="Montserrat" panose="00000500000000000000" pitchFamily="2" charset="0"/>
                        </a:rPr>
                        <a:t>819.698</a:t>
                      </a:r>
                    </a:p>
                  </a:txBody>
                  <a:tcPr marL="9525" marR="9525" marT="9525" marB="0" anchor="ctr">
                    <a:solidFill>
                      <a:srgbClr val="FCECE8"/>
                    </a:solidFill>
                  </a:tcPr>
                </a:tc>
                <a:extLst>
                  <a:ext uri="{0D108BD9-81ED-4DB2-BD59-A6C34878D82A}">
                    <a16:rowId xmlns:a16="http://schemas.microsoft.com/office/drawing/2014/main" val="2738435831"/>
                  </a:ext>
                </a:extLst>
              </a:tr>
              <a:tr h="288000">
                <a:tc>
                  <a:txBody>
                    <a:bodyPr/>
                    <a:lstStyle/>
                    <a:p>
                      <a:pPr algn="ctr" fontAlgn="b"/>
                      <a:r>
                        <a:rPr lang="pt-BR" sz="900" b="0" i="0" u="none" strike="noStrike" dirty="0">
                          <a:solidFill>
                            <a:srgbClr val="000000"/>
                          </a:solidFill>
                          <a:effectLst/>
                          <a:latin typeface="Montserrat" panose="00000500000000000000" pitchFamily="2" charset="0"/>
                        </a:rPr>
                        <a:t>Real Plaza Arequipa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Real Plaza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Arequipa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Arequipa</a:t>
                      </a: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1188178967"/>
                  </a:ext>
                </a:extLst>
              </a:tr>
              <a:tr h="288000">
                <a:tc>
                  <a:txBody>
                    <a:bodyPr/>
                    <a:lstStyle/>
                    <a:p>
                      <a:pPr algn="ctr" fontAlgn="b"/>
                      <a:r>
                        <a:rPr lang="pt-BR" sz="900" b="0" i="0" u="none" strike="noStrike" dirty="0">
                          <a:solidFill>
                            <a:srgbClr val="000000"/>
                          </a:solidFill>
                          <a:effectLst/>
                          <a:latin typeface="Montserrat" panose="00000500000000000000" pitchFamily="2" charset="0"/>
                        </a:rPr>
                        <a:t>Real Plaza </a:t>
                      </a:r>
                      <a:r>
                        <a:rPr lang="pt-BR" sz="900" b="0" i="0" u="none" strike="noStrike" dirty="0" err="1">
                          <a:solidFill>
                            <a:srgbClr val="000000"/>
                          </a:solidFill>
                          <a:effectLst/>
                          <a:latin typeface="Montserrat" panose="00000500000000000000" pitchFamily="2" charset="0"/>
                        </a:rPr>
                        <a:t>Cajamarca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Real Plaza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Cajamarca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Cajamarca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1037831715"/>
                  </a:ext>
                </a:extLst>
              </a:tr>
              <a:tr h="288000">
                <a:tc>
                  <a:txBody>
                    <a:bodyPr/>
                    <a:lstStyle/>
                    <a:p>
                      <a:pPr algn="ctr" fontAlgn="b"/>
                      <a:r>
                        <a:rPr lang="pt-BR" sz="900" b="0" i="0" u="none" strike="noStrike" dirty="0">
                          <a:solidFill>
                            <a:srgbClr val="000000"/>
                          </a:solidFill>
                          <a:effectLst/>
                          <a:latin typeface="Montserrat" panose="00000500000000000000" pitchFamily="2" charset="0"/>
                        </a:rPr>
                        <a:t>Real Plaza Centro Cívico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Real Plaza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1624563643"/>
                  </a:ext>
                </a:extLst>
              </a:tr>
              <a:tr h="288000">
                <a:tc>
                  <a:txBody>
                    <a:bodyPr/>
                    <a:lstStyle/>
                    <a:p>
                      <a:pPr algn="ctr" fontAlgn="b"/>
                      <a:r>
                        <a:rPr lang="pt-BR" sz="900" b="0" i="0" u="none" strike="noStrike" dirty="0">
                          <a:solidFill>
                            <a:srgbClr val="000000"/>
                          </a:solidFill>
                          <a:effectLst/>
                          <a:latin typeface="Montserrat" panose="00000500000000000000" pitchFamily="2" charset="0"/>
                        </a:rPr>
                        <a:t>Real Plaza </a:t>
                      </a:r>
                      <a:r>
                        <a:rPr lang="pt-BR" sz="900" b="0" i="0" u="none" strike="noStrike" dirty="0" err="1">
                          <a:solidFill>
                            <a:srgbClr val="000000"/>
                          </a:solidFill>
                          <a:effectLst/>
                          <a:latin typeface="Montserrat" panose="00000500000000000000" pitchFamily="2" charset="0"/>
                        </a:rPr>
                        <a:t>Chiclayo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Real Plaza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Chiclayo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Lambayeque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159647448"/>
                  </a:ext>
                </a:extLst>
              </a:tr>
              <a:tr h="288000">
                <a:tc>
                  <a:txBody>
                    <a:bodyPr/>
                    <a:lstStyle/>
                    <a:p>
                      <a:pPr algn="ctr" fontAlgn="b"/>
                      <a:r>
                        <a:rPr lang="pt-BR" sz="900" b="0" i="0" u="none" strike="noStrike" dirty="0">
                          <a:solidFill>
                            <a:srgbClr val="000000"/>
                          </a:solidFill>
                          <a:effectLst/>
                          <a:latin typeface="Montserrat" panose="00000500000000000000" pitchFamily="2" charset="0"/>
                        </a:rPr>
                        <a:t>Real Plaza </a:t>
                      </a:r>
                      <a:r>
                        <a:rPr lang="pt-BR" sz="900" b="0" i="0" u="none" strike="noStrike" dirty="0" err="1">
                          <a:solidFill>
                            <a:srgbClr val="000000"/>
                          </a:solidFill>
                          <a:effectLst/>
                          <a:latin typeface="Montserrat" panose="00000500000000000000" pitchFamily="2" charset="0"/>
                        </a:rPr>
                        <a:t>Chimbote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Real Plaza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Chimbote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Santa</a:t>
                      </a: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3882297485"/>
                  </a:ext>
                </a:extLst>
              </a:tr>
              <a:tr h="288000">
                <a:tc>
                  <a:txBody>
                    <a:bodyPr/>
                    <a:lstStyle/>
                    <a:p>
                      <a:pPr algn="ctr" fontAlgn="b"/>
                      <a:r>
                        <a:rPr lang="pt-BR" sz="900" b="0" i="0" u="none" strike="noStrike" dirty="0">
                          <a:solidFill>
                            <a:srgbClr val="000000"/>
                          </a:solidFill>
                          <a:effectLst/>
                          <a:latin typeface="Montserrat" panose="00000500000000000000" pitchFamily="2" charset="0"/>
                        </a:rPr>
                        <a:t>Real Plaza Cusco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Real Plaza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Cuzco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Cuzco</a:t>
                      </a: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1849445180"/>
                  </a:ext>
                </a:extLst>
              </a:tr>
              <a:tr h="288000">
                <a:tc>
                  <a:txBody>
                    <a:bodyPr/>
                    <a:lstStyle/>
                    <a:p>
                      <a:pPr algn="ctr" fontAlgn="b"/>
                      <a:r>
                        <a:rPr lang="pt-BR" sz="900" b="0" i="0" u="none" strike="noStrike" dirty="0">
                          <a:solidFill>
                            <a:srgbClr val="000000"/>
                          </a:solidFill>
                          <a:effectLst/>
                          <a:latin typeface="Montserrat" panose="00000500000000000000" pitchFamily="2" charset="0"/>
                        </a:rPr>
                        <a:t>Real Plaza </a:t>
                      </a:r>
                      <a:r>
                        <a:rPr lang="pt-BR" sz="900" b="0" i="0" u="none" strike="noStrike" dirty="0" err="1">
                          <a:solidFill>
                            <a:srgbClr val="000000"/>
                          </a:solidFill>
                          <a:effectLst/>
                          <a:latin typeface="Montserrat" panose="00000500000000000000" pitchFamily="2" charset="0"/>
                        </a:rPr>
                        <a:t>Guardia</a:t>
                      </a:r>
                      <a:r>
                        <a:rPr lang="pt-BR" sz="900" b="0" i="0" u="none" strike="noStrike" dirty="0">
                          <a:solidFill>
                            <a:srgbClr val="000000"/>
                          </a:solidFill>
                          <a:effectLst/>
                          <a:latin typeface="Montserrat" panose="00000500000000000000" pitchFamily="2" charset="0"/>
                        </a:rPr>
                        <a:t> Civil</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Real Plaza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1411550322"/>
                  </a:ext>
                </a:extLst>
              </a:tr>
              <a:tr h="288000">
                <a:tc>
                  <a:txBody>
                    <a:bodyPr/>
                    <a:lstStyle/>
                    <a:p>
                      <a:pPr algn="ctr" fontAlgn="b"/>
                      <a:r>
                        <a:rPr lang="pt-BR" sz="900" b="0" i="0" u="none" strike="noStrike" dirty="0">
                          <a:solidFill>
                            <a:srgbClr val="000000"/>
                          </a:solidFill>
                          <a:effectLst/>
                          <a:latin typeface="Montserrat" panose="00000500000000000000" pitchFamily="2" charset="0"/>
                        </a:rPr>
                        <a:t>Real Plaza </a:t>
                      </a:r>
                      <a:r>
                        <a:rPr lang="pt-BR" sz="900" b="0" i="0" u="none" strike="noStrike" dirty="0" err="1">
                          <a:solidFill>
                            <a:srgbClr val="000000"/>
                          </a:solidFill>
                          <a:effectLst/>
                          <a:latin typeface="Montserrat" panose="00000500000000000000" pitchFamily="2" charset="0"/>
                        </a:rPr>
                        <a:t>Huancayo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Real Plaza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Huancayo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Huancayo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3066878474"/>
                  </a:ext>
                </a:extLst>
              </a:tr>
              <a:tr h="288000">
                <a:tc>
                  <a:txBody>
                    <a:bodyPr/>
                    <a:lstStyle/>
                    <a:p>
                      <a:pPr algn="ctr" fontAlgn="b"/>
                      <a:r>
                        <a:rPr lang="pt-BR" sz="900" b="0" i="0" u="none" strike="noStrike" dirty="0">
                          <a:solidFill>
                            <a:srgbClr val="000000"/>
                          </a:solidFill>
                          <a:effectLst/>
                          <a:latin typeface="Montserrat" panose="00000500000000000000" pitchFamily="2" charset="0"/>
                        </a:rPr>
                        <a:t>Real Plaza </a:t>
                      </a:r>
                      <a:r>
                        <a:rPr lang="pt-BR" sz="900" b="0" i="0" u="none" strike="noStrike" dirty="0" err="1">
                          <a:solidFill>
                            <a:srgbClr val="000000"/>
                          </a:solidFill>
                          <a:effectLst/>
                          <a:latin typeface="Montserrat" panose="00000500000000000000" pitchFamily="2" charset="0"/>
                        </a:rPr>
                        <a:t>Huánuco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Real Plaza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Huánuco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Huánuco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2150376807"/>
                  </a:ext>
                </a:extLst>
              </a:tr>
              <a:tr h="288000">
                <a:tc>
                  <a:txBody>
                    <a:bodyPr/>
                    <a:lstStyle/>
                    <a:p>
                      <a:pPr algn="ctr" fontAlgn="b"/>
                      <a:r>
                        <a:rPr lang="pt-BR" sz="900" b="0" i="0" u="none" strike="noStrike" dirty="0">
                          <a:solidFill>
                            <a:srgbClr val="000000"/>
                          </a:solidFill>
                          <a:effectLst/>
                          <a:latin typeface="Montserrat" panose="00000500000000000000" pitchFamily="2" charset="0"/>
                        </a:rPr>
                        <a:t>Real Plaza </a:t>
                      </a:r>
                      <a:r>
                        <a:rPr lang="pt-BR" sz="900" b="0" i="0" u="none" strike="noStrike" dirty="0" err="1">
                          <a:solidFill>
                            <a:srgbClr val="000000"/>
                          </a:solidFill>
                          <a:effectLst/>
                          <a:latin typeface="Montserrat" panose="00000500000000000000" pitchFamily="2" charset="0"/>
                        </a:rPr>
                        <a:t>Juliaca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Real Plaza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Juliaca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San Román</a:t>
                      </a: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2015994734"/>
                  </a:ext>
                </a:extLst>
              </a:tr>
              <a:tr h="288000">
                <a:tc>
                  <a:txBody>
                    <a:bodyPr/>
                    <a:lstStyle/>
                    <a:p>
                      <a:pPr algn="ctr" fontAlgn="b"/>
                      <a:r>
                        <a:rPr lang="pt-BR" sz="900" b="0" i="0" u="none" strike="noStrike" dirty="0">
                          <a:solidFill>
                            <a:srgbClr val="000000"/>
                          </a:solidFill>
                          <a:effectLst/>
                          <a:latin typeface="Montserrat" panose="00000500000000000000" pitchFamily="2" charset="0"/>
                        </a:rPr>
                        <a:t>Real Plaza </a:t>
                      </a:r>
                      <a:r>
                        <a:rPr lang="pt-BR" sz="900" b="0" i="0" u="none" strike="noStrike" dirty="0" err="1">
                          <a:solidFill>
                            <a:srgbClr val="000000"/>
                          </a:solidFill>
                          <a:effectLst/>
                          <a:latin typeface="Montserrat" panose="00000500000000000000" pitchFamily="2" charset="0"/>
                        </a:rPr>
                        <a:t>Piura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Real Plaza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Piura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Piura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2104077100"/>
                  </a:ext>
                </a:extLst>
              </a:tr>
              <a:tr h="288000">
                <a:tc>
                  <a:txBody>
                    <a:bodyPr/>
                    <a:lstStyle/>
                    <a:p>
                      <a:pPr algn="ctr" fontAlgn="b"/>
                      <a:r>
                        <a:rPr lang="pt-BR" sz="900" b="0" i="0" u="none" strike="noStrike" dirty="0">
                          <a:solidFill>
                            <a:srgbClr val="000000"/>
                          </a:solidFill>
                          <a:effectLst/>
                          <a:latin typeface="Montserrat" panose="00000500000000000000" pitchFamily="2" charset="0"/>
                        </a:rPr>
                        <a:t>Real Plaza Primavera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Real Plaza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1068493753"/>
                  </a:ext>
                </a:extLst>
              </a:tr>
              <a:tr h="288000">
                <a:tc>
                  <a:txBody>
                    <a:bodyPr/>
                    <a:lstStyle/>
                    <a:p>
                      <a:pPr algn="ctr" fontAlgn="b"/>
                      <a:r>
                        <a:rPr lang="pt-BR" sz="900" b="0" i="0" u="none" strike="noStrike" dirty="0">
                          <a:solidFill>
                            <a:srgbClr val="000000"/>
                          </a:solidFill>
                          <a:effectLst/>
                          <a:latin typeface="Montserrat" panose="00000500000000000000" pitchFamily="2" charset="0"/>
                        </a:rPr>
                        <a:t>Real Plaza Pro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Real Plaza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919468357"/>
                  </a:ext>
                </a:extLst>
              </a:tr>
              <a:tr h="288000">
                <a:tc>
                  <a:txBody>
                    <a:bodyPr/>
                    <a:lstStyle/>
                    <a:p>
                      <a:pPr algn="ctr" fontAlgn="b"/>
                      <a:r>
                        <a:rPr lang="pt-BR" sz="900" b="0" i="0" u="none" strike="noStrike" dirty="0">
                          <a:solidFill>
                            <a:srgbClr val="000000"/>
                          </a:solidFill>
                          <a:effectLst/>
                          <a:latin typeface="Montserrat" panose="00000500000000000000" pitchFamily="2" charset="0"/>
                        </a:rPr>
                        <a:t>Real Plaza </a:t>
                      </a:r>
                      <a:r>
                        <a:rPr lang="pt-BR" sz="900" b="0" i="0" u="none" strike="noStrike" dirty="0" err="1">
                          <a:solidFill>
                            <a:srgbClr val="000000"/>
                          </a:solidFill>
                          <a:effectLst/>
                          <a:latin typeface="Montserrat" panose="00000500000000000000" pitchFamily="2" charset="0"/>
                        </a:rPr>
                        <a:t>Pucallpa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Real Plaza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Pucallpa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Ucayali</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2499613958"/>
                  </a:ext>
                </a:extLst>
              </a:tr>
              <a:tr h="288000">
                <a:tc>
                  <a:txBody>
                    <a:bodyPr/>
                    <a:lstStyle/>
                    <a:p>
                      <a:pPr algn="ctr" fontAlgn="b"/>
                      <a:r>
                        <a:rPr lang="pt-BR" sz="900" b="0" i="0" u="none" strike="noStrike" dirty="0">
                          <a:solidFill>
                            <a:srgbClr val="000000"/>
                          </a:solidFill>
                          <a:effectLst/>
                          <a:latin typeface="Montserrat" panose="00000500000000000000" pitchFamily="2" charset="0"/>
                        </a:rPr>
                        <a:t>Real Plaza </a:t>
                      </a:r>
                      <a:r>
                        <a:rPr lang="pt-BR" sz="900" b="0" i="0" u="none" strike="noStrike" dirty="0" err="1">
                          <a:solidFill>
                            <a:srgbClr val="000000"/>
                          </a:solidFill>
                          <a:effectLst/>
                          <a:latin typeface="Montserrat" panose="00000500000000000000" pitchFamily="2" charset="0"/>
                        </a:rPr>
                        <a:t>Puruchuco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Real Plaza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246155704"/>
                  </a:ext>
                </a:extLst>
              </a:tr>
              <a:tr h="288000">
                <a:tc>
                  <a:txBody>
                    <a:bodyPr/>
                    <a:lstStyle/>
                    <a:p>
                      <a:pPr algn="ctr" fontAlgn="b"/>
                      <a:r>
                        <a:rPr lang="pt-BR" sz="900" b="0" i="0" u="none" strike="noStrike" dirty="0">
                          <a:solidFill>
                            <a:srgbClr val="000000"/>
                          </a:solidFill>
                          <a:effectLst/>
                          <a:latin typeface="Montserrat" panose="00000500000000000000" pitchFamily="2" charset="0"/>
                        </a:rPr>
                        <a:t>Real Plaza Salaverry</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Real Plaza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2669191146"/>
                  </a:ext>
                </a:extLst>
              </a:tr>
              <a:tr h="288000">
                <a:tc>
                  <a:txBody>
                    <a:bodyPr/>
                    <a:lstStyle/>
                    <a:p>
                      <a:pPr algn="ctr" fontAlgn="b"/>
                      <a:r>
                        <a:rPr lang="pt-BR" sz="900" b="0" i="0" u="none" strike="noStrike" dirty="0">
                          <a:solidFill>
                            <a:srgbClr val="000000"/>
                          </a:solidFill>
                          <a:effectLst/>
                          <a:latin typeface="Montserrat" panose="00000500000000000000" pitchFamily="2" charset="0"/>
                        </a:rPr>
                        <a:t>Real Plaza Santa Clara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Real Plaza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extLst>
                  <a:ext uri="{0D108BD9-81ED-4DB2-BD59-A6C34878D82A}">
                    <a16:rowId xmlns:a16="http://schemas.microsoft.com/office/drawing/2014/main" val="3797744303"/>
                  </a:ext>
                </a:extLst>
              </a:tr>
              <a:tr h="288000">
                <a:tc>
                  <a:txBody>
                    <a:bodyPr/>
                    <a:lstStyle/>
                    <a:p>
                      <a:pPr algn="ctr" fontAlgn="b"/>
                      <a:r>
                        <a:rPr lang="pt-BR" sz="900" b="0" i="0" u="none" strike="noStrike" dirty="0">
                          <a:solidFill>
                            <a:srgbClr val="000000"/>
                          </a:solidFill>
                          <a:effectLst/>
                          <a:latin typeface="Montserrat" panose="00000500000000000000" pitchFamily="2" charset="0"/>
                        </a:rPr>
                        <a:t>Real Plaza </a:t>
                      </a:r>
                      <a:r>
                        <a:rPr lang="pt-BR" sz="900" b="0" i="0" u="none" strike="noStrike" dirty="0" err="1">
                          <a:solidFill>
                            <a:srgbClr val="000000"/>
                          </a:solidFill>
                          <a:effectLst/>
                          <a:latin typeface="Montserrat" panose="00000500000000000000" pitchFamily="2" charset="0"/>
                        </a:rPr>
                        <a:t>Sullana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Real Plaza</a:t>
                      </a: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Sullana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err="1">
                          <a:solidFill>
                            <a:srgbClr val="000000"/>
                          </a:solidFill>
                          <a:effectLst/>
                          <a:latin typeface="Montserrat" panose="00000500000000000000" pitchFamily="2" charset="0"/>
                        </a:rPr>
                        <a:t>Sullana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841735651"/>
                  </a:ext>
                </a:extLst>
              </a:tr>
              <a:tr h="288000">
                <a:tc>
                  <a:txBody>
                    <a:bodyPr/>
                    <a:lstStyle/>
                    <a:p>
                      <a:pPr algn="ctr" fontAlgn="b"/>
                      <a:r>
                        <a:rPr lang="pt-BR" sz="900" b="0" i="0" u="none" strike="noStrike" dirty="0">
                          <a:solidFill>
                            <a:srgbClr val="000000"/>
                          </a:solidFill>
                          <a:effectLst/>
                          <a:latin typeface="Montserrat" panose="00000500000000000000" pitchFamily="2" charset="0"/>
                        </a:rPr>
                        <a:t>Real Plaza Trujillo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Real Plaza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Trujillo</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Libertad</a:t>
                      </a: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3042882603"/>
                  </a:ext>
                </a:extLst>
              </a:tr>
              <a:tr h="288000">
                <a:tc>
                  <a:txBody>
                    <a:bodyPr/>
                    <a:lstStyle/>
                    <a:p>
                      <a:pPr algn="ctr" fontAlgn="b"/>
                      <a:r>
                        <a:rPr lang="pt-BR" sz="900" b="0" i="0" u="none" strike="noStrike" dirty="0">
                          <a:solidFill>
                            <a:srgbClr val="000000"/>
                          </a:solidFill>
                          <a:effectLst/>
                          <a:latin typeface="Montserrat" panose="00000500000000000000" pitchFamily="2" charset="0"/>
                        </a:rPr>
                        <a:t>Real Plaza Villa </a:t>
                      </a:r>
                      <a:r>
                        <a:rPr lang="pt-BR" sz="900" b="0" i="0" u="none" strike="noStrike" dirty="0" err="1">
                          <a:solidFill>
                            <a:srgbClr val="000000"/>
                          </a:solidFill>
                          <a:effectLst/>
                          <a:latin typeface="Montserrat" panose="00000500000000000000" pitchFamily="2" charset="0"/>
                        </a:rPr>
                        <a:t>María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Real Plaza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CECE8"/>
                    </a:solidFill>
                  </a:tcPr>
                </a:tc>
                <a:tc vMerge="1">
                  <a:txBody>
                    <a:bodyPr/>
                    <a:lstStyle/>
                    <a:p>
                      <a:pPr algn="ctr" fontAlgn="b"/>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CECE8"/>
                    </a:solidFill>
                  </a:tcPr>
                </a:tc>
                <a:extLst>
                  <a:ext uri="{0D108BD9-81ED-4DB2-BD59-A6C34878D82A}">
                    <a16:rowId xmlns:a16="http://schemas.microsoft.com/office/drawing/2014/main" val="2721020868"/>
                  </a:ext>
                </a:extLst>
              </a:tr>
            </a:tbl>
          </a:graphicData>
        </a:graphic>
      </p:graphicFrame>
      <p:sp>
        <p:nvSpPr>
          <p:cNvPr id="2" name="CaixaDeTexto 1">
            <a:extLst>
              <a:ext uri="{FF2B5EF4-FFF2-40B4-BE49-F238E27FC236}">
                <a16:creationId xmlns:a16="http://schemas.microsoft.com/office/drawing/2014/main" id="{FABEB7CC-409E-F328-D544-C8BAB2708CDB}"/>
              </a:ext>
            </a:extLst>
          </p:cNvPr>
          <p:cNvSpPr txBox="1"/>
          <p:nvPr/>
        </p:nvSpPr>
        <p:spPr>
          <a:xfrm>
            <a:off x="1139298" y="4187860"/>
            <a:ext cx="2477359"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La información acerca del GLA se da por la suma total de cada administradora.</a:t>
            </a:r>
            <a:endParaRPr lang="es-419" sz="900" dirty="0">
              <a:latin typeface="Montserrat" panose="00000500000000000000" pitchFamily="2" charset="0"/>
              <a:cs typeface="Calibri" panose="020F0502020204030204" pitchFamily="34" charset="0"/>
            </a:endParaRPr>
          </a:p>
        </p:txBody>
      </p:sp>
      <p:sp>
        <p:nvSpPr>
          <p:cNvPr id="12" name="Retângulo: Cantos Arredondados 11">
            <a:extLst>
              <a:ext uri="{FF2B5EF4-FFF2-40B4-BE49-F238E27FC236}">
                <a16:creationId xmlns:a16="http://schemas.microsoft.com/office/drawing/2014/main" id="{5CCB93ED-BD7B-C306-1EB5-7A673732AD6D}"/>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220</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3" name="Retângulo: Cantos Arredondados 12">
            <a:hlinkClick r:id="rId3" action="ppaction://hlinksldjump"/>
            <a:extLst>
              <a:ext uri="{FF2B5EF4-FFF2-40B4-BE49-F238E27FC236}">
                <a16:creationId xmlns:a16="http://schemas.microsoft.com/office/drawing/2014/main" id="{89469586-0F1C-1076-356D-DE5BED6981C8}"/>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175182052"/>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978885" y="-126597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903212" y="342900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Logotipo&#10;&#10;Descrição gerada automaticamente">
            <a:extLst>
              <a:ext uri="{FF2B5EF4-FFF2-40B4-BE49-F238E27FC236}">
                <a16:creationId xmlns:a16="http://schemas.microsoft.com/office/drawing/2014/main" id="{EBD82FBB-030F-4A8A-1DB7-98ABB49E817A}"/>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30338" b="30288"/>
          <a:stretch/>
        </p:blipFill>
        <p:spPr>
          <a:xfrm rot="16200000">
            <a:off x="-3082923" y="3082922"/>
            <a:ext cx="6857995" cy="692147"/>
          </a:xfrm>
          <a:prstGeom prst="rect">
            <a:avLst/>
          </a:prstGeom>
        </p:spPr>
      </p:pic>
      <p:sp>
        <p:nvSpPr>
          <p:cNvPr id="5" name="CaixaDeTexto 4">
            <a:extLst>
              <a:ext uri="{FF2B5EF4-FFF2-40B4-BE49-F238E27FC236}">
                <a16:creationId xmlns:a16="http://schemas.microsoft.com/office/drawing/2014/main" id="{18D2C072-32CD-05B2-9A9A-D79D4FB333CD}"/>
              </a:ext>
            </a:extLst>
          </p:cNvPr>
          <p:cNvSpPr txBox="1"/>
          <p:nvPr/>
        </p:nvSpPr>
        <p:spPr>
          <a:xfrm>
            <a:off x="1139298" y="330447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D91023"/>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D91023"/>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D91023"/>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DD365415-1659-7208-B8E7-FB2AC439B66C}"/>
              </a:ext>
            </a:extLst>
          </p:cNvPr>
          <p:cNvGrpSpPr/>
          <p:nvPr/>
        </p:nvGrpSpPr>
        <p:grpSpPr>
          <a:xfrm rot="10800000">
            <a:off x="-18225" y="-378881"/>
            <a:ext cx="710374" cy="7492999"/>
            <a:chOff x="61022" y="-406399"/>
            <a:chExt cx="649512" cy="406398"/>
          </a:xfrm>
        </p:grpSpPr>
        <p:sp>
          <p:nvSpPr>
            <p:cNvPr id="6" name="Retângulo 5">
              <a:extLst>
                <a:ext uri="{FF2B5EF4-FFF2-40B4-BE49-F238E27FC236}">
                  <a16:creationId xmlns:a16="http://schemas.microsoft.com/office/drawing/2014/main" id="{19567B03-F7F6-D1D7-B6CA-380D29E5CE7D}"/>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C63485D4-B459-EE79-BDB7-96EA419D4980}"/>
                </a:ext>
              </a:extLst>
            </p:cNvPr>
            <p:cNvSpPr/>
            <p:nvPr/>
          </p:nvSpPr>
          <p:spPr>
            <a:xfrm>
              <a:off x="61022" y="-406399"/>
              <a:ext cx="232959"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D086DB48-3955-AAA9-A47C-CCC08E5D6217}"/>
                </a:ext>
              </a:extLst>
            </p:cNvPr>
            <p:cNvSpPr/>
            <p:nvPr/>
          </p:nvSpPr>
          <p:spPr>
            <a:xfrm>
              <a:off x="50051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695B6C7A-BEF3-5585-5E35-361DD3180A25}"/>
              </a:ext>
            </a:extLst>
          </p:cNvPr>
          <p:cNvGraphicFramePr>
            <a:graphicFrameLocks noGrp="1"/>
          </p:cNvGraphicFramePr>
          <p:nvPr>
            <p:extLst>
              <p:ext uri="{D42A27DB-BD31-4B8C-83A1-F6EECF244321}">
                <p14:modId xmlns:p14="http://schemas.microsoft.com/office/powerpoint/2010/main" val="189615115"/>
              </p:ext>
            </p:extLst>
          </p:nvPr>
        </p:nvGraphicFramePr>
        <p:xfrm>
          <a:off x="3725782" y="1"/>
          <a:ext cx="7812001" cy="30579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CE1126"/>
                    </a:solidFill>
                  </a:tcPr>
                </a:tc>
                <a:tc>
                  <a:txBody>
                    <a:bodyPr/>
                    <a:lstStyle/>
                    <a:p>
                      <a:pPr algn="ctr"/>
                      <a:r>
                        <a:rPr lang="pt-BR" sz="1100" dirty="0">
                          <a:latin typeface="Montserrat" panose="00000500000000000000" pitchFamily="2" charset="0"/>
                        </a:rPr>
                        <a:t>DESAROLLADOR</a:t>
                      </a:r>
                    </a:p>
                  </a:txBody>
                  <a:tcPr anchor="ctr">
                    <a:solidFill>
                      <a:srgbClr val="CE1126"/>
                    </a:solidFill>
                  </a:tcPr>
                </a:tc>
                <a:tc>
                  <a:txBody>
                    <a:bodyPr/>
                    <a:lstStyle/>
                    <a:p>
                      <a:pPr algn="ctr"/>
                      <a:r>
                        <a:rPr lang="pt-BR" sz="1100" dirty="0">
                          <a:latin typeface="Montserrat" panose="00000500000000000000" pitchFamily="2" charset="0"/>
                        </a:rPr>
                        <a:t>CIUDAD</a:t>
                      </a:r>
                    </a:p>
                  </a:txBody>
                  <a:tcPr anchor="ctr">
                    <a:solidFill>
                      <a:srgbClr val="CE1126"/>
                    </a:solidFill>
                  </a:tcPr>
                </a:tc>
                <a:tc>
                  <a:txBody>
                    <a:bodyPr/>
                    <a:lstStyle/>
                    <a:p>
                      <a:pPr algn="ctr"/>
                      <a:r>
                        <a:rPr lang="pt-BR" sz="1100" dirty="0">
                          <a:latin typeface="Montserrat" panose="00000500000000000000" pitchFamily="2" charset="0"/>
                        </a:rPr>
                        <a:t>ESTADO</a:t>
                      </a:r>
                    </a:p>
                  </a:txBody>
                  <a:tcPr anchor="ctr">
                    <a:solidFill>
                      <a:srgbClr val="CE1126"/>
                    </a:solidFill>
                  </a:tcPr>
                </a:tc>
                <a:tc>
                  <a:txBody>
                    <a:bodyPr/>
                    <a:lstStyle/>
                    <a:p>
                      <a:pPr algn="ctr"/>
                      <a:r>
                        <a:rPr lang="pt-BR" sz="1100" dirty="0">
                          <a:latin typeface="Montserrat" panose="00000500000000000000" pitchFamily="2" charset="0"/>
                        </a:rPr>
                        <a:t>GLA</a:t>
                      </a:r>
                    </a:p>
                  </a:txBody>
                  <a:tcPr anchor="ctr">
                    <a:solidFill>
                      <a:srgbClr val="CE1126"/>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La </a:t>
                      </a:r>
                      <a:r>
                        <a:rPr lang="pt-BR" sz="900" b="0" i="0" u="none" strike="noStrike" dirty="0" err="1">
                          <a:solidFill>
                            <a:srgbClr val="000000"/>
                          </a:solidFill>
                          <a:effectLst/>
                          <a:latin typeface="Montserrat" panose="00000500000000000000" pitchFamily="2" charset="0"/>
                        </a:rPr>
                        <a:t>Rambla</a:t>
                      </a:r>
                      <a:r>
                        <a:rPr lang="pt-BR" sz="900" b="0" i="0" u="none" strike="noStrike" dirty="0">
                          <a:solidFill>
                            <a:srgbClr val="000000"/>
                          </a:solidFill>
                          <a:effectLst/>
                          <a:latin typeface="Montserrat" panose="00000500000000000000" pitchFamily="2" charset="0"/>
                        </a:rPr>
                        <a:t> Brasil</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Urbanova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rowSpan="8">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La </a:t>
                      </a:r>
                      <a:r>
                        <a:rPr lang="pt-BR" sz="900" b="0" i="0" u="none" strike="noStrike" dirty="0" err="1">
                          <a:solidFill>
                            <a:srgbClr val="000000"/>
                          </a:solidFill>
                          <a:effectLst/>
                          <a:latin typeface="Montserrat" panose="00000500000000000000" pitchFamily="2" charset="0"/>
                        </a:rPr>
                        <a:t>Rambla</a:t>
                      </a:r>
                      <a:r>
                        <a:rPr lang="pt-BR" sz="900" b="0" i="0" u="none" strike="noStrike" dirty="0">
                          <a:solidFill>
                            <a:srgbClr val="000000"/>
                          </a:solidFill>
                          <a:effectLst/>
                          <a:latin typeface="Montserrat" panose="00000500000000000000" pitchFamily="2" charset="0"/>
                        </a:rPr>
                        <a:t> San Borja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Urbanova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Paso 28 </a:t>
                      </a:r>
                      <a:r>
                        <a:rPr lang="pt-BR" sz="900" b="0" i="0" u="none" strike="noStrike" dirty="0" err="1">
                          <a:solidFill>
                            <a:srgbClr val="000000"/>
                          </a:solidFill>
                          <a:effectLst/>
                          <a:latin typeface="Montserrat" panose="00000500000000000000" pitchFamily="2" charset="0"/>
                        </a:rPr>
                        <a:t>Julio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Urbanova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Paso </a:t>
                      </a:r>
                      <a:r>
                        <a:rPr lang="pt-BR" sz="900" b="0" i="0" u="none" strike="noStrike" dirty="0" err="1">
                          <a:solidFill>
                            <a:srgbClr val="000000"/>
                          </a:solidFill>
                          <a:effectLst/>
                          <a:latin typeface="Montserrat" panose="00000500000000000000" pitchFamily="2" charset="0"/>
                        </a:rPr>
                        <a:t>Caminos</a:t>
                      </a:r>
                      <a:r>
                        <a:rPr lang="pt-BR" sz="900" b="0" i="0" u="none" strike="noStrike" dirty="0">
                          <a:solidFill>
                            <a:srgbClr val="000000"/>
                          </a:solidFill>
                          <a:effectLst/>
                          <a:latin typeface="Montserrat" panose="00000500000000000000" pitchFamily="2" charset="0"/>
                        </a:rPr>
                        <a:t> Del Inca</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Urbanova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Paso Morelli</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Urbanova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Torre Del Arte</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Urbanova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Torre Del Parque I</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Urbanova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8D7CD"/>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Torre Del Parque II</a:t>
                      </a:r>
                    </a:p>
                  </a:txBody>
                  <a:tcPr marL="9525" marR="9525" marT="9525" marB="0" anchor="ctr">
                    <a:solidFill>
                      <a:srgbClr val="F8D7CD"/>
                    </a:solidFill>
                  </a:tcPr>
                </a:tc>
                <a:tc>
                  <a:txBody>
                    <a:bodyPr/>
                    <a:lstStyle/>
                    <a:p>
                      <a:pPr algn="ctr" fontAlgn="b"/>
                      <a:r>
                        <a:rPr lang="pt-BR" sz="900" b="0" i="0" u="none" strike="noStrike" dirty="0" err="1">
                          <a:solidFill>
                            <a:srgbClr val="000000"/>
                          </a:solidFill>
                          <a:effectLst/>
                          <a:latin typeface="Montserrat" panose="00000500000000000000" pitchFamily="2" charset="0"/>
                        </a:rPr>
                        <a:t>Urbanova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a:txBody>
                    <a:bodyPr/>
                    <a:lstStyle/>
                    <a:p>
                      <a:pPr algn="ctr" fontAlgn="b"/>
                      <a:r>
                        <a:rPr lang="pt-BR" sz="900" b="0" i="0" u="none" strike="noStrike" dirty="0">
                          <a:solidFill>
                            <a:srgbClr val="000000"/>
                          </a:solidFill>
                          <a:effectLst/>
                          <a:latin typeface="Montserrat" panose="00000500000000000000" pitchFamily="2" charset="0"/>
                        </a:rPr>
                        <a:t>Lima</a:t>
                      </a:r>
                    </a:p>
                  </a:txBody>
                  <a:tcPr marL="9525" marR="9525" marT="9525" marB="0" anchor="ctr">
                    <a:solidFill>
                      <a:srgbClr val="F8D7CD"/>
                    </a:solidFill>
                  </a:tcPr>
                </a:tc>
                <a:tc vMerge="1">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solidFill>
                      <a:srgbClr val="FCECE8"/>
                    </a:solidFill>
                  </a:tcPr>
                </a:tc>
                <a:extLst>
                  <a:ext uri="{0D108BD9-81ED-4DB2-BD59-A6C34878D82A}">
                    <a16:rowId xmlns:a16="http://schemas.microsoft.com/office/drawing/2014/main" val="1849445180"/>
                  </a:ext>
                </a:extLst>
              </a:tr>
            </a:tbl>
          </a:graphicData>
        </a:graphic>
      </p:graphicFrame>
      <p:sp>
        <p:nvSpPr>
          <p:cNvPr id="2" name="CaixaDeTexto 1">
            <a:extLst>
              <a:ext uri="{FF2B5EF4-FFF2-40B4-BE49-F238E27FC236}">
                <a16:creationId xmlns:a16="http://schemas.microsoft.com/office/drawing/2014/main" id="{FABEB7CC-409E-F328-D544-C8BAB2708CDB}"/>
              </a:ext>
            </a:extLst>
          </p:cNvPr>
          <p:cNvSpPr txBox="1"/>
          <p:nvPr/>
        </p:nvSpPr>
        <p:spPr>
          <a:xfrm>
            <a:off x="1139298" y="4187860"/>
            <a:ext cx="2477359"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La información acerca del GLA se da por la suma total de cada administradora.</a:t>
            </a:r>
            <a:endParaRPr lang="es-419" sz="900" dirty="0">
              <a:latin typeface="Montserrat" panose="00000500000000000000" pitchFamily="2" charset="0"/>
              <a:cs typeface="Calibri" panose="020F0502020204030204" pitchFamily="34" charset="0"/>
            </a:endParaRPr>
          </a:p>
        </p:txBody>
      </p:sp>
      <p:sp>
        <p:nvSpPr>
          <p:cNvPr id="12" name="Google Shape;96;p7">
            <a:extLst>
              <a:ext uri="{FF2B5EF4-FFF2-40B4-BE49-F238E27FC236}">
                <a16:creationId xmlns:a16="http://schemas.microsoft.com/office/drawing/2014/main" id="{782A3D1F-E7E3-522F-35D8-38C0945B1AC1}"/>
              </a:ext>
            </a:extLst>
          </p:cNvPr>
          <p:cNvSpPr txBox="1"/>
          <p:nvPr/>
        </p:nvSpPr>
        <p:spPr>
          <a:xfrm>
            <a:off x="1369371" y="6400695"/>
            <a:ext cx="2197016" cy="223098"/>
          </a:xfrm>
          <a:prstGeom prst="rect">
            <a:avLst/>
          </a:prstGeom>
          <a:noFill/>
          <a:ln>
            <a:noFill/>
          </a:ln>
        </p:spPr>
        <p:txBody>
          <a:bodyPr spcFirstLastPara="1" wrap="square" lIns="91425" tIns="45700" rIns="91425" bIns="45700" anchor="t" anchorCtr="0">
            <a:spAutoFit/>
          </a:bodyPr>
          <a:lstStyle/>
          <a:p>
            <a:pPr algn="l"/>
            <a:r>
              <a:rPr lang="pt-BR" sz="850">
                <a:latin typeface="Montserrat" panose="00000500000000000000" pitchFamily="2" charset="0"/>
              </a:rPr>
              <a:t>Subtitular: N/D = No declarado</a:t>
            </a:r>
            <a:endParaRPr lang="es-419" sz="850" dirty="0">
              <a:latin typeface="Montserrat" panose="00000500000000000000" pitchFamily="2" charset="0"/>
            </a:endParaRPr>
          </a:p>
        </p:txBody>
      </p:sp>
      <p:sp>
        <p:nvSpPr>
          <p:cNvPr id="13" name="Retângulo: Cantos Arredondados 12">
            <a:extLst>
              <a:ext uri="{FF2B5EF4-FFF2-40B4-BE49-F238E27FC236}">
                <a16:creationId xmlns:a16="http://schemas.microsoft.com/office/drawing/2014/main" id="{BA80D6AE-5B81-FF9E-48CC-BCE509E85CF1}"/>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221</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4" name="Retângulo: Cantos Arredondados 13">
            <a:hlinkClick r:id="rId3" action="ppaction://hlinksldjump"/>
            <a:extLst>
              <a:ext uri="{FF2B5EF4-FFF2-40B4-BE49-F238E27FC236}">
                <a16:creationId xmlns:a16="http://schemas.microsoft.com/office/drawing/2014/main" id="{E8E2905A-63CB-64CB-E208-D13B9832349D}"/>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22864001"/>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ixaDeTexto 3">
            <a:extLst>
              <a:ext uri="{FF2B5EF4-FFF2-40B4-BE49-F238E27FC236}">
                <a16:creationId xmlns:a16="http://schemas.microsoft.com/office/drawing/2014/main" id="{B6B93228-D4F8-0083-151D-B9654AA0F60F}"/>
              </a:ext>
            </a:extLst>
          </p:cNvPr>
          <p:cNvSpPr txBox="1"/>
          <p:nvPr/>
        </p:nvSpPr>
        <p:spPr>
          <a:xfrm>
            <a:off x="4289571" y="3129740"/>
            <a:ext cx="5379427" cy="830997"/>
          </a:xfrm>
          <a:prstGeom prst="rect">
            <a:avLst/>
          </a:prstGeom>
          <a:noFill/>
        </p:spPr>
        <p:txBody>
          <a:bodyPr wrap="square" rtlCol="0">
            <a:spAutoFit/>
          </a:bodyPr>
          <a:lstStyle/>
          <a:p>
            <a:r>
              <a:rPr lang="pt-BR" sz="4800" b="1" dirty="0">
                <a:solidFill>
                  <a:srgbClr val="5E67FC"/>
                </a:solidFill>
                <a:latin typeface="Montserrat" panose="00000500000000000000" pitchFamily="2" charset="0"/>
              </a:rPr>
              <a:t>Puerto Rico</a:t>
            </a:r>
          </a:p>
        </p:txBody>
      </p:sp>
      <p:cxnSp>
        <p:nvCxnSpPr>
          <p:cNvPr id="9" name="Conector reto 8">
            <a:extLst>
              <a:ext uri="{FF2B5EF4-FFF2-40B4-BE49-F238E27FC236}">
                <a16:creationId xmlns:a16="http://schemas.microsoft.com/office/drawing/2014/main" id="{4EB27928-E7A6-969A-2BE1-9F5349F9AACA}"/>
              </a:ext>
            </a:extLst>
          </p:cNvPr>
          <p:cNvCxnSpPr/>
          <p:nvPr/>
        </p:nvCxnSpPr>
        <p:spPr>
          <a:xfrm>
            <a:off x="4078483" y="-1249971"/>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4002810" y="3445002"/>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grpSp>
        <p:nvGrpSpPr>
          <p:cNvPr id="13" name="Agrupar 12">
            <a:extLst>
              <a:ext uri="{FF2B5EF4-FFF2-40B4-BE49-F238E27FC236}">
                <a16:creationId xmlns:a16="http://schemas.microsoft.com/office/drawing/2014/main" id="{4B7E5B10-1E9A-C4B2-D68C-F80B1A92047F}"/>
              </a:ext>
            </a:extLst>
          </p:cNvPr>
          <p:cNvGrpSpPr/>
          <p:nvPr/>
        </p:nvGrpSpPr>
        <p:grpSpPr>
          <a:xfrm>
            <a:off x="8544239" y="-533400"/>
            <a:ext cx="136272" cy="8183880"/>
            <a:chOff x="8544239" y="-533400"/>
            <a:chExt cx="136272" cy="8183880"/>
          </a:xfrm>
        </p:grpSpPr>
        <p:cxnSp>
          <p:nvCxnSpPr>
            <p:cNvPr id="19" name="Conector reto 18">
              <a:extLst>
                <a:ext uri="{FF2B5EF4-FFF2-40B4-BE49-F238E27FC236}">
                  <a16:creationId xmlns:a16="http://schemas.microsoft.com/office/drawing/2014/main" id="{67B34D11-8F3A-D309-1167-C006EED51938}"/>
                </a:ext>
              </a:extLst>
            </p:cNvPr>
            <p:cNvCxnSpPr>
              <a:cxnSpLocks/>
            </p:cNvCxnSpPr>
            <p:nvPr/>
          </p:nvCxnSpPr>
          <p:spPr>
            <a:xfrm>
              <a:off x="8612161" y="-533400"/>
              <a:ext cx="0" cy="8183880"/>
            </a:xfrm>
            <a:prstGeom prst="line">
              <a:avLst/>
            </a:prstGeom>
            <a:ln w="952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23" name="Elipse 22">
              <a:extLst>
                <a:ext uri="{FF2B5EF4-FFF2-40B4-BE49-F238E27FC236}">
                  <a16:creationId xmlns:a16="http://schemas.microsoft.com/office/drawing/2014/main" id="{50308E62-7855-86BD-D1FE-44867424D660}"/>
                </a:ext>
              </a:extLst>
            </p:cNvPr>
            <p:cNvSpPr/>
            <p:nvPr/>
          </p:nvSpPr>
          <p:spPr>
            <a:xfrm>
              <a:off x="8544667" y="2594845"/>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Elipse 23">
              <a:extLst>
                <a:ext uri="{FF2B5EF4-FFF2-40B4-BE49-F238E27FC236}">
                  <a16:creationId xmlns:a16="http://schemas.microsoft.com/office/drawing/2014/main" id="{69E7EC7E-CE51-7A88-FC25-D09BA7E0A348}"/>
                </a:ext>
              </a:extLst>
            </p:cNvPr>
            <p:cNvSpPr/>
            <p:nvPr/>
          </p:nvSpPr>
          <p:spPr>
            <a:xfrm>
              <a:off x="8544239" y="3787028"/>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pic>
        <p:nvPicPr>
          <p:cNvPr id="3" name="Imagem 2" descr="Desenho de bandeira&#10;&#10;Descrição gerada automaticamente com confiança média">
            <a:extLst>
              <a:ext uri="{FF2B5EF4-FFF2-40B4-BE49-F238E27FC236}">
                <a16:creationId xmlns:a16="http://schemas.microsoft.com/office/drawing/2014/main" id="{A78A9180-B03C-A841-48FC-DF1EDD9B977E}"/>
              </a:ext>
            </a:extLst>
          </p:cNvPr>
          <p:cNvPicPr>
            <a:picLocks noChangeAspect="1"/>
          </p:cNvPicPr>
          <p:nvPr/>
        </p:nvPicPr>
        <p:blipFill>
          <a:blip r:embed="rId2" cstate="print">
            <a:extLst>
              <a:ext uri="{BEBA8EAE-BF5A-486C-A8C5-ECC9F3942E4B}">
                <a14:imgProps xmlns:a14="http://schemas.microsoft.com/office/drawing/2010/main">
                  <a14:imgLayer r:embed="rId3">
                    <a14:imgEffect>
                      <a14:saturation sat="400000"/>
                    </a14:imgEffect>
                  </a14:imgLayer>
                </a14:imgProps>
              </a:ext>
              <a:ext uri="{28A0092B-C50C-407E-A947-70E740481C1C}">
                <a14:useLocalDpi xmlns:a14="http://schemas.microsoft.com/office/drawing/2010/main" val="0"/>
              </a:ext>
            </a:extLst>
          </a:blip>
          <a:stretch>
            <a:fillRect/>
          </a:stretch>
        </p:blipFill>
        <p:spPr>
          <a:xfrm rot="16200000">
            <a:off x="-1651113" y="1651113"/>
            <a:ext cx="6858000" cy="3555771"/>
          </a:xfrm>
          <a:prstGeom prst="rect">
            <a:avLst/>
          </a:prstGeom>
        </p:spPr>
      </p:pic>
      <p:sp>
        <p:nvSpPr>
          <p:cNvPr id="6" name="CaixaDeTexto 5">
            <a:extLst>
              <a:ext uri="{FF2B5EF4-FFF2-40B4-BE49-F238E27FC236}">
                <a16:creationId xmlns:a16="http://schemas.microsoft.com/office/drawing/2014/main" id="{6DCAA3F5-7F31-2607-21AD-85BC7C0D1BFF}"/>
              </a:ext>
            </a:extLst>
          </p:cNvPr>
          <p:cNvSpPr txBox="1"/>
          <p:nvPr/>
        </p:nvSpPr>
        <p:spPr>
          <a:xfrm>
            <a:off x="8747577" y="3619387"/>
            <a:ext cx="2640466"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5E67FC"/>
                </a:solidFill>
                <a:effectLst/>
                <a:uLnTx/>
                <a:uFillTx/>
                <a:latin typeface="Bebas Neue" panose="00000500000000000000" pitchFamily="2" charset="0"/>
                <a:ea typeface="Segoe UI Black" panose="020B0A02040204020203" pitchFamily="34" charset="0"/>
                <a:cs typeface="Segoe UI" panose="020B0502040204020203" pitchFamily="34" charset="0"/>
              </a:rPr>
              <a:t>31 ciudades</a:t>
            </a:r>
            <a:br>
              <a:rPr kumimoji="0" lang="es-419" sz="1600" b="1" i="0" u="none" strike="noStrike" kern="1200" cap="none" spc="0" normalizeH="0" baseline="0" dirty="0">
                <a:ln>
                  <a:noFill/>
                </a:ln>
                <a:solidFill>
                  <a:srgbClr val="E04C34"/>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con centros comerciales</a:t>
            </a:r>
          </a:p>
        </p:txBody>
      </p:sp>
      <p:sp>
        <p:nvSpPr>
          <p:cNvPr id="12" name="CaixaDeTexto 11">
            <a:extLst>
              <a:ext uri="{FF2B5EF4-FFF2-40B4-BE49-F238E27FC236}">
                <a16:creationId xmlns:a16="http://schemas.microsoft.com/office/drawing/2014/main" id="{92F5590F-81A1-232D-5560-3CCD9F9E1388}"/>
              </a:ext>
            </a:extLst>
          </p:cNvPr>
          <p:cNvSpPr txBox="1"/>
          <p:nvPr/>
        </p:nvSpPr>
        <p:spPr>
          <a:xfrm>
            <a:off x="8716646" y="2261552"/>
            <a:ext cx="3058851"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5E67FC"/>
                </a:solidFill>
                <a:effectLst/>
                <a:uLnTx/>
                <a:uFillTx/>
                <a:latin typeface="Bebas Neue" panose="00000500000000000000" pitchFamily="2" charset="0"/>
                <a:ea typeface="Segoe UI Black" panose="020B0A02040204020203" pitchFamily="34" charset="0"/>
                <a:cs typeface="Segoe UI" panose="020B0502040204020203" pitchFamily="34" charset="0"/>
              </a:rPr>
              <a:t>63</a:t>
            </a:r>
            <a:br>
              <a:rPr kumimoji="0" lang="es-419" sz="1600" b="1" i="0" u="none" strike="noStrike" kern="1200" cap="none" spc="0" normalizeH="0" baseline="0" dirty="0">
                <a:ln>
                  <a:noFill/>
                </a:ln>
                <a:solidFill>
                  <a:srgbClr val="653040"/>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Centros comerciales filiados</a:t>
            </a:r>
          </a:p>
        </p:txBody>
      </p:sp>
      <p:sp>
        <p:nvSpPr>
          <p:cNvPr id="2" name="Retângulo: Cantos Arredondados 1">
            <a:extLst>
              <a:ext uri="{FF2B5EF4-FFF2-40B4-BE49-F238E27FC236}">
                <a16:creationId xmlns:a16="http://schemas.microsoft.com/office/drawing/2014/main" id="{E628469C-E000-39CF-B2E2-9B0CD07B8899}"/>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222</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5" name="Elipse 4">
            <a:extLst>
              <a:ext uri="{FF2B5EF4-FFF2-40B4-BE49-F238E27FC236}">
                <a16:creationId xmlns:a16="http://schemas.microsoft.com/office/drawing/2014/main" id="{4A0D7DAF-73B4-4408-1FCF-38306520B1EF}"/>
              </a:ext>
            </a:extLst>
          </p:cNvPr>
          <p:cNvSpPr/>
          <p:nvPr/>
        </p:nvSpPr>
        <p:spPr>
          <a:xfrm>
            <a:off x="8544239" y="4927174"/>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CaixaDeTexto 6">
            <a:extLst>
              <a:ext uri="{FF2B5EF4-FFF2-40B4-BE49-F238E27FC236}">
                <a16:creationId xmlns:a16="http://schemas.microsoft.com/office/drawing/2014/main" id="{770A8FB7-0A4F-F3BE-8149-1599D3DBA866}"/>
              </a:ext>
            </a:extLst>
          </p:cNvPr>
          <p:cNvSpPr txBox="1"/>
          <p:nvPr/>
        </p:nvSpPr>
        <p:spPr>
          <a:xfrm>
            <a:off x="8747577" y="4875637"/>
            <a:ext cx="3240768" cy="889987"/>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ES"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Promedio de centros comerciales por ciudad</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5E67FC"/>
                </a:solidFill>
                <a:effectLst/>
                <a:uLnTx/>
                <a:uFillTx/>
                <a:latin typeface="Bebas Neue" panose="00000500000000000000" pitchFamily="2" charset="0"/>
                <a:ea typeface="Segoe UI Black" panose="020B0A02040204020203" pitchFamily="34" charset="0"/>
                <a:cs typeface="Segoe UI" panose="020B0502040204020203" pitchFamily="34" charset="0"/>
              </a:rPr>
              <a:t>2,0</a:t>
            </a:r>
          </a:p>
        </p:txBody>
      </p:sp>
      <p:sp>
        <p:nvSpPr>
          <p:cNvPr id="8" name="Retângulo: Cantos Arredondados 7">
            <a:hlinkClick r:id="rId4" action="ppaction://hlinksldjump"/>
            <a:extLst>
              <a:ext uri="{FF2B5EF4-FFF2-40B4-BE49-F238E27FC236}">
                <a16:creationId xmlns:a16="http://schemas.microsoft.com/office/drawing/2014/main" id="{C0FFFEF9-EF50-9B83-76A0-93E11EEF10CF}"/>
              </a:ext>
            </a:extLst>
          </p:cNvPr>
          <p:cNvSpPr/>
          <p:nvPr/>
        </p:nvSpPr>
        <p:spPr>
          <a:xfrm>
            <a:off x="3766203"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14810386"/>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290733" y="2824909"/>
            <a:ext cx="3034805" cy="1085425"/>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5E67FC"/>
                </a:solidFill>
                <a:latin typeface="Montserrat" panose="00000500000000000000" pitchFamily="2" charset="0"/>
                <a:cs typeface="Segoe UI" panose="020B0502040204020203" pitchFamily="34" charset="0"/>
              </a:rPr>
              <a:t>Población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5E67FC"/>
                </a:solidFill>
                <a:latin typeface="Montserrat" panose="00000500000000000000" pitchFamily="2" charset="0"/>
                <a:cs typeface="Segoe UI" panose="020B0502040204020203" pitchFamily="34" charset="0"/>
              </a:rPr>
              <a:t>y PIB</a:t>
            </a:r>
          </a:p>
        </p:txBody>
      </p:sp>
      <p:sp>
        <p:nvSpPr>
          <p:cNvPr id="3" name="Elipse 2">
            <a:extLst>
              <a:ext uri="{FF2B5EF4-FFF2-40B4-BE49-F238E27FC236}">
                <a16:creationId xmlns:a16="http://schemas.microsoft.com/office/drawing/2014/main" id="{7D640E71-6146-68E9-FBE2-20B6F6C18756}"/>
              </a:ext>
            </a:extLst>
          </p:cNvPr>
          <p:cNvSpPr/>
          <p:nvPr/>
        </p:nvSpPr>
        <p:spPr>
          <a:xfrm>
            <a:off x="1144042" y="296368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09555" y="-174997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tângulo 5">
            <a:extLst>
              <a:ext uri="{FF2B5EF4-FFF2-40B4-BE49-F238E27FC236}">
                <a16:creationId xmlns:a16="http://schemas.microsoft.com/office/drawing/2014/main" id="{03B4CBA6-B982-A1CA-F9D3-3D1F15B42CDF}"/>
              </a:ext>
            </a:extLst>
          </p:cNvPr>
          <p:cNvSpPr/>
          <p:nvPr/>
        </p:nvSpPr>
        <p:spPr>
          <a:xfrm>
            <a:off x="5328268" y="0"/>
            <a:ext cx="3513396" cy="1458410"/>
          </a:xfrm>
          <a:prstGeom prst="rect">
            <a:avLst/>
          </a:prstGeom>
          <a:solidFill>
            <a:srgbClr val="5E67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Retângulo 8">
            <a:extLst>
              <a:ext uri="{FF2B5EF4-FFF2-40B4-BE49-F238E27FC236}">
                <a16:creationId xmlns:a16="http://schemas.microsoft.com/office/drawing/2014/main" id="{316A612B-1021-57CC-EAAA-FCFD26AA9F5D}"/>
              </a:ext>
            </a:extLst>
          </p:cNvPr>
          <p:cNvSpPr/>
          <p:nvPr/>
        </p:nvSpPr>
        <p:spPr>
          <a:xfrm>
            <a:off x="5328268" y="2898702"/>
            <a:ext cx="3513396" cy="1458410"/>
          </a:xfrm>
          <a:prstGeom prst="rect">
            <a:avLst/>
          </a:prstGeom>
          <a:solidFill>
            <a:srgbClr val="5E67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Retângulo 14">
            <a:extLst>
              <a:ext uri="{FF2B5EF4-FFF2-40B4-BE49-F238E27FC236}">
                <a16:creationId xmlns:a16="http://schemas.microsoft.com/office/drawing/2014/main" id="{9FA756A5-B9EE-1DD7-5C40-E8119EEDB4BE}"/>
              </a:ext>
            </a:extLst>
          </p:cNvPr>
          <p:cNvSpPr/>
          <p:nvPr/>
        </p:nvSpPr>
        <p:spPr>
          <a:xfrm>
            <a:off x="5328268" y="5808132"/>
            <a:ext cx="6863732" cy="1049867"/>
          </a:xfrm>
          <a:prstGeom prst="rect">
            <a:avLst/>
          </a:prstGeom>
          <a:solidFill>
            <a:srgbClr val="5E67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7" name="Conector reto 16">
            <a:extLst>
              <a:ext uri="{FF2B5EF4-FFF2-40B4-BE49-F238E27FC236}">
                <a16:creationId xmlns:a16="http://schemas.microsoft.com/office/drawing/2014/main" id="{E312AF2E-3246-6ABC-D0AC-269F08A61ABB}"/>
              </a:ext>
            </a:extLst>
          </p:cNvPr>
          <p:cNvCxnSpPr>
            <a:cxnSpLocks/>
          </p:cNvCxnSpPr>
          <p:nvPr/>
        </p:nvCxnSpPr>
        <p:spPr>
          <a:xfrm>
            <a:off x="8841664" y="0"/>
            <a:ext cx="0" cy="5808132"/>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8" name="CaixaDeTexto 17">
            <a:extLst>
              <a:ext uri="{FF2B5EF4-FFF2-40B4-BE49-F238E27FC236}">
                <a16:creationId xmlns:a16="http://schemas.microsoft.com/office/drawing/2014/main" id="{3319470B-B298-8533-5174-A727CE7E5D3B}"/>
              </a:ext>
            </a:extLst>
          </p:cNvPr>
          <p:cNvSpPr txBox="1"/>
          <p:nvPr/>
        </p:nvSpPr>
        <p:spPr>
          <a:xfrm>
            <a:off x="9168381" y="593956"/>
            <a:ext cx="2696900" cy="338554"/>
          </a:xfrm>
          <a:prstGeom prst="rect">
            <a:avLst/>
          </a:prstGeom>
          <a:noFill/>
        </p:spPr>
        <p:txBody>
          <a:bodyPr wrap="square" rtlCol="0">
            <a:spAutoFit/>
          </a:bodyPr>
          <a:lstStyle/>
          <a:p>
            <a:r>
              <a:rPr lang="pt-BR" sz="1600" dirty="0">
                <a:ln>
                  <a:solidFill>
                    <a:srgbClr val="ED0000"/>
                  </a:solidFill>
                </a:ln>
                <a:solidFill>
                  <a:srgbClr val="ED0000"/>
                </a:solidFill>
                <a:latin typeface="Montserrat" panose="00000500000000000000" pitchFamily="2" charset="0"/>
              </a:rPr>
              <a:t>3,2 </a:t>
            </a:r>
            <a:r>
              <a:rPr lang="pt-BR" sz="1600" dirty="0" err="1">
                <a:ln>
                  <a:solidFill>
                    <a:srgbClr val="ED0000"/>
                  </a:solidFill>
                </a:ln>
                <a:solidFill>
                  <a:srgbClr val="ED0000"/>
                </a:solidFill>
                <a:latin typeface="Montserrat" panose="00000500000000000000" pitchFamily="2" charset="0"/>
              </a:rPr>
              <a:t>millones</a:t>
            </a:r>
            <a:endParaRPr lang="pt-BR" sz="1600" dirty="0">
              <a:ln>
                <a:solidFill>
                  <a:srgbClr val="ED0000"/>
                </a:solidFill>
              </a:ln>
              <a:solidFill>
                <a:srgbClr val="ED0000"/>
              </a:solidFill>
              <a:latin typeface="Montserrat" panose="00000500000000000000" pitchFamily="2" charset="0"/>
            </a:endParaRPr>
          </a:p>
        </p:txBody>
      </p:sp>
      <p:sp>
        <p:nvSpPr>
          <p:cNvPr id="19" name="CaixaDeTexto 18">
            <a:extLst>
              <a:ext uri="{FF2B5EF4-FFF2-40B4-BE49-F238E27FC236}">
                <a16:creationId xmlns:a16="http://schemas.microsoft.com/office/drawing/2014/main" id="{3779E38B-D4F1-8BD1-E57F-888F06A44306}"/>
              </a:ext>
            </a:extLst>
          </p:cNvPr>
          <p:cNvSpPr txBox="1"/>
          <p:nvPr/>
        </p:nvSpPr>
        <p:spPr>
          <a:xfrm>
            <a:off x="5659557" y="467595"/>
            <a:ext cx="3359481" cy="461665"/>
          </a:xfrm>
          <a:prstGeom prst="rect">
            <a:avLst/>
          </a:prstGeom>
          <a:noFill/>
        </p:spPr>
        <p:txBody>
          <a:bodyPr wrap="square" rtlCol="0">
            <a:spAutoFit/>
          </a:bodyPr>
          <a:lstStyle/>
          <a:p>
            <a:r>
              <a:rPr lang="pt-BR" sz="2400" b="1" dirty="0" err="1">
                <a:solidFill>
                  <a:schemeClr val="bg1"/>
                </a:solidFill>
                <a:latin typeface="Montserrat" panose="00000500000000000000" pitchFamily="2" charset="0"/>
              </a:rPr>
              <a:t>Población</a:t>
            </a:r>
            <a:r>
              <a:rPr lang="pt-BR" sz="2400" b="1" dirty="0">
                <a:solidFill>
                  <a:schemeClr val="bg1"/>
                </a:solidFill>
                <a:latin typeface="Montserrat" panose="00000500000000000000" pitchFamily="2" charset="0"/>
              </a:rPr>
              <a:t> 2022</a:t>
            </a:r>
          </a:p>
        </p:txBody>
      </p:sp>
      <p:sp>
        <p:nvSpPr>
          <p:cNvPr id="20" name="CaixaDeTexto 19">
            <a:extLst>
              <a:ext uri="{FF2B5EF4-FFF2-40B4-BE49-F238E27FC236}">
                <a16:creationId xmlns:a16="http://schemas.microsoft.com/office/drawing/2014/main" id="{65088231-A54C-5598-B9EB-6EF62C80C001}"/>
              </a:ext>
            </a:extLst>
          </p:cNvPr>
          <p:cNvSpPr txBox="1"/>
          <p:nvPr/>
        </p:nvSpPr>
        <p:spPr>
          <a:xfrm>
            <a:off x="5491329" y="1793002"/>
            <a:ext cx="3028191" cy="861774"/>
          </a:xfrm>
          <a:prstGeom prst="rect">
            <a:avLst/>
          </a:prstGeom>
          <a:noFill/>
        </p:spPr>
        <p:txBody>
          <a:bodyPr wrap="square" rtlCol="0">
            <a:spAutoFit/>
          </a:bodyPr>
          <a:lstStyle/>
          <a:p>
            <a:r>
              <a:rPr lang="es-419" b="1" dirty="0">
                <a:solidFill>
                  <a:srgbClr val="5E67FC"/>
                </a:solidFill>
                <a:latin typeface="Montserrat" panose="00000500000000000000" pitchFamily="2" charset="0"/>
                <a:cs typeface="Calibri" panose="020F0502020204030204" pitchFamily="34" charset="0"/>
              </a:rPr>
              <a:t>Tasa de crecimiento de la población </a:t>
            </a:r>
          </a:p>
          <a:p>
            <a:r>
              <a:rPr lang="es-419" sz="1400" dirty="0">
                <a:solidFill>
                  <a:srgbClr val="5E67FC"/>
                </a:solidFill>
                <a:latin typeface="Montserrat" panose="00000500000000000000" pitchFamily="2" charset="0"/>
                <a:cs typeface="Calibri" panose="020F0502020204030204" pitchFamily="34" charset="0"/>
              </a:rPr>
              <a:t>(% anual) 2020/2021</a:t>
            </a:r>
            <a:endParaRPr lang="pt-BR" sz="1400" dirty="0">
              <a:solidFill>
                <a:srgbClr val="5E67FC"/>
              </a:solidFill>
              <a:latin typeface="Montserrat" panose="00000500000000000000" pitchFamily="2" charset="0"/>
            </a:endParaRPr>
          </a:p>
        </p:txBody>
      </p:sp>
      <p:sp>
        <p:nvSpPr>
          <p:cNvPr id="21" name="CaixaDeTexto 20">
            <a:extLst>
              <a:ext uri="{FF2B5EF4-FFF2-40B4-BE49-F238E27FC236}">
                <a16:creationId xmlns:a16="http://schemas.microsoft.com/office/drawing/2014/main" id="{86AC4C98-84FB-519F-418B-8CF3A9FAA56C}"/>
              </a:ext>
            </a:extLst>
          </p:cNvPr>
          <p:cNvSpPr txBox="1"/>
          <p:nvPr/>
        </p:nvSpPr>
        <p:spPr>
          <a:xfrm>
            <a:off x="5752933" y="3291366"/>
            <a:ext cx="2696900" cy="707886"/>
          </a:xfrm>
          <a:prstGeom prst="rect">
            <a:avLst/>
          </a:prstGeom>
          <a:noFill/>
        </p:spPr>
        <p:txBody>
          <a:bodyPr wrap="square" rtlCol="0">
            <a:spAutoFit/>
          </a:bodyPr>
          <a:lstStyle/>
          <a:p>
            <a:r>
              <a:rPr lang="pt-BR" sz="2000" b="1" dirty="0">
                <a:solidFill>
                  <a:schemeClr val="bg1"/>
                </a:solidFill>
                <a:latin typeface="Montserrat" panose="00000500000000000000" pitchFamily="2" charset="0"/>
              </a:rPr>
              <a:t>PIB (</a:t>
            </a:r>
            <a:r>
              <a:rPr lang="pt-BR" sz="2000" b="1" dirty="0" err="1">
                <a:solidFill>
                  <a:schemeClr val="bg1"/>
                </a:solidFill>
                <a:latin typeface="Montserrat" panose="00000500000000000000" pitchFamily="2" charset="0"/>
              </a:rPr>
              <a:t>actual</a:t>
            </a:r>
            <a:r>
              <a:rPr lang="pt-BR" sz="2000" b="1" dirty="0">
                <a:solidFill>
                  <a:schemeClr val="bg1"/>
                </a:solidFill>
                <a:latin typeface="Montserrat" panose="00000500000000000000" pitchFamily="2" charset="0"/>
              </a:rPr>
              <a:t> US$) 2021</a:t>
            </a:r>
          </a:p>
        </p:txBody>
      </p:sp>
      <p:sp>
        <p:nvSpPr>
          <p:cNvPr id="22" name="CaixaDeTexto 21">
            <a:extLst>
              <a:ext uri="{FF2B5EF4-FFF2-40B4-BE49-F238E27FC236}">
                <a16:creationId xmlns:a16="http://schemas.microsoft.com/office/drawing/2014/main" id="{80D1D173-5C57-5CED-6BB3-A156293380B3}"/>
              </a:ext>
            </a:extLst>
          </p:cNvPr>
          <p:cNvSpPr txBox="1"/>
          <p:nvPr/>
        </p:nvSpPr>
        <p:spPr>
          <a:xfrm>
            <a:off x="5659557" y="4691704"/>
            <a:ext cx="2696900" cy="1015663"/>
          </a:xfrm>
          <a:prstGeom prst="rect">
            <a:avLst/>
          </a:prstGeom>
          <a:noFill/>
        </p:spPr>
        <p:txBody>
          <a:bodyPr wrap="square" rtlCol="0">
            <a:spAutoFit/>
          </a:bodyPr>
          <a:lstStyle/>
          <a:p>
            <a:r>
              <a:rPr lang="pt-BR" sz="2000" b="1" dirty="0">
                <a:solidFill>
                  <a:srgbClr val="5E67FC"/>
                </a:solidFill>
                <a:latin typeface="Montserrat" panose="00000500000000000000" pitchFamily="2" charset="0"/>
                <a:cs typeface="Calibri" panose="020F0502020204030204" pitchFamily="34" charset="0"/>
              </a:rPr>
              <a:t>PIB </a:t>
            </a:r>
            <a:r>
              <a:rPr lang="pt-BR" sz="2000" b="1" dirty="0" err="1">
                <a:solidFill>
                  <a:srgbClr val="5E67FC"/>
                </a:solidFill>
                <a:latin typeface="Montserrat" panose="00000500000000000000" pitchFamily="2" charset="0"/>
                <a:cs typeface="Calibri" panose="020F0502020204030204" pitchFamily="34" charset="0"/>
              </a:rPr>
              <a:t>crecimiento</a:t>
            </a:r>
            <a:r>
              <a:rPr lang="pt-BR" sz="2000" b="1" dirty="0">
                <a:solidFill>
                  <a:srgbClr val="5E67FC"/>
                </a:solidFill>
                <a:latin typeface="Montserrat" panose="00000500000000000000" pitchFamily="2" charset="0"/>
                <a:cs typeface="Calibri" panose="020F0502020204030204" pitchFamily="34" charset="0"/>
              </a:rPr>
              <a:t> (anual %) - 2020/2021**</a:t>
            </a:r>
          </a:p>
        </p:txBody>
      </p:sp>
      <p:sp>
        <p:nvSpPr>
          <p:cNvPr id="24" name="CaixaDeTexto 23">
            <a:extLst>
              <a:ext uri="{FF2B5EF4-FFF2-40B4-BE49-F238E27FC236}">
                <a16:creationId xmlns:a16="http://schemas.microsoft.com/office/drawing/2014/main" id="{2CFF9016-8104-B2BE-39BF-DA316542EF28}"/>
              </a:ext>
            </a:extLst>
          </p:cNvPr>
          <p:cNvSpPr txBox="1"/>
          <p:nvPr/>
        </p:nvSpPr>
        <p:spPr>
          <a:xfrm>
            <a:off x="9171638" y="2112621"/>
            <a:ext cx="2696900" cy="338554"/>
          </a:xfrm>
          <a:prstGeom prst="rect">
            <a:avLst/>
          </a:prstGeom>
          <a:noFill/>
        </p:spPr>
        <p:txBody>
          <a:bodyPr wrap="square" rtlCol="0">
            <a:spAutoFit/>
          </a:bodyPr>
          <a:lstStyle/>
          <a:p>
            <a:r>
              <a:rPr lang="pt-BR" sz="1600" dirty="0">
                <a:ln>
                  <a:solidFill>
                    <a:srgbClr val="ED0000"/>
                  </a:solidFill>
                </a:ln>
                <a:solidFill>
                  <a:srgbClr val="ED0000"/>
                </a:solidFill>
                <a:latin typeface="Montserrat" panose="00000500000000000000" pitchFamily="2" charset="0"/>
              </a:rPr>
              <a:t>0,55 %</a:t>
            </a:r>
          </a:p>
        </p:txBody>
      </p:sp>
      <p:sp>
        <p:nvSpPr>
          <p:cNvPr id="26" name="CaixaDeTexto 25">
            <a:extLst>
              <a:ext uri="{FF2B5EF4-FFF2-40B4-BE49-F238E27FC236}">
                <a16:creationId xmlns:a16="http://schemas.microsoft.com/office/drawing/2014/main" id="{A109AEB9-B84B-D38F-3FD8-FB83FA335533}"/>
              </a:ext>
            </a:extLst>
          </p:cNvPr>
          <p:cNvSpPr txBox="1"/>
          <p:nvPr/>
        </p:nvSpPr>
        <p:spPr>
          <a:xfrm>
            <a:off x="9168381" y="3458630"/>
            <a:ext cx="2696900" cy="338554"/>
          </a:xfrm>
          <a:prstGeom prst="rect">
            <a:avLst/>
          </a:prstGeom>
          <a:noFill/>
        </p:spPr>
        <p:txBody>
          <a:bodyPr wrap="square" rtlCol="0">
            <a:spAutoFit/>
          </a:bodyPr>
          <a:lstStyle/>
          <a:p>
            <a:r>
              <a:rPr lang="pt-BR" sz="1600" dirty="0">
                <a:ln>
                  <a:solidFill>
                    <a:srgbClr val="ED0000"/>
                  </a:solidFill>
                </a:ln>
                <a:solidFill>
                  <a:srgbClr val="ED0000"/>
                </a:solidFill>
                <a:latin typeface="Montserrat" panose="00000500000000000000" pitchFamily="2" charset="0"/>
              </a:rPr>
              <a:t>106.625.700.000</a:t>
            </a:r>
          </a:p>
        </p:txBody>
      </p:sp>
      <p:sp>
        <p:nvSpPr>
          <p:cNvPr id="28" name="CaixaDeTexto 27">
            <a:extLst>
              <a:ext uri="{FF2B5EF4-FFF2-40B4-BE49-F238E27FC236}">
                <a16:creationId xmlns:a16="http://schemas.microsoft.com/office/drawing/2014/main" id="{1C9C1374-D4DA-38A5-52E1-A3D985AF55CF}"/>
              </a:ext>
            </a:extLst>
          </p:cNvPr>
          <p:cNvSpPr txBox="1"/>
          <p:nvPr/>
        </p:nvSpPr>
        <p:spPr>
          <a:xfrm>
            <a:off x="9233496" y="4876370"/>
            <a:ext cx="2696900" cy="338554"/>
          </a:xfrm>
          <a:prstGeom prst="rect">
            <a:avLst/>
          </a:prstGeom>
          <a:noFill/>
        </p:spPr>
        <p:txBody>
          <a:bodyPr wrap="square" rtlCol="0">
            <a:spAutoFit/>
          </a:bodyPr>
          <a:lstStyle/>
          <a:p>
            <a:r>
              <a:rPr lang="pt-BR" sz="1600" dirty="0">
                <a:ln>
                  <a:solidFill>
                    <a:srgbClr val="ED0000"/>
                  </a:solidFill>
                </a:ln>
                <a:solidFill>
                  <a:srgbClr val="ED0000"/>
                </a:solidFill>
                <a:latin typeface="Montserrat" panose="00000500000000000000" pitchFamily="2" charset="0"/>
              </a:rPr>
              <a:t>0,21%</a:t>
            </a:r>
          </a:p>
        </p:txBody>
      </p:sp>
      <p:sp>
        <p:nvSpPr>
          <p:cNvPr id="11" name="CaixaDeTexto 10">
            <a:extLst>
              <a:ext uri="{FF2B5EF4-FFF2-40B4-BE49-F238E27FC236}">
                <a16:creationId xmlns:a16="http://schemas.microsoft.com/office/drawing/2014/main" id="{7C07F2E8-8C16-9ECA-AD08-54C5F0354F83}"/>
              </a:ext>
            </a:extLst>
          </p:cNvPr>
          <p:cNvSpPr txBox="1"/>
          <p:nvPr/>
        </p:nvSpPr>
        <p:spPr>
          <a:xfrm>
            <a:off x="5594327" y="6113614"/>
            <a:ext cx="6186841" cy="800219"/>
          </a:xfrm>
          <a:prstGeom prst="rect">
            <a:avLst/>
          </a:prstGeom>
          <a:noFill/>
        </p:spPr>
        <p:txBody>
          <a:bodyPr wrap="square" rtlCol="0">
            <a:spAutoFit/>
          </a:bodyPr>
          <a:lstStyle/>
          <a:p>
            <a:pPr marL="0" marR="0" lvl="0" indent="0" rtl="0">
              <a:lnSpc>
                <a:spcPct val="100000"/>
              </a:lnSpc>
              <a:spcBef>
                <a:spcPts val="0"/>
              </a:spcBef>
              <a:spcAft>
                <a:spcPts val="0"/>
              </a:spcAft>
              <a:buNone/>
            </a:pPr>
            <a:r>
              <a:rPr lang="es-419" sz="1400" i="1" dirty="0">
                <a:solidFill>
                  <a:schemeClr val="bg1">
                    <a:lumMod val="95000"/>
                  </a:schemeClr>
                </a:solidFill>
                <a:latin typeface="Montserrat" panose="00000500000000000000" pitchFamily="2" charset="0"/>
                <a:cs typeface="Calibri" panose="020F0502020204030204" pitchFamily="34" charset="0"/>
              </a:rPr>
              <a:t>Fuente: https://data.worldbank.org/ * proyección – tasas 2020/21 ** última información disponible</a:t>
            </a:r>
          </a:p>
          <a:p>
            <a:endParaRPr lang="pt-BR" dirty="0"/>
          </a:p>
        </p:txBody>
      </p:sp>
      <p:pic>
        <p:nvPicPr>
          <p:cNvPr id="7" name="Imagem 6" descr="Desenho de bandeira&#10;&#10;Descrição gerada automaticamente com confiança média">
            <a:extLst>
              <a:ext uri="{FF2B5EF4-FFF2-40B4-BE49-F238E27FC236}">
                <a16:creationId xmlns:a16="http://schemas.microsoft.com/office/drawing/2014/main" id="{70E1140B-BEB1-5514-8871-C3572C38D06A}"/>
              </a:ext>
            </a:extLst>
          </p:cNvPr>
          <p:cNvPicPr>
            <a:picLocks noChangeAspect="1"/>
          </p:cNvPicPr>
          <p:nvPr/>
        </p:nvPicPr>
        <p:blipFill>
          <a:blip r:embed="rId2" cstate="print">
            <a:extLst>
              <a:ext uri="{BEBA8EAE-BF5A-486C-A8C5-ECC9F3942E4B}">
                <a14:imgProps xmlns:a14="http://schemas.microsoft.com/office/drawing/2010/main">
                  <a14:imgLayer r:embed="rId3">
                    <a14:imgEffect>
                      <a14:saturation sat="400000"/>
                    </a14:imgEffect>
                  </a14:imgLayer>
                </a14:imgProps>
              </a:ext>
              <a:ext uri="{28A0092B-C50C-407E-A947-70E740481C1C}">
                <a14:useLocalDpi xmlns:a14="http://schemas.microsoft.com/office/drawing/2010/main" val="0"/>
              </a:ext>
            </a:extLst>
          </a:blip>
          <a:stretch>
            <a:fillRect/>
          </a:stretch>
        </p:blipFill>
        <p:spPr>
          <a:xfrm rot="16200000">
            <a:off x="-3052968" y="3052969"/>
            <a:ext cx="6858000" cy="752058"/>
          </a:xfrm>
          <a:prstGeom prst="rect">
            <a:avLst/>
          </a:prstGeom>
        </p:spPr>
      </p:pic>
      <p:grpSp>
        <p:nvGrpSpPr>
          <p:cNvPr id="5" name="Agrupar 4">
            <a:extLst>
              <a:ext uri="{FF2B5EF4-FFF2-40B4-BE49-F238E27FC236}">
                <a16:creationId xmlns:a16="http://schemas.microsoft.com/office/drawing/2014/main" id="{24A287FB-4386-A2FC-1E2F-49A6E1CB91F4}"/>
              </a:ext>
            </a:extLst>
          </p:cNvPr>
          <p:cNvGrpSpPr/>
          <p:nvPr/>
        </p:nvGrpSpPr>
        <p:grpSpPr>
          <a:xfrm rot="10800000">
            <a:off x="-16486" y="-378880"/>
            <a:ext cx="768547" cy="7492999"/>
            <a:chOff x="61022" y="-406399"/>
            <a:chExt cx="649512" cy="406398"/>
          </a:xfrm>
        </p:grpSpPr>
        <p:sp>
          <p:nvSpPr>
            <p:cNvPr id="8" name="Retângulo 7">
              <a:extLst>
                <a:ext uri="{FF2B5EF4-FFF2-40B4-BE49-F238E27FC236}">
                  <a16:creationId xmlns:a16="http://schemas.microsoft.com/office/drawing/2014/main" id="{9BC0C2EC-93D6-DB86-7B7A-E7216DB395B9}"/>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0" name="Retângulo 9">
              <a:extLst>
                <a:ext uri="{FF2B5EF4-FFF2-40B4-BE49-F238E27FC236}">
                  <a16:creationId xmlns:a16="http://schemas.microsoft.com/office/drawing/2014/main" id="{88990A79-71D6-516C-B9D2-81B21709AA9E}"/>
                </a:ext>
              </a:extLst>
            </p:cNvPr>
            <p:cNvSpPr/>
            <p:nvPr/>
          </p:nvSpPr>
          <p:spPr>
            <a:xfrm>
              <a:off x="61022" y="-406399"/>
              <a:ext cx="232959" cy="406398"/>
            </a:xfrm>
            <a:prstGeom prst="rect">
              <a:avLst/>
            </a:prstGeom>
            <a:solidFill>
              <a:srgbClr val="5E67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2" name="Retângulo 11">
              <a:extLst>
                <a:ext uri="{FF2B5EF4-FFF2-40B4-BE49-F238E27FC236}">
                  <a16:creationId xmlns:a16="http://schemas.microsoft.com/office/drawing/2014/main" id="{30CD5278-0820-1E73-D481-1E5B400D55FB}"/>
                </a:ext>
              </a:extLst>
            </p:cNvPr>
            <p:cNvSpPr/>
            <p:nvPr/>
          </p:nvSpPr>
          <p:spPr>
            <a:xfrm>
              <a:off x="50051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3" name="Retângulo: Cantos Arredondados 12">
            <a:extLst>
              <a:ext uri="{FF2B5EF4-FFF2-40B4-BE49-F238E27FC236}">
                <a16:creationId xmlns:a16="http://schemas.microsoft.com/office/drawing/2014/main" id="{74EA46F7-F298-D94A-2906-9F42F05101E7}"/>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223</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4" name="Retângulo: Cantos Arredondados 13">
            <a:hlinkClick r:id="rId4" action="ppaction://hlinksldjump"/>
            <a:extLst>
              <a:ext uri="{FF2B5EF4-FFF2-40B4-BE49-F238E27FC236}">
                <a16:creationId xmlns:a16="http://schemas.microsoft.com/office/drawing/2014/main" id="{04B76B6E-C2B7-60E7-99D5-F17DEA907FD2}"/>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4187211466"/>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tângulo 35">
            <a:extLst>
              <a:ext uri="{FF2B5EF4-FFF2-40B4-BE49-F238E27FC236}">
                <a16:creationId xmlns:a16="http://schemas.microsoft.com/office/drawing/2014/main" id="{58C95D0F-95FD-620D-AF0C-0F704AB56E53}"/>
              </a:ext>
            </a:extLst>
          </p:cNvPr>
          <p:cNvSpPr/>
          <p:nvPr/>
        </p:nvSpPr>
        <p:spPr>
          <a:xfrm>
            <a:off x="5372100" y="-266700"/>
            <a:ext cx="2797100" cy="7391400"/>
          </a:xfrm>
          <a:prstGeom prst="rect">
            <a:avLst/>
          </a:prstGeom>
          <a:solidFill>
            <a:srgbClr val="5E67FC"/>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Retângulo 29">
            <a:extLst>
              <a:ext uri="{FF2B5EF4-FFF2-40B4-BE49-F238E27FC236}">
                <a16:creationId xmlns:a16="http://schemas.microsoft.com/office/drawing/2014/main" id="{92FDF75F-FC0D-2CD5-E4D2-33FCE5373033}"/>
              </a:ext>
            </a:extLst>
          </p:cNvPr>
          <p:cNvSpPr/>
          <p:nvPr/>
        </p:nvSpPr>
        <p:spPr>
          <a:xfrm>
            <a:off x="8175170" y="3548269"/>
            <a:ext cx="4016830" cy="3309731"/>
          </a:xfrm>
          <a:prstGeom prst="rect">
            <a:avLst/>
          </a:prstGeom>
          <a:solidFill>
            <a:srgbClr val="E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 name="CaixaDeTexto 1">
            <a:extLst>
              <a:ext uri="{FF2B5EF4-FFF2-40B4-BE49-F238E27FC236}">
                <a16:creationId xmlns:a16="http://schemas.microsoft.com/office/drawing/2014/main" id="{4F70FA0D-05FA-1B6A-D3A6-61D3E37E2374}"/>
              </a:ext>
            </a:extLst>
          </p:cNvPr>
          <p:cNvSpPr txBox="1"/>
          <p:nvPr/>
        </p:nvSpPr>
        <p:spPr>
          <a:xfrm>
            <a:off x="1452403" y="2891537"/>
            <a:ext cx="3618298"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5E67FC"/>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5E67FC"/>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5E67FC"/>
                </a:solidFill>
                <a:latin typeface="Montserrat" panose="00000500000000000000" pitchFamily="2" charset="0"/>
                <a:cs typeface="Segoe UI" panose="020B0502040204020203" pitchFamily="34" charset="0"/>
              </a:rPr>
              <a:t>GLA,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5E67FC"/>
                </a:solidFill>
                <a:latin typeface="Montserrat" panose="00000500000000000000" pitchFamily="2" charset="0"/>
                <a:cs typeface="Segoe UI" panose="020B0502040204020203" pitchFamily="34" charset="0"/>
              </a:rPr>
              <a:t>Indicadores</a:t>
            </a:r>
          </a:p>
        </p:txBody>
      </p:sp>
      <p:sp>
        <p:nvSpPr>
          <p:cNvPr id="3" name="Elipse 2">
            <a:extLst>
              <a:ext uri="{FF2B5EF4-FFF2-40B4-BE49-F238E27FC236}">
                <a16:creationId xmlns:a16="http://schemas.microsoft.com/office/drawing/2014/main" id="{7D640E71-6146-68E9-FBE2-20B6F6C18756}"/>
              </a:ext>
            </a:extLst>
          </p:cNvPr>
          <p:cNvSpPr/>
          <p:nvPr/>
        </p:nvSpPr>
        <p:spPr>
          <a:xfrm>
            <a:off x="1144042" y="296368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09555" y="-174997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Google Shape;96;p7">
            <a:extLst>
              <a:ext uri="{FF2B5EF4-FFF2-40B4-BE49-F238E27FC236}">
                <a16:creationId xmlns:a16="http://schemas.microsoft.com/office/drawing/2014/main" id="{C3CEF6C2-77D7-2269-6F08-09B60D4DA5E9}"/>
              </a:ext>
            </a:extLst>
          </p:cNvPr>
          <p:cNvSpPr txBox="1"/>
          <p:nvPr/>
        </p:nvSpPr>
        <p:spPr>
          <a:xfrm>
            <a:off x="1209555" y="6403339"/>
            <a:ext cx="2880892" cy="246181"/>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rPr>
              <a:t>Fuente: </a:t>
            </a: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hlinkClick r:id="rId2"/>
              </a:rPr>
              <a:t>https://data.worldbank.org/</a:t>
            </a: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rPr>
              <a:t>   CENSO CLICC</a:t>
            </a:r>
            <a:endParaRPr i="1" dirty="0">
              <a:latin typeface="Calibri" panose="020F0502020204030204" pitchFamily="34" charset="0"/>
              <a:cs typeface="Calibri" panose="020F0502020204030204" pitchFamily="34" charset="0"/>
            </a:endParaRPr>
          </a:p>
        </p:txBody>
      </p:sp>
      <p:sp>
        <p:nvSpPr>
          <p:cNvPr id="12" name="Retângulo: Cantos Arredondados 11">
            <a:extLst>
              <a:ext uri="{FF2B5EF4-FFF2-40B4-BE49-F238E27FC236}">
                <a16:creationId xmlns:a16="http://schemas.microsoft.com/office/drawing/2014/main" id="{D6B92C88-16E2-BE03-F724-3A9D43E64BDE}"/>
              </a:ext>
            </a:extLst>
          </p:cNvPr>
          <p:cNvSpPr/>
          <p:nvPr/>
        </p:nvSpPr>
        <p:spPr>
          <a:xfrm>
            <a:off x="5678935" y="1226287"/>
            <a:ext cx="31737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chemeClr val="bg1"/>
                </a:solidFill>
                <a:latin typeface="Montserrat" panose="00000500000000000000" pitchFamily="2" charset="0"/>
                <a:cs typeface="Calibri" panose="020F0502020204030204" pitchFamily="34" charset="0"/>
              </a:rPr>
              <a:t>Centros </a:t>
            </a:r>
          </a:p>
          <a:p>
            <a:r>
              <a:rPr lang="pt-BR" b="1" dirty="0" err="1">
                <a:solidFill>
                  <a:schemeClr val="bg1"/>
                </a:solidFill>
                <a:latin typeface="Montserrat" panose="00000500000000000000" pitchFamily="2" charset="0"/>
                <a:cs typeface="Calibri" panose="020F0502020204030204" pitchFamily="34" charset="0"/>
              </a:rPr>
              <a:t>Comerciales</a:t>
            </a:r>
            <a:r>
              <a:rPr lang="pt-BR" b="1" dirty="0">
                <a:solidFill>
                  <a:schemeClr val="bg1"/>
                </a:solidFill>
                <a:latin typeface="Montserrat" panose="00000500000000000000" pitchFamily="2" charset="0"/>
                <a:cs typeface="Calibri" panose="020F0502020204030204" pitchFamily="34" charset="0"/>
              </a:rPr>
              <a:t> </a:t>
            </a:r>
          </a:p>
          <a:p>
            <a:r>
              <a:rPr lang="pt-BR" b="1" dirty="0">
                <a:solidFill>
                  <a:schemeClr val="bg1"/>
                </a:solidFill>
                <a:latin typeface="Montserrat" panose="00000500000000000000" pitchFamily="2" charset="0"/>
                <a:cs typeface="Calibri" panose="020F0502020204030204" pitchFamily="34" charset="0"/>
              </a:rPr>
              <a:t>filiados</a:t>
            </a:r>
          </a:p>
          <a:p>
            <a:endParaRPr lang="pt-BR" b="1" dirty="0">
              <a:solidFill>
                <a:schemeClr val="bg1"/>
              </a:solidFill>
              <a:latin typeface="Montserrat" panose="00000500000000000000" pitchFamily="2" charset="0"/>
              <a:cs typeface="Calibri" panose="020F0502020204030204" pitchFamily="34" charset="0"/>
            </a:endParaRPr>
          </a:p>
          <a:p>
            <a:r>
              <a:rPr lang="pt-BR" sz="4000" b="1" dirty="0">
                <a:solidFill>
                  <a:schemeClr val="bg1"/>
                </a:solidFill>
                <a:latin typeface="Montserrat" panose="00000500000000000000" pitchFamily="2" charset="0"/>
                <a:cs typeface="Calibri" panose="020F0502020204030204" pitchFamily="34" charset="0"/>
              </a:rPr>
              <a:t>63</a:t>
            </a:r>
          </a:p>
        </p:txBody>
      </p:sp>
      <p:sp>
        <p:nvSpPr>
          <p:cNvPr id="14" name="Retângulo: Cantos Arredondados 13">
            <a:extLst>
              <a:ext uri="{FF2B5EF4-FFF2-40B4-BE49-F238E27FC236}">
                <a16:creationId xmlns:a16="http://schemas.microsoft.com/office/drawing/2014/main" id="{3BD5E0C4-5562-A1F0-2BDB-272F6688ED44}"/>
              </a:ext>
            </a:extLst>
          </p:cNvPr>
          <p:cNvSpPr/>
          <p:nvPr/>
        </p:nvSpPr>
        <p:spPr>
          <a:xfrm>
            <a:off x="8470601" y="562368"/>
            <a:ext cx="3420000"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solidFill>
                  <a:schemeClr val="tx1"/>
                </a:solidFill>
                <a:latin typeface="Montserrat" panose="00000500000000000000" pitchFamily="2" charset="0"/>
                <a:cs typeface="Calibri" panose="020F0502020204030204" pitchFamily="34" charset="0"/>
              </a:rPr>
              <a:t>Habitantes / Centro comercial</a:t>
            </a:r>
          </a:p>
          <a:p>
            <a:r>
              <a:rPr lang="pt-BR" sz="3200" b="1" dirty="0">
                <a:solidFill>
                  <a:schemeClr val="tx1"/>
                </a:solidFill>
                <a:latin typeface="Montserrat" panose="00000500000000000000" pitchFamily="2" charset="0"/>
                <a:cs typeface="Calibri" panose="020F0502020204030204" pitchFamily="34" charset="0"/>
              </a:rPr>
              <a:t>51.519</a:t>
            </a:r>
          </a:p>
        </p:txBody>
      </p:sp>
      <p:sp>
        <p:nvSpPr>
          <p:cNvPr id="23" name="Retângulo: Cantos Arredondados 22">
            <a:extLst>
              <a:ext uri="{FF2B5EF4-FFF2-40B4-BE49-F238E27FC236}">
                <a16:creationId xmlns:a16="http://schemas.microsoft.com/office/drawing/2014/main" id="{97C29DF5-C8B9-A261-1017-ECBA8D193F58}"/>
              </a:ext>
            </a:extLst>
          </p:cNvPr>
          <p:cNvSpPr/>
          <p:nvPr/>
        </p:nvSpPr>
        <p:spPr>
          <a:xfrm>
            <a:off x="8440393" y="1928175"/>
            <a:ext cx="3420000"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solidFill>
                  <a:schemeClr val="tx1"/>
                </a:solidFill>
                <a:latin typeface="Montserrat" panose="00000500000000000000" pitchFamily="2" charset="0"/>
                <a:cs typeface="Calibri" panose="020F0502020204030204" pitchFamily="34" charset="0"/>
              </a:rPr>
              <a:t>PIB (US$) / Centros </a:t>
            </a:r>
            <a:r>
              <a:rPr lang="pt-BR" sz="1400" b="1" dirty="0" err="1">
                <a:solidFill>
                  <a:schemeClr val="tx1"/>
                </a:solidFill>
                <a:latin typeface="Montserrat" panose="00000500000000000000" pitchFamily="2" charset="0"/>
                <a:cs typeface="Calibri" panose="020F0502020204030204" pitchFamily="34" charset="0"/>
              </a:rPr>
              <a:t>comerciales</a:t>
            </a:r>
            <a:endParaRPr lang="pt-BR" sz="1400" b="1" dirty="0">
              <a:solidFill>
                <a:schemeClr val="tx1"/>
              </a:solidFill>
              <a:latin typeface="Montserrat" panose="00000500000000000000" pitchFamily="2" charset="0"/>
              <a:cs typeface="Calibri" panose="020F0502020204030204" pitchFamily="34" charset="0"/>
            </a:endParaRPr>
          </a:p>
          <a:p>
            <a:r>
              <a:rPr lang="pt-BR" sz="3200" b="1" dirty="0">
                <a:solidFill>
                  <a:schemeClr val="tx1"/>
                </a:solidFill>
                <a:latin typeface="Montserrat" panose="00000500000000000000" pitchFamily="2" charset="0"/>
                <a:cs typeface="Calibri" panose="020F0502020204030204" pitchFamily="34" charset="0"/>
              </a:rPr>
              <a:t>1.690.884.127 </a:t>
            </a:r>
          </a:p>
        </p:txBody>
      </p:sp>
      <p:pic>
        <p:nvPicPr>
          <p:cNvPr id="6" name="Imagem 5" descr="Desenho de bandeira&#10;&#10;Descrição gerada automaticamente com confiança média">
            <a:extLst>
              <a:ext uri="{FF2B5EF4-FFF2-40B4-BE49-F238E27FC236}">
                <a16:creationId xmlns:a16="http://schemas.microsoft.com/office/drawing/2014/main" id="{A6B35F13-7CF6-0A11-B3F5-238B4251E476}"/>
              </a:ext>
            </a:extLst>
          </p:cNvPr>
          <p:cNvPicPr>
            <a:picLocks noChangeAspect="1"/>
          </p:cNvPicPr>
          <p:nvPr/>
        </p:nvPicPr>
        <p:blipFill>
          <a:blip r:embed="rId3" cstate="print">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val="0"/>
              </a:ext>
            </a:extLst>
          </a:blip>
          <a:stretch>
            <a:fillRect/>
          </a:stretch>
        </p:blipFill>
        <p:spPr>
          <a:xfrm rot="16200000">
            <a:off x="-3052968" y="3052969"/>
            <a:ext cx="6858000" cy="752058"/>
          </a:xfrm>
          <a:prstGeom prst="rect">
            <a:avLst/>
          </a:prstGeom>
        </p:spPr>
      </p:pic>
      <p:grpSp>
        <p:nvGrpSpPr>
          <p:cNvPr id="5" name="Agrupar 4">
            <a:extLst>
              <a:ext uri="{FF2B5EF4-FFF2-40B4-BE49-F238E27FC236}">
                <a16:creationId xmlns:a16="http://schemas.microsoft.com/office/drawing/2014/main" id="{8A2EFA23-AAD8-DCDD-974B-D4C397D897DD}"/>
              </a:ext>
            </a:extLst>
          </p:cNvPr>
          <p:cNvGrpSpPr/>
          <p:nvPr/>
        </p:nvGrpSpPr>
        <p:grpSpPr>
          <a:xfrm rot="10800000">
            <a:off x="-16486" y="-378880"/>
            <a:ext cx="768547" cy="7492999"/>
            <a:chOff x="61022" y="-406399"/>
            <a:chExt cx="649512" cy="406398"/>
          </a:xfrm>
        </p:grpSpPr>
        <p:sp>
          <p:nvSpPr>
            <p:cNvPr id="7" name="Retângulo 6">
              <a:extLst>
                <a:ext uri="{FF2B5EF4-FFF2-40B4-BE49-F238E27FC236}">
                  <a16:creationId xmlns:a16="http://schemas.microsoft.com/office/drawing/2014/main" id="{318E7DAF-ED8F-0BE3-493C-28EDCBA01DE3}"/>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F075BFD4-7382-7380-B3DE-441C5CEF3B89}"/>
                </a:ext>
              </a:extLst>
            </p:cNvPr>
            <p:cNvSpPr/>
            <p:nvPr/>
          </p:nvSpPr>
          <p:spPr>
            <a:xfrm>
              <a:off x="61022" y="-406399"/>
              <a:ext cx="232959" cy="406398"/>
            </a:xfrm>
            <a:prstGeom prst="rect">
              <a:avLst/>
            </a:prstGeom>
            <a:solidFill>
              <a:srgbClr val="5E67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9" name="Retângulo 8">
              <a:extLst>
                <a:ext uri="{FF2B5EF4-FFF2-40B4-BE49-F238E27FC236}">
                  <a16:creationId xmlns:a16="http://schemas.microsoft.com/office/drawing/2014/main" id="{7238727D-F49C-35AE-AB3C-592A190AB366}"/>
                </a:ext>
              </a:extLst>
            </p:cNvPr>
            <p:cNvSpPr/>
            <p:nvPr/>
          </p:nvSpPr>
          <p:spPr>
            <a:xfrm>
              <a:off x="50051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CaixaDeTexto 10">
            <a:extLst>
              <a:ext uri="{FF2B5EF4-FFF2-40B4-BE49-F238E27FC236}">
                <a16:creationId xmlns:a16="http://schemas.microsoft.com/office/drawing/2014/main" id="{6ACB9358-60B3-9D71-09C9-27053DA81AC5}"/>
              </a:ext>
            </a:extLst>
          </p:cNvPr>
          <p:cNvSpPr txBox="1"/>
          <p:nvPr/>
        </p:nvSpPr>
        <p:spPr>
          <a:xfrm>
            <a:off x="1452403" y="4912167"/>
            <a:ext cx="3618296" cy="230832"/>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Información de GLA no declarada. </a:t>
            </a:r>
            <a:endParaRPr lang="es-419" sz="900" dirty="0">
              <a:latin typeface="Montserrat" panose="00000500000000000000" pitchFamily="2" charset="0"/>
              <a:cs typeface="Calibri" panose="020F0502020204030204" pitchFamily="34" charset="0"/>
            </a:endParaRPr>
          </a:p>
        </p:txBody>
      </p:sp>
      <p:sp>
        <p:nvSpPr>
          <p:cNvPr id="13" name="Retângulo: Cantos Arredondados 12">
            <a:extLst>
              <a:ext uri="{FF2B5EF4-FFF2-40B4-BE49-F238E27FC236}">
                <a16:creationId xmlns:a16="http://schemas.microsoft.com/office/drawing/2014/main" id="{7C009FAA-0613-3C72-1F0B-5BEE8DB246B1}"/>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224</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5" name="Retângulo: Cantos Arredondados 14">
            <a:hlinkClick r:id="rId5" action="ppaction://hlinksldjump"/>
            <a:extLst>
              <a:ext uri="{FF2B5EF4-FFF2-40B4-BE49-F238E27FC236}">
                <a16:creationId xmlns:a16="http://schemas.microsoft.com/office/drawing/2014/main" id="{A8316774-44AA-2BB6-6EDD-60A0F20E29CC}"/>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404974792"/>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303180" y="1146201"/>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5E67FC"/>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5E67FC"/>
                </a:solidFill>
                <a:latin typeface="Montserrat" panose="00000500000000000000" pitchFamily="2" charset="0"/>
                <a:cs typeface="Segoe UI" panose="020B0502040204020203" pitchFamily="34" charset="0"/>
              </a:rPr>
              <a:t>los centros comerciales</a:t>
            </a:r>
          </a:p>
        </p:txBody>
      </p:sp>
      <p:sp>
        <p:nvSpPr>
          <p:cNvPr id="3" name="Elipse 2">
            <a:extLst>
              <a:ext uri="{FF2B5EF4-FFF2-40B4-BE49-F238E27FC236}">
                <a16:creationId xmlns:a16="http://schemas.microsoft.com/office/drawing/2014/main" id="{7D640E71-6146-68E9-FBE2-20B6F6C18756}"/>
              </a:ext>
            </a:extLst>
          </p:cNvPr>
          <p:cNvSpPr/>
          <p:nvPr/>
        </p:nvSpPr>
        <p:spPr>
          <a:xfrm>
            <a:off x="960673" y="1282699"/>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026186" y="-3430960"/>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CaixaDeTexto 4">
            <a:extLst>
              <a:ext uri="{FF2B5EF4-FFF2-40B4-BE49-F238E27FC236}">
                <a16:creationId xmlns:a16="http://schemas.microsoft.com/office/drawing/2014/main" id="{7B375E4D-8818-2CFC-852E-725EA641F80A}"/>
              </a:ext>
            </a:extLst>
          </p:cNvPr>
          <p:cNvSpPr txBox="1"/>
          <p:nvPr/>
        </p:nvSpPr>
        <p:spPr>
          <a:xfrm>
            <a:off x="1333049" y="2748063"/>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CANTIDAD</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graphicFrame>
        <p:nvGraphicFramePr>
          <p:cNvPr id="8" name="Gráfico 7">
            <a:extLst>
              <a:ext uri="{FF2B5EF4-FFF2-40B4-BE49-F238E27FC236}">
                <a16:creationId xmlns:a16="http://schemas.microsoft.com/office/drawing/2014/main" id="{E18A60F3-F82E-7EC2-ED85-873157CBD398}"/>
              </a:ext>
            </a:extLst>
          </p:cNvPr>
          <p:cNvGraphicFramePr/>
          <p:nvPr>
            <p:extLst>
              <p:ext uri="{D42A27DB-BD31-4B8C-83A1-F6EECF244321}">
                <p14:modId xmlns:p14="http://schemas.microsoft.com/office/powerpoint/2010/main" val="3314884616"/>
              </p:ext>
            </p:extLst>
          </p:nvPr>
        </p:nvGraphicFramePr>
        <p:xfrm>
          <a:off x="7328146" y="199641"/>
          <a:ext cx="2831126" cy="3837943"/>
        </p:xfrm>
        <a:graphic>
          <a:graphicData uri="http://schemas.openxmlformats.org/drawingml/2006/chart">
            <c:chart xmlns:c="http://schemas.openxmlformats.org/drawingml/2006/chart" xmlns:r="http://schemas.openxmlformats.org/officeDocument/2006/relationships" r:id="rId2"/>
          </a:graphicData>
        </a:graphic>
      </p:graphicFrame>
      <p:sp>
        <p:nvSpPr>
          <p:cNvPr id="9" name="CaixaDeTexto 8">
            <a:extLst>
              <a:ext uri="{FF2B5EF4-FFF2-40B4-BE49-F238E27FC236}">
                <a16:creationId xmlns:a16="http://schemas.microsoft.com/office/drawing/2014/main" id="{3A5332F9-3407-17AA-4316-5F3E47E487F7}"/>
              </a:ext>
            </a:extLst>
          </p:cNvPr>
          <p:cNvSpPr txBox="1"/>
          <p:nvPr/>
        </p:nvSpPr>
        <p:spPr>
          <a:xfrm>
            <a:off x="9730731" y="3024549"/>
            <a:ext cx="2214500"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Otras Ciudades</a:t>
            </a:r>
          </a:p>
        </p:txBody>
      </p:sp>
      <p:sp>
        <p:nvSpPr>
          <p:cNvPr id="11" name="CaixaDeTexto 10">
            <a:extLst>
              <a:ext uri="{FF2B5EF4-FFF2-40B4-BE49-F238E27FC236}">
                <a16:creationId xmlns:a16="http://schemas.microsoft.com/office/drawing/2014/main" id="{06B0AAFE-C9E6-C26E-C11D-B7B342E40CBC}"/>
              </a:ext>
            </a:extLst>
          </p:cNvPr>
          <p:cNvSpPr txBox="1"/>
          <p:nvPr/>
        </p:nvSpPr>
        <p:spPr>
          <a:xfrm>
            <a:off x="7326570" y="199641"/>
            <a:ext cx="1417139" cy="66684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Capital</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del país</a:t>
            </a:r>
          </a:p>
        </p:txBody>
      </p:sp>
      <p:graphicFrame>
        <p:nvGraphicFramePr>
          <p:cNvPr id="19" name="Tabela 18">
            <a:extLst>
              <a:ext uri="{FF2B5EF4-FFF2-40B4-BE49-F238E27FC236}">
                <a16:creationId xmlns:a16="http://schemas.microsoft.com/office/drawing/2014/main" id="{BD11FE5D-85E5-9D5F-E21E-895F13CB54D0}"/>
              </a:ext>
            </a:extLst>
          </p:cNvPr>
          <p:cNvGraphicFramePr>
            <a:graphicFrameLocks noGrp="1"/>
          </p:cNvGraphicFramePr>
          <p:nvPr>
            <p:extLst>
              <p:ext uri="{D42A27DB-BD31-4B8C-83A1-F6EECF244321}">
                <p14:modId xmlns:p14="http://schemas.microsoft.com/office/powerpoint/2010/main" val="3853171683"/>
              </p:ext>
            </p:extLst>
          </p:nvPr>
        </p:nvGraphicFramePr>
        <p:xfrm>
          <a:off x="5819104" y="3845723"/>
          <a:ext cx="6372896" cy="2490808"/>
        </p:xfrm>
        <a:graphic>
          <a:graphicData uri="http://schemas.openxmlformats.org/drawingml/2006/table">
            <a:tbl>
              <a:tblPr firstRow="1" bandRow="1">
                <a:tableStyleId>{35758FB7-9AC5-4552-8A53-C91805E547FA}</a:tableStyleId>
              </a:tblPr>
              <a:tblGrid>
                <a:gridCol w="2610206">
                  <a:extLst>
                    <a:ext uri="{9D8B030D-6E8A-4147-A177-3AD203B41FA5}">
                      <a16:colId xmlns:a16="http://schemas.microsoft.com/office/drawing/2014/main" val="20000"/>
                    </a:ext>
                  </a:extLst>
                </a:gridCol>
                <a:gridCol w="3762690">
                  <a:extLst>
                    <a:ext uri="{9D8B030D-6E8A-4147-A177-3AD203B41FA5}">
                      <a16:colId xmlns:a16="http://schemas.microsoft.com/office/drawing/2014/main" val="20001"/>
                    </a:ext>
                  </a:extLst>
                </a:gridCol>
              </a:tblGrid>
              <a:tr h="541480">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solidFill>
                      <a:srgbClr val="0915FB"/>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solidFill>
                      <a:srgbClr val="0915FB"/>
                    </a:solidFill>
                  </a:tcPr>
                </a:tc>
                <a:extLst>
                  <a:ext uri="{0D108BD9-81ED-4DB2-BD59-A6C34878D82A}">
                    <a16:rowId xmlns:a16="http://schemas.microsoft.com/office/drawing/2014/main" val="10000"/>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solidFill>
                      <a:srgbClr val="3A43FC"/>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solidFill>
                      <a:srgbClr val="3A43FC"/>
                    </a:solidFill>
                  </a:tcPr>
                </a:tc>
                <a:extLst>
                  <a:ext uri="{0D108BD9-81ED-4DB2-BD59-A6C34878D82A}">
                    <a16:rowId xmlns:a16="http://schemas.microsoft.com/office/drawing/2014/main" val="10001"/>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solidFill>
                      <a:srgbClr val="6067FC"/>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solidFill>
                      <a:srgbClr val="6067FC"/>
                    </a:solidFill>
                  </a:tcPr>
                </a:tc>
                <a:extLst>
                  <a:ext uri="{0D108BD9-81ED-4DB2-BD59-A6C34878D82A}">
                    <a16:rowId xmlns:a16="http://schemas.microsoft.com/office/drawing/2014/main" val="10002"/>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solidFill>
                      <a:srgbClr val="7B81FD">
                        <a:alpha val="40000"/>
                      </a:srgb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solidFill>
                      <a:srgbClr val="7B81FD">
                        <a:alpha val="40000"/>
                      </a:srgbClr>
                    </a:solidFill>
                  </a:tcPr>
                </a:tc>
                <a:extLst>
                  <a:ext uri="{0D108BD9-81ED-4DB2-BD59-A6C34878D82A}">
                    <a16:rowId xmlns:a16="http://schemas.microsoft.com/office/drawing/2014/main" val="10003"/>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solidFill>
                      <a:srgbClr val="A4A8FE"/>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solidFill>
                      <a:srgbClr val="A4A8FE"/>
                    </a:solidFill>
                  </a:tcPr>
                </a:tc>
                <a:extLst>
                  <a:ext uri="{0D108BD9-81ED-4DB2-BD59-A6C34878D82A}">
                    <a16:rowId xmlns:a16="http://schemas.microsoft.com/office/drawing/2014/main" val="10004"/>
                  </a:ext>
                </a:extLst>
              </a:tr>
            </a:tbl>
          </a:graphicData>
        </a:graphic>
      </p:graphicFrame>
      <p:sp>
        <p:nvSpPr>
          <p:cNvPr id="14" name="CaixaDeTexto 13">
            <a:extLst>
              <a:ext uri="{FF2B5EF4-FFF2-40B4-BE49-F238E27FC236}">
                <a16:creationId xmlns:a16="http://schemas.microsoft.com/office/drawing/2014/main" id="{C91DE176-E99E-2CDE-35B6-D3BFAAADDAF2}"/>
              </a:ext>
            </a:extLst>
          </p:cNvPr>
          <p:cNvSpPr txBox="1"/>
          <p:nvPr/>
        </p:nvSpPr>
        <p:spPr>
          <a:xfrm>
            <a:off x="1115510" y="4037584"/>
            <a:ext cx="3388693" cy="1261884"/>
          </a:xfrm>
          <a:prstGeom prst="rect">
            <a:avLst/>
          </a:prstGeom>
          <a:noFill/>
        </p:spPr>
        <p:txBody>
          <a:bodyPr wrap="square">
            <a:spAutoFit/>
          </a:bodyPr>
          <a:lstStyle/>
          <a:p>
            <a:r>
              <a:rPr lang="es-419" sz="2000" b="1" dirty="0">
                <a:solidFill>
                  <a:srgbClr val="EC0000"/>
                </a:solidFill>
                <a:latin typeface="Montserrat" panose="00000500000000000000" pitchFamily="2" charset="0"/>
                <a:cs typeface="Calibri" panose="020F0502020204030204" pitchFamily="34" charset="0"/>
              </a:rPr>
              <a:t>Centros Comerciales </a:t>
            </a:r>
          </a:p>
          <a:p>
            <a:r>
              <a:rPr lang="es-419" sz="2000" b="1" dirty="0">
                <a:solidFill>
                  <a:srgbClr val="EC0000"/>
                </a:solidFill>
                <a:latin typeface="Montserrat" panose="00000500000000000000" pitchFamily="2" charset="0"/>
                <a:cs typeface="Calibri" panose="020F0502020204030204" pitchFamily="34" charset="0"/>
              </a:rPr>
              <a:t>filiados</a:t>
            </a:r>
          </a:p>
          <a:p>
            <a:r>
              <a:rPr lang="es-419" sz="3600" b="1" dirty="0">
                <a:solidFill>
                  <a:srgbClr val="EC0000"/>
                </a:solidFill>
                <a:latin typeface="Montserrat" panose="00000500000000000000" pitchFamily="2" charset="0"/>
                <a:cs typeface="Calibri" panose="020F0502020204030204" pitchFamily="34" charset="0"/>
              </a:rPr>
              <a:t>63</a:t>
            </a:r>
          </a:p>
        </p:txBody>
      </p:sp>
      <p:pic>
        <p:nvPicPr>
          <p:cNvPr id="16" name="Imagem 15" descr="Desenho de bandeira&#10;&#10;Descrição gerada automaticamente com confiança média">
            <a:extLst>
              <a:ext uri="{FF2B5EF4-FFF2-40B4-BE49-F238E27FC236}">
                <a16:creationId xmlns:a16="http://schemas.microsoft.com/office/drawing/2014/main" id="{C480F563-BDF0-3320-DEEF-E7717550FC47}"/>
              </a:ext>
            </a:extLst>
          </p:cNvPr>
          <p:cNvPicPr>
            <a:picLocks noChangeAspect="1"/>
          </p:cNvPicPr>
          <p:nvPr/>
        </p:nvPicPr>
        <p:blipFill>
          <a:blip r:embed="rId3" cstate="print">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val="0"/>
              </a:ext>
            </a:extLst>
          </a:blip>
          <a:stretch>
            <a:fillRect/>
          </a:stretch>
        </p:blipFill>
        <p:spPr>
          <a:xfrm rot="16200000">
            <a:off x="-3052968" y="3052969"/>
            <a:ext cx="6858000" cy="752058"/>
          </a:xfrm>
          <a:prstGeom prst="rect">
            <a:avLst/>
          </a:prstGeom>
        </p:spPr>
      </p:pic>
      <p:grpSp>
        <p:nvGrpSpPr>
          <p:cNvPr id="6" name="Agrupar 5">
            <a:extLst>
              <a:ext uri="{FF2B5EF4-FFF2-40B4-BE49-F238E27FC236}">
                <a16:creationId xmlns:a16="http://schemas.microsoft.com/office/drawing/2014/main" id="{BF23D82C-6733-0A4D-AF8F-A3607A1DCB46}"/>
              </a:ext>
            </a:extLst>
          </p:cNvPr>
          <p:cNvGrpSpPr/>
          <p:nvPr/>
        </p:nvGrpSpPr>
        <p:grpSpPr>
          <a:xfrm rot="10800000">
            <a:off x="-16486" y="-378880"/>
            <a:ext cx="768547" cy="7492999"/>
            <a:chOff x="61022" y="-406399"/>
            <a:chExt cx="649512" cy="406398"/>
          </a:xfrm>
        </p:grpSpPr>
        <p:sp>
          <p:nvSpPr>
            <p:cNvPr id="7" name="Retângulo 6">
              <a:extLst>
                <a:ext uri="{FF2B5EF4-FFF2-40B4-BE49-F238E27FC236}">
                  <a16:creationId xmlns:a16="http://schemas.microsoft.com/office/drawing/2014/main" id="{05832E9A-9A22-9C2B-0C24-22EDF025C20A}"/>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2" name="Retângulo 11">
              <a:extLst>
                <a:ext uri="{FF2B5EF4-FFF2-40B4-BE49-F238E27FC236}">
                  <a16:creationId xmlns:a16="http://schemas.microsoft.com/office/drawing/2014/main" id="{68C5824C-7B07-5D88-D3E3-43F435DF363D}"/>
                </a:ext>
              </a:extLst>
            </p:cNvPr>
            <p:cNvSpPr/>
            <p:nvPr/>
          </p:nvSpPr>
          <p:spPr>
            <a:xfrm>
              <a:off x="61022" y="-406399"/>
              <a:ext cx="232959" cy="406398"/>
            </a:xfrm>
            <a:prstGeom prst="rect">
              <a:avLst/>
            </a:prstGeom>
            <a:solidFill>
              <a:srgbClr val="5E67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3" name="Retângulo 12">
              <a:extLst>
                <a:ext uri="{FF2B5EF4-FFF2-40B4-BE49-F238E27FC236}">
                  <a16:creationId xmlns:a16="http://schemas.microsoft.com/office/drawing/2014/main" id="{4A32C511-C0C3-A716-9A86-C313E6CEC711}"/>
                </a:ext>
              </a:extLst>
            </p:cNvPr>
            <p:cNvSpPr/>
            <p:nvPr/>
          </p:nvSpPr>
          <p:spPr>
            <a:xfrm>
              <a:off x="50051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0" name="Retângulo: Cantos Arredondados 9">
            <a:extLst>
              <a:ext uri="{FF2B5EF4-FFF2-40B4-BE49-F238E27FC236}">
                <a16:creationId xmlns:a16="http://schemas.microsoft.com/office/drawing/2014/main" id="{F36AFAAA-43DF-C441-110E-00816CC3C62D}"/>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225</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5" name="Retângulo: Cantos Arredondados 14">
            <a:hlinkClick r:id="rId5" action="ppaction://hlinksldjump"/>
            <a:extLst>
              <a:ext uri="{FF2B5EF4-FFF2-40B4-BE49-F238E27FC236}">
                <a16:creationId xmlns:a16="http://schemas.microsoft.com/office/drawing/2014/main" id="{90961AC2-0CD7-DEC7-50C8-6FE09F79CA40}"/>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514183556"/>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32030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5E67FC"/>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5E67FC"/>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5E67FC"/>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5E67FC"/>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111307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17858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Imagem 4" descr="Desenho de bandeira&#10;&#10;Descrição gerada automaticamente com confiança média">
            <a:extLst>
              <a:ext uri="{FF2B5EF4-FFF2-40B4-BE49-F238E27FC236}">
                <a16:creationId xmlns:a16="http://schemas.microsoft.com/office/drawing/2014/main" id="{70805A02-7B62-C0C1-515D-DB5E1363C3E3}"/>
              </a:ext>
            </a:extLst>
          </p:cNvPr>
          <p:cNvPicPr>
            <a:picLocks noChangeAspect="1"/>
          </p:cNvPicPr>
          <p:nvPr/>
        </p:nvPicPr>
        <p:blipFill>
          <a:blip r:embed="rId2" cstate="print">
            <a:extLst>
              <a:ext uri="{BEBA8EAE-BF5A-486C-A8C5-ECC9F3942E4B}">
                <a14:imgProps xmlns:a14="http://schemas.microsoft.com/office/drawing/2010/main">
                  <a14:imgLayer r:embed="rId3">
                    <a14:imgEffect>
                      <a14:saturation sat="400000"/>
                    </a14:imgEffect>
                  </a14:imgLayer>
                </a14:imgProps>
              </a:ext>
              <a:ext uri="{28A0092B-C50C-407E-A947-70E740481C1C}">
                <a14:useLocalDpi xmlns:a14="http://schemas.microsoft.com/office/drawing/2010/main" val="0"/>
              </a:ext>
            </a:extLst>
          </a:blip>
          <a:stretch>
            <a:fillRect/>
          </a:stretch>
        </p:blipFill>
        <p:spPr>
          <a:xfrm rot="16200000">
            <a:off x="-3052968" y="3052969"/>
            <a:ext cx="6858000" cy="752058"/>
          </a:xfrm>
          <a:prstGeom prst="rect">
            <a:avLst/>
          </a:prstGeom>
        </p:spPr>
      </p:pic>
      <p:grpSp>
        <p:nvGrpSpPr>
          <p:cNvPr id="6" name="Agrupar 5">
            <a:extLst>
              <a:ext uri="{FF2B5EF4-FFF2-40B4-BE49-F238E27FC236}">
                <a16:creationId xmlns:a16="http://schemas.microsoft.com/office/drawing/2014/main" id="{0E5139F4-DBC2-E1DE-AC66-C8011CE9E01B}"/>
              </a:ext>
            </a:extLst>
          </p:cNvPr>
          <p:cNvGrpSpPr/>
          <p:nvPr/>
        </p:nvGrpSpPr>
        <p:grpSpPr>
          <a:xfrm rot="10800000">
            <a:off x="-16486" y="-378880"/>
            <a:ext cx="768547" cy="7492999"/>
            <a:chOff x="61022" y="-406399"/>
            <a:chExt cx="649512" cy="406398"/>
          </a:xfrm>
        </p:grpSpPr>
        <p:sp>
          <p:nvSpPr>
            <p:cNvPr id="8" name="Retângulo 7">
              <a:extLst>
                <a:ext uri="{FF2B5EF4-FFF2-40B4-BE49-F238E27FC236}">
                  <a16:creationId xmlns:a16="http://schemas.microsoft.com/office/drawing/2014/main" id="{0AC122CF-229F-76F0-C5DC-50C4EC64453E}"/>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9" name="Retângulo 8">
              <a:extLst>
                <a:ext uri="{FF2B5EF4-FFF2-40B4-BE49-F238E27FC236}">
                  <a16:creationId xmlns:a16="http://schemas.microsoft.com/office/drawing/2014/main" id="{1D73F8F0-4834-1FD1-785C-95E8CA8405D7}"/>
                </a:ext>
              </a:extLst>
            </p:cNvPr>
            <p:cNvSpPr/>
            <p:nvPr/>
          </p:nvSpPr>
          <p:spPr>
            <a:xfrm>
              <a:off x="61022" y="-406399"/>
              <a:ext cx="232959" cy="406398"/>
            </a:xfrm>
            <a:prstGeom prst="rect">
              <a:avLst/>
            </a:prstGeom>
            <a:solidFill>
              <a:srgbClr val="5E67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0" name="Retângulo 9">
              <a:extLst>
                <a:ext uri="{FF2B5EF4-FFF2-40B4-BE49-F238E27FC236}">
                  <a16:creationId xmlns:a16="http://schemas.microsoft.com/office/drawing/2014/main" id="{98BF1257-CFC1-0165-7139-FE5C4D2B8521}"/>
                </a:ext>
              </a:extLst>
            </p:cNvPr>
            <p:cNvSpPr/>
            <p:nvPr/>
          </p:nvSpPr>
          <p:spPr>
            <a:xfrm>
              <a:off x="50051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10">
            <a:extLst>
              <a:ext uri="{FF2B5EF4-FFF2-40B4-BE49-F238E27FC236}">
                <a16:creationId xmlns:a16="http://schemas.microsoft.com/office/drawing/2014/main" id="{18D5A84A-B954-AE47-B7C2-6742D1755230}"/>
              </a:ext>
            </a:extLst>
          </p:cNvPr>
          <p:cNvGraphicFramePr>
            <a:graphicFrameLocks noGrp="1"/>
          </p:cNvGraphicFramePr>
          <p:nvPr>
            <p:extLst>
              <p:ext uri="{D42A27DB-BD31-4B8C-83A1-F6EECF244321}">
                <p14:modId xmlns:p14="http://schemas.microsoft.com/office/powerpoint/2010/main" val="2847417466"/>
              </p:ext>
            </p:extLst>
          </p:nvPr>
        </p:nvGraphicFramePr>
        <p:xfrm>
          <a:off x="5314953" y="-1"/>
          <a:ext cx="6119999" cy="6854959"/>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E67FC"/>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E67FC"/>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E67FC"/>
                    </a:solidFill>
                  </a:tcPr>
                </a:tc>
                <a:extLst>
                  <a:ext uri="{0D108BD9-81ED-4DB2-BD59-A6C34878D82A}">
                    <a16:rowId xmlns:a16="http://schemas.microsoft.com/office/drawing/2014/main" val="3012483457"/>
                  </a:ext>
                </a:extLst>
              </a:tr>
              <a:tr h="346102">
                <a:tc>
                  <a:txBody>
                    <a:bodyPr/>
                    <a:lstStyle/>
                    <a:p>
                      <a:pPr algn="ctr" fontAlgn="b"/>
                      <a:r>
                        <a:rPr lang="pt-BR" sz="1100" b="0" i="0" u="none" strike="noStrike" dirty="0">
                          <a:solidFill>
                            <a:srgbClr val="000000"/>
                          </a:solidFill>
                          <a:effectLst/>
                          <a:latin typeface="Montserrat" panose="00000500000000000000" pitchFamily="2" charset="0"/>
                        </a:rPr>
                        <a:t>Fajardo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Carolina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1307562550"/>
                  </a:ext>
                </a:extLst>
              </a:tr>
              <a:tr h="313241">
                <a:tc>
                  <a:txBody>
                    <a:bodyPr/>
                    <a:lstStyle/>
                    <a:p>
                      <a:pPr algn="ctr" fontAlgn="b"/>
                      <a:r>
                        <a:rPr lang="pt-BR" sz="1100" b="0" i="0" u="none" strike="noStrike">
                          <a:solidFill>
                            <a:srgbClr val="000000"/>
                          </a:solidFill>
                          <a:effectLst/>
                          <a:latin typeface="Montserrat" panose="00000500000000000000" pitchFamily="2" charset="0"/>
                        </a:rPr>
                        <a:t>Bayamón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Bayamón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3054193406"/>
                  </a:ext>
                </a:extLst>
              </a:tr>
              <a:tr h="313241">
                <a:tc>
                  <a:txBody>
                    <a:bodyPr/>
                    <a:lstStyle/>
                    <a:p>
                      <a:pPr algn="ctr" fontAlgn="b"/>
                      <a:r>
                        <a:rPr lang="pt-BR" sz="1100" b="0" i="0" u="none" strike="noStrike">
                          <a:solidFill>
                            <a:srgbClr val="000000"/>
                          </a:solidFill>
                          <a:effectLst/>
                          <a:latin typeface="Montserrat" panose="00000500000000000000" pitchFamily="2" charset="0"/>
                        </a:rPr>
                        <a:t>Carolina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Carolina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2029500507"/>
                  </a:ext>
                </a:extLst>
              </a:tr>
              <a:tr h="313241">
                <a:tc>
                  <a:txBody>
                    <a:bodyPr/>
                    <a:lstStyle/>
                    <a:p>
                      <a:pPr algn="ctr" fontAlgn="b"/>
                      <a:r>
                        <a:rPr lang="pt-BR" sz="1100" b="0" i="0" u="none" strike="noStrike">
                          <a:solidFill>
                            <a:srgbClr val="000000"/>
                          </a:solidFill>
                          <a:effectLst/>
                          <a:latin typeface="Montserrat" panose="00000500000000000000" pitchFamily="2" charset="0"/>
                        </a:rPr>
                        <a:t>Cayey</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dirty="0" err="1">
                          <a:solidFill>
                            <a:srgbClr val="000000"/>
                          </a:solidFill>
                          <a:effectLst/>
                          <a:latin typeface="Montserrat" panose="00000500000000000000" pitchFamily="2" charset="0"/>
                        </a:rPr>
                        <a:t>Guayama</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677110436"/>
                  </a:ext>
                </a:extLst>
              </a:tr>
              <a:tr h="313241">
                <a:tc>
                  <a:txBody>
                    <a:bodyPr/>
                    <a:lstStyle/>
                    <a:p>
                      <a:pPr algn="ctr" fontAlgn="b"/>
                      <a:r>
                        <a:rPr lang="pt-BR" sz="1100" b="0" i="0" u="none" strike="noStrike">
                          <a:solidFill>
                            <a:srgbClr val="000000"/>
                          </a:solidFill>
                          <a:effectLst/>
                          <a:latin typeface="Montserrat" panose="00000500000000000000" pitchFamily="2" charset="0"/>
                        </a:rPr>
                        <a:t>Guaynabo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San Juan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876499050"/>
                  </a:ext>
                </a:extLst>
              </a:tr>
              <a:tr h="313241">
                <a:tc>
                  <a:txBody>
                    <a:bodyPr/>
                    <a:lstStyle/>
                    <a:p>
                      <a:pPr algn="ctr" fontAlgn="b"/>
                      <a:r>
                        <a:rPr lang="pt-BR" sz="1100" b="0" i="0" u="none" strike="noStrike">
                          <a:solidFill>
                            <a:srgbClr val="000000"/>
                          </a:solidFill>
                          <a:effectLst/>
                          <a:latin typeface="Montserrat" panose="00000500000000000000" pitchFamily="2" charset="0"/>
                        </a:rPr>
                        <a:t>Caguas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Humacao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3564501830"/>
                  </a:ext>
                </a:extLst>
              </a:tr>
              <a:tr h="313241">
                <a:tc>
                  <a:txBody>
                    <a:bodyPr/>
                    <a:lstStyle/>
                    <a:p>
                      <a:pPr algn="ctr" fontAlgn="b"/>
                      <a:r>
                        <a:rPr lang="pt-BR" sz="1100" b="0" i="0" u="none" strike="noStrike">
                          <a:solidFill>
                            <a:srgbClr val="000000"/>
                          </a:solidFill>
                          <a:effectLst/>
                          <a:latin typeface="Montserrat" panose="00000500000000000000" pitchFamily="2" charset="0"/>
                        </a:rPr>
                        <a:t>Ponce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Ponce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145025016"/>
                  </a:ext>
                </a:extLst>
              </a:tr>
              <a:tr h="313241">
                <a:tc>
                  <a:txBody>
                    <a:bodyPr/>
                    <a:lstStyle/>
                    <a:p>
                      <a:pPr algn="ctr" fontAlgn="b"/>
                      <a:r>
                        <a:rPr lang="pt-BR" sz="1100" b="0" i="0" u="none" strike="noStrike">
                          <a:solidFill>
                            <a:srgbClr val="000000"/>
                          </a:solidFill>
                          <a:effectLst/>
                          <a:latin typeface="Montserrat" panose="00000500000000000000" pitchFamily="2" charset="0"/>
                        </a:rPr>
                        <a:t>Canóvanas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Carolina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3346920883"/>
                  </a:ext>
                </a:extLst>
              </a:tr>
              <a:tr h="313241">
                <a:tc>
                  <a:txBody>
                    <a:bodyPr/>
                    <a:lstStyle/>
                    <a:p>
                      <a:pPr algn="ctr" fontAlgn="b"/>
                      <a:r>
                        <a:rPr lang="pt-BR" sz="1100" b="0" i="0" u="none" strike="noStrike">
                          <a:solidFill>
                            <a:srgbClr val="000000"/>
                          </a:solidFill>
                          <a:effectLst/>
                          <a:latin typeface="Montserrat" panose="00000500000000000000" pitchFamily="2" charset="0"/>
                        </a:rPr>
                        <a:t>Guayama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Guayama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2419818861"/>
                  </a:ext>
                </a:extLst>
              </a:tr>
              <a:tr h="313241">
                <a:tc>
                  <a:txBody>
                    <a:bodyPr/>
                    <a:lstStyle/>
                    <a:p>
                      <a:pPr algn="ctr" fontAlgn="b"/>
                      <a:r>
                        <a:rPr lang="pt-BR" sz="1100" b="0" i="0" u="none" strike="noStrike">
                          <a:solidFill>
                            <a:srgbClr val="000000"/>
                          </a:solidFill>
                          <a:effectLst/>
                          <a:latin typeface="Montserrat" panose="00000500000000000000" pitchFamily="2" charset="0"/>
                        </a:rPr>
                        <a:t>Hatillo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Arecibo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2167419498"/>
                  </a:ext>
                </a:extLst>
              </a:tr>
              <a:tr h="313241">
                <a:tc>
                  <a:txBody>
                    <a:bodyPr/>
                    <a:lstStyle/>
                    <a:p>
                      <a:pPr algn="ctr" fontAlgn="b"/>
                      <a:r>
                        <a:rPr lang="pt-BR" sz="1100" b="0" i="0" u="none" strike="noStrike">
                          <a:solidFill>
                            <a:srgbClr val="000000"/>
                          </a:solidFill>
                          <a:effectLst/>
                          <a:latin typeface="Montserrat" panose="00000500000000000000" pitchFamily="2" charset="0"/>
                        </a:rPr>
                        <a:t>Hato Rey</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San Juan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1611518731"/>
                  </a:ext>
                </a:extLst>
              </a:tr>
              <a:tr h="313241">
                <a:tc>
                  <a:txBody>
                    <a:bodyPr/>
                    <a:lstStyle/>
                    <a:p>
                      <a:pPr algn="ctr" fontAlgn="b"/>
                      <a:r>
                        <a:rPr lang="pt-BR" sz="1100" b="0" i="0" u="none" strike="noStrike">
                          <a:solidFill>
                            <a:srgbClr val="000000"/>
                          </a:solidFill>
                          <a:effectLst/>
                          <a:latin typeface="Montserrat" panose="00000500000000000000" pitchFamily="2" charset="0"/>
                        </a:rPr>
                        <a:t>Río Piedras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Humacao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2868210076"/>
                  </a:ext>
                </a:extLst>
              </a:tr>
              <a:tr h="313241">
                <a:tc>
                  <a:txBody>
                    <a:bodyPr/>
                    <a:lstStyle/>
                    <a:p>
                      <a:pPr algn="ctr" fontAlgn="b"/>
                      <a:r>
                        <a:rPr lang="pt-BR" sz="1100" b="0" i="0" u="none" strike="noStrike">
                          <a:solidFill>
                            <a:srgbClr val="000000"/>
                          </a:solidFill>
                          <a:effectLst/>
                          <a:latin typeface="Montserrat" panose="00000500000000000000" pitchFamily="2" charset="0"/>
                        </a:rPr>
                        <a:t>Salinas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Guayama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198721223"/>
                  </a:ext>
                </a:extLst>
              </a:tr>
              <a:tr h="313241">
                <a:tc>
                  <a:txBody>
                    <a:bodyPr/>
                    <a:lstStyle/>
                    <a:p>
                      <a:pPr algn="ctr" fontAlgn="b"/>
                      <a:r>
                        <a:rPr lang="pt-BR" sz="1100" b="0" i="0" u="none" strike="noStrike">
                          <a:solidFill>
                            <a:srgbClr val="000000"/>
                          </a:solidFill>
                          <a:effectLst/>
                          <a:latin typeface="Montserrat" panose="00000500000000000000" pitchFamily="2" charset="0"/>
                        </a:rPr>
                        <a:t>San Juan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San Juan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1588115436"/>
                  </a:ext>
                </a:extLst>
              </a:tr>
              <a:tr h="313241">
                <a:tc>
                  <a:txBody>
                    <a:bodyPr/>
                    <a:lstStyle/>
                    <a:p>
                      <a:pPr algn="ctr" fontAlgn="b"/>
                      <a:r>
                        <a:rPr lang="pt-BR" sz="1100" b="0" i="0" u="none" strike="noStrike">
                          <a:solidFill>
                            <a:srgbClr val="000000"/>
                          </a:solidFill>
                          <a:effectLst/>
                          <a:latin typeface="Montserrat" panose="00000500000000000000" pitchFamily="2" charset="0"/>
                        </a:rPr>
                        <a:t>Aguadilla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Aguadilla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670546853"/>
                  </a:ext>
                </a:extLst>
              </a:tr>
              <a:tr h="313241">
                <a:tc>
                  <a:txBody>
                    <a:bodyPr/>
                    <a:lstStyle/>
                    <a:p>
                      <a:pPr algn="ctr" fontAlgn="b"/>
                      <a:r>
                        <a:rPr lang="pt-BR" sz="1100" b="0" i="0" u="none" strike="noStrike">
                          <a:solidFill>
                            <a:srgbClr val="000000"/>
                          </a:solidFill>
                          <a:effectLst/>
                          <a:latin typeface="Montserrat" panose="00000500000000000000" pitchFamily="2" charset="0"/>
                        </a:rPr>
                        <a:t>Añasco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Aguadilla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4163213381"/>
                  </a:ext>
                </a:extLst>
              </a:tr>
              <a:tr h="313241">
                <a:tc>
                  <a:txBody>
                    <a:bodyPr/>
                    <a:lstStyle/>
                    <a:p>
                      <a:pPr algn="ctr" fontAlgn="b"/>
                      <a:r>
                        <a:rPr lang="pt-BR" sz="1100" b="0" i="0" u="none" strike="noStrike">
                          <a:solidFill>
                            <a:srgbClr val="000000"/>
                          </a:solidFill>
                          <a:effectLst/>
                          <a:latin typeface="Montserrat" panose="00000500000000000000" pitchFamily="2" charset="0"/>
                        </a:rPr>
                        <a:t>Arecibo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Arecibo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662121646"/>
                  </a:ext>
                </a:extLst>
              </a:tr>
              <a:tr h="313241">
                <a:tc>
                  <a:txBody>
                    <a:bodyPr/>
                    <a:lstStyle/>
                    <a:p>
                      <a:pPr algn="ctr" fontAlgn="b"/>
                      <a:r>
                        <a:rPr lang="pt-BR" sz="1100" b="0" i="0" u="none" strike="noStrike">
                          <a:solidFill>
                            <a:srgbClr val="000000"/>
                          </a:solidFill>
                          <a:effectLst/>
                          <a:latin typeface="Montserrat" panose="00000500000000000000" pitchFamily="2" charset="0"/>
                        </a:rPr>
                        <a:t>Dorado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Arecibo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301391665"/>
                  </a:ext>
                </a:extLst>
              </a:tr>
              <a:tr h="313241">
                <a:tc>
                  <a:txBody>
                    <a:bodyPr/>
                    <a:lstStyle/>
                    <a:p>
                      <a:pPr algn="ctr" fontAlgn="b"/>
                      <a:r>
                        <a:rPr lang="pt-BR" sz="1100" b="0" i="0" u="none" strike="noStrike">
                          <a:solidFill>
                            <a:srgbClr val="000000"/>
                          </a:solidFill>
                          <a:effectLst/>
                          <a:latin typeface="Montserrat" panose="00000500000000000000" pitchFamily="2" charset="0"/>
                        </a:rPr>
                        <a:t>Humacao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Humacao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1008839217"/>
                  </a:ext>
                </a:extLst>
              </a:tr>
              <a:tr h="313241">
                <a:tc>
                  <a:txBody>
                    <a:bodyPr/>
                    <a:lstStyle/>
                    <a:p>
                      <a:pPr algn="ctr" fontAlgn="b"/>
                      <a:r>
                        <a:rPr lang="pt-BR" sz="1100" b="0" i="0" u="none" strike="noStrike">
                          <a:solidFill>
                            <a:srgbClr val="000000"/>
                          </a:solidFill>
                          <a:effectLst/>
                          <a:latin typeface="Montserrat" panose="00000500000000000000" pitchFamily="2" charset="0"/>
                        </a:rPr>
                        <a:t>Isabela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Aguadilla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3906525199"/>
                  </a:ext>
                </a:extLst>
              </a:tr>
            </a:tbl>
          </a:graphicData>
        </a:graphic>
      </p:graphicFrame>
      <p:sp>
        <p:nvSpPr>
          <p:cNvPr id="7" name="Retângulo: Cantos Arredondados 6">
            <a:extLst>
              <a:ext uri="{FF2B5EF4-FFF2-40B4-BE49-F238E27FC236}">
                <a16:creationId xmlns:a16="http://schemas.microsoft.com/office/drawing/2014/main" id="{F32FA06F-EF43-1600-C55C-ECC3E589A98A}"/>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226</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4" action="ppaction://hlinksldjump"/>
            <a:extLst>
              <a:ext uri="{FF2B5EF4-FFF2-40B4-BE49-F238E27FC236}">
                <a16:creationId xmlns:a16="http://schemas.microsoft.com/office/drawing/2014/main" id="{A096D028-BDAE-34E7-7F2B-2F2EA4D2AD5D}"/>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235392170"/>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32030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5E67FC"/>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5E67FC"/>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5E67FC"/>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5E67FC"/>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111307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17858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Imagem 4" descr="Desenho de bandeira&#10;&#10;Descrição gerada automaticamente com confiança média">
            <a:extLst>
              <a:ext uri="{FF2B5EF4-FFF2-40B4-BE49-F238E27FC236}">
                <a16:creationId xmlns:a16="http://schemas.microsoft.com/office/drawing/2014/main" id="{70805A02-7B62-C0C1-515D-DB5E1363C3E3}"/>
              </a:ext>
            </a:extLst>
          </p:cNvPr>
          <p:cNvPicPr>
            <a:picLocks noChangeAspect="1"/>
          </p:cNvPicPr>
          <p:nvPr/>
        </p:nvPicPr>
        <p:blipFill>
          <a:blip r:embed="rId2" cstate="print">
            <a:extLst>
              <a:ext uri="{BEBA8EAE-BF5A-486C-A8C5-ECC9F3942E4B}">
                <a14:imgProps xmlns:a14="http://schemas.microsoft.com/office/drawing/2010/main">
                  <a14:imgLayer r:embed="rId3">
                    <a14:imgEffect>
                      <a14:saturation sat="400000"/>
                    </a14:imgEffect>
                  </a14:imgLayer>
                </a14:imgProps>
              </a:ext>
              <a:ext uri="{28A0092B-C50C-407E-A947-70E740481C1C}">
                <a14:useLocalDpi xmlns:a14="http://schemas.microsoft.com/office/drawing/2010/main" val="0"/>
              </a:ext>
            </a:extLst>
          </a:blip>
          <a:stretch>
            <a:fillRect/>
          </a:stretch>
        </p:blipFill>
        <p:spPr>
          <a:xfrm rot="16200000">
            <a:off x="-3052968" y="3052969"/>
            <a:ext cx="6858000" cy="752058"/>
          </a:xfrm>
          <a:prstGeom prst="rect">
            <a:avLst/>
          </a:prstGeom>
        </p:spPr>
      </p:pic>
      <p:grpSp>
        <p:nvGrpSpPr>
          <p:cNvPr id="6" name="Agrupar 5">
            <a:extLst>
              <a:ext uri="{FF2B5EF4-FFF2-40B4-BE49-F238E27FC236}">
                <a16:creationId xmlns:a16="http://schemas.microsoft.com/office/drawing/2014/main" id="{0E5139F4-DBC2-E1DE-AC66-C8011CE9E01B}"/>
              </a:ext>
            </a:extLst>
          </p:cNvPr>
          <p:cNvGrpSpPr/>
          <p:nvPr/>
        </p:nvGrpSpPr>
        <p:grpSpPr>
          <a:xfrm rot="10800000">
            <a:off x="-16486" y="-378880"/>
            <a:ext cx="768547" cy="7492999"/>
            <a:chOff x="61022" y="-406399"/>
            <a:chExt cx="649512" cy="406398"/>
          </a:xfrm>
        </p:grpSpPr>
        <p:sp>
          <p:nvSpPr>
            <p:cNvPr id="8" name="Retângulo 7">
              <a:extLst>
                <a:ext uri="{FF2B5EF4-FFF2-40B4-BE49-F238E27FC236}">
                  <a16:creationId xmlns:a16="http://schemas.microsoft.com/office/drawing/2014/main" id="{0AC122CF-229F-76F0-C5DC-50C4EC64453E}"/>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9" name="Retângulo 8">
              <a:extLst>
                <a:ext uri="{FF2B5EF4-FFF2-40B4-BE49-F238E27FC236}">
                  <a16:creationId xmlns:a16="http://schemas.microsoft.com/office/drawing/2014/main" id="{1D73F8F0-4834-1FD1-785C-95E8CA8405D7}"/>
                </a:ext>
              </a:extLst>
            </p:cNvPr>
            <p:cNvSpPr/>
            <p:nvPr/>
          </p:nvSpPr>
          <p:spPr>
            <a:xfrm>
              <a:off x="61022" y="-406399"/>
              <a:ext cx="232959" cy="406398"/>
            </a:xfrm>
            <a:prstGeom prst="rect">
              <a:avLst/>
            </a:prstGeom>
            <a:solidFill>
              <a:srgbClr val="5E67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0" name="Retângulo 9">
              <a:extLst>
                <a:ext uri="{FF2B5EF4-FFF2-40B4-BE49-F238E27FC236}">
                  <a16:creationId xmlns:a16="http://schemas.microsoft.com/office/drawing/2014/main" id="{98BF1257-CFC1-0165-7139-FE5C4D2B8521}"/>
                </a:ext>
              </a:extLst>
            </p:cNvPr>
            <p:cNvSpPr/>
            <p:nvPr/>
          </p:nvSpPr>
          <p:spPr>
            <a:xfrm>
              <a:off x="50051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10">
            <a:extLst>
              <a:ext uri="{FF2B5EF4-FFF2-40B4-BE49-F238E27FC236}">
                <a16:creationId xmlns:a16="http://schemas.microsoft.com/office/drawing/2014/main" id="{18D5A84A-B954-AE47-B7C2-6742D1755230}"/>
              </a:ext>
            </a:extLst>
          </p:cNvPr>
          <p:cNvGraphicFramePr>
            <a:graphicFrameLocks noGrp="1"/>
          </p:cNvGraphicFramePr>
          <p:nvPr>
            <p:extLst>
              <p:ext uri="{D42A27DB-BD31-4B8C-83A1-F6EECF244321}">
                <p14:modId xmlns:p14="http://schemas.microsoft.com/office/powerpoint/2010/main" val="2620540337"/>
              </p:ext>
            </p:extLst>
          </p:nvPr>
        </p:nvGraphicFramePr>
        <p:xfrm>
          <a:off x="5314953" y="-1"/>
          <a:ext cx="6119999" cy="4035790"/>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E67FC"/>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E67FC"/>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E67FC"/>
                    </a:solidFill>
                  </a:tcPr>
                </a:tc>
                <a:extLst>
                  <a:ext uri="{0D108BD9-81ED-4DB2-BD59-A6C34878D82A}">
                    <a16:rowId xmlns:a16="http://schemas.microsoft.com/office/drawing/2014/main" val="3012483457"/>
                  </a:ext>
                </a:extLst>
              </a:tr>
              <a:tr h="346102">
                <a:tc>
                  <a:txBody>
                    <a:bodyPr/>
                    <a:lstStyle/>
                    <a:p>
                      <a:pPr algn="ctr" fontAlgn="b"/>
                      <a:r>
                        <a:rPr lang="pt-BR" sz="1100" b="0" i="0" u="none" strike="noStrike" dirty="0">
                          <a:solidFill>
                            <a:srgbClr val="000000"/>
                          </a:solidFill>
                          <a:effectLst/>
                          <a:latin typeface="Montserrat" panose="00000500000000000000" pitchFamily="2" charset="0"/>
                        </a:rPr>
                        <a:t>Juana Díaz</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Ponce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1307562550"/>
                  </a:ext>
                </a:extLst>
              </a:tr>
              <a:tr h="313241">
                <a:tc>
                  <a:txBody>
                    <a:bodyPr/>
                    <a:lstStyle/>
                    <a:p>
                      <a:pPr algn="ctr" fontAlgn="b"/>
                      <a:r>
                        <a:rPr lang="pt-BR" sz="1100" b="0" i="0" u="none" strike="noStrike" dirty="0">
                          <a:solidFill>
                            <a:srgbClr val="000000"/>
                          </a:solidFill>
                          <a:effectLst/>
                          <a:latin typeface="Montserrat" panose="00000500000000000000" pitchFamily="2" charset="0"/>
                        </a:rPr>
                        <a:t>Juncos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Humacao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3054193406"/>
                  </a:ext>
                </a:extLst>
              </a:tr>
              <a:tr h="313241">
                <a:tc>
                  <a:txBody>
                    <a:bodyPr/>
                    <a:lstStyle/>
                    <a:p>
                      <a:pPr algn="ctr" fontAlgn="b"/>
                      <a:r>
                        <a:rPr lang="pt-BR" sz="1100" b="0" i="0" u="none" strike="noStrike">
                          <a:solidFill>
                            <a:srgbClr val="000000"/>
                          </a:solidFill>
                          <a:effectLst/>
                          <a:latin typeface="Montserrat" panose="00000500000000000000" pitchFamily="2" charset="0"/>
                        </a:rPr>
                        <a:t>Mayaguez</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Aguadilla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2029500507"/>
                  </a:ext>
                </a:extLst>
              </a:tr>
              <a:tr h="313241">
                <a:tc>
                  <a:txBody>
                    <a:bodyPr/>
                    <a:lstStyle/>
                    <a:p>
                      <a:pPr algn="ctr" fontAlgn="b"/>
                      <a:r>
                        <a:rPr lang="pt-BR" sz="1100" b="0" i="0" u="none" strike="noStrike">
                          <a:solidFill>
                            <a:srgbClr val="000000"/>
                          </a:solidFill>
                          <a:effectLst/>
                          <a:latin typeface="Montserrat" panose="00000500000000000000" pitchFamily="2" charset="0"/>
                        </a:rPr>
                        <a:t>Peñuelas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dirty="0">
                          <a:solidFill>
                            <a:srgbClr val="000000"/>
                          </a:solidFill>
                          <a:effectLst/>
                          <a:latin typeface="Montserrat" panose="00000500000000000000" pitchFamily="2" charset="0"/>
                        </a:rPr>
                        <a:t>Ponce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677110436"/>
                  </a:ext>
                </a:extLst>
              </a:tr>
              <a:tr h="313241">
                <a:tc>
                  <a:txBody>
                    <a:bodyPr/>
                    <a:lstStyle/>
                    <a:p>
                      <a:pPr algn="ctr" fontAlgn="b"/>
                      <a:r>
                        <a:rPr lang="pt-BR" sz="1100" b="0" i="0" u="none" strike="noStrike">
                          <a:solidFill>
                            <a:srgbClr val="000000"/>
                          </a:solidFill>
                          <a:effectLst/>
                          <a:latin typeface="Montserrat" panose="00000500000000000000" pitchFamily="2" charset="0"/>
                        </a:rPr>
                        <a:t>San Germán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Aguadilla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876499050"/>
                  </a:ext>
                </a:extLst>
              </a:tr>
              <a:tr h="313241">
                <a:tc>
                  <a:txBody>
                    <a:bodyPr/>
                    <a:lstStyle/>
                    <a:p>
                      <a:pPr algn="ctr" fontAlgn="b"/>
                      <a:r>
                        <a:rPr lang="pt-BR" sz="1100" b="0" i="0" u="none" strike="noStrike">
                          <a:solidFill>
                            <a:srgbClr val="000000"/>
                          </a:solidFill>
                          <a:effectLst/>
                          <a:latin typeface="Montserrat" panose="00000500000000000000" pitchFamily="2" charset="0"/>
                        </a:rPr>
                        <a:t>San Lorenzo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dirty="0" err="1">
                          <a:solidFill>
                            <a:srgbClr val="000000"/>
                          </a:solidFill>
                          <a:effectLst/>
                          <a:latin typeface="Montserrat" panose="00000500000000000000" pitchFamily="2" charset="0"/>
                        </a:rPr>
                        <a:t>Humacao</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3564501830"/>
                  </a:ext>
                </a:extLst>
              </a:tr>
              <a:tr h="313241">
                <a:tc>
                  <a:txBody>
                    <a:bodyPr/>
                    <a:lstStyle/>
                    <a:p>
                      <a:pPr algn="ctr" fontAlgn="b"/>
                      <a:r>
                        <a:rPr lang="pt-BR" sz="1100" b="0" i="0" u="none" strike="noStrike">
                          <a:solidFill>
                            <a:srgbClr val="000000"/>
                          </a:solidFill>
                          <a:effectLst/>
                          <a:latin typeface="Montserrat" panose="00000500000000000000" pitchFamily="2" charset="0"/>
                        </a:rPr>
                        <a:t>Santa Isabel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Guayama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145025016"/>
                  </a:ext>
                </a:extLst>
              </a:tr>
              <a:tr h="313241">
                <a:tc>
                  <a:txBody>
                    <a:bodyPr/>
                    <a:lstStyle/>
                    <a:p>
                      <a:pPr algn="ctr" fontAlgn="b"/>
                      <a:r>
                        <a:rPr lang="pt-BR" sz="1100" b="0" i="0" u="none" strike="noStrike">
                          <a:solidFill>
                            <a:srgbClr val="000000"/>
                          </a:solidFill>
                          <a:effectLst/>
                          <a:latin typeface="Montserrat" panose="00000500000000000000" pitchFamily="2" charset="0"/>
                        </a:rPr>
                        <a:t>Santurce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San Juan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3346920883"/>
                  </a:ext>
                </a:extLst>
              </a:tr>
              <a:tr h="313241">
                <a:tc>
                  <a:txBody>
                    <a:bodyPr/>
                    <a:lstStyle/>
                    <a:p>
                      <a:pPr algn="ctr" fontAlgn="b"/>
                      <a:r>
                        <a:rPr lang="pt-BR" sz="1100" b="0" i="0" u="none" strike="noStrike">
                          <a:solidFill>
                            <a:srgbClr val="000000"/>
                          </a:solidFill>
                          <a:effectLst/>
                          <a:latin typeface="Montserrat" panose="00000500000000000000" pitchFamily="2" charset="0"/>
                        </a:rPr>
                        <a:t>Trujillo Alto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Carolina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2419818861"/>
                  </a:ext>
                </a:extLst>
              </a:tr>
              <a:tr h="313241">
                <a:tc>
                  <a:txBody>
                    <a:bodyPr/>
                    <a:lstStyle/>
                    <a:p>
                      <a:pPr algn="ctr" fontAlgn="b"/>
                      <a:r>
                        <a:rPr lang="pt-BR" sz="1100" b="0" i="0" u="none" strike="noStrike">
                          <a:solidFill>
                            <a:srgbClr val="000000"/>
                          </a:solidFill>
                          <a:effectLst/>
                          <a:latin typeface="Montserrat" panose="00000500000000000000" pitchFamily="2" charset="0"/>
                        </a:rPr>
                        <a:t>Vega Alta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a:solidFill>
                            <a:srgbClr val="000000"/>
                          </a:solidFill>
                          <a:effectLst/>
                          <a:latin typeface="Montserrat" panose="00000500000000000000" pitchFamily="2" charset="0"/>
                        </a:rPr>
                        <a:t>Arecibo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2167419498"/>
                  </a:ext>
                </a:extLst>
              </a:tr>
              <a:tr h="313241">
                <a:tc>
                  <a:txBody>
                    <a:bodyPr/>
                    <a:lstStyle/>
                    <a:p>
                      <a:pPr algn="ctr" fontAlgn="b"/>
                      <a:r>
                        <a:rPr lang="pt-BR" sz="1100" b="0" i="0" u="none" strike="noStrike">
                          <a:solidFill>
                            <a:srgbClr val="000000"/>
                          </a:solidFill>
                          <a:effectLst/>
                          <a:latin typeface="Montserrat" panose="00000500000000000000" pitchFamily="2" charset="0"/>
                        </a:rPr>
                        <a:t>Vega Baja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a:solidFill>
                            <a:srgbClr val="000000"/>
                          </a:solidFill>
                          <a:effectLst/>
                          <a:latin typeface="Montserrat" panose="00000500000000000000" pitchFamily="2" charset="0"/>
                        </a:rPr>
                        <a:t>Arecibo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1611518731"/>
                  </a:ext>
                </a:extLst>
              </a:tr>
            </a:tbl>
          </a:graphicData>
        </a:graphic>
      </p:graphicFrame>
      <p:sp>
        <p:nvSpPr>
          <p:cNvPr id="7" name="Retângulo: Cantos Arredondados 6">
            <a:extLst>
              <a:ext uri="{FF2B5EF4-FFF2-40B4-BE49-F238E27FC236}">
                <a16:creationId xmlns:a16="http://schemas.microsoft.com/office/drawing/2014/main" id="{58B6EACF-1D50-4C45-FC7F-BB63D44E34F5}"/>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227</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4" action="ppaction://hlinksldjump"/>
            <a:extLst>
              <a:ext uri="{FF2B5EF4-FFF2-40B4-BE49-F238E27FC236}">
                <a16:creationId xmlns:a16="http://schemas.microsoft.com/office/drawing/2014/main" id="{FF9E3A1D-ABC6-F38E-FED1-B276556FD34B}"/>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600337837"/>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021393" y="-1234731"/>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945720" y="3460242"/>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Desenho de bandeira&#10;&#10;Descrição gerada automaticamente com confiança média">
            <a:extLst>
              <a:ext uri="{FF2B5EF4-FFF2-40B4-BE49-F238E27FC236}">
                <a16:creationId xmlns:a16="http://schemas.microsoft.com/office/drawing/2014/main" id="{A78A9180-B03C-A841-48FC-DF1EDD9B977E}"/>
              </a:ext>
            </a:extLst>
          </p:cNvPr>
          <p:cNvPicPr>
            <a:picLocks noChangeAspect="1"/>
          </p:cNvPicPr>
          <p:nvPr/>
        </p:nvPicPr>
        <p:blipFill>
          <a:blip r:embed="rId2" cstate="print">
            <a:extLst>
              <a:ext uri="{BEBA8EAE-BF5A-486C-A8C5-ECC9F3942E4B}">
                <a14:imgProps xmlns:a14="http://schemas.microsoft.com/office/drawing/2010/main">
                  <a14:imgLayer r:embed="rId3">
                    <a14:imgEffect>
                      <a14:saturation sat="400000"/>
                    </a14:imgEffect>
                  </a14:imgLayer>
                </a14:imgProps>
              </a:ext>
              <a:ext uri="{28A0092B-C50C-407E-A947-70E740481C1C}">
                <a14:useLocalDpi xmlns:a14="http://schemas.microsoft.com/office/drawing/2010/main" val="0"/>
              </a:ext>
            </a:extLst>
          </a:blip>
          <a:stretch>
            <a:fillRect/>
          </a:stretch>
        </p:blipFill>
        <p:spPr>
          <a:xfrm rot="16200000">
            <a:off x="-3052968" y="3052969"/>
            <a:ext cx="6858000" cy="752058"/>
          </a:xfrm>
          <a:prstGeom prst="rect">
            <a:avLst/>
          </a:prstGeom>
        </p:spPr>
      </p:pic>
      <p:sp>
        <p:nvSpPr>
          <p:cNvPr id="5" name="CaixaDeTexto 4">
            <a:extLst>
              <a:ext uri="{FF2B5EF4-FFF2-40B4-BE49-F238E27FC236}">
                <a16:creationId xmlns:a16="http://schemas.microsoft.com/office/drawing/2014/main" id="{627C4379-A24A-A82D-7CF7-65E0E76C48ED}"/>
              </a:ext>
            </a:extLst>
          </p:cNvPr>
          <p:cNvSpPr txBox="1"/>
          <p:nvPr/>
        </p:nvSpPr>
        <p:spPr>
          <a:xfrm>
            <a:off x="1173266" y="335279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5E67FC"/>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5E67FC"/>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5E67FC"/>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614974C2-0E76-D715-3C45-BF7D6210C8F5}"/>
              </a:ext>
            </a:extLst>
          </p:cNvPr>
          <p:cNvGrpSpPr/>
          <p:nvPr/>
        </p:nvGrpSpPr>
        <p:grpSpPr>
          <a:xfrm rot="10800000">
            <a:off x="-16486" y="-378880"/>
            <a:ext cx="768547" cy="7492999"/>
            <a:chOff x="61022" y="-406399"/>
            <a:chExt cx="649512" cy="406398"/>
          </a:xfrm>
        </p:grpSpPr>
        <p:sp>
          <p:nvSpPr>
            <p:cNvPr id="6" name="Retângulo 5">
              <a:extLst>
                <a:ext uri="{FF2B5EF4-FFF2-40B4-BE49-F238E27FC236}">
                  <a16:creationId xmlns:a16="http://schemas.microsoft.com/office/drawing/2014/main" id="{E190FEF5-B062-E86E-28C1-833D0A3932E3}"/>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DC5075D5-F853-6771-AE5B-12A010CF2FD5}"/>
                </a:ext>
              </a:extLst>
            </p:cNvPr>
            <p:cNvSpPr/>
            <p:nvPr/>
          </p:nvSpPr>
          <p:spPr>
            <a:xfrm>
              <a:off x="61022" y="-406399"/>
              <a:ext cx="232959" cy="406398"/>
            </a:xfrm>
            <a:prstGeom prst="rect">
              <a:avLst/>
            </a:prstGeom>
            <a:solidFill>
              <a:srgbClr val="5E67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3AE1D8ED-0C3F-F392-DBE2-9845B0C997F4}"/>
                </a:ext>
              </a:extLst>
            </p:cNvPr>
            <p:cNvSpPr/>
            <p:nvPr/>
          </p:nvSpPr>
          <p:spPr>
            <a:xfrm>
              <a:off x="50051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380B3151-698B-DD9B-23FD-E62BD39812B5}"/>
              </a:ext>
            </a:extLst>
          </p:cNvPr>
          <p:cNvGraphicFramePr>
            <a:graphicFrameLocks noGrp="1"/>
          </p:cNvGraphicFramePr>
          <p:nvPr>
            <p:extLst>
              <p:ext uri="{D42A27DB-BD31-4B8C-83A1-F6EECF244321}">
                <p14:modId xmlns:p14="http://schemas.microsoft.com/office/powerpoint/2010/main" val="2642794367"/>
              </p:ext>
            </p:extLst>
          </p:nvPr>
        </p:nvGraphicFramePr>
        <p:xfrm>
          <a:off x="3725782" y="0"/>
          <a:ext cx="7812001" cy="6804008"/>
        </p:xfrm>
        <a:graphic>
          <a:graphicData uri="http://schemas.openxmlformats.org/drawingml/2006/table">
            <a:tbl>
              <a:tblPr firstRow="1" bandRow="1">
                <a:tableStyleId>{5C22544A-7EE6-4342-B048-85BDC9FD1C3A}</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502">
                <a:tc>
                  <a:txBody>
                    <a:bodyPr/>
                    <a:lstStyle/>
                    <a:p>
                      <a:pPr algn="ctr"/>
                      <a:r>
                        <a:rPr lang="pt-BR" sz="1100" dirty="0">
                          <a:latin typeface="Montserrat" panose="00000500000000000000" pitchFamily="2" charset="0"/>
                        </a:rPr>
                        <a:t>CENTRO COMERCIAL</a:t>
                      </a:r>
                    </a:p>
                  </a:txBody>
                  <a:tcPr anchor="ctr">
                    <a:solidFill>
                      <a:srgbClr val="5E67FC"/>
                    </a:solidFill>
                  </a:tcPr>
                </a:tc>
                <a:tc>
                  <a:txBody>
                    <a:bodyPr/>
                    <a:lstStyle/>
                    <a:p>
                      <a:pPr algn="ctr"/>
                      <a:r>
                        <a:rPr lang="pt-BR" sz="1100" dirty="0">
                          <a:latin typeface="Montserrat" panose="00000500000000000000" pitchFamily="2" charset="0"/>
                        </a:rPr>
                        <a:t>DESAROLLADOR</a:t>
                      </a:r>
                    </a:p>
                  </a:txBody>
                  <a:tcPr anchor="ctr">
                    <a:solidFill>
                      <a:srgbClr val="5E67FC"/>
                    </a:solidFill>
                  </a:tcPr>
                </a:tc>
                <a:tc>
                  <a:txBody>
                    <a:bodyPr/>
                    <a:lstStyle/>
                    <a:p>
                      <a:pPr algn="ctr"/>
                      <a:r>
                        <a:rPr lang="pt-BR" sz="1100" dirty="0">
                          <a:latin typeface="Montserrat" panose="00000500000000000000" pitchFamily="2" charset="0"/>
                        </a:rPr>
                        <a:t>CIUDAD</a:t>
                      </a:r>
                    </a:p>
                  </a:txBody>
                  <a:tcPr anchor="ctr">
                    <a:solidFill>
                      <a:srgbClr val="5E67FC"/>
                    </a:solidFill>
                  </a:tcPr>
                </a:tc>
                <a:tc>
                  <a:txBody>
                    <a:bodyPr/>
                    <a:lstStyle/>
                    <a:p>
                      <a:pPr algn="ctr"/>
                      <a:r>
                        <a:rPr lang="pt-BR" sz="1100" dirty="0">
                          <a:latin typeface="Montserrat" panose="00000500000000000000" pitchFamily="2" charset="0"/>
                        </a:rPr>
                        <a:t>ESTADO</a:t>
                      </a:r>
                    </a:p>
                  </a:txBody>
                  <a:tcPr anchor="ctr">
                    <a:solidFill>
                      <a:srgbClr val="5E67FC"/>
                    </a:solidFill>
                  </a:tcPr>
                </a:tc>
                <a:tc>
                  <a:txBody>
                    <a:bodyPr/>
                    <a:lstStyle/>
                    <a:p>
                      <a:pPr algn="ctr"/>
                      <a:r>
                        <a:rPr lang="pt-BR" sz="1100" dirty="0">
                          <a:latin typeface="Montserrat" panose="00000500000000000000" pitchFamily="2" charset="0"/>
                        </a:rPr>
                        <a:t>GLA</a:t>
                      </a:r>
                    </a:p>
                  </a:txBody>
                  <a:tcPr anchor="ctr">
                    <a:solidFill>
                      <a:srgbClr val="5E67FC"/>
                    </a:solidFill>
                  </a:tcPr>
                </a:tc>
                <a:extLst>
                  <a:ext uri="{0D108BD9-81ED-4DB2-BD59-A6C34878D82A}">
                    <a16:rowId xmlns:a16="http://schemas.microsoft.com/office/drawing/2014/main" val="890310278"/>
                  </a:ext>
                </a:extLst>
              </a:tr>
              <a:tr h="306632">
                <a:tc>
                  <a:txBody>
                    <a:bodyPr/>
                    <a:lstStyle/>
                    <a:p>
                      <a:pPr algn="ctr" fontAlgn="b"/>
                      <a:r>
                        <a:rPr lang="pt-BR" sz="900" b="0" i="0" u="none" strike="noStrike" dirty="0">
                          <a:solidFill>
                            <a:srgbClr val="000000"/>
                          </a:solidFill>
                          <a:effectLst/>
                          <a:latin typeface="Montserrat" panose="00000500000000000000" pitchFamily="2" charset="0"/>
                        </a:rPr>
                        <a:t>65 </a:t>
                      </a:r>
                      <a:r>
                        <a:rPr lang="pt-BR" sz="900" b="0" i="0" u="none" strike="noStrike" dirty="0" err="1">
                          <a:solidFill>
                            <a:srgbClr val="000000"/>
                          </a:solidFill>
                          <a:effectLst/>
                          <a:latin typeface="Montserrat" panose="00000500000000000000" pitchFamily="2" charset="0"/>
                        </a:rPr>
                        <a:t>Infantería</a:t>
                      </a:r>
                      <a:r>
                        <a:rPr lang="pt-BR" sz="900" b="0" i="0" u="none" strike="noStrike" dirty="0">
                          <a:solidFill>
                            <a:srgbClr val="000000"/>
                          </a:solidFill>
                          <a:effectLst/>
                          <a:latin typeface="Montserrat" panose="00000500000000000000" pitchFamily="2" charset="0"/>
                        </a:rPr>
                        <a:t> Shopping Center</a:t>
                      </a:r>
                    </a:p>
                  </a:txBody>
                  <a:tcPr marL="9525" marR="9525" marT="9525" marB="0" anchor="ctr">
                    <a:solidFill>
                      <a:srgbClr val="D2DEEF"/>
                    </a:solidFill>
                  </a:tcPr>
                </a:tc>
                <a:tc>
                  <a:txBody>
                    <a:bodyPr/>
                    <a:lstStyle/>
                    <a:p>
                      <a:pPr algn="ctr" fontAlgn="b"/>
                      <a:r>
                        <a:rPr lang="pt-BR" sz="900" b="0" i="0" u="none" strike="noStrike">
                          <a:solidFill>
                            <a:srgbClr val="000000"/>
                          </a:solidFill>
                          <a:effectLst/>
                          <a:latin typeface="Montserrat" panose="00000500000000000000" pitchFamily="2" charset="0"/>
                        </a:rPr>
                        <a:t>CCM Group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Río Piedras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Humacao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N/D</a:t>
                      </a:r>
                    </a:p>
                  </a:txBody>
                  <a:tcPr marL="9525" marR="9525" marT="9525" marB="0" anchor="ctr"/>
                </a:tc>
                <a:extLst>
                  <a:ext uri="{0D108BD9-81ED-4DB2-BD59-A6C34878D82A}">
                    <a16:rowId xmlns:a16="http://schemas.microsoft.com/office/drawing/2014/main" val="4084838371"/>
                  </a:ext>
                </a:extLst>
              </a:tr>
              <a:tr h="306632">
                <a:tc>
                  <a:txBody>
                    <a:bodyPr/>
                    <a:lstStyle/>
                    <a:p>
                      <a:pPr algn="ctr" fontAlgn="b"/>
                      <a:r>
                        <a:rPr lang="pt-BR" sz="900" b="0" i="0" u="none" strike="noStrike">
                          <a:solidFill>
                            <a:srgbClr val="000000"/>
                          </a:solidFill>
                          <a:effectLst/>
                          <a:latin typeface="Montserrat" panose="00000500000000000000" pitchFamily="2" charset="0"/>
                        </a:rPr>
                        <a:t>A34Plaza Caparra</a:t>
                      </a:r>
                    </a:p>
                  </a:txBody>
                  <a:tcPr marL="9525" marR="9525" marT="9525" marB="0" anchor="ctr">
                    <a:solidFill>
                      <a:srgbClr val="EAEFF7"/>
                    </a:solidFill>
                  </a:tcPr>
                </a:tc>
                <a:tc>
                  <a:txBody>
                    <a:bodyPr/>
                    <a:lstStyle/>
                    <a:p>
                      <a:pPr algn="ctr" fontAlgn="b"/>
                      <a:r>
                        <a:rPr lang="pt-BR" sz="900" b="0" i="0" u="none" strike="noStrike">
                          <a:solidFill>
                            <a:srgbClr val="000000"/>
                          </a:solidFill>
                          <a:effectLst/>
                          <a:latin typeface="Montserrat" panose="00000500000000000000" pitchFamily="2" charset="0"/>
                        </a:rPr>
                        <a:t>CCM Group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Guaynabo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 Juan</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3980164922"/>
                  </a:ext>
                </a:extLst>
              </a:tr>
              <a:tr h="306632">
                <a:tc>
                  <a:txBody>
                    <a:bodyPr/>
                    <a:lstStyle/>
                    <a:p>
                      <a:pPr algn="ctr" fontAlgn="b"/>
                      <a:r>
                        <a:rPr lang="pt-BR" sz="900" b="0" i="0" u="none" strike="noStrike" dirty="0" err="1">
                          <a:solidFill>
                            <a:srgbClr val="000000"/>
                          </a:solidFill>
                          <a:effectLst/>
                          <a:latin typeface="Montserrat" panose="00000500000000000000" pitchFamily="2" charset="0"/>
                        </a:rPr>
                        <a:t>Aguadilla</a:t>
                      </a:r>
                      <a:r>
                        <a:rPr lang="pt-BR" sz="900" b="0" i="0" u="none" strike="noStrike" dirty="0">
                          <a:solidFill>
                            <a:srgbClr val="000000"/>
                          </a:solidFill>
                          <a:effectLst/>
                          <a:latin typeface="Montserrat" panose="00000500000000000000" pitchFamily="2" charset="0"/>
                        </a:rPr>
                        <a:t> Mall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CCM Group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Aguadilla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Aguadilla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2169466808"/>
                  </a:ext>
                </a:extLst>
              </a:tr>
              <a:tr h="306632">
                <a:tc>
                  <a:txBody>
                    <a:bodyPr/>
                    <a:lstStyle/>
                    <a:p>
                      <a:pPr algn="ctr" fontAlgn="b"/>
                      <a:r>
                        <a:rPr lang="pt-BR" sz="900" b="0" i="0" u="none" strike="noStrike">
                          <a:solidFill>
                            <a:srgbClr val="000000"/>
                          </a:solidFill>
                          <a:effectLst/>
                          <a:latin typeface="Montserrat" panose="00000500000000000000" pitchFamily="2" charset="0"/>
                        </a:rPr>
                        <a:t>Arboleda Shopping Center</a:t>
                      </a:r>
                    </a:p>
                  </a:txBody>
                  <a:tcPr marL="9525" marR="9525" marT="9525" marB="0" anchor="ctr"/>
                </a:tc>
                <a:tc>
                  <a:txBody>
                    <a:bodyPr/>
                    <a:lstStyle/>
                    <a:p>
                      <a:pPr algn="ctr" fontAlgn="b"/>
                      <a:r>
                        <a:rPr lang="es-ES" sz="900" b="0" i="0" u="none" strike="noStrike">
                          <a:solidFill>
                            <a:srgbClr val="000000"/>
                          </a:solidFill>
                          <a:effectLst/>
                          <a:latin typeface="Montserrat" panose="00000500000000000000" pitchFamily="2" charset="0"/>
                        </a:rPr>
                        <a:t>Grupo San Lorenzo, S.E. Empresas Pérez Hermanos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Salinas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Guayama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2561620714"/>
                  </a:ext>
                </a:extLst>
              </a:tr>
              <a:tr h="306632">
                <a:tc>
                  <a:txBody>
                    <a:bodyPr/>
                    <a:lstStyle/>
                    <a:p>
                      <a:pPr algn="ctr" fontAlgn="b"/>
                      <a:r>
                        <a:rPr lang="pt-BR" sz="900" b="0" i="0" u="none" strike="noStrike">
                          <a:solidFill>
                            <a:srgbClr val="000000"/>
                          </a:solidFill>
                          <a:effectLst/>
                          <a:latin typeface="Montserrat" panose="00000500000000000000" pitchFamily="2" charset="0"/>
                        </a:rPr>
                        <a:t>Céntrico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Guayama</a:t>
                      </a:r>
                      <a:r>
                        <a:rPr lang="pt-BR" sz="900" b="0" i="0" u="none" strike="noStrike" dirty="0">
                          <a:solidFill>
                            <a:srgbClr val="000000"/>
                          </a:solidFill>
                          <a:effectLst/>
                          <a:latin typeface="Montserrat" panose="00000500000000000000" pitchFamily="2" charset="0"/>
                        </a:rPr>
                        <a:t>, S.E.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Guayama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Guayama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470419466"/>
                  </a:ext>
                </a:extLst>
              </a:tr>
              <a:tr h="306632">
                <a:tc>
                  <a:txBody>
                    <a:bodyPr/>
                    <a:lstStyle/>
                    <a:p>
                      <a:pPr algn="ctr" fontAlgn="b"/>
                      <a:r>
                        <a:rPr lang="es-ES" sz="900" b="0" i="0" u="none" strike="noStrike">
                          <a:solidFill>
                            <a:srgbClr val="000000"/>
                          </a:solidFill>
                          <a:effectLst/>
                          <a:latin typeface="Montserrat" panose="00000500000000000000" pitchFamily="2" charset="0"/>
                        </a:rPr>
                        <a:t>Centro Comercial Los Filtros, LLC</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Muñoz</a:t>
                      </a:r>
                      <a:r>
                        <a:rPr lang="pt-BR" sz="900" b="0" i="0" u="none" strike="noStrike" dirty="0">
                          <a:solidFill>
                            <a:srgbClr val="000000"/>
                          </a:solidFill>
                          <a:effectLst/>
                          <a:latin typeface="Montserrat" panose="00000500000000000000" pitchFamily="2" charset="0"/>
                        </a:rPr>
                        <a:t> Holdings, Inc.</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Bayamón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Bayamón</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3929758918"/>
                  </a:ext>
                </a:extLst>
              </a:tr>
              <a:tr h="306632">
                <a:tc>
                  <a:txBody>
                    <a:bodyPr/>
                    <a:lstStyle/>
                    <a:p>
                      <a:pPr algn="ctr" fontAlgn="b"/>
                      <a:r>
                        <a:rPr lang="pt-BR" sz="900" b="0" i="0" u="none" strike="noStrike">
                          <a:solidFill>
                            <a:srgbClr val="000000"/>
                          </a:solidFill>
                          <a:effectLst/>
                          <a:latin typeface="Montserrat" panose="00000500000000000000" pitchFamily="2" charset="0"/>
                        </a:rPr>
                        <a:t>Centro Comercial Monte Brisas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One by One, LLC</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Fajardo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Carolina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3933403289"/>
                  </a:ext>
                </a:extLst>
              </a:tr>
              <a:tr h="306632">
                <a:tc>
                  <a:txBody>
                    <a:bodyPr/>
                    <a:lstStyle/>
                    <a:p>
                      <a:pPr algn="ctr" fontAlgn="b"/>
                      <a:r>
                        <a:rPr lang="pt-BR" sz="900" b="0" i="0" u="none" strike="noStrike">
                          <a:solidFill>
                            <a:srgbClr val="000000"/>
                          </a:solidFill>
                          <a:effectLst/>
                          <a:latin typeface="Montserrat" panose="00000500000000000000" pitchFamily="2" charset="0"/>
                        </a:rPr>
                        <a:t>Centro del Sur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CCM Group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Ponce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Ponce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562895131"/>
                  </a:ext>
                </a:extLst>
              </a:tr>
              <a:tr h="425498">
                <a:tc>
                  <a:txBody>
                    <a:bodyPr/>
                    <a:lstStyle/>
                    <a:p>
                      <a:pPr algn="ctr" fontAlgn="b"/>
                      <a:r>
                        <a:rPr lang="pt-BR" sz="900" b="0" i="0" u="none" strike="noStrike">
                          <a:solidFill>
                            <a:srgbClr val="000000"/>
                          </a:solidFill>
                          <a:effectLst/>
                          <a:latin typeface="Montserrat" panose="00000500000000000000" pitchFamily="2" charset="0"/>
                        </a:rPr>
                        <a:t>Centro Gran Caribe Mall</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Santurce</a:t>
                      </a:r>
                      <a:r>
                        <a:rPr lang="pt-BR" sz="900" b="0" i="0" u="none" strike="noStrike" dirty="0">
                          <a:solidFill>
                            <a:srgbClr val="000000"/>
                          </a:solidFill>
                          <a:effectLst/>
                          <a:latin typeface="Montserrat" panose="00000500000000000000" pitchFamily="2" charset="0"/>
                        </a:rPr>
                        <a:t>, Inc. y Quintana Holding </a:t>
                      </a:r>
                      <a:r>
                        <a:rPr lang="pt-BR" sz="900" b="0" i="0" u="none" strike="noStrike" dirty="0" err="1">
                          <a:solidFill>
                            <a:srgbClr val="000000"/>
                          </a:solidFill>
                          <a:effectLst/>
                          <a:latin typeface="Montserrat" panose="00000500000000000000" pitchFamily="2" charset="0"/>
                        </a:rPr>
                        <a:t>Corp</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Affiliates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Vega Alta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Arecibo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2026311568"/>
                  </a:ext>
                </a:extLst>
              </a:tr>
              <a:tr h="306632">
                <a:tc>
                  <a:txBody>
                    <a:bodyPr/>
                    <a:lstStyle/>
                    <a:p>
                      <a:pPr algn="ctr" fontAlgn="b"/>
                      <a:r>
                        <a:rPr lang="pt-BR" sz="900" b="0" i="0" u="none" strike="noStrike">
                          <a:solidFill>
                            <a:srgbClr val="000000"/>
                          </a:solidFill>
                          <a:effectLst/>
                          <a:latin typeface="Montserrat" panose="00000500000000000000" pitchFamily="2" charset="0"/>
                        </a:rPr>
                        <a:t>Century Court</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Grupo San Lorenzo, S.E. Empresas Pérez Hermanos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Cayey</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Guayama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3185641319"/>
                  </a:ext>
                </a:extLst>
              </a:tr>
              <a:tr h="306632">
                <a:tc>
                  <a:txBody>
                    <a:bodyPr/>
                    <a:lstStyle/>
                    <a:p>
                      <a:pPr algn="ctr" fontAlgn="b"/>
                      <a:r>
                        <a:rPr lang="pt-BR" sz="900" b="0" i="0" u="none" strike="noStrike">
                          <a:solidFill>
                            <a:srgbClr val="000000"/>
                          </a:solidFill>
                          <a:effectLst/>
                          <a:latin typeface="Montserrat" panose="00000500000000000000" pitchFamily="2" charset="0"/>
                        </a:rPr>
                        <a:t>Comercial 18</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CCM Group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Santurce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 Juan</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2746906140"/>
                  </a:ext>
                </a:extLst>
              </a:tr>
              <a:tr h="306632">
                <a:tc>
                  <a:txBody>
                    <a:bodyPr/>
                    <a:lstStyle/>
                    <a:p>
                      <a:pPr algn="ctr" fontAlgn="b"/>
                      <a:r>
                        <a:rPr lang="pt-BR" sz="900" b="0" i="0" u="none" strike="noStrike">
                          <a:solidFill>
                            <a:srgbClr val="000000"/>
                          </a:solidFill>
                          <a:effectLst/>
                          <a:latin typeface="Montserrat" panose="00000500000000000000" pitchFamily="2" charset="0"/>
                        </a:rPr>
                        <a:t>Doramar Plaza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Dorado Shopping Center Development</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Dorado</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Arecibo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4084903455"/>
                  </a:ext>
                </a:extLst>
              </a:tr>
              <a:tr h="306632">
                <a:tc>
                  <a:txBody>
                    <a:bodyPr/>
                    <a:lstStyle/>
                    <a:p>
                      <a:pPr algn="ctr" fontAlgn="b"/>
                      <a:r>
                        <a:rPr lang="pt-BR" sz="900" b="0" i="0" u="none" strike="noStrike">
                          <a:solidFill>
                            <a:srgbClr val="000000"/>
                          </a:solidFill>
                          <a:effectLst/>
                          <a:latin typeface="Montserrat" panose="00000500000000000000" pitchFamily="2" charset="0"/>
                        </a:rPr>
                        <a:t>Eastern Plaza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CCM Group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Fajardo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Carolina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3857270473"/>
                  </a:ext>
                </a:extLst>
              </a:tr>
              <a:tr h="306632">
                <a:tc>
                  <a:txBody>
                    <a:bodyPr/>
                    <a:lstStyle/>
                    <a:p>
                      <a:pPr algn="ctr" fontAlgn="b"/>
                      <a:r>
                        <a:rPr lang="pt-BR" sz="900" b="0" i="0" u="none" strike="noStrike">
                          <a:solidFill>
                            <a:srgbClr val="000000"/>
                          </a:solidFill>
                          <a:effectLst/>
                          <a:latin typeface="Montserrat" panose="00000500000000000000" pitchFamily="2" charset="0"/>
                        </a:rPr>
                        <a:t>El Cantón Mall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El Cantón Mall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Bayamón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Bayamón</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929604792"/>
                  </a:ext>
                </a:extLst>
              </a:tr>
              <a:tr h="306632">
                <a:tc>
                  <a:txBody>
                    <a:bodyPr/>
                    <a:lstStyle/>
                    <a:p>
                      <a:pPr algn="ctr" fontAlgn="b"/>
                      <a:r>
                        <a:rPr lang="pt-BR" sz="900" b="0" i="0" u="none" strike="noStrike">
                          <a:solidFill>
                            <a:srgbClr val="000000"/>
                          </a:solidFill>
                          <a:effectLst/>
                          <a:latin typeface="Montserrat" panose="00000500000000000000" pitchFamily="2" charset="0"/>
                        </a:rPr>
                        <a:t>El Monte Town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CCM Group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Ponce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Ponce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3611666958"/>
                  </a:ext>
                </a:extLst>
              </a:tr>
              <a:tr h="306632">
                <a:tc>
                  <a:txBody>
                    <a:bodyPr/>
                    <a:lstStyle/>
                    <a:p>
                      <a:pPr algn="ctr" fontAlgn="b"/>
                      <a:r>
                        <a:rPr lang="pt-BR" sz="900" b="0" i="0" u="none" strike="noStrike">
                          <a:solidFill>
                            <a:srgbClr val="000000"/>
                          </a:solidFill>
                          <a:effectLst/>
                          <a:latin typeface="Montserrat" panose="00000500000000000000" pitchFamily="2" charset="0"/>
                        </a:rPr>
                        <a:t>Fajardo Gardens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One by One, LLC</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Fajardo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Carolina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1661396278"/>
                  </a:ext>
                </a:extLst>
              </a:tr>
              <a:tr h="306632">
                <a:tc>
                  <a:txBody>
                    <a:bodyPr/>
                    <a:lstStyle/>
                    <a:p>
                      <a:pPr algn="ctr" fontAlgn="b"/>
                      <a:r>
                        <a:rPr lang="pt-BR" sz="900" b="0" i="0" u="none" strike="noStrike">
                          <a:solidFill>
                            <a:srgbClr val="000000"/>
                          </a:solidFill>
                          <a:effectLst/>
                          <a:latin typeface="Montserrat" panose="00000500000000000000" pitchFamily="2" charset="0"/>
                        </a:rPr>
                        <a:t>Fajardo Market Square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One by One, LLC</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Fajardo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Carolina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1428700010"/>
                  </a:ext>
                </a:extLst>
              </a:tr>
              <a:tr h="306632">
                <a:tc>
                  <a:txBody>
                    <a:bodyPr/>
                    <a:lstStyle/>
                    <a:p>
                      <a:pPr algn="ctr" fontAlgn="b"/>
                      <a:r>
                        <a:rPr lang="pt-BR" sz="900" b="0" i="0" u="none" strike="noStrike">
                          <a:solidFill>
                            <a:srgbClr val="000000"/>
                          </a:solidFill>
                          <a:effectLst/>
                          <a:latin typeface="Montserrat" panose="00000500000000000000" pitchFamily="2" charset="0"/>
                        </a:rPr>
                        <a:t>Galería Juncos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CCM Group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Juncos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Humacao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3773668651"/>
                  </a:ext>
                </a:extLst>
              </a:tr>
              <a:tr h="306632">
                <a:tc>
                  <a:txBody>
                    <a:bodyPr/>
                    <a:lstStyle/>
                    <a:p>
                      <a:pPr algn="ctr" fontAlgn="b"/>
                      <a:r>
                        <a:rPr lang="pt-BR" sz="900" b="0" i="0" u="none" strike="noStrike">
                          <a:solidFill>
                            <a:srgbClr val="000000"/>
                          </a:solidFill>
                          <a:effectLst/>
                          <a:latin typeface="Montserrat" panose="00000500000000000000" pitchFamily="2" charset="0"/>
                        </a:rPr>
                        <a:t>Galería San Patricio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Caparra Center Associates, LLC</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Guaynabo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 Juan</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2573794083"/>
                  </a:ext>
                </a:extLst>
              </a:tr>
              <a:tr h="306632">
                <a:tc>
                  <a:txBody>
                    <a:bodyPr/>
                    <a:lstStyle/>
                    <a:p>
                      <a:pPr algn="ctr" fontAlgn="b"/>
                      <a:r>
                        <a:rPr lang="pt-BR" sz="900" b="0" i="0" u="none" strike="noStrike">
                          <a:solidFill>
                            <a:srgbClr val="000000"/>
                          </a:solidFill>
                          <a:effectLst/>
                          <a:latin typeface="Montserrat" panose="00000500000000000000" pitchFamily="2" charset="0"/>
                        </a:rPr>
                        <a:t>Hatillo Town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CCM Group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Hatillo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Arecibo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tc>
                <a:extLst>
                  <a:ext uri="{0D108BD9-81ED-4DB2-BD59-A6C34878D82A}">
                    <a16:rowId xmlns:a16="http://schemas.microsoft.com/office/drawing/2014/main" val="3402022351"/>
                  </a:ext>
                </a:extLst>
              </a:tr>
            </a:tbl>
          </a:graphicData>
        </a:graphic>
      </p:graphicFrame>
      <p:sp>
        <p:nvSpPr>
          <p:cNvPr id="2" name="CaixaDeTexto 1">
            <a:extLst>
              <a:ext uri="{FF2B5EF4-FFF2-40B4-BE49-F238E27FC236}">
                <a16:creationId xmlns:a16="http://schemas.microsoft.com/office/drawing/2014/main" id="{A55F85A8-1896-BD10-5A73-1B63BD6DE90E}"/>
              </a:ext>
            </a:extLst>
          </p:cNvPr>
          <p:cNvSpPr txBox="1"/>
          <p:nvPr/>
        </p:nvSpPr>
        <p:spPr>
          <a:xfrm>
            <a:off x="1173266" y="4270718"/>
            <a:ext cx="2552516" cy="230832"/>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Información de GLA no declarada. </a:t>
            </a:r>
            <a:endParaRPr lang="es-419" sz="900" dirty="0">
              <a:latin typeface="Montserrat" panose="00000500000000000000" pitchFamily="2" charset="0"/>
              <a:cs typeface="Calibri" panose="020F0502020204030204" pitchFamily="34" charset="0"/>
            </a:endParaRPr>
          </a:p>
        </p:txBody>
      </p:sp>
      <p:sp>
        <p:nvSpPr>
          <p:cNvPr id="12" name="Google Shape;96;p7">
            <a:extLst>
              <a:ext uri="{FF2B5EF4-FFF2-40B4-BE49-F238E27FC236}">
                <a16:creationId xmlns:a16="http://schemas.microsoft.com/office/drawing/2014/main" id="{F4F3C4B2-D93A-01F2-791A-67ACE99E7D9F}"/>
              </a:ext>
            </a:extLst>
          </p:cNvPr>
          <p:cNvSpPr txBox="1"/>
          <p:nvPr/>
        </p:nvSpPr>
        <p:spPr>
          <a:xfrm>
            <a:off x="1346010" y="6379020"/>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3" name="Retângulo: Cantos Arredondados 12">
            <a:extLst>
              <a:ext uri="{FF2B5EF4-FFF2-40B4-BE49-F238E27FC236}">
                <a16:creationId xmlns:a16="http://schemas.microsoft.com/office/drawing/2014/main" id="{F7544E2E-2145-1725-DBB2-21F1297AF61F}"/>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228</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4" name="Retângulo: Cantos Arredondados 13">
            <a:hlinkClick r:id="rId4" action="ppaction://hlinksldjump"/>
            <a:extLst>
              <a:ext uri="{FF2B5EF4-FFF2-40B4-BE49-F238E27FC236}">
                <a16:creationId xmlns:a16="http://schemas.microsoft.com/office/drawing/2014/main" id="{99336F10-FB8C-7AD1-986B-8B0EFC37F8B1}"/>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68153605"/>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021393" y="-1234731"/>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945720" y="3460242"/>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Desenho de bandeira&#10;&#10;Descrição gerada automaticamente com confiança média">
            <a:extLst>
              <a:ext uri="{FF2B5EF4-FFF2-40B4-BE49-F238E27FC236}">
                <a16:creationId xmlns:a16="http://schemas.microsoft.com/office/drawing/2014/main" id="{A78A9180-B03C-A841-48FC-DF1EDD9B977E}"/>
              </a:ext>
            </a:extLst>
          </p:cNvPr>
          <p:cNvPicPr>
            <a:picLocks noChangeAspect="1"/>
          </p:cNvPicPr>
          <p:nvPr/>
        </p:nvPicPr>
        <p:blipFill>
          <a:blip r:embed="rId2" cstate="print">
            <a:extLst>
              <a:ext uri="{BEBA8EAE-BF5A-486C-A8C5-ECC9F3942E4B}">
                <a14:imgProps xmlns:a14="http://schemas.microsoft.com/office/drawing/2010/main">
                  <a14:imgLayer r:embed="rId3">
                    <a14:imgEffect>
                      <a14:saturation sat="400000"/>
                    </a14:imgEffect>
                  </a14:imgLayer>
                </a14:imgProps>
              </a:ext>
              <a:ext uri="{28A0092B-C50C-407E-A947-70E740481C1C}">
                <a14:useLocalDpi xmlns:a14="http://schemas.microsoft.com/office/drawing/2010/main" val="0"/>
              </a:ext>
            </a:extLst>
          </a:blip>
          <a:stretch>
            <a:fillRect/>
          </a:stretch>
        </p:blipFill>
        <p:spPr>
          <a:xfrm rot="16200000">
            <a:off x="-3052968" y="3052969"/>
            <a:ext cx="6858000" cy="752058"/>
          </a:xfrm>
          <a:prstGeom prst="rect">
            <a:avLst/>
          </a:prstGeom>
        </p:spPr>
      </p:pic>
      <p:sp>
        <p:nvSpPr>
          <p:cNvPr id="5" name="CaixaDeTexto 4">
            <a:extLst>
              <a:ext uri="{FF2B5EF4-FFF2-40B4-BE49-F238E27FC236}">
                <a16:creationId xmlns:a16="http://schemas.microsoft.com/office/drawing/2014/main" id="{627C4379-A24A-A82D-7CF7-65E0E76C48ED}"/>
              </a:ext>
            </a:extLst>
          </p:cNvPr>
          <p:cNvSpPr txBox="1"/>
          <p:nvPr/>
        </p:nvSpPr>
        <p:spPr>
          <a:xfrm>
            <a:off x="1173266" y="335279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5E67FC"/>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5E67FC"/>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5E67FC"/>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614974C2-0E76-D715-3C45-BF7D6210C8F5}"/>
              </a:ext>
            </a:extLst>
          </p:cNvPr>
          <p:cNvGrpSpPr/>
          <p:nvPr/>
        </p:nvGrpSpPr>
        <p:grpSpPr>
          <a:xfrm rot="10800000">
            <a:off x="-16486" y="-378880"/>
            <a:ext cx="768547" cy="7492999"/>
            <a:chOff x="61022" y="-406399"/>
            <a:chExt cx="649512" cy="406398"/>
          </a:xfrm>
        </p:grpSpPr>
        <p:sp>
          <p:nvSpPr>
            <p:cNvPr id="6" name="Retângulo 5">
              <a:extLst>
                <a:ext uri="{FF2B5EF4-FFF2-40B4-BE49-F238E27FC236}">
                  <a16:creationId xmlns:a16="http://schemas.microsoft.com/office/drawing/2014/main" id="{E190FEF5-B062-E86E-28C1-833D0A3932E3}"/>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DC5075D5-F853-6771-AE5B-12A010CF2FD5}"/>
                </a:ext>
              </a:extLst>
            </p:cNvPr>
            <p:cNvSpPr/>
            <p:nvPr/>
          </p:nvSpPr>
          <p:spPr>
            <a:xfrm>
              <a:off x="61022" y="-406399"/>
              <a:ext cx="232959" cy="406398"/>
            </a:xfrm>
            <a:prstGeom prst="rect">
              <a:avLst/>
            </a:prstGeom>
            <a:solidFill>
              <a:srgbClr val="5E67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3AE1D8ED-0C3F-F392-DBE2-9845B0C997F4}"/>
                </a:ext>
              </a:extLst>
            </p:cNvPr>
            <p:cNvSpPr/>
            <p:nvPr/>
          </p:nvSpPr>
          <p:spPr>
            <a:xfrm>
              <a:off x="50051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380B3151-698B-DD9B-23FD-E62BD39812B5}"/>
              </a:ext>
            </a:extLst>
          </p:cNvPr>
          <p:cNvGraphicFramePr>
            <a:graphicFrameLocks noGrp="1"/>
          </p:cNvGraphicFramePr>
          <p:nvPr>
            <p:extLst>
              <p:ext uri="{D42A27DB-BD31-4B8C-83A1-F6EECF244321}">
                <p14:modId xmlns:p14="http://schemas.microsoft.com/office/powerpoint/2010/main" val="563160065"/>
              </p:ext>
            </p:extLst>
          </p:nvPr>
        </p:nvGraphicFramePr>
        <p:xfrm>
          <a:off x="3725782" y="0"/>
          <a:ext cx="7812001" cy="6779124"/>
        </p:xfrm>
        <a:graphic>
          <a:graphicData uri="http://schemas.openxmlformats.org/drawingml/2006/table">
            <a:tbl>
              <a:tblPr firstRow="1" bandRow="1">
                <a:tableStyleId>{5C22544A-7EE6-4342-B048-85BDC9FD1C3A}</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38208">
                <a:tc>
                  <a:txBody>
                    <a:bodyPr/>
                    <a:lstStyle/>
                    <a:p>
                      <a:pPr algn="ctr"/>
                      <a:r>
                        <a:rPr lang="pt-BR" sz="1100" dirty="0">
                          <a:latin typeface="Montserrat" panose="00000500000000000000" pitchFamily="2" charset="0"/>
                        </a:rPr>
                        <a:t>CENTRO COMERCIAL</a:t>
                      </a:r>
                    </a:p>
                  </a:txBody>
                  <a:tcPr anchor="ctr">
                    <a:solidFill>
                      <a:srgbClr val="5E67FC"/>
                    </a:solidFill>
                  </a:tcPr>
                </a:tc>
                <a:tc>
                  <a:txBody>
                    <a:bodyPr/>
                    <a:lstStyle/>
                    <a:p>
                      <a:pPr algn="ctr"/>
                      <a:r>
                        <a:rPr lang="pt-BR" sz="1100" dirty="0">
                          <a:latin typeface="Montserrat" panose="00000500000000000000" pitchFamily="2" charset="0"/>
                        </a:rPr>
                        <a:t>DESAROLLADOR</a:t>
                      </a:r>
                    </a:p>
                  </a:txBody>
                  <a:tcPr anchor="ctr">
                    <a:solidFill>
                      <a:srgbClr val="5E67FC"/>
                    </a:solidFill>
                  </a:tcPr>
                </a:tc>
                <a:tc>
                  <a:txBody>
                    <a:bodyPr/>
                    <a:lstStyle/>
                    <a:p>
                      <a:pPr algn="ctr"/>
                      <a:r>
                        <a:rPr lang="pt-BR" sz="1100" dirty="0">
                          <a:latin typeface="Montserrat" panose="00000500000000000000" pitchFamily="2" charset="0"/>
                        </a:rPr>
                        <a:t>CIUDAD</a:t>
                      </a:r>
                    </a:p>
                  </a:txBody>
                  <a:tcPr anchor="ctr">
                    <a:solidFill>
                      <a:srgbClr val="5E67FC"/>
                    </a:solidFill>
                  </a:tcPr>
                </a:tc>
                <a:tc>
                  <a:txBody>
                    <a:bodyPr/>
                    <a:lstStyle/>
                    <a:p>
                      <a:pPr algn="ctr"/>
                      <a:r>
                        <a:rPr lang="pt-BR" sz="1100" dirty="0">
                          <a:latin typeface="Montserrat" panose="00000500000000000000" pitchFamily="2" charset="0"/>
                        </a:rPr>
                        <a:t>ESTADO</a:t>
                      </a:r>
                    </a:p>
                  </a:txBody>
                  <a:tcPr anchor="ctr">
                    <a:solidFill>
                      <a:srgbClr val="5E67FC"/>
                    </a:solidFill>
                  </a:tcPr>
                </a:tc>
                <a:tc>
                  <a:txBody>
                    <a:bodyPr/>
                    <a:lstStyle/>
                    <a:p>
                      <a:pPr algn="ctr"/>
                      <a:r>
                        <a:rPr lang="pt-BR" sz="1100" dirty="0">
                          <a:latin typeface="Montserrat" panose="00000500000000000000" pitchFamily="2" charset="0"/>
                        </a:rPr>
                        <a:t>GLA</a:t>
                      </a:r>
                    </a:p>
                  </a:txBody>
                  <a:tcPr anchor="ctr">
                    <a:solidFill>
                      <a:srgbClr val="5E67FC"/>
                    </a:solidFill>
                  </a:tcPr>
                </a:tc>
                <a:extLst>
                  <a:ext uri="{0D108BD9-81ED-4DB2-BD59-A6C34878D82A}">
                    <a16:rowId xmlns:a16="http://schemas.microsoft.com/office/drawing/2014/main" val="890310278"/>
                  </a:ext>
                </a:extLst>
              </a:tr>
              <a:tr h="418223">
                <a:tc>
                  <a:txBody>
                    <a:bodyPr/>
                    <a:lstStyle/>
                    <a:p>
                      <a:pPr algn="ctr" fontAlgn="b"/>
                      <a:r>
                        <a:rPr lang="pt-BR" sz="900" b="0" i="0" u="none" strike="noStrike" dirty="0">
                          <a:solidFill>
                            <a:srgbClr val="000000"/>
                          </a:solidFill>
                          <a:effectLst/>
                          <a:latin typeface="Montserrat" panose="00000500000000000000" pitchFamily="2" charset="0"/>
                        </a:rPr>
                        <a:t>La Quinta Shopping Center</a:t>
                      </a:r>
                    </a:p>
                  </a:txBody>
                  <a:tcPr marL="9525" marR="9525" marT="9525" marB="0" anchor="ctr">
                    <a:solidFill>
                      <a:srgbClr val="D2DEEF"/>
                    </a:solidFill>
                  </a:tcPr>
                </a:tc>
                <a:tc>
                  <a:txBody>
                    <a:bodyPr/>
                    <a:lstStyle/>
                    <a:p>
                      <a:pPr algn="ctr" fontAlgn="b"/>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Santurce</a:t>
                      </a:r>
                      <a:r>
                        <a:rPr lang="pt-BR" sz="900" b="0" i="0" u="none" strike="noStrike" dirty="0">
                          <a:solidFill>
                            <a:srgbClr val="000000"/>
                          </a:solidFill>
                          <a:effectLst/>
                          <a:latin typeface="Montserrat" panose="00000500000000000000" pitchFamily="2" charset="0"/>
                        </a:rPr>
                        <a:t>, Inc. y Quintana Holding </a:t>
                      </a:r>
                      <a:r>
                        <a:rPr lang="pt-BR" sz="900" b="0" i="0" u="none" strike="noStrike" dirty="0" err="1">
                          <a:solidFill>
                            <a:srgbClr val="000000"/>
                          </a:solidFill>
                          <a:effectLst/>
                          <a:latin typeface="Montserrat" panose="00000500000000000000" pitchFamily="2" charset="0"/>
                        </a:rPr>
                        <a:t>Corp</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Affiliates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 Germán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Aguadilla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4084838371"/>
                  </a:ext>
                </a:extLst>
              </a:tr>
              <a:tr h="418223">
                <a:tc>
                  <a:txBody>
                    <a:bodyPr/>
                    <a:lstStyle/>
                    <a:p>
                      <a:pPr algn="ctr" fontAlgn="b"/>
                      <a:r>
                        <a:rPr lang="pt-BR" sz="900" b="0" i="0" u="none" strike="noStrike">
                          <a:solidFill>
                            <a:srgbClr val="000000"/>
                          </a:solidFill>
                          <a:effectLst/>
                          <a:latin typeface="Montserrat" panose="00000500000000000000" pitchFamily="2" charset="0"/>
                        </a:rPr>
                        <a:t>Laguna Gardens Shopping Center</a:t>
                      </a:r>
                    </a:p>
                  </a:txBody>
                  <a:tcPr marL="9525" marR="9525" marT="9525" marB="0" anchor="ctr">
                    <a:solidFill>
                      <a:srgbClr val="EAEFF7"/>
                    </a:solidFill>
                  </a:tcPr>
                </a:tc>
                <a:tc>
                  <a:txBody>
                    <a:bodyPr/>
                    <a:lstStyle/>
                    <a:p>
                      <a:pPr algn="ctr" fontAlgn="b"/>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Santurce</a:t>
                      </a:r>
                      <a:r>
                        <a:rPr lang="pt-BR" sz="900" b="0" i="0" u="none" strike="noStrike" dirty="0">
                          <a:solidFill>
                            <a:srgbClr val="000000"/>
                          </a:solidFill>
                          <a:effectLst/>
                          <a:latin typeface="Montserrat" panose="00000500000000000000" pitchFamily="2" charset="0"/>
                        </a:rPr>
                        <a:t>, Inc. y Quintana Holding </a:t>
                      </a:r>
                      <a:r>
                        <a:rPr lang="pt-BR" sz="900" b="0" i="0" u="none" strike="noStrike" dirty="0" err="1">
                          <a:solidFill>
                            <a:srgbClr val="000000"/>
                          </a:solidFill>
                          <a:effectLst/>
                          <a:latin typeface="Montserrat" panose="00000500000000000000" pitchFamily="2" charset="0"/>
                        </a:rPr>
                        <a:t>Corp</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Affiliates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Carolina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Carolina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3980164922"/>
                  </a:ext>
                </a:extLst>
              </a:tr>
              <a:tr h="284806">
                <a:tc>
                  <a:txBody>
                    <a:bodyPr/>
                    <a:lstStyle/>
                    <a:p>
                      <a:pPr algn="ctr" fontAlgn="b"/>
                      <a:r>
                        <a:rPr lang="pt-BR" sz="900" b="0" i="0" u="none" strike="noStrike">
                          <a:solidFill>
                            <a:srgbClr val="000000"/>
                          </a:solidFill>
                          <a:effectLst/>
                          <a:latin typeface="Montserrat" panose="00000500000000000000" pitchFamily="2" charset="0"/>
                        </a:rPr>
                        <a:t>Las Catalinas Mall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Urban Edge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Caguas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Humacao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2169466808"/>
                  </a:ext>
                </a:extLst>
              </a:tr>
              <a:tr h="418223">
                <a:tc>
                  <a:txBody>
                    <a:bodyPr/>
                    <a:lstStyle/>
                    <a:p>
                      <a:pPr algn="ctr" fontAlgn="b"/>
                      <a:r>
                        <a:rPr lang="pt-BR" sz="900" b="0" i="0" u="none" strike="noStrike">
                          <a:solidFill>
                            <a:srgbClr val="000000"/>
                          </a:solidFill>
                          <a:effectLst/>
                          <a:latin typeface="Montserrat" panose="00000500000000000000" pitchFamily="2" charset="0"/>
                        </a:rPr>
                        <a:t>Mayaguez Mall</a:t>
                      </a:r>
                    </a:p>
                  </a:txBody>
                  <a:tcPr marL="9525" marR="9525" marT="9525" marB="0" anchor="ctr"/>
                </a:tc>
                <a:tc>
                  <a:txBody>
                    <a:bodyPr/>
                    <a:lstStyle/>
                    <a:p>
                      <a:pPr algn="ctr" fontAlgn="b"/>
                      <a:r>
                        <a:rPr lang="es-ES" sz="900" b="0" i="0" u="none" strike="noStrike">
                          <a:solidFill>
                            <a:srgbClr val="000000"/>
                          </a:solidFill>
                          <a:effectLst/>
                          <a:latin typeface="Montserrat" panose="00000500000000000000" pitchFamily="2" charset="0"/>
                        </a:rPr>
                        <a:t>Empresas Puertorriqueñas de Desarrollo, Inc. / Grupo Villamil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Mayaguez</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Aguadilla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2561620714"/>
                  </a:ext>
                </a:extLst>
              </a:tr>
              <a:tr h="284806">
                <a:tc>
                  <a:txBody>
                    <a:bodyPr/>
                    <a:lstStyle/>
                    <a:p>
                      <a:pPr algn="ctr" fontAlgn="b"/>
                      <a:r>
                        <a:rPr lang="pt-BR" sz="900" b="0" i="0" u="none" strike="noStrike">
                          <a:solidFill>
                            <a:srgbClr val="000000"/>
                          </a:solidFill>
                          <a:effectLst/>
                          <a:latin typeface="Montserrat" panose="00000500000000000000" pitchFamily="2" charset="0"/>
                        </a:rPr>
                        <a:t>Monte Real Plaza</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Muñoz</a:t>
                      </a:r>
                      <a:r>
                        <a:rPr lang="pt-BR" sz="900" b="0" i="0" u="none" strike="noStrike" dirty="0">
                          <a:solidFill>
                            <a:srgbClr val="000000"/>
                          </a:solidFill>
                          <a:effectLst/>
                          <a:latin typeface="Montserrat" panose="00000500000000000000" pitchFamily="2" charset="0"/>
                        </a:rPr>
                        <a:t> Holdings, Inc.</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Carolina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Carolina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470419466"/>
                  </a:ext>
                </a:extLst>
              </a:tr>
              <a:tr h="418223">
                <a:tc>
                  <a:txBody>
                    <a:bodyPr/>
                    <a:lstStyle/>
                    <a:p>
                      <a:pPr algn="ctr" fontAlgn="b"/>
                      <a:r>
                        <a:rPr lang="pt-BR" sz="900" b="0" i="0" u="none" strike="noStrike">
                          <a:solidFill>
                            <a:srgbClr val="000000"/>
                          </a:solidFill>
                          <a:effectLst/>
                          <a:latin typeface="Montserrat" panose="00000500000000000000" pitchFamily="2" charset="0"/>
                        </a:rPr>
                        <a:t>Monte Sol Shopping Center</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Santurce</a:t>
                      </a:r>
                      <a:r>
                        <a:rPr lang="pt-BR" sz="900" b="0" i="0" u="none" strike="noStrike" dirty="0">
                          <a:solidFill>
                            <a:srgbClr val="000000"/>
                          </a:solidFill>
                          <a:effectLst/>
                          <a:latin typeface="Montserrat" panose="00000500000000000000" pitchFamily="2" charset="0"/>
                        </a:rPr>
                        <a:t>, Inc. y Quintana Holding </a:t>
                      </a:r>
                      <a:r>
                        <a:rPr lang="pt-BR" sz="900" b="0" i="0" u="none" strike="noStrike" dirty="0" err="1">
                          <a:solidFill>
                            <a:srgbClr val="000000"/>
                          </a:solidFill>
                          <a:effectLst/>
                          <a:latin typeface="Montserrat" panose="00000500000000000000" pitchFamily="2" charset="0"/>
                        </a:rPr>
                        <a:t>Corp</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Affiliates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Fajardo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Carolina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3929758918"/>
                  </a:ext>
                </a:extLst>
              </a:tr>
              <a:tr h="284806">
                <a:tc>
                  <a:txBody>
                    <a:bodyPr/>
                    <a:lstStyle/>
                    <a:p>
                      <a:pPr algn="ctr" fontAlgn="b"/>
                      <a:r>
                        <a:rPr lang="pt-BR" sz="900" b="0" i="0" u="none" strike="noStrike">
                          <a:solidFill>
                            <a:srgbClr val="000000"/>
                          </a:solidFill>
                          <a:effectLst/>
                          <a:latin typeface="Montserrat" panose="00000500000000000000" pitchFamily="2" charset="0"/>
                        </a:rPr>
                        <a:t>Pérez Hermanos Plaza</a:t>
                      </a:r>
                    </a:p>
                  </a:txBody>
                  <a:tcPr marL="9525" marR="9525" marT="9525" marB="0" anchor="ctr"/>
                </a:tc>
                <a:tc>
                  <a:txBody>
                    <a:bodyPr/>
                    <a:lstStyle/>
                    <a:p>
                      <a:pPr algn="ctr" fontAlgn="b"/>
                      <a:r>
                        <a:rPr lang="es-ES" sz="900" b="0" i="0" u="none" strike="noStrike">
                          <a:solidFill>
                            <a:srgbClr val="000000"/>
                          </a:solidFill>
                          <a:effectLst/>
                          <a:latin typeface="Montserrat" panose="00000500000000000000" pitchFamily="2" charset="0"/>
                        </a:rPr>
                        <a:t>Grupo San Lorenzo, S.E. Empresas Pérez Hermanos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Cayey</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Guayama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3933403289"/>
                  </a:ext>
                </a:extLst>
              </a:tr>
              <a:tr h="284806">
                <a:tc>
                  <a:txBody>
                    <a:bodyPr/>
                    <a:lstStyle/>
                    <a:p>
                      <a:pPr algn="ctr" fontAlgn="b"/>
                      <a:r>
                        <a:rPr lang="pt-BR" sz="900" b="0" i="0" u="none" strike="noStrike">
                          <a:solidFill>
                            <a:srgbClr val="000000"/>
                          </a:solidFill>
                          <a:effectLst/>
                          <a:latin typeface="Montserrat" panose="00000500000000000000" pitchFamily="2" charset="0"/>
                        </a:rPr>
                        <a:t>Plaza Añasco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Caribbean City Builders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Añasco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Aguadilla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562895131"/>
                  </a:ext>
                </a:extLst>
              </a:tr>
              <a:tr h="284806">
                <a:tc>
                  <a:txBody>
                    <a:bodyPr/>
                    <a:lstStyle/>
                    <a:p>
                      <a:pPr algn="ctr" fontAlgn="b"/>
                      <a:r>
                        <a:rPr lang="pt-BR" sz="900" b="0" i="0" u="none" strike="noStrike">
                          <a:solidFill>
                            <a:srgbClr val="000000"/>
                          </a:solidFill>
                          <a:effectLst/>
                          <a:latin typeface="Montserrat" panose="00000500000000000000" pitchFamily="2" charset="0"/>
                        </a:rPr>
                        <a:t>Plaza Bairoa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Caribbean City Builders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Caguas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Humacao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2026311568"/>
                  </a:ext>
                </a:extLst>
              </a:tr>
              <a:tr h="284806">
                <a:tc>
                  <a:txBody>
                    <a:bodyPr/>
                    <a:lstStyle/>
                    <a:p>
                      <a:pPr algn="ctr" fontAlgn="b"/>
                      <a:r>
                        <a:rPr lang="pt-BR" sz="900" b="0" i="0" u="none" strike="noStrike">
                          <a:solidFill>
                            <a:srgbClr val="000000"/>
                          </a:solidFill>
                          <a:effectLst/>
                          <a:latin typeface="Montserrat" panose="00000500000000000000" pitchFamily="2" charset="0"/>
                        </a:rPr>
                        <a:t>Plaza Canóvanas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CCM Group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Canóvanas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Carolina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3185641319"/>
                  </a:ext>
                </a:extLst>
              </a:tr>
              <a:tr h="284806">
                <a:tc>
                  <a:txBody>
                    <a:bodyPr/>
                    <a:lstStyle/>
                    <a:p>
                      <a:pPr algn="ctr" fontAlgn="b"/>
                      <a:r>
                        <a:rPr lang="pt-BR" sz="900" b="0" i="0" u="none" strike="noStrike">
                          <a:solidFill>
                            <a:srgbClr val="000000"/>
                          </a:solidFill>
                          <a:effectLst/>
                          <a:latin typeface="Montserrat" panose="00000500000000000000" pitchFamily="2" charset="0"/>
                        </a:rPr>
                        <a:t>Plaza Cayey</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Developers Diversified</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Cayey</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Guayama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2746906140"/>
                  </a:ext>
                </a:extLst>
              </a:tr>
              <a:tr h="284806">
                <a:tc>
                  <a:txBody>
                    <a:bodyPr/>
                    <a:lstStyle/>
                    <a:p>
                      <a:pPr algn="ctr" fontAlgn="b"/>
                      <a:r>
                        <a:rPr lang="pt-BR" sz="900" b="0" i="0" u="none" strike="noStrike">
                          <a:solidFill>
                            <a:srgbClr val="000000"/>
                          </a:solidFill>
                          <a:effectLst/>
                          <a:latin typeface="Montserrat" panose="00000500000000000000" pitchFamily="2" charset="0"/>
                        </a:rPr>
                        <a:t>Plaza del Atlántico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Developers Diversified</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Arecibo</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Arecibo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4084903455"/>
                  </a:ext>
                </a:extLst>
              </a:tr>
              <a:tr h="284806">
                <a:tc>
                  <a:txBody>
                    <a:bodyPr/>
                    <a:lstStyle/>
                    <a:p>
                      <a:pPr algn="ctr" fontAlgn="b"/>
                      <a:r>
                        <a:rPr lang="pt-BR" sz="900" b="0" i="0" u="none" strike="noStrike">
                          <a:solidFill>
                            <a:srgbClr val="000000"/>
                          </a:solidFill>
                          <a:effectLst/>
                          <a:latin typeface="Montserrat" panose="00000500000000000000" pitchFamily="2" charset="0"/>
                        </a:rPr>
                        <a:t>Plaza del Caribe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Empresas Fonalledas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Hato Rey</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 Juan</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3857270473"/>
                  </a:ext>
                </a:extLst>
              </a:tr>
              <a:tr h="284806">
                <a:tc>
                  <a:txBody>
                    <a:bodyPr/>
                    <a:lstStyle/>
                    <a:p>
                      <a:pPr algn="ctr" fontAlgn="b"/>
                      <a:r>
                        <a:rPr lang="pt-BR" sz="900" b="0" i="0" u="none" strike="noStrike">
                          <a:solidFill>
                            <a:srgbClr val="000000"/>
                          </a:solidFill>
                          <a:effectLst/>
                          <a:latin typeface="Montserrat" panose="00000500000000000000" pitchFamily="2" charset="0"/>
                        </a:rPr>
                        <a:t>Plaza del Norte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Developers Diversified</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Hatillo</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Arecibo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929604792"/>
                  </a:ext>
                </a:extLst>
              </a:tr>
              <a:tr h="284806">
                <a:tc>
                  <a:txBody>
                    <a:bodyPr/>
                    <a:lstStyle/>
                    <a:p>
                      <a:pPr algn="ctr" fontAlgn="b"/>
                      <a:r>
                        <a:rPr lang="pt-BR" sz="900" b="0" i="0" u="none" strike="noStrike">
                          <a:solidFill>
                            <a:srgbClr val="000000"/>
                          </a:solidFill>
                          <a:effectLst/>
                          <a:latin typeface="Montserrat" panose="00000500000000000000" pitchFamily="2" charset="0"/>
                        </a:rPr>
                        <a:t>Plaza del Sol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Developers Diversified</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Bayamón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Bayamón</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3611666958"/>
                  </a:ext>
                </a:extLst>
              </a:tr>
              <a:tr h="284806">
                <a:tc>
                  <a:txBody>
                    <a:bodyPr/>
                    <a:lstStyle/>
                    <a:p>
                      <a:pPr algn="ctr" fontAlgn="b"/>
                      <a:r>
                        <a:rPr lang="pt-BR" sz="900" b="0" i="0" u="none" strike="noStrike">
                          <a:solidFill>
                            <a:srgbClr val="000000"/>
                          </a:solidFill>
                          <a:effectLst/>
                          <a:latin typeface="Montserrat" panose="00000500000000000000" pitchFamily="2" charset="0"/>
                        </a:rPr>
                        <a:t>Plaza Encantada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Plaza Juana Díaz</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Trujillo Alto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Carolina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1661396278"/>
                  </a:ext>
                </a:extLst>
              </a:tr>
              <a:tr h="284806">
                <a:tc>
                  <a:txBody>
                    <a:bodyPr/>
                    <a:lstStyle/>
                    <a:p>
                      <a:pPr algn="ctr" fontAlgn="b"/>
                      <a:r>
                        <a:rPr lang="pt-BR" sz="900" b="0" i="0" u="none" strike="noStrike">
                          <a:solidFill>
                            <a:srgbClr val="000000"/>
                          </a:solidFill>
                          <a:effectLst/>
                          <a:latin typeface="Montserrat" panose="00000500000000000000" pitchFamily="2" charset="0"/>
                        </a:rPr>
                        <a:t>Plaza Escorial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Developers Diversified</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Carolina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Carolina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1428700010"/>
                  </a:ext>
                </a:extLst>
              </a:tr>
              <a:tr h="284806">
                <a:tc>
                  <a:txBody>
                    <a:bodyPr/>
                    <a:lstStyle/>
                    <a:p>
                      <a:pPr algn="ctr" fontAlgn="b"/>
                      <a:r>
                        <a:rPr lang="pt-BR" sz="900" b="0" i="0" u="none" strike="noStrike">
                          <a:solidFill>
                            <a:srgbClr val="000000"/>
                          </a:solidFill>
                          <a:effectLst/>
                          <a:latin typeface="Montserrat" panose="00000500000000000000" pitchFamily="2" charset="0"/>
                        </a:rPr>
                        <a:t>Plaza Fajardo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Developers Diversified</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Fajardo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Carolina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3773668651"/>
                  </a:ext>
                </a:extLst>
              </a:tr>
              <a:tr h="284806">
                <a:tc>
                  <a:txBody>
                    <a:bodyPr/>
                    <a:lstStyle/>
                    <a:p>
                      <a:pPr algn="ctr" fontAlgn="b"/>
                      <a:r>
                        <a:rPr lang="pt-BR" sz="900" b="0" i="0" u="none" strike="noStrike">
                          <a:solidFill>
                            <a:srgbClr val="000000"/>
                          </a:solidFill>
                          <a:effectLst/>
                          <a:latin typeface="Montserrat" panose="00000500000000000000" pitchFamily="2" charset="0"/>
                        </a:rPr>
                        <a:t>Plaza Isabela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Developers Diversified</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Isabela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Aguadilla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2573794083"/>
                  </a:ext>
                </a:extLst>
              </a:tr>
              <a:tr h="284806">
                <a:tc>
                  <a:txBody>
                    <a:bodyPr/>
                    <a:lstStyle/>
                    <a:p>
                      <a:pPr algn="ctr" fontAlgn="b"/>
                      <a:r>
                        <a:rPr lang="pt-BR" sz="900" b="0" i="0" u="none" strike="noStrike">
                          <a:solidFill>
                            <a:srgbClr val="000000"/>
                          </a:solidFill>
                          <a:effectLst/>
                          <a:latin typeface="Montserrat" panose="00000500000000000000" pitchFamily="2" charset="0"/>
                        </a:rPr>
                        <a:t>Plaza Juana Díaz</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Plaza Juana Díaz</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Juana Díaz</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Ponce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tc>
                <a:extLst>
                  <a:ext uri="{0D108BD9-81ED-4DB2-BD59-A6C34878D82A}">
                    <a16:rowId xmlns:a16="http://schemas.microsoft.com/office/drawing/2014/main" val="3402022351"/>
                  </a:ext>
                </a:extLst>
              </a:tr>
            </a:tbl>
          </a:graphicData>
        </a:graphic>
      </p:graphicFrame>
      <p:sp>
        <p:nvSpPr>
          <p:cNvPr id="2" name="CaixaDeTexto 1">
            <a:extLst>
              <a:ext uri="{FF2B5EF4-FFF2-40B4-BE49-F238E27FC236}">
                <a16:creationId xmlns:a16="http://schemas.microsoft.com/office/drawing/2014/main" id="{DE60F087-5CF0-6385-9942-8B087675E2C7}"/>
              </a:ext>
            </a:extLst>
          </p:cNvPr>
          <p:cNvSpPr txBox="1"/>
          <p:nvPr/>
        </p:nvSpPr>
        <p:spPr>
          <a:xfrm>
            <a:off x="1173266" y="4270718"/>
            <a:ext cx="2552516" cy="230832"/>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Información de GLA no declarada. </a:t>
            </a:r>
            <a:endParaRPr lang="es-419" sz="900" dirty="0">
              <a:latin typeface="Montserrat" panose="00000500000000000000" pitchFamily="2" charset="0"/>
              <a:cs typeface="Calibri" panose="020F0502020204030204" pitchFamily="34" charset="0"/>
            </a:endParaRPr>
          </a:p>
        </p:txBody>
      </p:sp>
      <p:sp>
        <p:nvSpPr>
          <p:cNvPr id="12" name="Google Shape;96;p7">
            <a:extLst>
              <a:ext uri="{FF2B5EF4-FFF2-40B4-BE49-F238E27FC236}">
                <a16:creationId xmlns:a16="http://schemas.microsoft.com/office/drawing/2014/main" id="{1879201E-25E8-BA64-80E4-EE8E291EE8F8}"/>
              </a:ext>
            </a:extLst>
          </p:cNvPr>
          <p:cNvSpPr txBox="1"/>
          <p:nvPr/>
        </p:nvSpPr>
        <p:spPr>
          <a:xfrm>
            <a:off x="1421279" y="6400695"/>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3" name="Retângulo: Cantos Arredondados 12">
            <a:extLst>
              <a:ext uri="{FF2B5EF4-FFF2-40B4-BE49-F238E27FC236}">
                <a16:creationId xmlns:a16="http://schemas.microsoft.com/office/drawing/2014/main" id="{4325DC8B-F25E-0A87-0AD8-87E586F827D4}"/>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229</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4" name="Retângulo: Cantos Arredondados 13">
            <a:hlinkClick r:id="rId4" action="ppaction://hlinksldjump"/>
            <a:extLst>
              <a:ext uri="{FF2B5EF4-FFF2-40B4-BE49-F238E27FC236}">
                <a16:creationId xmlns:a16="http://schemas.microsoft.com/office/drawing/2014/main" id="{4F310798-5374-31B3-C2AF-30B2450F0D59}"/>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97047133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996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74A9DB"/>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789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85473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pic>
        <p:nvPicPr>
          <p:cNvPr id="12" name="Imagem 11" descr="Uma imagem contendo Diagrama&#10;&#10;Descrição gerada automaticamente">
            <a:extLst>
              <a:ext uri="{FF2B5EF4-FFF2-40B4-BE49-F238E27FC236}">
                <a16:creationId xmlns:a16="http://schemas.microsoft.com/office/drawing/2014/main" id="{5B2F47F0-8809-1A36-86F4-E7DF4E639C88}"/>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6084" t="50387" r="6601" b="10444"/>
          <a:stretch/>
        </p:blipFill>
        <p:spPr>
          <a:xfrm rot="16200000">
            <a:off x="-3125091" y="3150640"/>
            <a:ext cx="6846680" cy="596494"/>
          </a:xfrm>
          <a:prstGeom prst="rect">
            <a:avLst/>
          </a:prstGeom>
        </p:spPr>
      </p:pic>
      <p:grpSp>
        <p:nvGrpSpPr>
          <p:cNvPr id="5" name="Agrupar 4">
            <a:extLst>
              <a:ext uri="{FF2B5EF4-FFF2-40B4-BE49-F238E27FC236}">
                <a16:creationId xmlns:a16="http://schemas.microsoft.com/office/drawing/2014/main" id="{67C2A474-2A5A-10CA-E2D4-DA703B930094}"/>
              </a:ext>
            </a:extLst>
          </p:cNvPr>
          <p:cNvGrpSpPr/>
          <p:nvPr/>
        </p:nvGrpSpPr>
        <p:grpSpPr>
          <a:xfrm>
            <a:off x="0" y="-203200"/>
            <a:ext cx="596496" cy="7096541"/>
            <a:chOff x="0" y="9939"/>
            <a:chExt cx="596496" cy="6858002"/>
          </a:xfrm>
        </p:grpSpPr>
        <p:pic>
          <p:nvPicPr>
            <p:cNvPr id="6" name="Imagem 5" descr="Uma imagem contendo Diagrama&#10;&#10;Descrição gerada automaticamente">
              <a:extLst>
                <a:ext uri="{FF2B5EF4-FFF2-40B4-BE49-F238E27FC236}">
                  <a16:creationId xmlns:a16="http://schemas.microsoft.com/office/drawing/2014/main" id="{6BBC3436-ED81-60C4-A77C-C46838EB17EF}"/>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6084" t="50387" r="6601" b="10444"/>
            <a:stretch/>
          </p:blipFill>
          <p:spPr>
            <a:xfrm rot="16200000">
              <a:off x="-3130752" y="3140693"/>
              <a:ext cx="6858002" cy="596494"/>
            </a:xfrm>
            <a:prstGeom prst="rect">
              <a:avLst/>
            </a:prstGeom>
          </p:spPr>
        </p:pic>
        <p:sp>
          <p:nvSpPr>
            <p:cNvPr id="8" name="Retângulo 7">
              <a:extLst>
                <a:ext uri="{FF2B5EF4-FFF2-40B4-BE49-F238E27FC236}">
                  <a16:creationId xmlns:a16="http://schemas.microsoft.com/office/drawing/2014/main" id="{EF01E701-6E48-8EBA-1847-A94F7D9F83E6}"/>
                </a:ext>
              </a:extLst>
            </p:cNvPr>
            <p:cNvSpPr/>
            <p:nvPr/>
          </p:nvSpPr>
          <p:spPr>
            <a:xfrm>
              <a:off x="0" y="2112621"/>
              <a:ext cx="275303" cy="276374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aphicFrame>
        <p:nvGraphicFramePr>
          <p:cNvPr id="9" name="Tabela 8">
            <a:extLst>
              <a:ext uri="{FF2B5EF4-FFF2-40B4-BE49-F238E27FC236}">
                <a16:creationId xmlns:a16="http://schemas.microsoft.com/office/drawing/2014/main" id="{75FE472A-5B5C-6143-400B-D004263EE351}"/>
              </a:ext>
            </a:extLst>
          </p:cNvPr>
          <p:cNvGraphicFramePr>
            <a:graphicFrameLocks noGrp="1"/>
          </p:cNvGraphicFramePr>
          <p:nvPr>
            <p:extLst>
              <p:ext uri="{D42A27DB-BD31-4B8C-83A1-F6EECF244321}">
                <p14:modId xmlns:p14="http://schemas.microsoft.com/office/powerpoint/2010/main" val="73868612"/>
              </p:ext>
            </p:extLst>
          </p:nvPr>
        </p:nvGraphicFramePr>
        <p:xfrm>
          <a:off x="5314953" y="-1"/>
          <a:ext cx="6120000" cy="4035790"/>
        </p:xfrm>
        <a:graphic>
          <a:graphicData uri="http://schemas.openxmlformats.org/drawingml/2006/table">
            <a:tbl>
              <a:tblPr/>
              <a:tblGrid>
                <a:gridCol w="1963812">
                  <a:extLst>
                    <a:ext uri="{9D8B030D-6E8A-4147-A177-3AD203B41FA5}">
                      <a16:colId xmlns:a16="http://schemas.microsoft.com/office/drawing/2014/main" val="1127881820"/>
                    </a:ext>
                  </a:extLst>
                </a:gridCol>
                <a:gridCol w="1963812">
                  <a:extLst>
                    <a:ext uri="{9D8B030D-6E8A-4147-A177-3AD203B41FA5}">
                      <a16:colId xmlns:a16="http://schemas.microsoft.com/office/drawing/2014/main" val="2970011193"/>
                    </a:ext>
                  </a:extLst>
                </a:gridCol>
                <a:gridCol w="2192376">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3012483457"/>
                  </a:ext>
                </a:extLst>
              </a:tr>
              <a:tr h="346102">
                <a:tc>
                  <a:txBody>
                    <a:bodyPr/>
                    <a:lstStyle/>
                    <a:p>
                      <a:pPr marL="0" algn="ctr" defTabSz="914400" rtl="0" eaLnBrk="1" fontAlgn="b" latinLnBrk="0" hangingPunct="1"/>
                      <a:r>
                        <a:rPr lang="pt-BR" sz="1100" u="none" strike="noStrike" kern="1200" dirty="0" err="1">
                          <a:solidFill>
                            <a:schemeClr val="tx1"/>
                          </a:solidFill>
                          <a:effectLst/>
                          <a:latin typeface="Montserrat" panose="00000500000000000000" pitchFamily="2" charset="0"/>
                          <a:ea typeface="+mn-ea"/>
                          <a:cs typeface="+mn-cs"/>
                        </a:rPr>
                        <a:t>Nordelta</a:t>
                      </a:r>
                      <a:endParaRPr lang="pt-BR" sz="1100" u="none" strike="noStrike" kern="1200" dirty="0">
                        <a:solidFill>
                          <a:schemeClr val="tx1"/>
                        </a:solidFill>
                        <a:effectLst/>
                        <a:latin typeface="Montserrat" panose="00000500000000000000" pitchFamily="2" charset="0"/>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u="none" strike="noStrike" kern="1200" dirty="0">
                          <a:solidFill>
                            <a:schemeClr val="tx1"/>
                          </a:solidFill>
                          <a:effectLst/>
                          <a:latin typeface="Montserrat" panose="00000500000000000000" pitchFamily="2" charset="0"/>
                          <a:ea typeface="+mn-ea"/>
                          <a:cs typeface="+mn-cs"/>
                        </a:rPr>
                        <a:t>Buenos Aires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es-419" sz="1100" u="none" strike="noStrike" noProof="0" dirty="0">
                          <a:effectLst/>
                          <a:latin typeface="Montserrat" panose="00000500000000000000" pitchFamily="2" charset="0"/>
                        </a:rPr>
                        <a:t>1</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1307562550"/>
                  </a:ext>
                </a:extLst>
              </a:tr>
              <a:tr h="313241">
                <a:tc>
                  <a:txBody>
                    <a:bodyPr/>
                    <a:lstStyle/>
                    <a:p>
                      <a:pPr marL="0" algn="ctr" defTabSz="914400" rtl="0" eaLnBrk="1" fontAlgn="b" latinLnBrk="0" hangingPunct="1"/>
                      <a:r>
                        <a:rPr lang="pt-BR" sz="1100" u="none" strike="noStrike" kern="1200" dirty="0">
                          <a:solidFill>
                            <a:schemeClr val="tx1"/>
                          </a:solidFill>
                          <a:effectLst/>
                          <a:latin typeface="Montserrat" panose="00000500000000000000" pitchFamily="2" charset="0"/>
                          <a:ea typeface="+mn-ea"/>
                          <a:cs typeface="+mn-cs"/>
                        </a:rPr>
                        <a:t>Posadas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u="none" strike="noStrike" kern="1200">
                          <a:solidFill>
                            <a:schemeClr val="tx1"/>
                          </a:solidFill>
                          <a:effectLst/>
                          <a:latin typeface="Montserrat" panose="00000500000000000000" pitchFamily="2" charset="0"/>
                          <a:ea typeface="+mn-ea"/>
                          <a:cs typeface="+mn-cs"/>
                        </a:rPr>
                        <a:t>Misiones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es-419" sz="1100" u="none" strike="noStrike" noProof="0" dirty="0">
                          <a:effectLst/>
                          <a:latin typeface="Montserrat" panose="00000500000000000000" pitchFamily="2" charset="0"/>
                        </a:rPr>
                        <a:t>1</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3054193406"/>
                  </a:ext>
                </a:extLst>
              </a:tr>
              <a:tr h="313241">
                <a:tc>
                  <a:txBody>
                    <a:bodyPr/>
                    <a:lstStyle/>
                    <a:p>
                      <a:pPr marL="0" algn="ctr" defTabSz="914400" rtl="0" eaLnBrk="1" fontAlgn="b" latinLnBrk="0" hangingPunct="1"/>
                      <a:r>
                        <a:rPr lang="pt-BR" sz="1100" u="none" strike="noStrike" kern="1200" dirty="0">
                          <a:solidFill>
                            <a:schemeClr val="tx1"/>
                          </a:solidFill>
                          <a:effectLst/>
                          <a:latin typeface="Montserrat" panose="00000500000000000000" pitchFamily="2" charset="0"/>
                          <a:ea typeface="+mn-ea"/>
                          <a:cs typeface="+mn-cs"/>
                        </a:rPr>
                        <a:t>Resistencia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u="none" strike="noStrike" kern="1200" dirty="0">
                          <a:solidFill>
                            <a:schemeClr val="tx1"/>
                          </a:solidFill>
                          <a:effectLst/>
                          <a:latin typeface="Montserrat" panose="00000500000000000000" pitchFamily="2" charset="0"/>
                          <a:ea typeface="+mn-ea"/>
                          <a:cs typeface="+mn-cs"/>
                        </a:rPr>
                        <a:t>Chaco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es-419" sz="1100" u="none" strike="noStrike" noProof="0" dirty="0">
                          <a:effectLst/>
                          <a:latin typeface="Montserrat" panose="00000500000000000000" pitchFamily="2" charset="0"/>
                        </a:rPr>
                        <a:t>1</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2029500507"/>
                  </a:ext>
                </a:extLst>
              </a:tr>
              <a:tr h="313241">
                <a:tc>
                  <a:txBody>
                    <a:bodyPr/>
                    <a:lstStyle/>
                    <a:p>
                      <a:pPr marL="0" algn="ctr" defTabSz="914400" rtl="0" eaLnBrk="1" fontAlgn="b" latinLnBrk="0" hangingPunct="1"/>
                      <a:r>
                        <a:rPr lang="pt-BR" sz="1100" u="none" strike="noStrike" kern="1200" dirty="0">
                          <a:solidFill>
                            <a:schemeClr val="tx1"/>
                          </a:solidFill>
                          <a:effectLst/>
                          <a:latin typeface="Montserrat" panose="00000500000000000000" pitchFamily="2" charset="0"/>
                          <a:ea typeface="+mn-ea"/>
                          <a:cs typeface="+mn-cs"/>
                        </a:rPr>
                        <a:t>San Martín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u="none" strike="noStrike" kern="1200" dirty="0">
                          <a:solidFill>
                            <a:schemeClr val="tx1"/>
                          </a:solidFill>
                          <a:effectLst/>
                          <a:latin typeface="Montserrat" panose="00000500000000000000" pitchFamily="2" charset="0"/>
                          <a:ea typeface="+mn-ea"/>
                          <a:cs typeface="+mn-cs"/>
                        </a:rPr>
                        <a:t>Buenos Aires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es-419" sz="1100" u="none" strike="noStrike" noProof="0" dirty="0">
                          <a:effectLst/>
                          <a:latin typeface="Montserrat" panose="00000500000000000000" pitchFamily="2" charset="0"/>
                        </a:rPr>
                        <a:t>1</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677110436"/>
                  </a:ext>
                </a:extLst>
              </a:tr>
              <a:tr h="313241">
                <a:tc>
                  <a:txBody>
                    <a:bodyPr/>
                    <a:lstStyle/>
                    <a:p>
                      <a:pPr marL="0" algn="ctr" defTabSz="914400" rtl="0" eaLnBrk="1" fontAlgn="b" latinLnBrk="0" hangingPunct="1"/>
                      <a:r>
                        <a:rPr lang="pt-BR" sz="1100" u="none" strike="noStrike" kern="1200" dirty="0">
                          <a:solidFill>
                            <a:schemeClr val="tx1"/>
                          </a:solidFill>
                          <a:effectLst/>
                          <a:latin typeface="Montserrat" panose="00000500000000000000" pitchFamily="2" charset="0"/>
                          <a:ea typeface="+mn-ea"/>
                          <a:cs typeface="+mn-cs"/>
                        </a:rPr>
                        <a:t>San Miguel de Tucumán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u="none" strike="noStrike" kern="1200" dirty="0">
                          <a:solidFill>
                            <a:schemeClr val="tx1"/>
                          </a:solidFill>
                          <a:effectLst/>
                          <a:latin typeface="Montserrat" panose="00000500000000000000" pitchFamily="2" charset="0"/>
                          <a:ea typeface="+mn-ea"/>
                          <a:cs typeface="+mn-cs"/>
                        </a:rPr>
                        <a:t>Tucumán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es-419" sz="1100" u="none" strike="noStrike" noProof="0" dirty="0">
                          <a:effectLst/>
                          <a:latin typeface="Montserrat" panose="00000500000000000000" pitchFamily="2" charset="0"/>
                        </a:rPr>
                        <a:t>1</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876499050"/>
                  </a:ext>
                </a:extLst>
              </a:tr>
              <a:tr h="313241">
                <a:tc>
                  <a:txBody>
                    <a:bodyPr/>
                    <a:lstStyle/>
                    <a:p>
                      <a:pPr marL="0" algn="ctr" defTabSz="914400" rtl="0" eaLnBrk="1" fontAlgn="b" latinLnBrk="0" hangingPunct="1"/>
                      <a:r>
                        <a:rPr lang="pt-BR" sz="1100" u="none" strike="noStrike" kern="1200" dirty="0">
                          <a:solidFill>
                            <a:schemeClr val="tx1"/>
                          </a:solidFill>
                          <a:effectLst/>
                          <a:latin typeface="Montserrat" panose="00000500000000000000" pitchFamily="2" charset="0"/>
                          <a:ea typeface="+mn-ea"/>
                          <a:cs typeface="+mn-cs"/>
                        </a:rPr>
                        <a:t>San Salvador de Jujuy</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u="none" strike="noStrike" kern="1200" dirty="0">
                          <a:solidFill>
                            <a:schemeClr val="tx1"/>
                          </a:solidFill>
                          <a:effectLst/>
                          <a:latin typeface="Montserrat" panose="00000500000000000000" pitchFamily="2" charset="0"/>
                          <a:ea typeface="+mn-ea"/>
                          <a:cs typeface="+mn-cs"/>
                        </a:rPr>
                        <a:t>Jujuy</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es-419" sz="1100" u="none" strike="noStrike" noProof="0" dirty="0">
                          <a:effectLst/>
                          <a:latin typeface="Montserrat" panose="00000500000000000000" pitchFamily="2" charset="0"/>
                        </a:rPr>
                        <a:t>1</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3564501830"/>
                  </a:ext>
                </a:extLst>
              </a:tr>
              <a:tr h="313241">
                <a:tc>
                  <a:txBody>
                    <a:bodyPr/>
                    <a:lstStyle/>
                    <a:p>
                      <a:pPr marL="0" algn="ctr" defTabSz="914400" rtl="0" eaLnBrk="1" fontAlgn="b" latinLnBrk="0" hangingPunct="1"/>
                      <a:r>
                        <a:rPr lang="pt-BR" sz="1100" u="none" strike="noStrike" kern="1200" dirty="0">
                          <a:solidFill>
                            <a:schemeClr val="tx1"/>
                          </a:solidFill>
                          <a:effectLst/>
                          <a:latin typeface="Montserrat" panose="00000500000000000000" pitchFamily="2" charset="0"/>
                          <a:ea typeface="+mn-ea"/>
                          <a:cs typeface="+mn-cs"/>
                        </a:rPr>
                        <a:t>Santa Fe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u="none" strike="noStrike" kern="1200" dirty="0">
                          <a:solidFill>
                            <a:schemeClr val="tx1"/>
                          </a:solidFill>
                          <a:effectLst/>
                          <a:latin typeface="Montserrat" panose="00000500000000000000" pitchFamily="2" charset="0"/>
                          <a:ea typeface="+mn-ea"/>
                          <a:cs typeface="+mn-cs"/>
                        </a:rPr>
                        <a:t>Santa Fe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es-419" sz="1100" u="none" strike="noStrike" noProof="0" dirty="0">
                          <a:effectLst/>
                          <a:latin typeface="Montserrat" panose="00000500000000000000" pitchFamily="2" charset="0"/>
                        </a:rPr>
                        <a:t>1</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145025016"/>
                  </a:ext>
                </a:extLst>
              </a:tr>
              <a:tr h="313241">
                <a:tc>
                  <a:txBody>
                    <a:bodyPr/>
                    <a:lstStyle/>
                    <a:p>
                      <a:pPr marL="0" algn="ctr" defTabSz="914400" rtl="0" eaLnBrk="1" fontAlgn="b" latinLnBrk="0" hangingPunct="1"/>
                      <a:r>
                        <a:rPr lang="pt-BR" sz="1100" u="none" strike="noStrike" kern="1200" dirty="0">
                          <a:solidFill>
                            <a:schemeClr val="tx1"/>
                          </a:solidFill>
                          <a:effectLst/>
                          <a:latin typeface="Montserrat" panose="00000500000000000000" pitchFamily="2" charset="0"/>
                          <a:ea typeface="+mn-ea"/>
                          <a:cs typeface="+mn-cs"/>
                        </a:rPr>
                        <a:t>Santiago </a:t>
                      </a:r>
                      <a:r>
                        <a:rPr lang="pt-BR" sz="1100" u="none" strike="noStrike" kern="1200" dirty="0" err="1">
                          <a:solidFill>
                            <a:schemeClr val="tx1"/>
                          </a:solidFill>
                          <a:effectLst/>
                          <a:latin typeface="Montserrat" panose="00000500000000000000" pitchFamily="2" charset="0"/>
                          <a:ea typeface="+mn-ea"/>
                          <a:cs typeface="+mn-cs"/>
                        </a:rPr>
                        <a:t>del</a:t>
                      </a:r>
                      <a:r>
                        <a:rPr lang="pt-BR" sz="1100" u="none" strike="noStrike" kern="1200" dirty="0">
                          <a:solidFill>
                            <a:schemeClr val="tx1"/>
                          </a:solidFill>
                          <a:effectLst/>
                          <a:latin typeface="Montserrat" panose="00000500000000000000" pitchFamily="2" charset="0"/>
                          <a:ea typeface="+mn-ea"/>
                          <a:cs typeface="+mn-cs"/>
                        </a:rPr>
                        <a:t> Estero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u="none" strike="noStrike" kern="1200" dirty="0">
                          <a:solidFill>
                            <a:schemeClr val="tx1"/>
                          </a:solidFill>
                          <a:effectLst/>
                          <a:latin typeface="Montserrat" panose="00000500000000000000" pitchFamily="2" charset="0"/>
                          <a:ea typeface="+mn-ea"/>
                          <a:cs typeface="+mn-cs"/>
                        </a:rPr>
                        <a:t>Santiago </a:t>
                      </a:r>
                      <a:r>
                        <a:rPr lang="pt-BR" sz="1100" u="none" strike="noStrike" kern="1200" dirty="0" err="1">
                          <a:solidFill>
                            <a:schemeClr val="tx1"/>
                          </a:solidFill>
                          <a:effectLst/>
                          <a:latin typeface="Montserrat" panose="00000500000000000000" pitchFamily="2" charset="0"/>
                          <a:ea typeface="+mn-ea"/>
                          <a:cs typeface="+mn-cs"/>
                        </a:rPr>
                        <a:t>del</a:t>
                      </a:r>
                      <a:r>
                        <a:rPr lang="pt-BR" sz="1100" u="none" strike="noStrike" kern="1200" dirty="0">
                          <a:solidFill>
                            <a:schemeClr val="tx1"/>
                          </a:solidFill>
                          <a:effectLst/>
                          <a:latin typeface="Montserrat" panose="00000500000000000000" pitchFamily="2" charset="0"/>
                          <a:ea typeface="+mn-ea"/>
                          <a:cs typeface="+mn-cs"/>
                        </a:rPr>
                        <a:t> Estero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es-419" sz="1100" u="none" strike="noStrike" noProof="0" dirty="0">
                          <a:effectLst/>
                          <a:latin typeface="Montserrat" panose="00000500000000000000" pitchFamily="2" charset="0"/>
                        </a:rPr>
                        <a:t>1</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3346920883"/>
                  </a:ext>
                </a:extLst>
              </a:tr>
              <a:tr h="313241">
                <a:tc>
                  <a:txBody>
                    <a:bodyPr/>
                    <a:lstStyle/>
                    <a:p>
                      <a:pPr marL="0" algn="ctr" defTabSz="914400" rtl="0" eaLnBrk="1" fontAlgn="b" latinLnBrk="0" hangingPunct="1"/>
                      <a:r>
                        <a:rPr lang="pt-BR" sz="1100" u="none" strike="noStrike" kern="1200" dirty="0" err="1">
                          <a:solidFill>
                            <a:schemeClr val="tx1"/>
                          </a:solidFill>
                          <a:effectLst/>
                          <a:latin typeface="Montserrat" panose="00000500000000000000" pitchFamily="2" charset="0"/>
                          <a:ea typeface="+mn-ea"/>
                          <a:cs typeface="+mn-cs"/>
                        </a:rPr>
                        <a:t>Tortuguitas</a:t>
                      </a:r>
                      <a:endParaRPr lang="pt-BR" sz="1100" u="none" strike="noStrike" kern="1200" dirty="0">
                        <a:solidFill>
                          <a:schemeClr val="tx1"/>
                        </a:solidFill>
                        <a:effectLst/>
                        <a:latin typeface="Montserrat" panose="00000500000000000000" pitchFamily="2" charset="0"/>
                        <a:ea typeface="+mn-ea"/>
                        <a:cs typeface="+mn-cs"/>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u="none" strike="noStrike" kern="1200" dirty="0">
                          <a:solidFill>
                            <a:schemeClr val="tx1"/>
                          </a:solidFill>
                          <a:effectLst/>
                          <a:latin typeface="Montserrat" panose="00000500000000000000" pitchFamily="2" charset="0"/>
                          <a:ea typeface="+mn-ea"/>
                          <a:cs typeface="+mn-cs"/>
                        </a:rPr>
                        <a:t>Buenos Aires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es-419" sz="1100" u="none" strike="noStrike" noProof="0" dirty="0">
                          <a:effectLst/>
                          <a:latin typeface="Montserrat" panose="00000500000000000000" pitchFamily="2" charset="0"/>
                        </a:rPr>
                        <a:t>1</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2419818861"/>
                  </a:ext>
                </a:extLst>
              </a:tr>
              <a:tr h="313241">
                <a:tc>
                  <a:txBody>
                    <a:bodyPr/>
                    <a:lstStyle/>
                    <a:p>
                      <a:pPr marL="0" algn="ctr" defTabSz="914400" rtl="0" eaLnBrk="1" fontAlgn="b" latinLnBrk="0" hangingPunct="1"/>
                      <a:r>
                        <a:rPr lang="pt-BR" sz="1100" u="none" strike="noStrike" kern="1200" dirty="0">
                          <a:solidFill>
                            <a:schemeClr val="tx1"/>
                          </a:solidFill>
                          <a:effectLst/>
                          <a:latin typeface="Montserrat" panose="00000500000000000000" pitchFamily="2" charset="0"/>
                          <a:ea typeface="+mn-ea"/>
                          <a:cs typeface="+mn-cs"/>
                        </a:rPr>
                        <a:t>Trelew</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pt-BR" sz="1100" u="none" strike="noStrike" kern="1200" dirty="0">
                          <a:solidFill>
                            <a:schemeClr val="tx1"/>
                          </a:solidFill>
                          <a:effectLst/>
                          <a:latin typeface="Montserrat" panose="00000500000000000000" pitchFamily="2" charset="0"/>
                          <a:ea typeface="+mn-ea"/>
                          <a:cs typeface="+mn-cs"/>
                        </a:rPr>
                        <a:t>Chubut</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tc>
                  <a:txBody>
                    <a:bodyPr/>
                    <a:lstStyle/>
                    <a:p>
                      <a:pPr algn="ctr" fontAlgn="b"/>
                      <a:r>
                        <a:rPr lang="es-419" sz="1100" u="none" strike="noStrike" noProof="0" dirty="0">
                          <a:effectLst/>
                          <a:latin typeface="Montserrat" panose="00000500000000000000" pitchFamily="2" charset="0"/>
                        </a:rPr>
                        <a:t>1</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AEFF7"/>
                    </a:solidFill>
                  </a:tcPr>
                </a:tc>
                <a:extLst>
                  <a:ext uri="{0D108BD9-81ED-4DB2-BD59-A6C34878D82A}">
                    <a16:rowId xmlns:a16="http://schemas.microsoft.com/office/drawing/2014/main" val="2167419498"/>
                  </a:ext>
                </a:extLst>
              </a:tr>
              <a:tr h="313241">
                <a:tc>
                  <a:txBody>
                    <a:bodyPr/>
                    <a:lstStyle/>
                    <a:p>
                      <a:pPr marL="0" algn="ctr" defTabSz="914400" rtl="0" eaLnBrk="1" fontAlgn="b" latinLnBrk="0" hangingPunct="1"/>
                      <a:r>
                        <a:rPr lang="pt-BR" sz="1100" u="none" strike="noStrike" kern="1200" dirty="0">
                          <a:solidFill>
                            <a:schemeClr val="tx1"/>
                          </a:solidFill>
                          <a:effectLst/>
                          <a:latin typeface="Montserrat" panose="00000500000000000000" pitchFamily="2" charset="0"/>
                          <a:ea typeface="+mn-ea"/>
                          <a:cs typeface="+mn-cs"/>
                        </a:rPr>
                        <a:t>Ushuaia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pt-BR" sz="1100" u="none" strike="noStrike" kern="1200" dirty="0">
                          <a:solidFill>
                            <a:schemeClr val="tx1"/>
                          </a:solidFill>
                          <a:effectLst/>
                          <a:latin typeface="Montserrat" panose="00000500000000000000" pitchFamily="2" charset="0"/>
                          <a:ea typeface="+mn-ea"/>
                          <a:cs typeface="+mn-cs"/>
                        </a:rPr>
                        <a:t>Tierra </a:t>
                      </a:r>
                      <a:r>
                        <a:rPr lang="pt-BR" sz="1100" u="none" strike="noStrike" kern="1200" dirty="0" err="1">
                          <a:solidFill>
                            <a:schemeClr val="tx1"/>
                          </a:solidFill>
                          <a:effectLst/>
                          <a:latin typeface="Montserrat" panose="00000500000000000000" pitchFamily="2" charset="0"/>
                          <a:ea typeface="+mn-ea"/>
                          <a:cs typeface="+mn-cs"/>
                        </a:rPr>
                        <a:t>del</a:t>
                      </a:r>
                      <a:r>
                        <a:rPr lang="pt-BR" sz="1100" u="none" strike="noStrike" kern="1200" dirty="0">
                          <a:solidFill>
                            <a:schemeClr val="tx1"/>
                          </a:solidFill>
                          <a:effectLst/>
                          <a:latin typeface="Montserrat" panose="00000500000000000000" pitchFamily="2" charset="0"/>
                          <a:ea typeface="+mn-ea"/>
                          <a:cs typeface="+mn-cs"/>
                        </a:rPr>
                        <a:t> Fuego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tc>
                  <a:txBody>
                    <a:bodyPr/>
                    <a:lstStyle/>
                    <a:p>
                      <a:pPr algn="ctr" fontAlgn="b"/>
                      <a:r>
                        <a:rPr lang="es-419" sz="1100" u="none" strike="noStrike" noProof="0" dirty="0">
                          <a:effectLst/>
                          <a:latin typeface="Montserrat" panose="00000500000000000000" pitchFamily="2" charset="0"/>
                        </a:rPr>
                        <a:t>1</a:t>
                      </a:r>
                      <a:endParaRPr lang="es-419" sz="1100" b="0" i="0" u="none" strike="noStrike" noProof="0" dirty="0">
                        <a:solidFill>
                          <a:srgbClr val="000000"/>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2DEEF"/>
                    </a:solidFill>
                  </a:tcPr>
                </a:tc>
                <a:extLst>
                  <a:ext uri="{0D108BD9-81ED-4DB2-BD59-A6C34878D82A}">
                    <a16:rowId xmlns:a16="http://schemas.microsoft.com/office/drawing/2014/main" val="1611518731"/>
                  </a:ext>
                </a:extLst>
              </a:tr>
            </a:tbl>
          </a:graphicData>
        </a:graphic>
      </p:graphicFrame>
      <p:sp>
        <p:nvSpPr>
          <p:cNvPr id="11" name="Retângulo: Cantos Arredondados 10">
            <a:extLst>
              <a:ext uri="{FF2B5EF4-FFF2-40B4-BE49-F238E27FC236}">
                <a16:creationId xmlns:a16="http://schemas.microsoft.com/office/drawing/2014/main" id="{118399EC-EC35-4CA0-D9B5-8430540C091A}"/>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23</a:t>
            </a:r>
          </a:p>
        </p:txBody>
      </p:sp>
      <p:sp>
        <p:nvSpPr>
          <p:cNvPr id="7" name="Retângulo: Cantos Arredondados 6">
            <a:hlinkClick r:id="rId3" action="ppaction://hlinksldjump"/>
            <a:extLst>
              <a:ext uri="{FF2B5EF4-FFF2-40B4-BE49-F238E27FC236}">
                <a16:creationId xmlns:a16="http://schemas.microsoft.com/office/drawing/2014/main" id="{BB812855-5D61-85D6-2973-BEA84E831803}"/>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40951907"/>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021393" y="-1234731"/>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945720" y="3460242"/>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Desenho de bandeira&#10;&#10;Descrição gerada automaticamente com confiança média">
            <a:extLst>
              <a:ext uri="{FF2B5EF4-FFF2-40B4-BE49-F238E27FC236}">
                <a16:creationId xmlns:a16="http://schemas.microsoft.com/office/drawing/2014/main" id="{A78A9180-B03C-A841-48FC-DF1EDD9B977E}"/>
              </a:ext>
            </a:extLst>
          </p:cNvPr>
          <p:cNvPicPr>
            <a:picLocks noChangeAspect="1"/>
          </p:cNvPicPr>
          <p:nvPr/>
        </p:nvPicPr>
        <p:blipFill>
          <a:blip r:embed="rId2" cstate="print">
            <a:extLst>
              <a:ext uri="{BEBA8EAE-BF5A-486C-A8C5-ECC9F3942E4B}">
                <a14:imgProps xmlns:a14="http://schemas.microsoft.com/office/drawing/2010/main">
                  <a14:imgLayer r:embed="rId3">
                    <a14:imgEffect>
                      <a14:saturation sat="400000"/>
                    </a14:imgEffect>
                  </a14:imgLayer>
                </a14:imgProps>
              </a:ext>
              <a:ext uri="{28A0092B-C50C-407E-A947-70E740481C1C}">
                <a14:useLocalDpi xmlns:a14="http://schemas.microsoft.com/office/drawing/2010/main" val="0"/>
              </a:ext>
            </a:extLst>
          </a:blip>
          <a:stretch>
            <a:fillRect/>
          </a:stretch>
        </p:blipFill>
        <p:spPr>
          <a:xfrm rot="16200000">
            <a:off x="-3052968" y="3052969"/>
            <a:ext cx="6858000" cy="752058"/>
          </a:xfrm>
          <a:prstGeom prst="rect">
            <a:avLst/>
          </a:prstGeom>
        </p:spPr>
      </p:pic>
      <p:sp>
        <p:nvSpPr>
          <p:cNvPr id="5" name="CaixaDeTexto 4">
            <a:extLst>
              <a:ext uri="{FF2B5EF4-FFF2-40B4-BE49-F238E27FC236}">
                <a16:creationId xmlns:a16="http://schemas.microsoft.com/office/drawing/2014/main" id="{627C4379-A24A-A82D-7CF7-65E0E76C48ED}"/>
              </a:ext>
            </a:extLst>
          </p:cNvPr>
          <p:cNvSpPr txBox="1"/>
          <p:nvPr/>
        </p:nvSpPr>
        <p:spPr>
          <a:xfrm>
            <a:off x="1173266" y="335279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5E67FC"/>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5E67FC"/>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5E67FC"/>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614974C2-0E76-D715-3C45-BF7D6210C8F5}"/>
              </a:ext>
            </a:extLst>
          </p:cNvPr>
          <p:cNvGrpSpPr/>
          <p:nvPr/>
        </p:nvGrpSpPr>
        <p:grpSpPr>
          <a:xfrm rot="10800000">
            <a:off x="-16486" y="-378880"/>
            <a:ext cx="768547" cy="7492999"/>
            <a:chOff x="61022" y="-406399"/>
            <a:chExt cx="649512" cy="406398"/>
          </a:xfrm>
        </p:grpSpPr>
        <p:sp>
          <p:nvSpPr>
            <p:cNvPr id="6" name="Retângulo 5">
              <a:extLst>
                <a:ext uri="{FF2B5EF4-FFF2-40B4-BE49-F238E27FC236}">
                  <a16:creationId xmlns:a16="http://schemas.microsoft.com/office/drawing/2014/main" id="{E190FEF5-B062-E86E-28C1-833D0A3932E3}"/>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DC5075D5-F853-6771-AE5B-12A010CF2FD5}"/>
                </a:ext>
              </a:extLst>
            </p:cNvPr>
            <p:cNvSpPr/>
            <p:nvPr/>
          </p:nvSpPr>
          <p:spPr>
            <a:xfrm>
              <a:off x="61022" y="-406399"/>
              <a:ext cx="232959" cy="406398"/>
            </a:xfrm>
            <a:prstGeom prst="rect">
              <a:avLst/>
            </a:prstGeom>
            <a:solidFill>
              <a:srgbClr val="5E67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3AE1D8ED-0C3F-F392-DBE2-9845B0C997F4}"/>
                </a:ext>
              </a:extLst>
            </p:cNvPr>
            <p:cNvSpPr/>
            <p:nvPr/>
          </p:nvSpPr>
          <p:spPr>
            <a:xfrm>
              <a:off x="50051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380B3151-698B-DD9B-23FD-E62BD39812B5}"/>
              </a:ext>
            </a:extLst>
          </p:cNvPr>
          <p:cNvGraphicFramePr>
            <a:graphicFrameLocks noGrp="1"/>
          </p:cNvGraphicFramePr>
          <p:nvPr>
            <p:extLst>
              <p:ext uri="{D42A27DB-BD31-4B8C-83A1-F6EECF244321}">
                <p14:modId xmlns:p14="http://schemas.microsoft.com/office/powerpoint/2010/main" val="1094581158"/>
              </p:ext>
            </p:extLst>
          </p:nvPr>
        </p:nvGraphicFramePr>
        <p:xfrm>
          <a:off x="3725782" y="0"/>
          <a:ext cx="7812001" cy="6843058"/>
        </p:xfrm>
        <a:graphic>
          <a:graphicData uri="http://schemas.openxmlformats.org/drawingml/2006/table">
            <a:tbl>
              <a:tblPr firstRow="1" bandRow="1">
                <a:tableStyleId>{5C22544A-7EE6-4342-B048-85BDC9FD1C3A}</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7848">
                <a:tc>
                  <a:txBody>
                    <a:bodyPr/>
                    <a:lstStyle/>
                    <a:p>
                      <a:pPr algn="ctr"/>
                      <a:r>
                        <a:rPr lang="pt-BR" sz="1100" dirty="0">
                          <a:latin typeface="Montserrat" panose="00000500000000000000" pitchFamily="2" charset="0"/>
                        </a:rPr>
                        <a:t>CENTRO COMERCIAL</a:t>
                      </a:r>
                    </a:p>
                  </a:txBody>
                  <a:tcPr anchor="ctr">
                    <a:solidFill>
                      <a:srgbClr val="5E67FC"/>
                    </a:solidFill>
                  </a:tcPr>
                </a:tc>
                <a:tc>
                  <a:txBody>
                    <a:bodyPr/>
                    <a:lstStyle/>
                    <a:p>
                      <a:pPr algn="ctr"/>
                      <a:r>
                        <a:rPr lang="pt-BR" sz="1100" dirty="0">
                          <a:latin typeface="Montserrat" panose="00000500000000000000" pitchFamily="2" charset="0"/>
                        </a:rPr>
                        <a:t>DESAROLLADOR</a:t>
                      </a:r>
                    </a:p>
                  </a:txBody>
                  <a:tcPr anchor="ctr">
                    <a:solidFill>
                      <a:srgbClr val="5E67FC"/>
                    </a:solidFill>
                  </a:tcPr>
                </a:tc>
                <a:tc>
                  <a:txBody>
                    <a:bodyPr/>
                    <a:lstStyle/>
                    <a:p>
                      <a:pPr algn="ctr"/>
                      <a:r>
                        <a:rPr lang="pt-BR" sz="1100" dirty="0">
                          <a:latin typeface="Montserrat" panose="00000500000000000000" pitchFamily="2" charset="0"/>
                        </a:rPr>
                        <a:t>CIUDAD</a:t>
                      </a:r>
                    </a:p>
                  </a:txBody>
                  <a:tcPr anchor="ctr">
                    <a:solidFill>
                      <a:srgbClr val="5E67FC"/>
                    </a:solidFill>
                  </a:tcPr>
                </a:tc>
                <a:tc>
                  <a:txBody>
                    <a:bodyPr/>
                    <a:lstStyle/>
                    <a:p>
                      <a:pPr algn="ctr"/>
                      <a:r>
                        <a:rPr lang="pt-BR" sz="1100" dirty="0">
                          <a:latin typeface="Montserrat" panose="00000500000000000000" pitchFamily="2" charset="0"/>
                        </a:rPr>
                        <a:t>ESTADO</a:t>
                      </a:r>
                    </a:p>
                  </a:txBody>
                  <a:tcPr anchor="ctr">
                    <a:solidFill>
                      <a:srgbClr val="5E67FC"/>
                    </a:solidFill>
                  </a:tcPr>
                </a:tc>
                <a:tc>
                  <a:txBody>
                    <a:bodyPr/>
                    <a:lstStyle/>
                    <a:p>
                      <a:pPr algn="ctr"/>
                      <a:r>
                        <a:rPr lang="pt-BR" sz="1100" dirty="0">
                          <a:latin typeface="Montserrat" panose="00000500000000000000" pitchFamily="2" charset="0"/>
                        </a:rPr>
                        <a:t>GLA</a:t>
                      </a:r>
                    </a:p>
                  </a:txBody>
                  <a:tcPr anchor="ctr">
                    <a:solidFill>
                      <a:srgbClr val="5E67FC"/>
                    </a:solidFill>
                  </a:tcPr>
                </a:tc>
                <a:extLst>
                  <a:ext uri="{0D108BD9-81ED-4DB2-BD59-A6C34878D82A}">
                    <a16:rowId xmlns:a16="http://schemas.microsoft.com/office/drawing/2014/main" val="890310278"/>
                  </a:ext>
                </a:extLst>
              </a:tr>
              <a:tr h="3024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Américas</a:t>
                      </a:r>
                    </a:p>
                  </a:txBody>
                  <a:tcPr marL="9525" marR="9525" marT="9525" marB="0" anchor="ctr">
                    <a:solidFill>
                      <a:srgbClr val="D2DEEF"/>
                    </a:solidFill>
                  </a:tcPr>
                </a:tc>
                <a:tc>
                  <a:txBody>
                    <a:bodyPr/>
                    <a:lstStyle/>
                    <a:p>
                      <a:pPr algn="ctr" fontAlgn="b"/>
                      <a:r>
                        <a:rPr lang="pt-BR" sz="900" b="0" i="0" u="none" strike="noStrike">
                          <a:solidFill>
                            <a:srgbClr val="000000"/>
                          </a:solidFill>
                          <a:effectLst/>
                          <a:latin typeface="Montserrat" panose="00000500000000000000" pitchFamily="2" charset="0"/>
                        </a:rPr>
                        <a:t>Empresas Fonalledas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Hato Rey</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 Juan</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4084838371"/>
                  </a:ext>
                </a:extLst>
              </a:tr>
              <a:tr h="302400">
                <a:tc>
                  <a:txBody>
                    <a:bodyPr/>
                    <a:lstStyle/>
                    <a:p>
                      <a:pPr algn="ctr" fontAlgn="b"/>
                      <a:r>
                        <a:rPr lang="pt-BR" sz="900" b="0" i="0" u="none" strike="noStrike">
                          <a:solidFill>
                            <a:srgbClr val="000000"/>
                          </a:solidFill>
                          <a:effectLst/>
                          <a:latin typeface="Montserrat" panose="00000500000000000000" pitchFamily="2" charset="0"/>
                        </a:rPr>
                        <a:t>Plaza Las Vegas</a:t>
                      </a:r>
                    </a:p>
                  </a:txBody>
                  <a:tcPr marL="9525" marR="9525" marT="9525" marB="0" anchor="ctr">
                    <a:solidFill>
                      <a:srgbClr val="EAEFF7"/>
                    </a:solidFill>
                  </a:tcPr>
                </a:tc>
                <a:tc>
                  <a:txBody>
                    <a:bodyPr/>
                    <a:lstStyle/>
                    <a:p>
                      <a:pPr algn="ctr" fontAlgn="b"/>
                      <a:r>
                        <a:rPr lang="pt-BR" sz="900" b="0" i="0" u="none" strike="noStrike">
                          <a:solidFill>
                            <a:srgbClr val="000000"/>
                          </a:solidFill>
                          <a:effectLst/>
                          <a:latin typeface="Montserrat" panose="00000500000000000000" pitchFamily="2" charset="0"/>
                        </a:rPr>
                        <a:t>CCM Group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Vega Baja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Arecibo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3980164922"/>
                  </a:ext>
                </a:extLst>
              </a:tr>
              <a:tr h="302400">
                <a:tc>
                  <a:txBody>
                    <a:bodyPr/>
                    <a:lstStyle/>
                    <a:p>
                      <a:pPr algn="ctr" fontAlgn="b"/>
                      <a:r>
                        <a:rPr lang="pt-BR" sz="900" b="0" i="0" u="none" strike="noStrike">
                          <a:solidFill>
                            <a:srgbClr val="000000"/>
                          </a:solidFill>
                          <a:effectLst/>
                          <a:latin typeface="Montserrat" panose="00000500000000000000" pitchFamily="2" charset="0"/>
                        </a:rPr>
                        <a:t>Plaza Peñuelas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Caribbean</a:t>
                      </a:r>
                      <a:r>
                        <a:rPr lang="pt-BR" sz="900" b="0" i="0" u="none" strike="noStrike" dirty="0">
                          <a:solidFill>
                            <a:srgbClr val="000000"/>
                          </a:solidFill>
                          <a:effectLst/>
                          <a:latin typeface="Montserrat" panose="00000500000000000000" pitchFamily="2" charset="0"/>
                        </a:rPr>
                        <a:t> City </a:t>
                      </a:r>
                      <a:r>
                        <a:rPr lang="pt-BR" sz="900" b="0" i="0" u="none" strike="noStrike" dirty="0" err="1">
                          <a:solidFill>
                            <a:srgbClr val="000000"/>
                          </a:solidFill>
                          <a:effectLst/>
                          <a:latin typeface="Montserrat" panose="00000500000000000000" pitchFamily="2" charset="0"/>
                        </a:rPr>
                        <a:t>Builders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Peñuelas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Ponce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2169466808"/>
                  </a:ext>
                </a:extLst>
              </a:tr>
              <a:tr h="302400">
                <a:tc>
                  <a:txBody>
                    <a:bodyPr/>
                    <a:lstStyle/>
                    <a:p>
                      <a:pPr algn="ctr" fontAlgn="b"/>
                      <a:r>
                        <a:rPr lang="pt-BR" sz="900" b="0" i="0" u="none" strike="noStrike">
                          <a:solidFill>
                            <a:srgbClr val="000000"/>
                          </a:solidFill>
                          <a:effectLst/>
                          <a:latin typeface="Montserrat" panose="00000500000000000000" pitchFamily="2" charset="0"/>
                        </a:rPr>
                        <a:t>Plaza Prados del Sur</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Plaza Juana Díaz</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Isabel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Guayama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2561620714"/>
                  </a:ext>
                </a:extLst>
              </a:tr>
              <a:tr h="302400">
                <a:tc>
                  <a:txBody>
                    <a:bodyPr/>
                    <a:lstStyle/>
                    <a:p>
                      <a:pPr algn="ctr" fontAlgn="b"/>
                      <a:r>
                        <a:rPr lang="pt-BR" sz="900" b="0" i="0" u="none" strike="noStrike">
                          <a:solidFill>
                            <a:srgbClr val="000000"/>
                          </a:solidFill>
                          <a:effectLst/>
                          <a:latin typeface="Montserrat" panose="00000500000000000000" pitchFamily="2" charset="0"/>
                        </a:rPr>
                        <a:t>Plaza Río Hondo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Developers Diversified</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Bayamón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Bayamón</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470419466"/>
                  </a:ext>
                </a:extLst>
              </a:tr>
              <a:tr h="302400">
                <a:tc>
                  <a:txBody>
                    <a:bodyPr/>
                    <a:lstStyle/>
                    <a:p>
                      <a:pPr algn="ctr" fontAlgn="b"/>
                      <a:r>
                        <a:rPr lang="pt-BR" sz="900" b="0" i="0" u="none" strike="noStrike">
                          <a:solidFill>
                            <a:srgbClr val="000000"/>
                          </a:solidFill>
                          <a:effectLst/>
                          <a:latin typeface="Montserrat" panose="00000500000000000000" pitchFamily="2" charset="0"/>
                        </a:rPr>
                        <a:t>Plaza Villa Blanca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CCM Group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Caguas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Humacao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3929758918"/>
                  </a:ext>
                </a:extLst>
              </a:tr>
              <a:tr h="302400">
                <a:tc>
                  <a:txBody>
                    <a:bodyPr/>
                    <a:lstStyle/>
                    <a:p>
                      <a:pPr algn="ctr" fontAlgn="b"/>
                      <a:r>
                        <a:rPr lang="pt-BR" sz="900" b="0" i="0" u="none" strike="noStrike">
                          <a:solidFill>
                            <a:srgbClr val="000000"/>
                          </a:solidFill>
                          <a:effectLst/>
                          <a:latin typeface="Montserrat" panose="00000500000000000000" pitchFamily="2" charset="0"/>
                        </a:rPr>
                        <a:t>Plaza Walmart</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Developers Diversified</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Guayama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Guayama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3933403289"/>
                  </a:ext>
                </a:extLst>
              </a:tr>
              <a:tr h="302400">
                <a:tc>
                  <a:txBody>
                    <a:bodyPr/>
                    <a:lstStyle/>
                    <a:p>
                      <a:pPr algn="ctr" fontAlgn="b"/>
                      <a:r>
                        <a:rPr lang="pt-BR" sz="900" b="0" i="0" u="none" strike="noStrike">
                          <a:solidFill>
                            <a:srgbClr val="000000"/>
                          </a:solidFill>
                          <a:effectLst/>
                          <a:latin typeface="Montserrat" panose="00000500000000000000" pitchFamily="2" charset="0"/>
                        </a:rPr>
                        <a:t>Plazoleta By Pass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Muñoz Holdings, Inc.</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Ponce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Ponce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562895131"/>
                  </a:ext>
                </a:extLst>
              </a:tr>
              <a:tr h="302400">
                <a:tc>
                  <a:txBody>
                    <a:bodyPr/>
                    <a:lstStyle/>
                    <a:p>
                      <a:pPr algn="ctr" fontAlgn="b"/>
                      <a:r>
                        <a:rPr lang="pt-BR" sz="900" b="0" i="0" u="none" strike="noStrike">
                          <a:solidFill>
                            <a:srgbClr val="000000"/>
                          </a:solidFill>
                          <a:effectLst/>
                          <a:latin typeface="Montserrat" panose="00000500000000000000" pitchFamily="2" charset="0"/>
                        </a:rPr>
                        <a:t>Plazoleta Isla Verde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Muñoz Holdings, Inc.</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Carolina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Carolina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2026311568"/>
                  </a:ext>
                </a:extLst>
              </a:tr>
              <a:tr h="302400">
                <a:tc>
                  <a:txBody>
                    <a:bodyPr/>
                    <a:lstStyle/>
                    <a:p>
                      <a:pPr algn="ctr" fontAlgn="b"/>
                      <a:r>
                        <a:rPr lang="pt-BR" sz="900" b="0" i="0" u="none" strike="noStrike">
                          <a:solidFill>
                            <a:srgbClr val="000000"/>
                          </a:solidFill>
                          <a:effectLst/>
                          <a:latin typeface="Montserrat" panose="00000500000000000000" pitchFamily="2" charset="0"/>
                        </a:rPr>
                        <a:t>PR 52, Inc.</a:t>
                      </a:r>
                    </a:p>
                  </a:txBody>
                  <a:tcPr marL="9525" marR="9525" marT="9525" marB="0" anchor="ctr"/>
                </a:tc>
                <a:tc>
                  <a:txBody>
                    <a:bodyPr/>
                    <a:lstStyle/>
                    <a:p>
                      <a:pPr algn="ctr" fontAlgn="b"/>
                      <a:r>
                        <a:rPr lang="es-ES" sz="900" b="0" i="0" u="none" strike="noStrike">
                          <a:solidFill>
                            <a:srgbClr val="000000"/>
                          </a:solidFill>
                          <a:effectLst/>
                          <a:latin typeface="Montserrat" panose="00000500000000000000" pitchFamily="2" charset="0"/>
                        </a:rPr>
                        <a:t>Grupo San Lorenzo, S.E. Empresas Pérez Hermanos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Cayey</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Guayama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3185641319"/>
                  </a:ext>
                </a:extLst>
              </a:tr>
              <a:tr h="302400">
                <a:tc>
                  <a:txBody>
                    <a:bodyPr/>
                    <a:lstStyle/>
                    <a:p>
                      <a:pPr algn="ctr" fontAlgn="b"/>
                      <a:r>
                        <a:rPr lang="pt-BR" sz="900" b="0" i="0" u="none" strike="noStrike">
                          <a:solidFill>
                            <a:srgbClr val="000000"/>
                          </a:solidFill>
                          <a:effectLst/>
                          <a:latin typeface="Montserrat" panose="00000500000000000000" pitchFamily="2" charset="0"/>
                        </a:rPr>
                        <a:t>Reparto Metropolitano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CCM Group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Río Piedras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Humacao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2746906140"/>
                  </a:ext>
                </a:extLst>
              </a:tr>
              <a:tr h="302400">
                <a:tc>
                  <a:txBody>
                    <a:bodyPr/>
                    <a:lstStyle/>
                    <a:p>
                      <a:pPr algn="ctr" fontAlgn="b"/>
                      <a:r>
                        <a:rPr lang="pt-BR" sz="900" b="0" i="0" u="none" strike="noStrike">
                          <a:solidFill>
                            <a:srgbClr val="000000"/>
                          </a:solidFill>
                          <a:effectLst/>
                          <a:latin typeface="Montserrat" panose="00000500000000000000" pitchFamily="2" charset="0"/>
                        </a:rPr>
                        <a:t>Salinas Shopping Center</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Santurce</a:t>
                      </a:r>
                      <a:r>
                        <a:rPr lang="pt-BR" sz="900" b="0" i="0" u="none" strike="noStrike" dirty="0">
                          <a:solidFill>
                            <a:srgbClr val="000000"/>
                          </a:solidFill>
                          <a:effectLst/>
                          <a:latin typeface="Montserrat" panose="00000500000000000000" pitchFamily="2" charset="0"/>
                        </a:rPr>
                        <a:t>, Inc. y Quintana Holding </a:t>
                      </a:r>
                      <a:r>
                        <a:rPr lang="pt-BR" sz="900" b="0" i="0" u="none" strike="noStrike" dirty="0" err="1">
                          <a:solidFill>
                            <a:srgbClr val="000000"/>
                          </a:solidFill>
                          <a:effectLst/>
                          <a:latin typeface="Montserrat" panose="00000500000000000000" pitchFamily="2" charset="0"/>
                        </a:rPr>
                        <a:t>Corp</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Affiliates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Salinas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Guayama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4084903455"/>
                  </a:ext>
                </a:extLst>
              </a:tr>
              <a:tr h="302400">
                <a:tc>
                  <a:txBody>
                    <a:bodyPr/>
                    <a:lstStyle/>
                    <a:p>
                      <a:pPr algn="ctr" fontAlgn="b"/>
                      <a:r>
                        <a:rPr lang="pt-BR" sz="900" b="0" i="0" u="none" strike="noStrike">
                          <a:solidFill>
                            <a:srgbClr val="000000"/>
                          </a:solidFill>
                          <a:effectLst/>
                          <a:latin typeface="Montserrat" panose="00000500000000000000" pitchFamily="2" charset="0"/>
                        </a:rPr>
                        <a:t>San Lorenzo Shopping Center</a:t>
                      </a:r>
                    </a:p>
                  </a:txBody>
                  <a:tcPr marL="9525" marR="9525" marT="9525" marB="0" anchor="ctr"/>
                </a:tc>
                <a:tc>
                  <a:txBody>
                    <a:bodyPr/>
                    <a:lstStyle/>
                    <a:p>
                      <a:pPr algn="ctr" fontAlgn="b"/>
                      <a:r>
                        <a:rPr lang="es-ES" sz="900" b="0" i="0" u="none" strike="noStrike">
                          <a:solidFill>
                            <a:srgbClr val="000000"/>
                          </a:solidFill>
                          <a:effectLst/>
                          <a:latin typeface="Montserrat" panose="00000500000000000000" pitchFamily="2" charset="0"/>
                        </a:rPr>
                        <a:t>Grupo San Lorenzo, S.E. Empresas Pérez Hermanos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 Lorenzo</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Humacao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3857270473"/>
                  </a:ext>
                </a:extLst>
              </a:tr>
              <a:tr h="302400">
                <a:tc>
                  <a:txBody>
                    <a:bodyPr/>
                    <a:lstStyle/>
                    <a:p>
                      <a:pPr algn="ctr" fontAlgn="b"/>
                      <a:r>
                        <a:rPr lang="pt-BR" sz="900" b="0" i="0" u="none" strike="noStrike">
                          <a:solidFill>
                            <a:srgbClr val="000000"/>
                          </a:solidFill>
                          <a:effectLst/>
                          <a:latin typeface="Montserrat" panose="00000500000000000000" pitchFamily="2" charset="0"/>
                        </a:rPr>
                        <a:t>San Patricio Plaza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Caparra Center Associates, LLC</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Guaynabo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 Juan</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929604792"/>
                  </a:ext>
                </a:extLst>
              </a:tr>
              <a:tr h="302400">
                <a:tc>
                  <a:txBody>
                    <a:bodyPr/>
                    <a:lstStyle/>
                    <a:p>
                      <a:pPr algn="ctr" fontAlgn="b"/>
                      <a:r>
                        <a:rPr lang="pt-BR" sz="900" b="0" i="0" u="none" strike="noStrike">
                          <a:solidFill>
                            <a:srgbClr val="000000"/>
                          </a:solidFill>
                          <a:effectLst/>
                          <a:latin typeface="Montserrat" panose="00000500000000000000" pitchFamily="2" charset="0"/>
                        </a:rPr>
                        <a:t>Santa María Shopping Center</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Santurce</a:t>
                      </a:r>
                      <a:r>
                        <a:rPr lang="pt-BR" sz="900" b="0" i="0" u="none" strike="noStrike" dirty="0">
                          <a:solidFill>
                            <a:srgbClr val="000000"/>
                          </a:solidFill>
                          <a:effectLst/>
                          <a:latin typeface="Montserrat" panose="00000500000000000000" pitchFamily="2" charset="0"/>
                        </a:rPr>
                        <a:t>, Inc. y Quintana Holding </a:t>
                      </a:r>
                      <a:r>
                        <a:rPr lang="pt-BR" sz="900" b="0" i="0" u="none" strike="noStrike" dirty="0" err="1">
                          <a:solidFill>
                            <a:srgbClr val="000000"/>
                          </a:solidFill>
                          <a:effectLst/>
                          <a:latin typeface="Montserrat" panose="00000500000000000000" pitchFamily="2" charset="0"/>
                        </a:rPr>
                        <a:t>Corp</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Affiliates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Guaynabo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 Juan</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3611666958"/>
                  </a:ext>
                </a:extLst>
              </a:tr>
              <a:tr h="302400">
                <a:tc>
                  <a:txBody>
                    <a:bodyPr/>
                    <a:lstStyle/>
                    <a:p>
                      <a:pPr algn="ctr" fontAlgn="b"/>
                      <a:r>
                        <a:rPr lang="pt-BR" sz="900" b="0" i="0" u="none" strike="noStrike">
                          <a:solidFill>
                            <a:srgbClr val="000000"/>
                          </a:solidFill>
                          <a:effectLst/>
                          <a:latin typeface="Montserrat" panose="00000500000000000000" pitchFamily="2" charset="0"/>
                        </a:rPr>
                        <a:t>Santa Rosa Mall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CCM Group</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Bayamón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Bayamón</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1661396278"/>
                  </a:ext>
                </a:extLst>
              </a:tr>
              <a:tr h="302400">
                <a:tc>
                  <a:txBody>
                    <a:bodyPr/>
                    <a:lstStyle/>
                    <a:p>
                      <a:pPr algn="ctr" fontAlgn="b"/>
                      <a:r>
                        <a:rPr lang="pt-BR" sz="900" b="0" i="0" u="none" strike="noStrike">
                          <a:solidFill>
                            <a:srgbClr val="000000"/>
                          </a:solidFill>
                          <a:effectLst/>
                          <a:latin typeface="Montserrat" panose="00000500000000000000" pitchFamily="2" charset="0"/>
                        </a:rPr>
                        <a:t>Sugar Cane Plaza</a:t>
                      </a:r>
                    </a:p>
                  </a:txBody>
                  <a:tcPr marL="9525" marR="9525" marT="9525" marB="0" anchor="ctr"/>
                </a:tc>
                <a:tc>
                  <a:txBody>
                    <a:bodyPr/>
                    <a:lstStyle/>
                    <a:p>
                      <a:pPr algn="ctr" fontAlgn="b"/>
                      <a:r>
                        <a:rPr lang="es-ES" sz="900" b="0" i="0" u="none" strike="noStrike">
                          <a:solidFill>
                            <a:srgbClr val="000000"/>
                          </a:solidFill>
                          <a:effectLst/>
                          <a:latin typeface="Montserrat" panose="00000500000000000000" pitchFamily="2" charset="0"/>
                        </a:rPr>
                        <a:t>Grupo San Lorenzo, S.E. Empresas Pérez Hermanos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Cayey</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Guayama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1428700010"/>
                  </a:ext>
                </a:extLst>
              </a:tr>
              <a:tr h="302400">
                <a:tc>
                  <a:txBody>
                    <a:bodyPr/>
                    <a:lstStyle/>
                    <a:p>
                      <a:pPr algn="ctr" fontAlgn="b"/>
                      <a:r>
                        <a:rPr lang="en-US" sz="900" b="0" i="0" u="none" strike="noStrike">
                          <a:solidFill>
                            <a:srgbClr val="000000"/>
                          </a:solidFill>
                          <a:effectLst/>
                          <a:latin typeface="Montserrat" panose="00000500000000000000" pitchFamily="2" charset="0"/>
                        </a:rPr>
                        <a:t>The Mall of San Juan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Taubman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 Juan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 Juan</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3773668651"/>
                  </a:ext>
                </a:extLst>
              </a:tr>
              <a:tr h="302400">
                <a:tc>
                  <a:txBody>
                    <a:bodyPr/>
                    <a:lstStyle/>
                    <a:p>
                      <a:pPr algn="ctr" fontAlgn="b"/>
                      <a:r>
                        <a:rPr lang="pt-BR" sz="900" b="0" i="0" u="none" strike="noStrike">
                          <a:solidFill>
                            <a:srgbClr val="000000"/>
                          </a:solidFill>
                          <a:effectLst/>
                          <a:latin typeface="Montserrat" panose="00000500000000000000" pitchFamily="2" charset="0"/>
                        </a:rPr>
                        <a:t>The Outlet 66 Mall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FOM PR, S.E.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Canóvanas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Carolina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2573794083"/>
                  </a:ext>
                </a:extLst>
              </a:tr>
              <a:tr h="302400">
                <a:tc>
                  <a:txBody>
                    <a:bodyPr/>
                    <a:lstStyle/>
                    <a:p>
                      <a:pPr algn="ctr" fontAlgn="b"/>
                      <a:r>
                        <a:rPr lang="pt-BR" sz="900" b="0" i="0" u="none" strike="noStrike">
                          <a:solidFill>
                            <a:srgbClr val="000000"/>
                          </a:solidFill>
                          <a:effectLst/>
                          <a:latin typeface="Montserrat" panose="00000500000000000000" pitchFamily="2" charset="0"/>
                        </a:rPr>
                        <a:t>The Outlets at Montehiedra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Urban Edge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 Juan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 Juan</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tc>
                <a:extLst>
                  <a:ext uri="{0D108BD9-81ED-4DB2-BD59-A6C34878D82A}">
                    <a16:rowId xmlns:a16="http://schemas.microsoft.com/office/drawing/2014/main" val="3402022351"/>
                  </a:ext>
                </a:extLst>
              </a:tr>
            </a:tbl>
          </a:graphicData>
        </a:graphic>
      </p:graphicFrame>
      <p:sp>
        <p:nvSpPr>
          <p:cNvPr id="2" name="CaixaDeTexto 1">
            <a:extLst>
              <a:ext uri="{FF2B5EF4-FFF2-40B4-BE49-F238E27FC236}">
                <a16:creationId xmlns:a16="http://schemas.microsoft.com/office/drawing/2014/main" id="{1410AAA4-7324-DFD4-122D-1505511177F1}"/>
              </a:ext>
            </a:extLst>
          </p:cNvPr>
          <p:cNvSpPr txBox="1"/>
          <p:nvPr/>
        </p:nvSpPr>
        <p:spPr>
          <a:xfrm>
            <a:off x="1173266" y="4270718"/>
            <a:ext cx="2552516" cy="230832"/>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Información de GLA no declarada. </a:t>
            </a:r>
            <a:endParaRPr lang="es-419" sz="900" dirty="0">
              <a:latin typeface="Montserrat" panose="00000500000000000000" pitchFamily="2" charset="0"/>
              <a:cs typeface="Calibri" panose="020F0502020204030204" pitchFamily="34" charset="0"/>
            </a:endParaRPr>
          </a:p>
        </p:txBody>
      </p:sp>
      <p:sp>
        <p:nvSpPr>
          <p:cNvPr id="12" name="Google Shape;96;p7">
            <a:extLst>
              <a:ext uri="{FF2B5EF4-FFF2-40B4-BE49-F238E27FC236}">
                <a16:creationId xmlns:a16="http://schemas.microsoft.com/office/drawing/2014/main" id="{6BC366A2-5B62-DC4A-1571-4F43D4DD52F5}"/>
              </a:ext>
            </a:extLst>
          </p:cNvPr>
          <p:cNvSpPr txBox="1"/>
          <p:nvPr/>
        </p:nvSpPr>
        <p:spPr>
          <a:xfrm>
            <a:off x="1346010" y="6389857"/>
            <a:ext cx="2197016" cy="223098"/>
          </a:xfrm>
          <a:prstGeom prst="rect">
            <a:avLst/>
          </a:prstGeom>
          <a:noFill/>
          <a:ln>
            <a:noFill/>
          </a:ln>
        </p:spPr>
        <p:txBody>
          <a:bodyPr spcFirstLastPara="1" wrap="square" lIns="91425" tIns="45700" rIns="91425" bIns="45700" anchor="t" anchorCtr="0">
            <a:spAutoFit/>
          </a:bodyPr>
          <a:lstStyle/>
          <a:p>
            <a:pPr algn="l"/>
            <a:r>
              <a:rPr lang="pt-BR" sz="850" dirty="0" err="1">
                <a:latin typeface="Montserrat" panose="00000500000000000000" pitchFamily="2" charset="0"/>
              </a:rPr>
              <a:t>Subtitular</a:t>
            </a:r>
            <a:r>
              <a:rPr lang="pt-BR" sz="850" dirty="0">
                <a:latin typeface="Montserrat" panose="00000500000000000000" pitchFamily="2" charset="0"/>
              </a:rPr>
              <a:t>: N/D = No declarado</a:t>
            </a:r>
            <a:endParaRPr lang="es-419" sz="850" dirty="0">
              <a:latin typeface="Montserrat" panose="00000500000000000000" pitchFamily="2" charset="0"/>
            </a:endParaRPr>
          </a:p>
        </p:txBody>
      </p:sp>
      <p:sp>
        <p:nvSpPr>
          <p:cNvPr id="13" name="Retângulo: Cantos Arredondados 12">
            <a:extLst>
              <a:ext uri="{FF2B5EF4-FFF2-40B4-BE49-F238E27FC236}">
                <a16:creationId xmlns:a16="http://schemas.microsoft.com/office/drawing/2014/main" id="{EFBF8E85-9406-07E4-E694-9A8F04178DE6}"/>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230</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4" name="Retângulo: Cantos Arredondados 13">
            <a:hlinkClick r:id="rId4" action="ppaction://hlinksldjump"/>
            <a:extLst>
              <a:ext uri="{FF2B5EF4-FFF2-40B4-BE49-F238E27FC236}">
                <a16:creationId xmlns:a16="http://schemas.microsoft.com/office/drawing/2014/main" id="{22DEF994-9388-CB80-F71B-BC472F4AABDF}"/>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774704900"/>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021393" y="-1234731"/>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945720" y="3460242"/>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Desenho de bandeira&#10;&#10;Descrição gerada automaticamente com confiança média">
            <a:extLst>
              <a:ext uri="{FF2B5EF4-FFF2-40B4-BE49-F238E27FC236}">
                <a16:creationId xmlns:a16="http://schemas.microsoft.com/office/drawing/2014/main" id="{A78A9180-B03C-A841-48FC-DF1EDD9B977E}"/>
              </a:ext>
            </a:extLst>
          </p:cNvPr>
          <p:cNvPicPr>
            <a:picLocks noChangeAspect="1"/>
          </p:cNvPicPr>
          <p:nvPr/>
        </p:nvPicPr>
        <p:blipFill>
          <a:blip r:embed="rId2" cstate="print">
            <a:extLst>
              <a:ext uri="{BEBA8EAE-BF5A-486C-A8C5-ECC9F3942E4B}">
                <a14:imgProps xmlns:a14="http://schemas.microsoft.com/office/drawing/2010/main">
                  <a14:imgLayer r:embed="rId3">
                    <a14:imgEffect>
                      <a14:saturation sat="400000"/>
                    </a14:imgEffect>
                  </a14:imgLayer>
                </a14:imgProps>
              </a:ext>
              <a:ext uri="{28A0092B-C50C-407E-A947-70E740481C1C}">
                <a14:useLocalDpi xmlns:a14="http://schemas.microsoft.com/office/drawing/2010/main" val="0"/>
              </a:ext>
            </a:extLst>
          </a:blip>
          <a:stretch>
            <a:fillRect/>
          </a:stretch>
        </p:blipFill>
        <p:spPr>
          <a:xfrm rot="16200000">
            <a:off x="-3052968" y="3052969"/>
            <a:ext cx="6858000" cy="752058"/>
          </a:xfrm>
          <a:prstGeom prst="rect">
            <a:avLst/>
          </a:prstGeom>
        </p:spPr>
      </p:pic>
      <p:sp>
        <p:nvSpPr>
          <p:cNvPr id="5" name="CaixaDeTexto 4">
            <a:extLst>
              <a:ext uri="{FF2B5EF4-FFF2-40B4-BE49-F238E27FC236}">
                <a16:creationId xmlns:a16="http://schemas.microsoft.com/office/drawing/2014/main" id="{627C4379-A24A-A82D-7CF7-65E0E76C48ED}"/>
              </a:ext>
            </a:extLst>
          </p:cNvPr>
          <p:cNvSpPr txBox="1"/>
          <p:nvPr/>
        </p:nvSpPr>
        <p:spPr>
          <a:xfrm>
            <a:off x="1173266" y="335279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5E67FC"/>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5E67FC"/>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5E67FC"/>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614974C2-0E76-D715-3C45-BF7D6210C8F5}"/>
              </a:ext>
            </a:extLst>
          </p:cNvPr>
          <p:cNvGrpSpPr/>
          <p:nvPr/>
        </p:nvGrpSpPr>
        <p:grpSpPr>
          <a:xfrm rot="10800000">
            <a:off x="-16486" y="-378880"/>
            <a:ext cx="768547" cy="7492999"/>
            <a:chOff x="61022" y="-406399"/>
            <a:chExt cx="649512" cy="406398"/>
          </a:xfrm>
        </p:grpSpPr>
        <p:sp>
          <p:nvSpPr>
            <p:cNvPr id="6" name="Retângulo 5">
              <a:extLst>
                <a:ext uri="{FF2B5EF4-FFF2-40B4-BE49-F238E27FC236}">
                  <a16:creationId xmlns:a16="http://schemas.microsoft.com/office/drawing/2014/main" id="{E190FEF5-B062-E86E-28C1-833D0A3932E3}"/>
                </a:ext>
              </a:extLst>
            </p:cNvPr>
            <p:cNvSpPr/>
            <p:nvPr/>
          </p:nvSpPr>
          <p:spPr>
            <a:xfrm>
              <a:off x="279202" y="-406399"/>
              <a:ext cx="232959" cy="4063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DC5075D5-F853-6771-AE5B-12A010CF2FD5}"/>
                </a:ext>
              </a:extLst>
            </p:cNvPr>
            <p:cNvSpPr/>
            <p:nvPr/>
          </p:nvSpPr>
          <p:spPr>
            <a:xfrm>
              <a:off x="61022" y="-406399"/>
              <a:ext cx="232959" cy="406398"/>
            </a:xfrm>
            <a:prstGeom prst="rect">
              <a:avLst/>
            </a:prstGeom>
            <a:solidFill>
              <a:srgbClr val="5E67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3AE1D8ED-0C3F-F392-DBE2-9845B0C997F4}"/>
                </a:ext>
              </a:extLst>
            </p:cNvPr>
            <p:cNvSpPr/>
            <p:nvPr/>
          </p:nvSpPr>
          <p:spPr>
            <a:xfrm>
              <a:off x="500510" y="-406399"/>
              <a:ext cx="210024" cy="406398"/>
            </a:xfrm>
            <a:prstGeom prst="rect">
              <a:avLst/>
            </a:prstGeom>
            <a:solidFill>
              <a:srgbClr val="E934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380B3151-698B-DD9B-23FD-E62BD39812B5}"/>
              </a:ext>
            </a:extLst>
          </p:cNvPr>
          <p:cNvGraphicFramePr>
            <a:graphicFrameLocks noGrp="1"/>
          </p:cNvGraphicFramePr>
          <p:nvPr>
            <p:extLst>
              <p:ext uri="{D42A27DB-BD31-4B8C-83A1-F6EECF244321}">
                <p14:modId xmlns:p14="http://schemas.microsoft.com/office/powerpoint/2010/main" val="2230440110"/>
              </p:ext>
            </p:extLst>
          </p:nvPr>
        </p:nvGraphicFramePr>
        <p:xfrm>
          <a:off x="3725782" y="0"/>
          <a:ext cx="7812001" cy="1713058"/>
        </p:xfrm>
        <a:graphic>
          <a:graphicData uri="http://schemas.openxmlformats.org/drawingml/2006/table">
            <a:tbl>
              <a:tblPr firstRow="1" bandRow="1">
                <a:tableStyleId>{5C22544A-7EE6-4342-B048-85BDC9FD1C3A}</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7848">
                <a:tc>
                  <a:txBody>
                    <a:bodyPr/>
                    <a:lstStyle/>
                    <a:p>
                      <a:pPr algn="ctr"/>
                      <a:r>
                        <a:rPr lang="pt-BR" sz="1100" dirty="0">
                          <a:latin typeface="Montserrat" panose="00000500000000000000" pitchFamily="2" charset="0"/>
                        </a:rPr>
                        <a:t>CENTRO COMERCIAL</a:t>
                      </a:r>
                    </a:p>
                  </a:txBody>
                  <a:tcPr anchor="ctr">
                    <a:solidFill>
                      <a:srgbClr val="5E67FC"/>
                    </a:solidFill>
                  </a:tcPr>
                </a:tc>
                <a:tc>
                  <a:txBody>
                    <a:bodyPr/>
                    <a:lstStyle/>
                    <a:p>
                      <a:pPr algn="ctr"/>
                      <a:r>
                        <a:rPr lang="pt-BR" sz="1100" dirty="0">
                          <a:latin typeface="Montserrat" panose="00000500000000000000" pitchFamily="2" charset="0"/>
                        </a:rPr>
                        <a:t>DESAROLLADOR</a:t>
                      </a:r>
                    </a:p>
                  </a:txBody>
                  <a:tcPr anchor="ctr">
                    <a:solidFill>
                      <a:srgbClr val="5E67FC"/>
                    </a:solidFill>
                  </a:tcPr>
                </a:tc>
                <a:tc>
                  <a:txBody>
                    <a:bodyPr/>
                    <a:lstStyle/>
                    <a:p>
                      <a:pPr algn="ctr"/>
                      <a:r>
                        <a:rPr lang="pt-BR" sz="1100" dirty="0">
                          <a:latin typeface="Montserrat" panose="00000500000000000000" pitchFamily="2" charset="0"/>
                        </a:rPr>
                        <a:t>ESCUINTLA (DEPARTAMENTO)</a:t>
                      </a:r>
                    </a:p>
                  </a:txBody>
                  <a:tcPr anchor="ctr">
                    <a:solidFill>
                      <a:srgbClr val="5E67FC"/>
                    </a:solidFill>
                  </a:tcPr>
                </a:tc>
                <a:tc>
                  <a:txBody>
                    <a:bodyPr/>
                    <a:lstStyle/>
                    <a:p>
                      <a:pPr algn="ctr"/>
                      <a:r>
                        <a:rPr lang="pt-BR" sz="1100" dirty="0">
                          <a:latin typeface="Montserrat" panose="00000500000000000000" pitchFamily="2" charset="0"/>
                        </a:rPr>
                        <a:t>ESTADO</a:t>
                      </a:r>
                    </a:p>
                  </a:txBody>
                  <a:tcPr anchor="ctr">
                    <a:solidFill>
                      <a:srgbClr val="5E67FC"/>
                    </a:solidFill>
                  </a:tcPr>
                </a:tc>
                <a:tc>
                  <a:txBody>
                    <a:bodyPr/>
                    <a:lstStyle/>
                    <a:p>
                      <a:pPr algn="ctr"/>
                      <a:r>
                        <a:rPr lang="pt-BR" sz="1100" dirty="0">
                          <a:latin typeface="Montserrat" panose="00000500000000000000" pitchFamily="2" charset="0"/>
                        </a:rPr>
                        <a:t>GLA</a:t>
                      </a:r>
                    </a:p>
                  </a:txBody>
                  <a:tcPr anchor="ctr">
                    <a:solidFill>
                      <a:srgbClr val="5E67FC"/>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Torrimar</a:t>
                      </a:r>
                      <a:r>
                        <a:rPr lang="pt-BR" sz="900" b="0" i="0" u="none" strike="noStrike" dirty="0">
                          <a:solidFill>
                            <a:srgbClr val="000000"/>
                          </a:solidFill>
                          <a:effectLst/>
                          <a:latin typeface="Montserrat" panose="00000500000000000000" pitchFamily="2" charset="0"/>
                        </a:rPr>
                        <a:t> Shopping Center</a:t>
                      </a:r>
                    </a:p>
                  </a:txBody>
                  <a:tcPr marL="9525" marR="9525" marT="9525" marB="0" anchor="ctr">
                    <a:solidFill>
                      <a:srgbClr val="D2DEEF"/>
                    </a:solidFill>
                  </a:tcPr>
                </a:tc>
                <a:tc>
                  <a:txBody>
                    <a:bodyPr/>
                    <a:lstStyle/>
                    <a:p>
                      <a:pPr algn="ctr" fontAlgn="b"/>
                      <a:r>
                        <a:rPr lang="es-ES" sz="900" b="0" i="0" u="none" strike="noStrike">
                          <a:solidFill>
                            <a:srgbClr val="000000"/>
                          </a:solidFill>
                          <a:effectLst/>
                          <a:latin typeface="Montserrat" panose="00000500000000000000" pitchFamily="2" charset="0"/>
                        </a:rPr>
                        <a:t>Empresas Puertorriqueñas de Desarrollo, Inc. / Grupo Villamil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Guaynabo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 Juan</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4084838371"/>
                  </a:ext>
                </a:extLst>
              </a:tr>
              <a:tr h="313200">
                <a:tc>
                  <a:txBody>
                    <a:bodyPr/>
                    <a:lstStyle/>
                    <a:p>
                      <a:pPr algn="ctr" fontAlgn="b"/>
                      <a:r>
                        <a:rPr lang="pt-BR" sz="900" b="0" i="0" u="none" strike="noStrike">
                          <a:solidFill>
                            <a:srgbClr val="000000"/>
                          </a:solidFill>
                          <a:effectLst/>
                          <a:latin typeface="Montserrat" panose="00000500000000000000" pitchFamily="2" charset="0"/>
                        </a:rPr>
                        <a:t>Triumph Plaza</a:t>
                      </a:r>
                    </a:p>
                  </a:txBody>
                  <a:tcPr marL="9525" marR="9525" marT="9525" marB="0" anchor="ctr">
                    <a:solidFill>
                      <a:srgbClr val="EAEFF7"/>
                    </a:solidFill>
                  </a:tcPr>
                </a:tc>
                <a:tc>
                  <a:txBody>
                    <a:bodyPr/>
                    <a:lstStyle/>
                    <a:p>
                      <a:pPr algn="ctr" fontAlgn="b"/>
                      <a:r>
                        <a:rPr lang="pt-BR" sz="900" b="0" i="0" u="none" strike="noStrike" dirty="0" err="1">
                          <a:solidFill>
                            <a:srgbClr val="000000"/>
                          </a:solidFill>
                          <a:effectLst/>
                          <a:latin typeface="Montserrat" panose="00000500000000000000" pitchFamily="2" charset="0"/>
                        </a:rPr>
                        <a:t>Muñoz</a:t>
                      </a:r>
                      <a:r>
                        <a:rPr lang="pt-BR" sz="900" b="0" i="0" u="none" strike="noStrike" dirty="0">
                          <a:solidFill>
                            <a:srgbClr val="000000"/>
                          </a:solidFill>
                          <a:effectLst/>
                          <a:latin typeface="Montserrat" panose="00000500000000000000" pitchFamily="2" charset="0"/>
                        </a:rPr>
                        <a:t> Holdings, Inc.</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Humacao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Humacao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N/D</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extLst>
                  <a:ext uri="{0D108BD9-81ED-4DB2-BD59-A6C34878D82A}">
                    <a16:rowId xmlns:a16="http://schemas.microsoft.com/office/drawing/2014/main" val="3980164922"/>
                  </a:ext>
                </a:extLst>
              </a:tr>
              <a:tr h="313200">
                <a:tc>
                  <a:txBody>
                    <a:bodyPr/>
                    <a:lstStyle/>
                    <a:p>
                      <a:pPr algn="ctr" fontAlgn="b"/>
                      <a:r>
                        <a:rPr lang="pt-BR" sz="900" b="0" i="0" u="none" strike="noStrike">
                          <a:solidFill>
                            <a:srgbClr val="000000"/>
                          </a:solidFill>
                          <a:effectLst/>
                          <a:latin typeface="Montserrat" panose="00000500000000000000" pitchFamily="2" charset="0"/>
                        </a:rPr>
                        <a:t>Villa Fontana Shopping Center</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Santurce</a:t>
                      </a:r>
                      <a:r>
                        <a:rPr lang="pt-BR" sz="900" b="0" i="0" u="none" strike="noStrike" dirty="0">
                          <a:solidFill>
                            <a:srgbClr val="000000"/>
                          </a:solidFill>
                          <a:effectLst/>
                          <a:latin typeface="Montserrat" panose="00000500000000000000" pitchFamily="2" charset="0"/>
                        </a:rPr>
                        <a:t>, Inc. y Quintana Holding </a:t>
                      </a:r>
                      <a:r>
                        <a:rPr lang="pt-BR" sz="900" b="0" i="0" u="none" strike="noStrike" dirty="0" err="1">
                          <a:solidFill>
                            <a:srgbClr val="000000"/>
                          </a:solidFill>
                          <a:effectLst/>
                          <a:latin typeface="Montserrat" panose="00000500000000000000" pitchFamily="2" charset="0"/>
                        </a:rPr>
                        <a:t>Corp</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Affiliates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Carolina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Carolina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rPr>
                        <a:t>N/D</a:t>
                      </a:r>
                    </a:p>
                  </a:txBody>
                  <a:tcPr marL="9525" marR="9525" marT="9525" marB="0" anchor="ctr"/>
                </a:tc>
                <a:extLst>
                  <a:ext uri="{0D108BD9-81ED-4DB2-BD59-A6C34878D82A}">
                    <a16:rowId xmlns:a16="http://schemas.microsoft.com/office/drawing/2014/main" val="2169466808"/>
                  </a:ext>
                </a:extLst>
              </a:tr>
            </a:tbl>
          </a:graphicData>
        </a:graphic>
      </p:graphicFrame>
      <p:sp>
        <p:nvSpPr>
          <p:cNvPr id="2" name="CaixaDeTexto 1">
            <a:extLst>
              <a:ext uri="{FF2B5EF4-FFF2-40B4-BE49-F238E27FC236}">
                <a16:creationId xmlns:a16="http://schemas.microsoft.com/office/drawing/2014/main" id="{E5087216-20B5-983D-FDC4-52C4A46D269B}"/>
              </a:ext>
            </a:extLst>
          </p:cNvPr>
          <p:cNvSpPr txBox="1"/>
          <p:nvPr/>
        </p:nvSpPr>
        <p:spPr>
          <a:xfrm>
            <a:off x="1173266" y="4270718"/>
            <a:ext cx="2552516" cy="369332"/>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Información de GLA no declarada por la cámara del país. </a:t>
            </a:r>
            <a:endParaRPr lang="es-419" sz="900" dirty="0">
              <a:latin typeface="Montserrat" panose="00000500000000000000" pitchFamily="2" charset="0"/>
              <a:cs typeface="Calibri" panose="020F0502020204030204" pitchFamily="34" charset="0"/>
            </a:endParaRPr>
          </a:p>
        </p:txBody>
      </p:sp>
      <p:sp>
        <p:nvSpPr>
          <p:cNvPr id="12" name="Google Shape;96;p7">
            <a:extLst>
              <a:ext uri="{FF2B5EF4-FFF2-40B4-BE49-F238E27FC236}">
                <a16:creationId xmlns:a16="http://schemas.microsoft.com/office/drawing/2014/main" id="{12CFF30C-BC0A-7CD8-9895-80766BBEAE35}"/>
              </a:ext>
            </a:extLst>
          </p:cNvPr>
          <p:cNvSpPr txBox="1"/>
          <p:nvPr/>
        </p:nvSpPr>
        <p:spPr>
          <a:xfrm>
            <a:off x="1313793" y="6400695"/>
            <a:ext cx="2197016" cy="223098"/>
          </a:xfrm>
          <a:prstGeom prst="rect">
            <a:avLst/>
          </a:prstGeom>
          <a:noFill/>
          <a:ln>
            <a:noFill/>
          </a:ln>
        </p:spPr>
        <p:txBody>
          <a:bodyPr spcFirstLastPara="1" wrap="square" lIns="91425" tIns="45700" rIns="91425" bIns="45700" anchor="t" anchorCtr="0">
            <a:spAutoFit/>
          </a:bodyPr>
          <a:lstStyle/>
          <a:p>
            <a:pPr algn="l"/>
            <a:r>
              <a:rPr lang="pt-BR" sz="850">
                <a:latin typeface="Montserrat" panose="00000500000000000000" pitchFamily="2" charset="0"/>
              </a:rPr>
              <a:t>Subtitular: N/D = No declarado</a:t>
            </a:r>
            <a:endParaRPr lang="es-419" sz="850" dirty="0">
              <a:latin typeface="Montserrat" panose="00000500000000000000" pitchFamily="2" charset="0"/>
            </a:endParaRPr>
          </a:p>
        </p:txBody>
      </p:sp>
      <p:sp>
        <p:nvSpPr>
          <p:cNvPr id="13" name="Retângulo: Cantos Arredondados 12">
            <a:extLst>
              <a:ext uri="{FF2B5EF4-FFF2-40B4-BE49-F238E27FC236}">
                <a16:creationId xmlns:a16="http://schemas.microsoft.com/office/drawing/2014/main" id="{7CD7C3DF-0933-FC1D-7132-587C391FB46A}"/>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231</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4" name="Retângulo: Cantos Arredondados 13">
            <a:hlinkClick r:id="rId4" action="ppaction://hlinksldjump"/>
            <a:extLst>
              <a:ext uri="{FF2B5EF4-FFF2-40B4-BE49-F238E27FC236}">
                <a16:creationId xmlns:a16="http://schemas.microsoft.com/office/drawing/2014/main" id="{55E111F5-B4C9-B591-05DB-BA9CE7C1C605}"/>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204901048"/>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ixaDeTexto 3">
            <a:extLst>
              <a:ext uri="{FF2B5EF4-FFF2-40B4-BE49-F238E27FC236}">
                <a16:creationId xmlns:a16="http://schemas.microsoft.com/office/drawing/2014/main" id="{B6B93228-D4F8-0083-151D-B9654AA0F60F}"/>
              </a:ext>
            </a:extLst>
          </p:cNvPr>
          <p:cNvSpPr txBox="1"/>
          <p:nvPr/>
        </p:nvSpPr>
        <p:spPr>
          <a:xfrm>
            <a:off x="4522357" y="2966736"/>
            <a:ext cx="5379427" cy="969496"/>
          </a:xfrm>
          <a:prstGeom prst="rect">
            <a:avLst/>
          </a:prstGeom>
          <a:noFill/>
        </p:spPr>
        <p:txBody>
          <a:bodyPr wrap="square" rtlCol="0">
            <a:spAutoFit/>
          </a:bodyPr>
          <a:lstStyle/>
          <a:p>
            <a:r>
              <a:rPr lang="pt-BR" sz="5700" b="1" dirty="0">
                <a:solidFill>
                  <a:srgbClr val="F8D217"/>
                </a:solidFill>
                <a:latin typeface="Montserrat" panose="00000500000000000000" pitchFamily="2" charset="0"/>
              </a:rPr>
              <a:t>Venezuela</a:t>
            </a:r>
          </a:p>
        </p:txBody>
      </p:sp>
      <p:cxnSp>
        <p:nvCxnSpPr>
          <p:cNvPr id="9" name="Conector reto 8">
            <a:extLst>
              <a:ext uri="{FF2B5EF4-FFF2-40B4-BE49-F238E27FC236}">
                <a16:creationId xmlns:a16="http://schemas.microsoft.com/office/drawing/2014/main" id="{4EB27928-E7A6-969A-2BE1-9F5349F9AACA}"/>
              </a:ext>
            </a:extLst>
          </p:cNvPr>
          <p:cNvCxnSpPr/>
          <p:nvPr/>
        </p:nvCxnSpPr>
        <p:spPr>
          <a:xfrm>
            <a:off x="4324913" y="-126597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4249240" y="342900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17" name="CaixaDeTexto 16">
            <a:extLst>
              <a:ext uri="{FF2B5EF4-FFF2-40B4-BE49-F238E27FC236}">
                <a16:creationId xmlns:a16="http://schemas.microsoft.com/office/drawing/2014/main" id="{28C5E4DD-C396-3222-E107-AE7D5D48795D}"/>
              </a:ext>
            </a:extLst>
          </p:cNvPr>
          <p:cNvSpPr txBox="1"/>
          <p:nvPr/>
        </p:nvSpPr>
        <p:spPr>
          <a:xfrm>
            <a:off x="9238794" y="4829922"/>
            <a:ext cx="420308" cy="510909"/>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3200" b="1" i="0" u="none" strike="noStrike" kern="1200" cap="none" spc="0" normalizeH="0" baseline="0">
                <a:ln>
                  <a:noFill/>
                </a:ln>
                <a:solidFill>
                  <a:prstClr val="white"/>
                </a:solidFill>
                <a:effectLst/>
                <a:uLnTx/>
                <a:uFillTx/>
                <a:latin typeface="Segoe UI" panose="020B0502040204020203" pitchFamily="34" charset="0"/>
                <a:ea typeface="Segoe UI Black" panose="020B0A02040204020203" pitchFamily="34" charset="0"/>
                <a:cs typeface="Segoe UI" panose="020B0502040204020203" pitchFamily="34" charset="0"/>
              </a:rPr>
              <a:t>5</a:t>
            </a:r>
            <a:endParaRPr kumimoji="0" lang="es-419" sz="3200" b="0" i="0" u="none" strike="noStrike" kern="1200" cap="none" spc="0" normalizeH="0" baseline="0">
              <a:ln>
                <a:noFill/>
              </a:ln>
              <a:solidFill>
                <a:prstClr val="white"/>
              </a:solidFill>
              <a:effectLst/>
              <a:uLnTx/>
              <a:uFillTx/>
              <a:latin typeface="Segoe UI Light" panose="020B0502040204020203" pitchFamily="34" charset="0"/>
              <a:ea typeface="Segoe UI Black" panose="020B0A02040204020203" pitchFamily="34" charset="0"/>
              <a:cs typeface="Segoe UI Light" panose="020B0502040204020203" pitchFamily="34" charset="0"/>
            </a:endParaRPr>
          </a:p>
        </p:txBody>
      </p:sp>
      <p:grpSp>
        <p:nvGrpSpPr>
          <p:cNvPr id="18" name="Agrupar 17">
            <a:extLst>
              <a:ext uri="{FF2B5EF4-FFF2-40B4-BE49-F238E27FC236}">
                <a16:creationId xmlns:a16="http://schemas.microsoft.com/office/drawing/2014/main" id="{72EEB066-0DB7-BE03-BA61-1B1E106BCB53}"/>
              </a:ext>
            </a:extLst>
          </p:cNvPr>
          <p:cNvGrpSpPr/>
          <p:nvPr/>
        </p:nvGrpSpPr>
        <p:grpSpPr>
          <a:xfrm>
            <a:off x="8875155" y="-1034144"/>
            <a:ext cx="136272" cy="8183880"/>
            <a:chOff x="8805915" y="697734"/>
            <a:chExt cx="136272" cy="8183880"/>
          </a:xfrm>
        </p:grpSpPr>
        <p:cxnSp>
          <p:nvCxnSpPr>
            <p:cNvPr id="19" name="Conector reto 18">
              <a:extLst>
                <a:ext uri="{FF2B5EF4-FFF2-40B4-BE49-F238E27FC236}">
                  <a16:creationId xmlns:a16="http://schemas.microsoft.com/office/drawing/2014/main" id="{67B34D11-8F3A-D309-1167-C006EED51938}"/>
                </a:ext>
              </a:extLst>
            </p:cNvPr>
            <p:cNvCxnSpPr>
              <a:cxnSpLocks/>
            </p:cNvCxnSpPr>
            <p:nvPr/>
          </p:nvCxnSpPr>
          <p:spPr>
            <a:xfrm>
              <a:off x="8873837" y="697734"/>
              <a:ext cx="0" cy="8183880"/>
            </a:xfrm>
            <a:prstGeom prst="line">
              <a:avLst/>
            </a:prstGeom>
            <a:ln w="952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nvGrpSpPr>
            <p:cNvPr id="20" name="Agrupar 19">
              <a:extLst>
                <a:ext uri="{FF2B5EF4-FFF2-40B4-BE49-F238E27FC236}">
                  <a16:creationId xmlns:a16="http://schemas.microsoft.com/office/drawing/2014/main" id="{FD87A7E9-ED11-76EC-02EE-0EA7C518665C}"/>
                </a:ext>
              </a:extLst>
            </p:cNvPr>
            <p:cNvGrpSpPr/>
            <p:nvPr/>
          </p:nvGrpSpPr>
          <p:grpSpPr>
            <a:xfrm>
              <a:off x="8805915" y="2339882"/>
              <a:ext cx="136272" cy="3712393"/>
              <a:chOff x="4304804" y="2919385"/>
              <a:chExt cx="136272" cy="3712393"/>
            </a:xfrm>
          </p:grpSpPr>
          <p:sp>
            <p:nvSpPr>
              <p:cNvPr id="21" name="Elipse 20">
                <a:extLst>
                  <a:ext uri="{FF2B5EF4-FFF2-40B4-BE49-F238E27FC236}">
                    <a16:creationId xmlns:a16="http://schemas.microsoft.com/office/drawing/2014/main" id="{0D76614E-B847-B630-470B-E8DEC0E32DD7}"/>
                  </a:ext>
                </a:extLst>
              </p:cNvPr>
              <p:cNvSpPr/>
              <p:nvPr/>
            </p:nvSpPr>
            <p:spPr>
              <a:xfrm>
                <a:off x="4304804" y="2919385"/>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3" name="Elipse 22">
                <a:extLst>
                  <a:ext uri="{FF2B5EF4-FFF2-40B4-BE49-F238E27FC236}">
                    <a16:creationId xmlns:a16="http://schemas.microsoft.com/office/drawing/2014/main" id="{50308E62-7855-86BD-D1FE-44867424D660}"/>
                  </a:ext>
                </a:extLst>
              </p:cNvPr>
              <p:cNvSpPr/>
              <p:nvPr/>
            </p:nvSpPr>
            <p:spPr>
              <a:xfrm>
                <a:off x="4305232" y="4111568"/>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Elipse 23">
                <a:extLst>
                  <a:ext uri="{FF2B5EF4-FFF2-40B4-BE49-F238E27FC236}">
                    <a16:creationId xmlns:a16="http://schemas.microsoft.com/office/drawing/2014/main" id="{69E7EC7E-CE51-7A88-FC25-D09BA7E0A348}"/>
                  </a:ext>
                </a:extLst>
              </p:cNvPr>
              <p:cNvSpPr/>
              <p:nvPr/>
            </p:nvSpPr>
            <p:spPr>
              <a:xfrm>
                <a:off x="4304804" y="5303751"/>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Elipse 24">
                <a:extLst>
                  <a:ext uri="{FF2B5EF4-FFF2-40B4-BE49-F238E27FC236}">
                    <a16:creationId xmlns:a16="http://schemas.microsoft.com/office/drawing/2014/main" id="{D1C2F61E-A986-40AF-74F7-F1B311149F86}"/>
                  </a:ext>
                </a:extLst>
              </p:cNvPr>
              <p:cNvSpPr/>
              <p:nvPr/>
            </p:nvSpPr>
            <p:spPr>
              <a:xfrm>
                <a:off x="4304804" y="6495934"/>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pic>
        <p:nvPicPr>
          <p:cNvPr id="3" name="Imagem 2" descr="Padrão do plano de fundo&#10;&#10;Descrição gerada automaticamente">
            <a:extLst>
              <a:ext uri="{FF2B5EF4-FFF2-40B4-BE49-F238E27FC236}">
                <a16:creationId xmlns:a16="http://schemas.microsoft.com/office/drawing/2014/main" id="{107D4E49-4821-EDEB-1DF4-B76B3B90765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1423092" y="1423088"/>
            <a:ext cx="6858001" cy="4011817"/>
          </a:xfrm>
          <a:prstGeom prst="rect">
            <a:avLst/>
          </a:prstGeom>
        </p:spPr>
      </p:pic>
      <p:sp>
        <p:nvSpPr>
          <p:cNvPr id="2" name="CaixaDeTexto 1">
            <a:extLst>
              <a:ext uri="{FF2B5EF4-FFF2-40B4-BE49-F238E27FC236}">
                <a16:creationId xmlns:a16="http://schemas.microsoft.com/office/drawing/2014/main" id="{73A855E1-81D8-1754-C242-D30208808AA5}"/>
              </a:ext>
            </a:extLst>
          </p:cNvPr>
          <p:cNvSpPr txBox="1"/>
          <p:nvPr/>
        </p:nvSpPr>
        <p:spPr>
          <a:xfrm>
            <a:off x="9085406" y="455467"/>
            <a:ext cx="3058851"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2400" b="1" dirty="0">
                <a:solidFill>
                  <a:srgbClr val="0038A8"/>
                </a:solidFill>
                <a:latin typeface="Bebas Neue" panose="00000500000000000000" pitchFamily="2" charset="0"/>
                <a:ea typeface="Segoe UI Black" panose="020B0A02040204020203" pitchFamily="34" charset="0"/>
                <a:cs typeface="Segoe UI" panose="020B0502040204020203" pitchFamily="34" charset="0"/>
              </a:rPr>
              <a:t>67</a:t>
            </a:r>
            <a:br>
              <a:rPr kumimoji="0" lang="es-419" sz="1600" b="1" i="0" u="none" strike="noStrike" kern="1200" cap="none" spc="0" normalizeH="0" baseline="0" dirty="0">
                <a:ln>
                  <a:noFill/>
                </a:ln>
                <a:solidFill>
                  <a:srgbClr val="653040"/>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Centros comerciales filiados</a:t>
            </a:r>
          </a:p>
        </p:txBody>
      </p:sp>
      <p:sp>
        <p:nvSpPr>
          <p:cNvPr id="5" name="CaixaDeTexto 4">
            <a:extLst>
              <a:ext uri="{FF2B5EF4-FFF2-40B4-BE49-F238E27FC236}">
                <a16:creationId xmlns:a16="http://schemas.microsoft.com/office/drawing/2014/main" id="{E533D8B9-708E-EA51-EA7C-CD7C9A279D57}"/>
              </a:ext>
            </a:extLst>
          </p:cNvPr>
          <p:cNvSpPr txBox="1"/>
          <p:nvPr/>
        </p:nvSpPr>
        <p:spPr>
          <a:xfrm>
            <a:off x="9085406" y="1443138"/>
            <a:ext cx="3240768" cy="94128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Tamaño promedio de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los centros comerciales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400" b="1" dirty="0">
                <a:solidFill>
                  <a:srgbClr val="0038A8"/>
                </a:solidFill>
                <a:latin typeface="Bebas Neue" panose="00000500000000000000" pitchFamily="2" charset="0"/>
                <a:ea typeface="Segoe UI Black" panose="020B0A02040204020203" pitchFamily="34" charset="0"/>
                <a:cs typeface="Segoe UI" panose="020B0502040204020203" pitchFamily="34" charset="0"/>
              </a:rPr>
              <a:t>30.438 M²</a:t>
            </a:r>
            <a:endParaRPr kumimoji="0" lang="es-419" sz="2400" b="1" i="0" u="none" strike="noStrike" kern="1200" cap="none" spc="0" normalizeH="0" baseline="0" dirty="0">
              <a:ln>
                <a:noFill/>
              </a:ln>
              <a:solidFill>
                <a:srgbClr val="0038A8"/>
              </a:solidFill>
              <a:effectLst/>
              <a:uLnTx/>
              <a:uFillTx/>
              <a:latin typeface="Bebas Neue" panose="00000500000000000000" pitchFamily="2" charset="0"/>
              <a:ea typeface="Segoe UI Black" panose="020B0A02040204020203" pitchFamily="34" charset="0"/>
              <a:cs typeface="Segoe UI" panose="020B0502040204020203" pitchFamily="34" charset="0"/>
            </a:endParaRPr>
          </a:p>
        </p:txBody>
      </p:sp>
      <p:sp>
        <p:nvSpPr>
          <p:cNvPr id="6" name="CaixaDeTexto 5">
            <a:extLst>
              <a:ext uri="{FF2B5EF4-FFF2-40B4-BE49-F238E27FC236}">
                <a16:creationId xmlns:a16="http://schemas.microsoft.com/office/drawing/2014/main" id="{DB3109F8-1052-631C-CE95-DA2E68C1A18A}"/>
              </a:ext>
            </a:extLst>
          </p:cNvPr>
          <p:cNvSpPr txBox="1"/>
          <p:nvPr/>
        </p:nvSpPr>
        <p:spPr>
          <a:xfrm>
            <a:off x="9085406" y="2802478"/>
            <a:ext cx="2640466"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0038A8"/>
                </a:solidFill>
                <a:effectLst/>
                <a:uLnTx/>
                <a:uFillTx/>
                <a:latin typeface="Bebas Neue" panose="00000500000000000000" pitchFamily="2" charset="0"/>
                <a:ea typeface="Segoe UI Black" panose="020B0A02040204020203" pitchFamily="34" charset="0"/>
                <a:cs typeface="Segoe UI" panose="020B0502040204020203" pitchFamily="34" charset="0"/>
              </a:rPr>
              <a:t>17 ciudades</a:t>
            </a:r>
            <a:br>
              <a:rPr kumimoji="0" lang="es-419" sz="1600" b="1" i="0" u="none" strike="noStrike" kern="1200" cap="none" spc="0" normalizeH="0" baseline="0" dirty="0">
                <a:ln>
                  <a:noFill/>
                </a:ln>
                <a:solidFill>
                  <a:srgbClr val="E04C34"/>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con centros comerciales</a:t>
            </a:r>
          </a:p>
        </p:txBody>
      </p:sp>
      <p:sp>
        <p:nvSpPr>
          <p:cNvPr id="7" name="CaixaDeTexto 6">
            <a:extLst>
              <a:ext uri="{FF2B5EF4-FFF2-40B4-BE49-F238E27FC236}">
                <a16:creationId xmlns:a16="http://schemas.microsoft.com/office/drawing/2014/main" id="{2A2B80A4-8CB9-1C76-6C57-D042DBC9E3A4}"/>
              </a:ext>
            </a:extLst>
          </p:cNvPr>
          <p:cNvSpPr txBox="1"/>
          <p:nvPr/>
        </p:nvSpPr>
        <p:spPr>
          <a:xfrm>
            <a:off x="9102404" y="4031277"/>
            <a:ext cx="1412566" cy="62940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1600" dirty="0">
                <a:solidFill>
                  <a:srgbClr val="404040"/>
                </a:solidFill>
                <a:latin typeface="Montserrat" panose="00000500000000000000" pitchFamily="2" charset="0"/>
                <a:ea typeface="Segoe UI Black" panose="020B0A02040204020203" pitchFamily="34" charset="0"/>
                <a:cs typeface="Segoe UI Light" panose="020B0502040204020203" pitchFamily="34" charset="0"/>
              </a:rPr>
              <a:t>G</a:t>
            </a: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LA</a:t>
            </a:r>
            <a:b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br>
            <a:r>
              <a:rPr kumimoji="0" lang="es-419" sz="2400" b="1" i="0" u="none" strike="noStrike" kern="1200" cap="none" spc="0" normalizeH="0" baseline="0" dirty="0">
                <a:ln>
                  <a:noFill/>
                </a:ln>
                <a:solidFill>
                  <a:srgbClr val="0031A9"/>
                </a:solidFill>
                <a:effectLst/>
                <a:uLnTx/>
                <a:uFillTx/>
                <a:latin typeface="Bebas Neue" panose="00000500000000000000" pitchFamily="2" charset="0"/>
                <a:ea typeface="Segoe UI Black" panose="020B0A02040204020203" pitchFamily="34" charset="0"/>
                <a:cs typeface="Segoe UI" panose="020B0502040204020203" pitchFamily="34" charset="0"/>
              </a:rPr>
              <a:t>2.039 mm m²</a:t>
            </a:r>
          </a:p>
        </p:txBody>
      </p:sp>
      <p:sp>
        <p:nvSpPr>
          <p:cNvPr id="8" name="Retângulo: Cantos Arredondados 7">
            <a:extLst>
              <a:ext uri="{FF2B5EF4-FFF2-40B4-BE49-F238E27FC236}">
                <a16:creationId xmlns:a16="http://schemas.microsoft.com/office/drawing/2014/main" id="{17D9FABD-4F9B-F169-2427-432F9B3C4E6B}"/>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232</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1" name="Elipse 10">
            <a:extLst>
              <a:ext uri="{FF2B5EF4-FFF2-40B4-BE49-F238E27FC236}">
                <a16:creationId xmlns:a16="http://schemas.microsoft.com/office/drawing/2014/main" id="{2C360766-CB25-4686-8E81-0271C2D135FB}"/>
              </a:ext>
            </a:extLst>
          </p:cNvPr>
          <p:cNvSpPr/>
          <p:nvPr/>
        </p:nvSpPr>
        <p:spPr>
          <a:xfrm>
            <a:off x="9245279" y="5272909"/>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CaixaDeTexto 11">
            <a:extLst>
              <a:ext uri="{FF2B5EF4-FFF2-40B4-BE49-F238E27FC236}">
                <a16:creationId xmlns:a16="http://schemas.microsoft.com/office/drawing/2014/main" id="{2E775F5C-AA0E-5D24-FEED-1E9EA2DF5BA5}"/>
              </a:ext>
            </a:extLst>
          </p:cNvPr>
          <p:cNvSpPr txBox="1"/>
          <p:nvPr/>
        </p:nvSpPr>
        <p:spPr>
          <a:xfrm>
            <a:off x="9149319" y="5139368"/>
            <a:ext cx="3240768" cy="889987"/>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ES"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Promedio de centros comerciales por ciudad</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0031A9"/>
                </a:solidFill>
                <a:effectLst/>
                <a:uLnTx/>
                <a:uFillTx/>
                <a:latin typeface="Bebas Neue" panose="00000500000000000000" pitchFamily="2" charset="0"/>
                <a:ea typeface="Segoe UI Black" panose="020B0A02040204020203" pitchFamily="34" charset="0"/>
                <a:cs typeface="Segoe UI" panose="020B0502040204020203" pitchFamily="34" charset="0"/>
              </a:rPr>
              <a:t>3,9</a:t>
            </a:r>
          </a:p>
        </p:txBody>
      </p:sp>
      <p:sp>
        <p:nvSpPr>
          <p:cNvPr id="13" name="Retângulo: Cantos Arredondados 12">
            <a:hlinkClick r:id="rId3" action="ppaction://hlinksldjump"/>
            <a:extLst>
              <a:ext uri="{FF2B5EF4-FFF2-40B4-BE49-F238E27FC236}">
                <a16:creationId xmlns:a16="http://schemas.microsoft.com/office/drawing/2014/main" id="{FC8DDBE2-03CD-1CAA-9772-A1313B223636}"/>
              </a:ext>
            </a:extLst>
          </p:cNvPr>
          <p:cNvSpPr/>
          <p:nvPr/>
        </p:nvSpPr>
        <p:spPr>
          <a:xfrm>
            <a:off x="4354717"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773248887"/>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704902" y="3254471"/>
            <a:ext cx="3034805" cy="1085425"/>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D00"/>
                </a:solidFill>
                <a:latin typeface="Montserrat" panose="00000500000000000000" pitchFamily="2" charset="0"/>
                <a:cs typeface="Segoe UI" panose="020B0502040204020203" pitchFamily="34" charset="0"/>
              </a:rPr>
              <a:t>Población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D00"/>
                </a:solidFill>
                <a:latin typeface="Montserrat" panose="00000500000000000000" pitchFamily="2" charset="0"/>
                <a:cs typeface="Segoe UI" panose="020B0502040204020203" pitchFamily="34" charset="0"/>
              </a:rPr>
              <a:t>y PIB</a:t>
            </a:r>
          </a:p>
        </p:txBody>
      </p:sp>
      <p:sp>
        <p:nvSpPr>
          <p:cNvPr id="3" name="Elipse 2">
            <a:extLst>
              <a:ext uri="{FF2B5EF4-FFF2-40B4-BE49-F238E27FC236}">
                <a16:creationId xmlns:a16="http://schemas.microsoft.com/office/drawing/2014/main" id="{7D640E71-6146-68E9-FBE2-20B6F6C18756}"/>
              </a:ext>
            </a:extLst>
          </p:cNvPr>
          <p:cNvSpPr/>
          <p:nvPr/>
        </p:nvSpPr>
        <p:spPr>
          <a:xfrm>
            <a:off x="1558211" y="3393247"/>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623724" y="-1320412"/>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tângulo 5">
            <a:extLst>
              <a:ext uri="{FF2B5EF4-FFF2-40B4-BE49-F238E27FC236}">
                <a16:creationId xmlns:a16="http://schemas.microsoft.com/office/drawing/2014/main" id="{03B4CBA6-B982-A1CA-F9D3-3D1F15B42CDF}"/>
              </a:ext>
            </a:extLst>
          </p:cNvPr>
          <p:cNvSpPr/>
          <p:nvPr/>
        </p:nvSpPr>
        <p:spPr>
          <a:xfrm>
            <a:off x="5328268" y="0"/>
            <a:ext cx="3513396" cy="1458410"/>
          </a:xfrm>
          <a:prstGeom prst="rect">
            <a:avLst/>
          </a:prstGeom>
          <a:solidFill>
            <a:srgbClr val="FFC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Retângulo 8">
            <a:extLst>
              <a:ext uri="{FF2B5EF4-FFF2-40B4-BE49-F238E27FC236}">
                <a16:creationId xmlns:a16="http://schemas.microsoft.com/office/drawing/2014/main" id="{316A612B-1021-57CC-EAAA-FCFD26AA9F5D}"/>
              </a:ext>
            </a:extLst>
          </p:cNvPr>
          <p:cNvSpPr/>
          <p:nvPr/>
        </p:nvSpPr>
        <p:spPr>
          <a:xfrm>
            <a:off x="5328268" y="2898702"/>
            <a:ext cx="3513396" cy="1458410"/>
          </a:xfrm>
          <a:prstGeom prst="rect">
            <a:avLst/>
          </a:prstGeom>
          <a:solidFill>
            <a:srgbClr val="FFC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Retângulo 14">
            <a:extLst>
              <a:ext uri="{FF2B5EF4-FFF2-40B4-BE49-F238E27FC236}">
                <a16:creationId xmlns:a16="http://schemas.microsoft.com/office/drawing/2014/main" id="{9FA756A5-B9EE-1DD7-5C40-E8119EEDB4BE}"/>
              </a:ext>
            </a:extLst>
          </p:cNvPr>
          <p:cNvSpPr/>
          <p:nvPr/>
        </p:nvSpPr>
        <p:spPr>
          <a:xfrm>
            <a:off x="5328268" y="5808132"/>
            <a:ext cx="6863732" cy="1049867"/>
          </a:xfrm>
          <a:prstGeom prst="rect">
            <a:avLst/>
          </a:prstGeom>
          <a:solidFill>
            <a:srgbClr val="C810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7" name="Conector reto 16">
            <a:extLst>
              <a:ext uri="{FF2B5EF4-FFF2-40B4-BE49-F238E27FC236}">
                <a16:creationId xmlns:a16="http://schemas.microsoft.com/office/drawing/2014/main" id="{E312AF2E-3246-6ABC-D0AC-269F08A61ABB}"/>
              </a:ext>
            </a:extLst>
          </p:cNvPr>
          <p:cNvCxnSpPr>
            <a:cxnSpLocks/>
          </p:cNvCxnSpPr>
          <p:nvPr/>
        </p:nvCxnSpPr>
        <p:spPr>
          <a:xfrm>
            <a:off x="8841664" y="0"/>
            <a:ext cx="0" cy="5808132"/>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8" name="CaixaDeTexto 17">
            <a:extLst>
              <a:ext uri="{FF2B5EF4-FFF2-40B4-BE49-F238E27FC236}">
                <a16:creationId xmlns:a16="http://schemas.microsoft.com/office/drawing/2014/main" id="{3319470B-B298-8533-5174-A727CE7E5D3B}"/>
              </a:ext>
            </a:extLst>
          </p:cNvPr>
          <p:cNvSpPr txBox="1"/>
          <p:nvPr/>
        </p:nvSpPr>
        <p:spPr>
          <a:xfrm>
            <a:off x="9168381" y="593956"/>
            <a:ext cx="2696900" cy="338554"/>
          </a:xfrm>
          <a:prstGeom prst="rect">
            <a:avLst/>
          </a:prstGeom>
          <a:noFill/>
        </p:spPr>
        <p:txBody>
          <a:bodyPr wrap="square" rtlCol="0">
            <a:spAutoFit/>
          </a:bodyPr>
          <a:lstStyle/>
          <a:p>
            <a:r>
              <a:rPr lang="pt-BR" sz="1600" dirty="0">
                <a:ln>
                  <a:solidFill>
                    <a:schemeClr val="accent5">
                      <a:lumMod val="75000"/>
                    </a:schemeClr>
                  </a:solidFill>
                </a:ln>
                <a:solidFill>
                  <a:srgbClr val="00328C"/>
                </a:solidFill>
                <a:latin typeface="Montserrat" panose="00000500000000000000" pitchFamily="2" charset="0"/>
              </a:rPr>
              <a:t>27,9  </a:t>
            </a:r>
            <a:r>
              <a:rPr lang="pt-BR" sz="1600" dirty="0" err="1">
                <a:ln>
                  <a:solidFill>
                    <a:schemeClr val="accent5">
                      <a:lumMod val="75000"/>
                    </a:schemeClr>
                  </a:solidFill>
                </a:ln>
                <a:solidFill>
                  <a:srgbClr val="00328C"/>
                </a:solidFill>
                <a:latin typeface="Montserrat" panose="00000500000000000000" pitchFamily="2" charset="0"/>
              </a:rPr>
              <a:t>millones</a:t>
            </a:r>
            <a:endParaRPr lang="pt-BR" sz="1600" dirty="0">
              <a:ln>
                <a:solidFill>
                  <a:schemeClr val="accent5">
                    <a:lumMod val="75000"/>
                  </a:schemeClr>
                </a:solidFill>
              </a:ln>
              <a:solidFill>
                <a:srgbClr val="00328C"/>
              </a:solidFill>
              <a:latin typeface="Montserrat" panose="00000500000000000000" pitchFamily="2" charset="0"/>
            </a:endParaRPr>
          </a:p>
        </p:txBody>
      </p:sp>
      <p:sp>
        <p:nvSpPr>
          <p:cNvPr id="19" name="CaixaDeTexto 18">
            <a:extLst>
              <a:ext uri="{FF2B5EF4-FFF2-40B4-BE49-F238E27FC236}">
                <a16:creationId xmlns:a16="http://schemas.microsoft.com/office/drawing/2014/main" id="{3779E38B-D4F1-8BD1-E57F-888F06A44306}"/>
              </a:ext>
            </a:extLst>
          </p:cNvPr>
          <p:cNvSpPr txBox="1"/>
          <p:nvPr/>
        </p:nvSpPr>
        <p:spPr>
          <a:xfrm>
            <a:off x="5659557" y="467595"/>
            <a:ext cx="3359481" cy="461665"/>
          </a:xfrm>
          <a:prstGeom prst="rect">
            <a:avLst/>
          </a:prstGeom>
          <a:noFill/>
        </p:spPr>
        <p:txBody>
          <a:bodyPr wrap="square" rtlCol="0">
            <a:spAutoFit/>
          </a:bodyPr>
          <a:lstStyle/>
          <a:p>
            <a:r>
              <a:rPr lang="pt-BR" sz="2400" b="1" dirty="0" err="1">
                <a:solidFill>
                  <a:schemeClr val="bg1"/>
                </a:solidFill>
                <a:latin typeface="Montserrat" panose="00000500000000000000" pitchFamily="2" charset="0"/>
              </a:rPr>
              <a:t>Población</a:t>
            </a:r>
            <a:r>
              <a:rPr lang="pt-BR" sz="2400" b="1" dirty="0">
                <a:solidFill>
                  <a:schemeClr val="bg1"/>
                </a:solidFill>
                <a:latin typeface="Montserrat" panose="00000500000000000000" pitchFamily="2" charset="0"/>
              </a:rPr>
              <a:t> 2022</a:t>
            </a:r>
          </a:p>
        </p:txBody>
      </p:sp>
      <p:sp>
        <p:nvSpPr>
          <p:cNvPr id="20" name="CaixaDeTexto 19">
            <a:extLst>
              <a:ext uri="{FF2B5EF4-FFF2-40B4-BE49-F238E27FC236}">
                <a16:creationId xmlns:a16="http://schemas.microsoft.com/office/drawing/2014/main" id="{65088231-A54C-5598-B9EB-6EF62C80C001}"/>
              </a:ext>
            </a:extLst>
          </p:cNvPr>
          <p:cNvSpPr txBox="1"/>
          <p:nvPr/>
        </p:nvSpPr>
        <p:spPr>
          <a:xfrm>
            <a:off x="5491329" y="1793002"/>
            <a:ext cx="3028191" cy="861774"/>
          </a:xfrm>
          <a:prstGeom prst="rect">
            <a:avLst/>
          </a:prstGeom>
          <a:noFill/>
        </p:spPr>
        <p:txBody>
          <a:bodyPr wrap="square" rtlCol="0">
            <a:spAutoFit/>
          </a:bodyPr>
          <a:lstStyle/>
          <a:p>
            <a:r>
              <a:rPr lang="es-419" b="1" dirty="0">
                <a:solidFill>
                  <a:srgbClr val="FFCD00"/>
                </a:solidFill>
                <a:latin typeface="Montserrat" panose="00000500000000000000" pitchFamily="2" charset="0"/>
                <a:cs typeface="Calibri" panose="020F0502020204030204" pitchFamily="34" charset="0"/>
              </a:rPr>
              <a:t>Tasa de crecimiento de la población </a:t>
            </a:r>
          </a:p>
          <a:p>
            <a:r>
              <a:rPr lang="es-419" sz="1400" dirty="0">
                <a:solidFill>
                  <a:srgbClr val="FFCD00"/>
                </a:solidFill>
                <a:latin typeface="Montserrat" panose="00000500000000000000" pitchFamily="2" charset="0"/>
                <a:cs typeface="Calibri" panose="020F0502020204030204" pitchFamily="34" charset="0"/>
              </a:rPr>
              <a:t>(% anual) 2020/2021</a:t>
            </a:r>
            <a:endParaRPr lang="pt-BR" sz="1400" dirty="0">
              <a:solidFill>
                <a:srgbClr val="FFCD00"/>
              </a:solidFill>
              <a:latin typeface="Montserrat" panose="00000500000000000000" pitchFamily="2" charset="0"/>
            </a:endParaRPr>
          </a:p>
        </p:txBody>
      </p:sp>
      <p:sp>
        <p:nvSpPr>
          <p:cNvPr id="21" name="CaixaDeTexto 20">
            <a:extLst>
              <a:ext uri="{FF2B5EF4-FFF2-40B4-BE49-F238E27FC236}">
                <a16:creationId xmlns:a16="http://schemas.microsoft.com/office/drawing/2014/main" id="{86AC4C98-84FB-519F-418B-8CF3A9FAA56C}"/>
              </a:ext>
            </a:extLst>
          </p:cNvPr>
          <p:cNvSpPr txBox="1"/>
          <p:nvPr/>
        </p:nvSpPr>
        <p:spPr>
          <a:xfrm>
            <a:off x="5752933" y="3291366"/>
            <a:ext cx="2696900" cy="707886"/>
          </a:xfrm>
          <a:prstGeom prst="rect">
            <a:avLst/>
          </a:prstGeom>
          <a:noFill/>
        </p:spPr>
        <p:txBody>
          <a:bodyPr wrap="square" rtlCol="0">
            <a:spAutoFit/>
          </a:bodyPr>
          <a:lstStyle/>
          <a:p>
            <a:r>
              <a:rPr lang="pt-BR" sz="2000" b="1" dirty="0">
                <a:solidFill>
                  <a:schemeClr val="bg1"/>
                </a:solidFill>
                <a:latin typeface="Montserrat" panose="00000500000000000000" pitchFamily="2" charset="0"/>
              </a:rPr>
              <a:t>PIB (</a:t>
            </a:r>
            <a:r>
              <a:rPr lang="pt-BR" sz="2000" b="1" dirty="0" err="1">
                <a:solidFill>
                  <a:schemeClr val="bg1"/>
                </a:solidFill>
                <a:latin typeface="Montserrat" panose="00000500000000000000" pitchFamily="2" charset="0"/>
              </a:rPr>
              <a:t>actual</a:t>
            </a:r>
            <a:r>
              <a:rPr lang="pt-BR" sz="2000" b="1" dirty="0">
                <a:solidFill>
                  <a:schemeClr val="bg1"/>
                </a:solidFill>
                <a:latin typeface="Montserrat" panose="00000500000000000000" pitchFamily="2" charset="0"/>
              </a:rPr>
              <a:t> US$) 2021</a:t>
            </a:r>
          </a:p>
        </p:txBody>
      </p:sp>
      <p:sp>
        <p:nvSpPr>
          <p:cNvPr id="22" name="CaixaDeTexto 21">
            <a:extLst>
              <a:ext uri="{FF2B5EF4-FFF2-40B4-BE49-F238E27FC236}">
                <a16:creationId xmlns:a16="http://schemas.microsoft.com/office/drawing/2014/main" id="{80D1D173-5C57-5CED-6BB3-A156293380B3}"/>
              </a:ext>
            </a:extLst>
          </p:cNvPr>
          <p:cNvSpPr txBox="1"/>
          <p:nvPr/>
        </p:nvSpPr>
        <p:spPr>
          <a:xfrm>
            <a:off x="5659557" y="4691704"/>
            <a:ext cx="2696900" cy="1015663"/>
          </a:xfrm>
          <a:prstGeom prst="rect">
            <a:avLst/>
          </a:prstGeom>
          <a:noFill/>
        </p:spPr>
        <p:txBody>
          <a:bodyPr wrap="square" rtlCol="0">
            <a:spAutoFit/>
          </a:bodyPr>
          <a:lstStyle/>
          <a:p>
            <a:r>
              <a:rPr lang="pt-BR" sz="2000" b="1" dirty="0">
                <a:solidFill>
                  <a:srgbClr val="FFCD00"/>
                </a:solidFill>
                <a:latin typeface="Montserrat" panose="00000500000000000000" pitchFamily="2" charset="0"/>
                <a:cs typeface="Calibri" panose="020F0502020204030204" pitchFamily="34" charset="0"/>
              </a:rPr>
              <a:t>PIB </a:t>
            </a:r>
            <a:r>
              <a:rPr lang="pt-BR" sz="2000" b="1" dirty="0" err="1">
                <a:solidFill>
                  <a:srgbClr val="FFCD00"/>
                </a:solidFill>
                <a:latin typeface="Montserrat" panose="00000500000000000000" pitchFamily="2" charset="0"/>
                <a:cs typeface="Calibri" panose="020F0502020204030204" pitchFamily="34" charset="0"/>
              </a:rPr>
              <a:t>crecimiento</a:t>
            </a:r>
            <a:r>
              <a:rPr lang="pt-BR" sz="2000" b="1" dirty="0">
                <a:solidFill>
                  <a:srgbClr val="FFCD00"/>
                </a:solidFill>
                <a:latin typeface="Montserrat" panose="00000500000000000000" pitchFamily="2" charset="0"/>
                <a:cs typeface="Calibri" panose="020F0502020204030204" pitchFamily="34" charset="0"/>
              </a:rPr>
              <a:t> (anual %) - 2020/2021**</a:t>
            </a:r>
          </a:p>
        </p:txBody>
      </p:sp>
      <p:sp>
        <p:nvSpPr>
          <p:cNvPr id="24" name="CaixaDeTexto 23">
            <a:extLst>
              <a:ext uri="{FF2B5EF4-FFF2-40B4-BE49-F238E27FC236}">
                <a16:creationId xmlns:a16="http://schemas.microsoft.com/office/drawing/2014/main" id="{2CFF9016-8104-B2BE-39BF-DA316542EF28}"/>
              </a:ext>
            </a:extLst>
          </p:cNvPr>
          <p:cNvSpPr txBox="1"/>
          <p:nvPr/>
        </p:nvSpPr>
        <p:spPr>
          <a:xfrm>
            <a:off x="9171638" y="2112621"/>
            <a:ext cx="2696900" cy="338554"/>
          </a:xfrm>
          <a:prstGeom prst="rect">
            <a:avLst/>
          </a:prstGeom>
          <a:noFill/>
        </p:spPr>
        <p:txBody>
          <a:bodyPr wrap="square" rtlCol="0">
            <a:spAutoFit/>
          </a:bodyPr>
          <a:lstStyle/>
          <a:p>
            <a:r>
              <a:rPr lang="pt-BR" sz="1600" dirty="0">
                <a:ln>
                  <a:solidFill>
                    <a:schemeClr val="accent5">
                      <a:lumMod val="75000"/>
                    </a:schemeClr>
                  </a:solidFill>
                </a:ln>
                <a:solidFill>
                  <a:srgbClr val="00328C"/>
                </a:solidFill>
                <a:latin typeface="Montserrat" panose="00000500000000000000" pitchFamily="2" charset="0"/>
              </a:rPr>
              <a:t>1,03 %</a:t>
            </a:r>
          </a:p>
        </p:txBody>
      </p:sp>
      <p:sp>
        <p:nvSpPr>
          <p:cNvPr id="26" name="CaixaDeTexto 25">
            <a:extLst>
              <a:ext uri="{FF2B5EF4-FFF2-40B4-BE49-F238E27FC236}">
                <a16:creationId xmlns:a16="http://schemas.microsoft.com/office/drawing/2014/main" id="{A109AEB9-B84B-D38F-3FD8-FB83FA335533}"/>
              </a:ext>
            </a:extLst>
          </p:cNvPr>
          <p:cNvSpPr txBox="1"/>
          <p:nvPr/>
        </p:nvSpPr>
        <p:spPr>
          <a:xfrm>
            <a:off x="9168381" y="3458630"/>
            <a:ext cx="2696900" cy="338554"/>
          </a:xfrm>
          <a:prstGeom prst="rect">
            <a:avLst/>
          </a:prstGeom>
          <a:noFill/>
        </p:spPr>
        <p:txBody>
          <a:bodyPr wrap="square" rtlCol="0">
            <a:spAutoFit/>
          </a:bodyPr>
          <a:lstStyle/>
          <a:p>
            <a:r>
              <a:rPr lang="pt-BR" sz="1600" dirty="0">
                <a:ln>
                  <a:solidFill>
                    <a:schemeClr val="accent5">
                      <a:lumMod val="75000"/>
                    </a:schemeClr>
                  </a:solidFill>
                </a:ln>
                <a:solidFill>
                  <a:srgbClr val="00328C"/>
                </a:solidFill>
                <a:latin typeface="Montserrat" panose="00000500000000000000" pitchFamily="2" charset="0"/>
              </a:rPr>
              <a:t>-</a:t>
            </a:r>
          </a:p>
        </p:txBody>
      </p:sp>
      <p:sp>
        <p:nvSpPr>
          <p:cNvPr id="28" name="CaixaDeTexto 27">
            <a:extLst>
              <a:ext uri="{FF2B5EF4-FFF2-40B4-BE49-F238E27FC236}">
                <a16:creationId xmlns:a16="http://schemas.microsoft.com/office/drawing/2014/main" id="{1C9C1374-D4DA-38A5-52E1-A3D985AF55CF}"/>
              </a:ext>
            </a:extLst>
          </p:cNvPr>
          <p:cNvSpPr txBox="1"/>
          <p:nvPr/>
        </p:nvSpPr>
        <p:spPr>
          <a:xfrm>
            <a:off x="9233496" y="4876370"/>
            <a:ext cx="2696900" cy="338554"/>
          </a:xfrm>
          <a:prstGeom prst="rect">
            <a:avLst/>
          </a:prstGeom>
          <a:noFill/>
        </p:spPr>
        <p:txBody>
          <a:bodyPr wrap="square" rtlCol="0">
            <a:spAutoFit/>
          </a:bodyPr>
          <a:lstStyle/>
          <a:p>
            <a:r>
              <a:rPr lang="pt-BR" sz="1600" dirty="0">
                <a:ln>
                  <a:solidFill>
                    <a:schemeClr val="accent5">
                      <a:lumMod val="75000"/>
                    </a:schemeClr>
                  </a:solidFill>
                </a:ln>
                <a:solidFill>
                  <a:srgbClr val="00328C"/>
                </a:solidFill>
                <a:latin typeface="Montserrat" panose="00000500000000000000" pitchFamily="2" charset="0"/>
              </a:rPr>
              <a:t>-</a:t>
            </a:r>
          </a:p>
        </p:txBody>
      </p:sp>
      <p:sp>
        <p:nvSpPr>
          <p:cNvPr id="11" name="CaixaDeTexto 10">
            <a:extLst>
              <a:ext uri="{FF2B5EF4-FFF2-40B4-BE49-F238E27FC236}">
                <a16:creationId xmlns:a16="http://schemas.microsoft.com/office/drawing/2014/main" id="{7C07F2E8-8C16-9ECA-AD08-54C5F0354F83}"/>
              </a:ext>
            </a:extLst>
          </p:cNvPr>
          <p:cNvSpPr txBox="1"/>
          <p:nvPr/>
        </p:nvSpPr>
        <p:spPr>
          <a:xfrm>
            <a:off x="5594327" y="6113614"/>
            <a:ext cx="6186841" cy="800219"/>
          </a:xfrm>
          <a:prstGeom prst="rect">
            <a:avLst/>
          </a:prstGeom>
          <a:noFill/>
        </p:spPr>
        <p:txBody>
          <a:bodyPr wrap="square" rtlCol="0">
            <a:spAutoFit/>
          </a:bodyPr>
          <a:lstStyle/>
          <a:p>
            <a:pPr marL="0" marR="0" lvl="0" indent="0" rtl="0">
              <a:lnSpc>
                <a:spcPct val="100000"/>
              </a:lnSpc>
              <a:spcBef>
                <a:spcPts val="0"/>
              </a:spcBef>
              <a:spcAft>
                <a:spcPts val="0"/>
              </a:spcAft>
              <a:buNone/>
            </a:pPr>
            <a:r>
              <a:rPr lang="es-419" sz="1400" i="1" dirty="0">
                <a:solidFill>
                  <a:schemeClr val="bg1"/>
                </a:solidFill>
                <a:latin typeface="Montserrat" panose="00000500000000000000" pitchFamily="2" charset="0"/>
                <a:cs typeface="Calibri" panose="020F0502020204030204" pitchFamily="34" charset="0"/>
              </a:rPr>
              <a:t>Fuente: https://data.worldbank.org/ * proyección – tasas 2020/21 ** última información disponible</a:t>
            </a:r>
          </a:p>
          <a:p>
            <a:endParaRPr lang="pt-BR" dirty="0"/>
          </a:p>
        </p:txBody>
      </p:sp>
      <p:pic>
        <p:nvPicPr>
          <p:cNvPr id="5" name="Imagem 4" descr="Padrão do plano de fundo&#10;&#10;Descrição gerada automaticamente">
            <a:extLst>
              <a:ext uri="{FF2B5EF4-FFF2-40B4-BE49-F238E27FC236}">
                <a16:creationId xmlns:a16="http://schemas.microsoft.com/office/drawing/2014/main" id="{96FA6F33-9D22-8AE8-46AE-BF40A042A44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2963129" y="2963124"/>
            <a:ext cx="6858001" cy="931743"/>
          </a:xfrm>
          <a:prstGeom prst="rect">
            <a:avLst/>
          </a:prstGeom>
        </p:spPr>
      </p:pic>
      <p:grpSp>
        <p:nvGrpSpPr>
          <p:cNvPr id="7" name="Agrupar 6">
            <a:extLst>
              <a:ext uri="{FF2B5EF4-FFF2-40B4-BE49-F238E27FC236}">
                <a16:creationId xmlns:a16="http://schemas.microsoft.com/office/drawing/2014/main" id="{7B9DF093-A2E2-AB8C-59EE-158C6958E8B4}"/>
              </a:ext>
            </a:extLst>
          </p:cNvPr>
          <p:cNvGrpSpPr/>
          <p:nvPr/>
        </p:nvGrpSpPr>
        <p:grpSpPr>
          <a:xfrm rot="10800000">
            <a:off x="-15243" y="-225274"/>
            <a:ext cx="931741" cy="7492999"/>
            <a:chOff x="61022" y="-406399"/>
            <a:chExt cx="649512" cy="406398"/>
          </a:xfrm>
        </p:grpSpPr>
        <p:sp>
          <p:nvSpPr>
            <p:cNvPr id="8" name="Retângulo 7">
              <a:extLst>
                <a:ext uri="{FF2B5EF4-FFF2-40B4-BE49-F238E27FC236}">
                  <a16:creationId xmlns:a16="http://schemas.microsoft.com/office/drawing/2014/main" id="{EE8CB6D8-234A-3567-6054-AFCAECDEDD4A}"/>
                </a:ext>
              </a:extLst>
            </p:cNvPr>
            <p:cNvSpPr/>
            <p:nvPr/>
          </p:nvSpPr>
          <p:spPr>
            <a:xfrm>
              <a:off x="279202" y="-406399"/>
              <a:ext cx="232959" cy="406398"/>
            </a:xfrm>
            <a:prstGeom prst="rect">
              <a:avLst/>
            </a:prstGeom>
            <a:solidFill>
              <a:srgbClr val="0031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0" name="Retângulo 9">
              <a:extLst>
                <a:ext uri="{FF2B5EF4-FFF2-40B4-BE49-F238E27FC236}">
                  <a16:creationId xmlns:a16="http://schemas.microsoft.com/office/drawing/2014/main" id="{90C362A5-5E65-0DB2-BCB0-4E1FA1940CF2}"/>
                </a:ext>
              </a:extLst>
            </p:cNvPr>
            <p:cNvSpPr/>
            <p:nvPr/>
          </p:nvSpPr>
          <p:spPr>
            <a:xfrm>
              <a:off x="61022" y="-406399"/>
              <a:ext cx="232959" cy="406398"/>
            </a:xfrm>
            <a:prstGeom prst="rect">
              <a:avLst/>
            </a:prstGeom>
            <a:solidFill>
              <a:srgbClr val="CE14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2" name="Retângulo 11">
              <a:extLst>
                <a:ext uri="{FF2B5EF4-FFF2-40B4-BE49-F238E27FC236}">
                  <a16:creationId xmlns:a16="http://schemas.microsoft.com/office/drawing/2014/main" id="{99C24D5A-420B-8A6C-A66C-A33B4AD1A286}"/>
                </a:ext>
              </a:extLst>
            </p:cNvPr>
            <p:cNvSpPr/>
            <p:nvPr/>
          </p:nvSpPr>
          <p:spPr>
            <a:xfrm>
              <a:off x="500510" y="-406399"/>
              <a:ext cx="210024" cy="406398"/>
            </a:xfrm>
            <a:prstGeom prst="rect">
              <a:avLst/>
            </a:prstGeom>
            <a:solidFill>
              <a:srgbClr val="F8D2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3" name="Retângulo: Cantos Arredondados 12">
            <a:extLst>
              <a:ext uri="{FF2B5EF4-FFF2-40B4-BE49-F238E27FC236}">
                <a16:creationId xmlns:a16="http://schemas.microsoft.com/office/drawing/2014/main" id="{899B89B2-C759-6866-F4F8-1CB154FF0E28}"/>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233</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4" name="Retângulo: Cantos Arredondados 13">
            <a:hlinkClick r:id="rId3" action="ppaction://hlinksldjump"/>
            <a:extLst>
              <a:ext uri="{FF2B5EF4-FFF2-40B4-BE49-F238E27FC236}">
                <a16:creationId xmlns:a16="http://schemas.microsoft.com/office/drawing/2014/main" id="{0275067D-2358-7809-B195-7D68D547A063}"/>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0688132"/>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tângulo 35">
            <a:extLst>
              <a:ext uri="{FF2B5EF4-FFF2-40B4-BE49-F238E27FC236}">
                <a16:creationId xmlns:a16="http://schemas.microsoft.com/office/drawing/2014/main" id="{58C95D0F-95FD-620D-AF0C-0F704AB56E53}"/>
              </a:ext>
            </a:extLst>
          </p:cNvPr>
          <p:cNvSpPr/>
          <p:nvPr/>
        </p:nvSpPr>
        <p:spPr>
          <a:xfrm>
            <a:off x="5372100" y="-266700"/>
            <a:ext cx="2797100" cy="7391400"/>
          </a:xfrm>
          <a:prstGeom prst="rect">
            <a:avLst/>
          </a:prstGeom>
          <a:solidFill>
            <a:srgbClr val="00328C"/>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Retângulo 29">
            <a:extLst>
              <a:ext uri="{FF2B5EF4-FFF2-40B4-BE49-F238E27FC236}">
                <a16:creationId xmlns:a16="http://schemas.microsoft.com/office/drawing/2014/main" id="{92FDF75F-FC0D-2CD5-E4D2-33FCE5373033}"/>
              </a:ext>
            </a:extLst>
          </p:cNvPr>
          <p:cNvSpPr/>
          <p:nvPr/>
        </p:nvSpPr>
        <p:spPr>
          <a:xfrm>
            <a:off x="8175170" y="3548269"/>
            <a:ext cx="4016830" cy="3309731"/>
          </a:xfrm>
          <a:prstGeom prst="rect">
            <a:avLst/>
          </a:prstGeom>
          <a:solidFill>
            <a:srgbClr val="C810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9" name="Retângulo 28">
            <a:extLst>
              <a:ext uri="{FF2B5EF4-FFF2-40B4-BE49-F238E27FC236}">
                <a16:creationId xmlns:a16="http://schemas.microsoft.com/office/drawing/2014/main" id="{B0E14FCB-C8D3-9F33-8AD9-E892E02481FE}"/>
              </a:ext>
            </a:extLst>
          </p:cNvPr>
          <p:cNvSpPr/>
          <p:nvPr/>
        </p:nvSpPr>
        <p:spPr>
          <a:xfrm>
            <a:off x="8175170" y="0"/>
            <a:ext cx="4016825" cy="3548269"/>
          </a:xfrm>
          <a:prstGeom prst="rect">
            <a:avLst/>
          </a:prstGeom>
          <a:solidFill>
            <a:srgbClr val="FFC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 name="CaixaDeTexto 1">
            <a:extLst>
              <a:ext uri="{FF2B5EF4-FFF2-40B4-BE49-F238E27FC236}">
                <a16:creationId xmlns:a16="http://schemas.microsoft.com/office/drawing/2014/main" id="{4F70FA0D-05FA-1B6A-D3A6-61D3E37E2374}"/>
              </a:ext>
            </a:extLst>
          </p:cNvPr>
          <p:cNvSpPr txBox="1"/>
          <p:nvPr/>
        </p:nvSpPr>
        <p:spPr>
          <a:xfrm>
            <a:off x="1481679" y="2891537"/>
            <a:ext cx="3618298"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00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000"/>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000"/>
                </a:solidFill>
                <a:latin typeface="Montserrat" panose="00000500000000000000" pitchFamily="2" charset="0"/>
                <a:cs typeface="Segoe UI" panose="020B0502040204020203" pitchFamily="34" charset="0"/>
              </a:rPr>
              <a:t>GLA,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000"/>
                </a:solidFill>
                <a:latin typeface="Montserrat" panose="00000500000000000000" pitchFamily="2" charset="0"/>
                <a:cs typeface="Segoe UI" panose="020B0502040204020203" pitchFamily="34" charset="0"/>
              </a:rPr>
              <a:t>Indicadores</a:t>
            </a:r>
          </a:p>
        </p:txBody>
      </p:sp>
      <p:sp>
        <p:nvSpPr>
          <p:cNvPr id="3" name="Elipse 2">
            <a:extLst>
              <a:ext uri="{FF2B5EF4-FFF2-40B4-BE49-F238E27FC236}">
                <a16:creationId xmlns:a16="http://schemas.microsoft.com/office/drawing/2014/main" id="{7D640E71-6146-68E9-FBE2-20B6F6C18756}"/>
              </a:ext>
            </a:extLst>
          </p:cNvPr>
          <p:cNvSpPr/>
          <p:nvPr/>
        </p:nvSpPr>
        <p:spPr>
          <a:xfrm>
            <a:off x="1144042" y="296368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09555" y="-174997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Google Shape;96;p7">
            <a:extLst>
              <a:ext uri="{FF2B5EF4-FFF2-40B4-BE49-F238E27FC236}">
                <a16:creationId xmlns:a16="http://schemas.microsoft.com/office/drawing/2014/main" id="{C3CEF6C2-77D7-2269-6F08-09B60D4DA5E9}"/>
              </a:ext>
            </a:extLst>
          </p:cNvPr>
          <p:cNvSpPr txBox="1"/>
          <p:nvPr/>
        </p:nvSpPr>
        <p:spPr>
          <a:xfrm>
            <a:off x="1313793" y="6366016"/>
            <a:ext cx="2880892" cy="246181"/>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rPr>
              <a:t>Fuente: </a:t>
            </a: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hlinkClick r:id="rId2"/>
              </a:rPr>
              <a:t>https://data.worldbank.org/</a:t>
            </a: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rPr>
              <a:t>   CENSO CLICC</a:t>
            </a:r>
            <a:endParaRPr i="1" dirty="0">
              <a:latin typeface="Calibri" panose="020F0502020204030204" pitchFamily="34" charset="0"/>
              <a:cs typeface="Calibri" panose="020F0502020204030204" pitchFamily="34" charset="0"/>
            </a:endParaRPr>
          </a:p>
        </p:txBody>
      </p:sp>
      <p:sp>
        <p:nvSpPr>
          <p:cNvPr id="12" name="Retângulo: Cantos Arredondados 11">
            <a:extLst>
              <a:ext uri="{FF2B5EF4-FFF2-40B4-BE49-F238E27FC236}">
                <a16:creationId xmlns:a16="http://schemas.microsoft.com/office/drawing/2014/main" id="{D6B92C88-16E2-BE03-F724-3A9D43E64BDE}"/>
              </a:ext>
            </a:extLst>
          </p:cNvPr>
          <p:cNvSpPr/>
          <p:nvPr/>
        </p:nvSpPr>
        <p:spPr>
          <a:xfrm>
            <a:off x="5678935" y="1226287"/>
            <a:ext cx="31737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chemeClr val="bg1"/>
                </a:solidFill>
                <a:latin typeface="Montserrat" panose="00000500000000000000" pitchFamily="2" charset="0"/>
                <a:cs typeface="Calibri" panose="020F0502020204030204" pitchFamily="34" charset="0"/>
              </a:rPr>
              <a:t>Centros </a:t>
            </a:r>
          </a:p>
          <a:p>
            <a:r>
              <a:rPr lang="pt-BR" b="1" dirty="0" err="1">
                <a:solidFill>
                  <a:schemeClr val="bg1"/>
                </a:solidFill>
                <a:latin typeface="Montserrat" panose="00000500000000000000" pitchFamily="2" charset="0"/>
                <a:cs typeface="Calibri" panose="020F0502020204030204" pitchFamily="34" charset="0"/>
              </a:rPr>
              <a:t>Comerciales</a:t>
            </a:r>
            <a:r>
              <a:rPr lang="pt-BR" b="1" dirty="0">
                <a:solidFill>
                  <a:schemeClr val="bg1"/>
                </a:solidFill>
                <a:latin typeface="Montserrat" panose="00000500000000000000" pitchFamily="2" charset="0"/>
                <a:cs typeface="Calibri" panose="020F0502020204030204" pitchFamily="34" charset="0"/>
              </a:rPr>
              <a:t> </a:t>
            </a:r>
          </a:p>
          <a:p>
            <a:r>
              <a:rPr lang="pt-BR" b="1" dirty="0">
                <a:solidFill>
                  <a:schemeClr val="bg1"/>
                </a:solidFill>
                <a:latin typeface="Montserrat" panose="00000500000000000000" pitchFamily="2" charset="0"/>
                <a:cs typeface="Calibri" panose="020F0502020204030204" pitchFamily="34" charset="0"/>
              </a:rPr>
              <a:t>filiados</a:t>
            </a:r>
          </a:p>
          <a:p>
            <a:endParaRPr lang="pt-BR" b="1" dirty="0">
              <a:solidFill>
                <a:schemeClr val="bg1"/>
              </a:solidFill>
              <a:latin typeface="Montserrat" panose="00000500000000000000" pitchFamily="2" charset="0"/>
              <a:cs typeface="Calibri" panose="020F0502020204030204" pitchFamily="34" charset="0"/>
            </a:endParaRPr>
          </a:p>
          <a:p>
            <a:r>
              <a:rPr lang="pt-BR" sz="4000" b="1" dirty="0">
                <a:solidFill>
                  <a:schemeClr val="bg1"/>
                </a:solidFill>
                <a:latin typeface="Montserrat" panose="00000500000000000000" pitchFamily="2" charset="0"/>
                <a:cs typeface="Calibri" panose="020F0502020204030204" pitchFamily="34" charset="0"/>
              </a:rPr>
              <a:t>67</a:t>
            </a:r>
          </a:p>
        </p:txBody>
      </p:sp>
      <p:sp>
        <p:nvSpPr>
          <p:cNvPr id="13" name="Retângulo: Cantos Arredondados 12">
            <a:extLst>
              <a:ext uri="{FF2B5EF4-FFF2-40B4-BE49-F238E27FC236}">
                <a16:creationId xmlns:a16="http://schemas.microsoft.com/office/drawing/2014/main" id="{FE1B52E7-A0EB-C539-999C-492188A67872}"/>
              </a:ext>
            </a:extLst>
          </p:cNvPr>
          <p:cNvSpPr/>
          <p:nvPr/>
        </p:nvSpPr>
        <p:spPr>
          <a:xfrm>
            <a:off x="5678935" y="4802912"/>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chemeClr val="bg1"/>
                </a:solidFill>
                <a:latin typeface="Montserrat" panose="00000500000000000000" pitchFamily="2" charset="0"/>
                <a:cs typeface="Calibri" panose="020F0502020204030204" pitchFamily="34" charset="0"/>
              </a:rPr>
              <a:t>GLA m² </a:t>
            </a:r>
          </a:p>
          <a:p>
            <a:r>
              <a:rPr lang="pt-BR" sz="3200" b="1" dirty="0">
                <a:solidFill>
                  <a:schemeClr val="bg1"/>
                </a:solidFill>
                <a:latin typeface="Montserrat" panose="00000500000000000000" pitchFamily="2" charset="0"/>
                <a:cs typeface="Calibri" panose="020F0502020204030204" pitchFamily="34" charset="0"/>
              </a:rPr>
              <a:t>2.039.354</a:t>
            </a:r>
          </a:p>
        </p:txBody>
      </p:sp>
      <p:sp>
        <p:nvSpPr>
          <p:cNvPr id="14" name="Retângulo: Cantos Arredondados 13">
            <a:extLst>
              <a:ext uri="{FF2B5EF4-FFF2-40B4-BE49-F238E27FC236}">
                <a16:creationId xmlns:a16="http://schemas.microsoft.com/office/drawing/2014/main" id="{3BD5E0C4-5562-A1F0-2BDB-272F6688ED44}"/>
              </a:ext>
            </a:extLst>
          </p:cNvPr>
          <p:cNvSpPr/>
          <p:nvPr/>
        </p:nvSpPr>
        <p:spPr>
          <a:xfrm>
            <a:off x="8470601" y="562368"/>
            <a:ext cx="3420000"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latin typeface="Montserrat" panose="00000500000000000000" pitchFamily="2" charset="0"/>
                <a:cs typeface="Calibri" panose="020F0502020204030204" pitchFamily="34" charset="0"/>
              </a:rPr>
              <a:t>Habitantes / Centro comercial</a:t>
            </a:r>
          </a:p>
          <a:p>
            <a:r>
              <a:rPr lang="pt-BR" sz="3200" b="1" dirty="0">
                <a:latin typeface="Montserrat" panose="00000500000000000000" pitchFamily="2" charset="0"/>
                <a:cs typeface="Calibri" panose="020F0502020204030204" pitchFamily="34" charset="0"/>
              </a:rPr>
              <a:t>416.579</a:t>
            </a:r>
          </a:p>
        </p:txBody>
      </p:sp>
      <p:sp>
        <p:nvSpPr>
          <p:cNvPr id="16" name="Retângulo: Cantos Arredondados 15">
            <a:extLst>
              <a:ext uri="{FF2B5EF4-FFF2-40B4-BE49-F238E27FC236}">
                <a16:creationId xmlns:a16="http://schemas.microsoft.com/office/drawing/2014/main" id="{519CBC2E-D55A-F345-E7CF-E8EBCF5A0063}"/>
              </a:ext>
            </a:extLst>
          </p:cNvPr>
          <p:cNvSpPr/>
          <p:nvPr/>
        </p:nvSpPr>
        <p:spPr>
          <a:xfrm>
            <a:off x="8701769" y="3956444"/>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latin typeface="Montserrat" panose="00000500000000000000" pitchFamily="2" charset="0"/>
                <a:cs typeface="Calibri" panose="020F0502020204030204" pitchFamily="34" charset="0"/>
              </a:rPr>
              <a:t>Habitantes / m² de GLA </a:t>
            </a:r>
          </a:p>
          <a:p>
            <a:r>
              <a:rPr lang="pt-BR" sz="3200" b="1" dirty="0">
                <a:latin typeface="Montserrat" panose="00000500000000000000" pitchFamily="2" charset="0"/>
                <a:cs typeface="Calibri" panose="020F0502020204030204" pitchFamily="34" charset="0"/>
              </a:rPr>
              <a:t>14</a:t>
            </a:r>
          </a:p>
        </p:txBody>
      </p:sp>
      <p:pic>
        <p:nvPicPr>
          <p:cNvPr id="5" name="Imagem 4" descr="Padrão do plano de fundo&#10;&#10;Descrição gerada automaticamente">
            <a:extLst>
              <a:ext uri="{FF2B5EF4-FFF2-40B4-BE49-F238E27FC236}">
                <a16:creationId xmlns:a16="http://schemas.microsoft.com/office/drawing/2014/main" id="{7B73F0D4-6BDE-9619-78D3-E8E10114795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2963129" y="2963124"/>
            <a:ext cx="6858001" cy="931743"/>
          </a:xfrm>
          <a:prstGeom prst="rect">
            <a:avLst/>
          </a:prstGeom>
        </p:spPr>
      </p:pic>
      <p:grpSp>
        <p:nvGrpSpPr>
          <p:cNvPr id="6" name="Agrupar 5">
            <a:extLst>
              <a:ext uri="{FF2B5EF4-FFF2-40B4-BE49-F238E27FC236}">
                <a16:creationId xmlns:a16="http://schemas.microsoft.com/office/drawing/2014/main" id="{E26451B3-3B17-7DF0-DE0C-129C3F5EAA34}"/>
              </a:ext>
            </a:extLst>
          </p:cNvPr>
          <p:cNvGrpSpPr/>
          <p:nvPr/>
        </p:nvGrpSpPr>
        <p:grpSpPr>
          <a:xfrm rot="10800000">
            <a:off x="-15243" y="-225274"/>
            <a:ext cx="931741" cy="7492999"/>
            <a:chOff x="61022" y="-406399"/>
            <a:chExt cx="649512" cy="406398"/>
          </a:xfrm>
        </p:grpSpPr>
        <p:sp>
          <p:nvSpPr>
            <p:cNvPr id="7" name="Retângulo 6">
              <a:extLst>
                <a:ext uri="{FF2B5EF4-FFF2-40B4-BE49-F238E27FC236}">
                  <a16:creationId xmlns:a16="http://schemas.microsoft.com/office/drawing/2014/main" id="{CDE4E9D9-0C20-866C-6B5B-8227807DCEE9}"/>
                </a:ext>
              </a:extLst>
            </p:cNvPr>
            <p:cNvSpPr/>
            <p:nvPr/>
          </p:nvSpPr>
          <p:spPr>
            <a:xfrm>
              <a:off x="279202" y="-406399"/>
              <a:ext cx="232959" cy="406398"/>
            </a:xfrm>
            <a:prstGeom prst="rect">
              <a:avLst/>
            </a:prstGeom>
            <a:solidFill>
              <a:srgbClr val="0031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33395D3E-63E3-0171-2B4C-283DD6732FBE}"/>
                </a:ext>
              </a:extLst>
            </p:cNvPr>
            <p:cNvSpPr/>
            <p:nvPr/>
          </p:nvSpPr>
          <p:spPr>
            <a:xfrm>
              <a:off x="61022" y="-406399"/>
              <a:ext cx="232959" cy="406398"/>
            </a:xfrm>
            <a:prstGeom prst="rect">
              <a:avLst/>
            </a:prstGeom>
            <a:solidFill>
              <a:srgbClr val="CE14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9" name="Retângulo 8">
              <a:extLst>
                <a:ext uri="{FF2B5EF4-FFF2-40B4-BE49-F238E27FC236}">
                  <a16:creationId xmlns:a16="http://schemas.microsoft.com/office/drawing/2014/main" id="{014996FE-3CE8-DF25-251F-ABE68CA7D17D}"/>
                </a:ext>
              </a:extLst>
            </p:cNvPr>
            <p:cNvSpPr/>
            <p:nvPr/>
          </p:nvSpPr>
          <p:spPr>
            <a:xfrm>
              <a:off x="500510" y="-406399"/>
              <a:ext cx="210024" cy="406398"/>
            </a:xfrm>
            <a:prstGeom prst="rect">
              <a:avLst/>
            </a:prstGeom>
            <a:solidFill>
              <a:srgbClr val="F8D2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174426EB-F56B-156D-13E6-16400F48FBBE}"/>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234</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5" name="Retângulo: Cantos Arredondados 14">
            <a:hlinkClick r:id="rId4" action="ppaction://hlinksldjump"/>
            <a:extLst>
              <a:ext uri="{FF2B5EF4-FFF2-40B4-BE49-F238E27FC236}">
                <a16:creationId xmlns:a16="http://schemas.microsoft.com/office/drawing/2014/main" id="{621E4522-E529-7A24-DC8F-D7716F94A45F}"/>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996229973"/>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423397" y="892603"/>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000"/>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000"/>
                </a:solidFill>
                <a:latin typeface="Montserrat" panose="00000500000000000000" pitchFamily="2" charset="0"/>
                <a:cs typeface="Segoe UI" panose="020B0502040204020203" pitchFamily="34" charset="0"/>
              </a:rPr>
              <a:t>los centros comerciales</a:t>
            </a:r>
          </a:p>
        </p:txBody>
      </p:sp>
      <p:sp>
        <p:nvSpPr>
          <p:cNvPr id="5" name="CaixaDeTexto 4">
            <a:extLst>
              <a:ext uri="{FF2B5EF4-FFF2-40B4-BE49-F238E27FC236}">
                <a16:creationId xmlns:a16="http://schemas.microsoft.com/office/drawing/2014/main" id="{7B375E4D-8818-2CFC-852E-725EA641F80A}"/>
              </a:ext>
            </a:extLst>
          </p:cNvPr>
          <p:cNvSpPr txBox="1"/>
          <p:nvPr/>
        </p:nvSpPr>
        <p:spPr>
          <a:xfrm>
            <a:off x="1453266" y="2494465"/>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CANTIDAD</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graphicFrame>
        <p:nvGraphicFramePr>
          <p:cNvPr id="8" name="Gráfico 7">
            <a:extLst>
              <a:ext uri="{FF2B5EF4-FFF2-40B4-BE49-F238E27FC236}">
                <a16:creationId xmlns:a16="http://schemas.microsoft.com/office/drawing/2014/main" id="{E18A60F3-F82E-7EC2-ED85-873157CBD398}"/>
              </a:ext>
            </a:extLst>
          </p:cNvPr>
          <p:cNvGraphicFramePr/>
          <p:nvPr>
            <p:extLst>
              <p:ext uri="{D42A27DB-BD31-4B8C-83A1-F6EECF244321}">
                <p14:modId xmlns:p14="http://schemas.microsoft.com/office/powerpoint/2010/main" val="2332344"/>
              </p:ext>
            </p:extLst>
          </p:nvPr>
        </p:nvGraphicFramePr>
        <p:xfrm>
          <a:off x="7243018" y="-169591"/>
          <a:ext cx="2831126" cy="3837943"/>
        </p:xfrm>
        <a:graphic>
          <a:graphicData uri="http://schemas.openxmlformats.org/drawingml/2006/chart">
            <c:chart xmlns:c="http://schemas.openxmlformats.org/drawingml/2006/chart" xmlns:r="http://schemas.openxmlformats.org/officeDocument/2006/relationships" r:id="rId2"/>
          </a:graphicData>
        </a:graphic>
      </p:graphicFrame>
      <p:sp>
        <p:nvSpPr>
          <p:cNvPr id="9" name="CaixaDeTexto 8">
            <a:extLst>
              <a:ext uri="{FF2B5EF4-FFF2-40B4-BE49-F238E27FC236}">
                <a16:creationId xmlns:a16="http://schemas.microsoft.com/office/drawing/2014/main" id="{3A5332F9-3407-17AA-4316-5F3E47E487F7}"/>
              </a:ext>
            </a:extLst>
          </p:cNvPr>
          <p:cNvSpPr txBox="1"/>
          <p:nvPr/>
        </p:nvSpPr>
        <p:spPr>
          <a:xfrm>
            <a:off x="9880146" y="2512818"/>
            <a:ext cx="2214500"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Otras Ciudades</a:t>
            </a:r>
          </a:p>
        </p:txBody>
      </p:sp>
      <p:sp>
        <p:nvSpPr>
          <p:cNvPr id="11" name="CaixaDeTexto 10">
            <a:extLst>
              <a:ext uri="{FF2B5EF4-FFF2-40B4-BE49-F238E27FC236}">
                <a16:creationId xmlns:a16="http://schemas.microsoft.com/office/drawing/2014/main" id="{06B0AAFE-C9E6-C26E-C11D-B7B342E40CBC}"/>
              </a:ext>
            </a:extLst>
          </p:cNvPr>
          <p:cNvSpPr txBox="1"/>
          <p:nvPr/>
        </p:nvSpPr>
        <p:spPr>
          <a:xfrm>
            <a:off x="5883605" y="940592"/>
            <a:ext cx="1417139" cy="66684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Capital</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del país</a:t>
            </a:r>
          </a:p>
        </p:txBody>
      </p:sp>
      <p:graphicFrame>
        <p:nvGraphicFramePr>
          <p:cNvPr id="15" name="Gráfico 14">
            <a:extLst>
              <a:ext uri="{FF2B5EF4-FFF2-40B4-BE49-F238E27FC236}">
                <a16:creationId xmlns:a16="http://schemas.microsoft.com/office/drawing/2014/main" id="{BB9A8A4A-C0BA-CB14-E6B0-FCFAC08E2052}"/>
              </a:ext>
            </a:extLst>
          </p:cNvPr>
          <p:cNvGraphicFramePr/>
          <p:nvPr>
            <p:extLst>
              <p:ext uri="{D42A27DB-BD31-4B8C-83A1-F6EECF244321}">
                <p14:modId xmlns:p14="http://schemas.microsoft.com/office/powerpoint/2010/main" val="675899540"/>
              </p:ext>
            </p:extLst>
          </p:nvPr>
        </p:nvGraphicFramePr>
        <p:xfrm>
          <a:off x="5252996" y="3332653"/>
          <a:ext cx="4304319" cy="2490808"/>
        </p:xfrm>
        <a:graphic>
          <a:graphicData uri="http://schemas.openxmlformats.org/drawingml/2006/chart">
            <c:chart xmlns:c="http://schemas.openxmlformats.org/drawingml/2006/chart" xmlns:r="http://schemas.openxmlformats.org/officeDocument/2006/relationships" r:id="rId3"/>
          </a:graphicData>
        </a:graphic>
      </p:graphicFrame>
      <p:sp>
        <p:nvSpPr>
          <p:cNvPr id="17" name="CaixaDeTexto 16">
            <a:extLst>
              <a:ext uri="{FF2B5EF4-FFF2-40B4-BE49-F238E27FC236}">
                <a16:creationId xmlns:a16="http://schemas.microsoft.com/office/drawing/2014/main" id="{5431895D-0B85-E05B-0239-CAAFD080B63E}"/>
              </a:ext>
            </a:extLst>
          </p:cNvPr>
          <p:cNvSpPr txBox="1"/>
          <p:nvPr/>
        </p:nvSpPr>
        <p:spPr>
          <a:xfrm>
            <a:off x="5391131" y="4360761"/>
            <a:ext cx="2961052"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OTRAS</a:t>
            </a:r>
            <a:r>
              <a:rPr kumimoji="0" lang="es-419" sz="20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 </a:t>
            </a: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CIUDADES</a:t>
            </a:r>
          </a:p>
        </p:txBody>
      </p:sp>
      <p:sp>
        <p:nvSpPr>
          <p:cNvPr id="18" name="CaixaDeTexto 17">
            <a:extLst>
              <a:ext uri="{FF2B5EF4-FFF2-40B4-BE49-F238E27FC236}">
                <a16:creationId xmlns:a16="http://schemas.microsoft.com/office/drawing/2014/main" id="{418A48CC-B7F5-5DBB-A5A4-28162F9BE7D8}"/>
              </a:ext>
            </a:extLst>
          </p:cNvPr>
          <p:cNvSpPr txBox="1"/>
          <p:nvPr/>
        </p:nvSpPr>
        <p:spPr>
          <a:xfrm>
            <a:off x="5408095" y="3306253"/>
            <a:ext cx="2232151" cy="275460"/>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CAPITAL DEL PAÍS</a:t>
            </a:r>
          </a:p>
        </p:txBody>
      </p:sp>
      <p:graphicFrame>
        <p:nvGraphicFramePr>
          <p:cNvPr id="19" name="Tabela 18">
            <a:extLst>
              <a:ext uri="{FF2B5EF4-FFF2-40B4-BE49-F238E27FC236}">
                <a16:creationId xmlns:a16="http://schemas.microsoft.com/office/drawing/2014/main" id="{BD11FE5D-85E5-9D5F-E21E-895F13CB54D0}"/>
              </a:ext>
            </a:extLst>
          </p:cNvPr>
          <p:cNvGraphicFramePr>
            <a:graphicFrameLocks noGrp="1"/>
          </p:cNvGraphicFramePr>
          <p:nvPr>
            <p:extLst>
              <p:ext uri="{D42A27DB-BD31-4B8C-83A1-F6EECF244321}">
                <p14:modId xmlns:p14="http://schemas.microsoft.com/office/powerpoint/2010/main" val="3693572647"/>
              </p:ext>
            </p:extLst>
          </p:nvPr>
        </p:nvGraphicFramePr>
        <p:xfrm>
          <a:off x="9585960" y="3692322"/>
          <a:ext cx="2606039" cy="2444184"/>
        </p:xfrm>
        <a:graphic>
          <a:graphicData uri="http://schemas.openxmlformats.org/drawingml/2006/table">
            <a:tbl>
              <a:tblPr firstRow="1" bandRow="1">
                <a:tableStyleId>{35758FB7-9AC5-4552-8A53-C91805E547FA}</a:tableStyleId>
              </a:tblPr>
              <a:tblGrid>
                <a:gridCol w="1067379">
                  <a:extLst>
                    <a:ext uri="{9D8B030D-6E8A-4147-A177-3AD203B41FA5}">
                      <a16:colId xmlns:a16="http://schemas.microsoft.com/office/drawing/2014/main" val="20000"/>
                    </a:ext>
                  </a:extLst>
                </a:gridCol>
                <a:gridCol w="1538660">
                  <a:extLst>
                    <a:ext uri="{9D8B030D-6E8A-4147-A177-3AD203B41FA5}">
                      <a16:colId xmlns:a16="http://schemas.microsoft.com/office/drawing/2014/main" val="20001"/>
                    </a:ext>
                  </a:extLst>
                </a:gridCol>
              </a:tblGrid>
              <a:tr h="531344">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solidFill>
                      <a:srgbClr val="002060"/>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solidFill>
                      <a:srgbClr val="002060"/>
                    </a:solidFill>
                  </a:tcPr>
                </a:tc>
                <a:extLst>
                  <a:ext uri="{0D108BD9-81ED-4DB2-BD59-A6C34878D82A}">
                    <a16:rowId xmlns:a16="http://schemas.microsoft.com/office/drawing/2014/main" val="10000"/>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solidFill>
                      <a:schemeClr val="accent5">
                        <a:lumMod val="5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solidFill>
                      <a:schemeClr val="accent5">
                        <a:lumMod val="50000"/>
                      </a:schemeClr>
                    </a:solidFill>
                  </a:tcPr>
                </a:tc>
                <a:extLst>
                  <a:ext uri="{0D108BD9-81ED-4DB2-BD59-A6C34878D82A}">
                    <a16:rowId xmlns:a16="http://schemas.microsoft.com/office/drawing/2014/main" val="10001"/>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solidFill>
                      <a:schemeClr val="accent5">
                        <a:lumMod val="75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solidFill>
                      <a:schemeClr val="accent5">
                        <a:lumMod val="75000"/>
                      </a:schemeClr>
                    </a:solidFill>
                  </a:tcPr>
                </a:tc>
                <a:extLst>
                  <a:ext uri="{0D108BD9-81ED-4DB2-BD59-A6C34878D82A}">
                    <a16:rowId xmlns:a16="http://schemas.microsoft.com/office/drawing/2014/main" val="10002"/>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solidFill>
                      <a:schemeClr val="accent5">
                        <a:lumMod val="60000"/>
                        <a:lumOff val="40000"/>
                        <a:alpha val="4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solidFill>
                      <a:schemeClr val="accent5">
                        <a:lumMod val="60000"/>
                        <a:lumOff val="40000"/>
                        <a:alpha val="40000"/>
                      </a:schemeClr>
                    </a:solidFill>
                  </a:tcPr>
                </a:tc>
                <a:extLst>
                  <a:ext uri="{0D108BD9-81ED-4DB2-BD59-A6C34878D82A}">
                    <a16:rowId xmlns:a16="http://schemas.microsoft.com/office/drawing/2014/main" val="10003"/>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solidFill>
                      <a:schemeClr val="accent5">
                        <a:lumMod val="40000"/>
                        <a:lumOff val="6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solidFill>
                      <a:schemeClr val="accent5">
                        <a:lumMod val="40000"/>
                        <a:lumOff val="60000"/>
                      </a:schemeClr>
                    </a:solidFill>
                  </a:tcPr>
                </a:tc>
                <a:extLst>
                  <a:ext uri="{0D108BD9-81ED-4DB2-BD59-A6C34878D82A}">
                    <a16:rowId xmlns:a16="http://schemas.microsoft.com/office/drawing/2014/main" val="10004"/>
                  </a:ext>
                </a:extLst>
              </a:tr>
            </a:tbl>
          </a:graphicData>
        </a:graphic>
      </p:graphicFrame>
      <p:sp>
        <p:nvSpPr>
          <p:cNvPr id="14" name="CaixaDeTexto 13">
            <a:extLst>
              <a:ext uri="{FF2B5EF4-FFF2-40B4-BE49-F238E27FC236}">
                <a16:creationId xmlns:a16="http://schemas.microsoft.com/office/drawing/2014/main" id="{C91DE176-E99E-2CDE-35B6-D3BFAAADDAF2}"/>
              </a:ext>
            </a:extLst>
          </p:cNvPr>
          <p:cNvSpPr txBox="1"/>
          <p:nvPr/>
        </p:nvSpPr>
        <p:spPr>
          <a:xfrm>
            <a:off x="1423397" y="4017496"/>
            <a:ext cx="3506739" cy="1261884"/>
          </a:xfrm>
          <a:prstGeom prst="rect">
            <a:avLst/>
          </a:prstGeom>
          <a:noFill/>
        </p:spPr>
        <p:txBody>
          <a:bodyPr wrap="square">
            <a:spAutoFit/>
          </a:bodyPr>
          <a:lstStyle/>
          <a:p>
            <a:r>
              <a:rPr lang="es-419" sz="2000" b="1" dirty="0">
                <a:solidFill>
                  <a:srgbClr val="00328C"/>
                </a:solidFill>
                <a:latin typeface="Montserrat" panose="00000500000000000000" pitchFamily="2" charset="0"/>
                <a:cs typeface="Calibri" panose="020F0502020204030204" pitchFamily="34" charset="0"/>
              </a:rPr>
              <a:t>Centros Comerciales </a:t>
            </a:r>
          </a:p>
          <a:p>
            <a:r>
              <a:rPr lang="es-419" sz="2000" b="1" dirty="0">
                <a:solidFill>
                  <a:srgbClr val="00328C"/>
                </a:solidFill>
                <a:latin typeface="Montserrat" panose="00000500000000000000" pitchFamily="2" charset="0"/>
                <a:cs typeface="Calibri" panose="020F0502020204030204" pitchFamily="34" charset="0"/>
              </a:rPr>
              <a:t>filiados</a:t>
            </a:r>
          </a:p>
          <a:p>
            <a:r>
              <a:rPr lang="es-419" sz="3600" b="1" dirty="0">
                <a:solidFill>
                  <a:srgbClr val="00328C"/>
                </a:solidFill>
                <a:latin typeface="Montserrat" panose="00000500000000000000" pitchFamily="2" charset="0"/>
                <a:cs typeface="Calibri" panose="020F0502020204030204" pitchFamily="34" charset="0"/>
              </a:rPr>
              <a:t>67</a:t>
            </a:r>
            <a:endParaRPr lang="es-419" sz="2000" b="1" dirty="0">
              <a:solidFill>
                <a:srgbClr val="00328C"/>
              </a:solidFill>
              <a:latin typeface="Montserrat" panose="00000500000000000000" pitchFamily="2" charset="0"/>
              <a:cs typeface="Calibri" panose="020F0502020204030204" pitchFamily="34" charset="0"/>
            </a:endParaRPr>
          </a:p>
        </p:txBody>
      </p:sp>
      <p:pic>
        <p:nvPicPr>
          <p:cNvPr id="6" name="Imagem 5" descr="Padrão do plano de fundo&#10;&#10;Descrição gerada automaticamente">
            <a:extLst>
              <a:ext uri="{FF2B5EF4-FFF2-40B4-BE49-F238E27FC236}">
                <a16:creationId xmlns:a16="http://schemas.microsoft.com/office/drawing/2014/main" id="{2A0B5E13-397E-84F8-6991-EBFEB38BE00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2963129" y="2963124"/>
            <a:ext cx="6858001" cy="931743"/>
          </a:xfrm>
          <a:prstGeom prst="rect">
            <a:avLst/>
          </a:prstGeom>
        </p:spPr>
      </p:pic>
      <p:grpSp>
        <p:nvGrpSpPr>
          <p:cNvPr id="7" name="Agrupar 6">
            <a:extLst>
              <a:ext uri="{FF2B5EF4-FFF2-40B4-BE49-F238E27FC236}">
                <a16:creationId xmlns:a16="http://schemas.microsoft.com/office/drawing/2014/main" id="{86E2C1C5-8C8F-2D9D-9EC7-F6E54EB871C4}"/>
              </a:ext>
            </a:extLst>
          </p:cNvPr>
          <p:cNvGrpSpPr/>
          <p:nvPr/>
        </p:nvGrpSpPr>
        <p:grpSpPr>
          <a:xfrm rot="10800000">
            <a:off x="-15244" y="-225275"/>
            <a:ext cx="931744" cy="7492999"/>
            <a:chOff x="61022" y="-406399"/>
            <a:chExt cx="649512" cy="406398"/>
          </a:xfrm>
        </p:grpSpPr>
        <p:sp>
          <p:nvSpPr>
            <p:cNvPr id="12" name="Retângulo 11">
              <a:extLst>
                <a:ext uri="{FF2B5EF4-FFF2-40B4-BE49-F238E27FC236}">
                  <a16:creationId xmlns:a16="http://schemas.microsoft.com/office/drawing/2014/main" id="{90A36086-D3FC-3C10-4C3C-06098FC1BEE8}"/>
                </a:ext>
              </a:extLst>
            </p:cNvPr>
            <p:cNvSpPr/>
            <p:nvPr/>
          </p:nvSpPr>
          <p:spPr>
            <a:xfrm>
              <a:off x="279202" y="-406399"/>
              <a:ext cx="232959" cy="406398"/>
            </a:xfrm>
            <a:prstGeom prst="rect">
              <a:avLst/>
            </a:prstGeom>
            <a:solidFill>
              <a:srgbClr val="0031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3" name="Retângulo 12">
              <a:extLst>
                <a:ext uri="{FF2B5EF4-FFF2-40B4-BE49-F238E27FC236}">
                  <a16:creationId xmlns:a16="http://schemas.microsoft.com/office/drawing/2014/main" id="{CC7421AC-5B54-2925-6683-3452EFDFE2A1}"/>
                </a:ext>
              </a:extLst>
            </p:cNvPr>
            <p:cNvSpPr/>
            <p:nvPr/>
          </p:nvSpPr>
          <p:spPr>
            <a:xfrm>
              <a:off x="61022" y="-406399"/>
              <a:ext cx="232959" cy="406398"/>
            </a:xfrm>
            <a:prstGeom prst="rect">
              <a:avLst/>
            </a:prstGeom>
            <a:solidFill>
              <a:srgbClr val="CE14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6" name="Retângulo 15">
              <a:extLst>
                <a:ext uri="{FF2B5EF4-FFF2-40B4-BE49-F238E27FC236}">
                  <a16:creationId xmlns:a16="http://schemas.microsoft.com/office/drawing/2014/main" id="{798EEE13-EF4C-3E5B-9785-546CAFD7F4CA}"/>
                </a:ext>
              </a:extLst>
            </p:cNvPr>
            <p:cNvSpPr/>
            <p:nvPr/>
          </p:nvSpPr>
          <p:spPr>
            <a:xfrm>
              <a:off x="500510" y="-406399"/>
              <a:ext cx="210024" cy="406398"/>
            </a:xfrm>
            <a:prstGeom prst="rect">
              <a:avLst/>
            </a:prstGeom>
            <a:solidFill>
              <a:srgbClr val="F8D2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20" name="Elipse 19">
            <a:extLst>
              <a:ext uri="{FF2B5EF4-FFF2-40B4-BE49-F238E27FC236}">
                <a16:creationId xmlns:a16="http://schemas.microsoft.com/office/drawing/2014/main" id="{34D9B623-4199-4403-8210-0863C15F5A84}"/>
              </a:ext>
            </a:extLst>
          </p:cNvPr>
          <p:cNvSpPr/>
          <p:nvPr/>
        </p:nvSpPr>
        <p:spPr>
          <a:xfrm>
            <a:off x="1204057" y="136673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21" name="Conector reto 20">
            <a:extLst>
              <a:ext uri="{FF2B5EF4-FFF2-40B4-BE49-F238E27FC236}">
                <a16:creationId xmlns:a16="http://schemas.microsoft.com/office/drawing/2014/main" id="{CC932D3A-45C8-43B6-62D5-62C956510553}"/>
              </a:ext>
            </a:extLst>
          </p:cNvPr>
          <p:cNvCxnSpPr>
            <a:cxnSpLocks/>
          </p:cNvCxnSpPr>
          <p:nvPr/>
        </p:nvCxnSpPr>
        <p:spPr>
          <a:xfrm>
            <a:off x="1279730" y="-3346929"/>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 name="Retângulo: Cantos Arredondados 2">
            <a:extLst>
              <a:ext uri="{FF2B5EF4-FFF2-40B4-BE49-F238E27FC236}">
                <a16:creationId xmlns:a16="http://schemas.microsoft.com/office/drawing/2014/main" id="{7C8561FD-763B-A4E9-06EF-90F4534C7D4B}"/>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235</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4" name="Retângulo: Cantos Arredondados 3">
            <a:hlinkClick r:id="rId5" action="ppaction://hlinksldjump"/>
            <a:extLst>
              <a:ext uri="{FF2B5EF4-FFF2-40B4-BE49-F238E27FC236}">
                <a16:creationId xmlns:a16="http://schemas.microsoft.com/office/drawing/2014/main" id="{B255147D-40E8-7CF0-9923-E9046E78CD9C}"/>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107901759"/>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lipse 2">
            <a:extLst>
              <a:ext uri="{FF2B5EF4-FFF2-40B4-BE49-F238E27FC236}">
                <a16:creationId xmlns:a16="http://schemas.microsoft.com/office/drawing/2014/main" id="{7D640E71-6146-68E9-FBE2-20B6F6C18756}"/>
              </a:ext>
            </a:extLst>
          </p:cNvPr>
          <p:cNvSpPr/>
          <p:nvPr/>
        </p:nvSpPr>
        <p:spPr>
          <a:xfrm>
            <a:off x="1204057" y="136673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79730" y="-3346929"/>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8" name="Gráfico 7">
            <a:extLst>
              <a:ext uri="{FF2B5EF4-FFF2-40B4-BE49-F238E27FC236}">
                <a16:creationId xmlns:a16="http://schemas.microsoft.com/office/drawing/2014/main" id="{E18A60F3-F82E-7EC2-ED85-873157CBD398}"/>
              </a:ext>
            </a:extLst>
          </p:cNvPr>
          <p:cNvGraphicFramePr/>
          <p:nvPr/>
        </p:nvGraphicFramePr>
        <p:xfrm>
          <a:off x="6860224" y="179553"/>
          <a:ext cx="2831126" cy="3837943"/>
        </p:xfrm>
        <a:graphic>
          <a:graphicData uri="http://schemas.openxmlformats.org/drawingml/2006/chart">
            <c:chart xmlns:c="http://schemas.openxmlformats.org/drawingml/2006/chart" xmlns:r="http://schemas.openxmlformats.org/officeDocument/2006/relationships" r:id="rId2"/>
          </a:graphicData>
        </a:graphic>
      </p:graphicFrame>
      <p:sp>
        <p:nvSpPr>
          <p:cNvPr id="13" name="CaixaDeTexto 12">
            <a:extLst>
              <a:ext uri="{FF2B5EF4-FFF2-40B4-BE49-F238E27FC236}">
                <a16:creationId xmlns:a16="http://schemas.microsoft.com/office/drawing/2014/main" id="{45BA90F9-40D0-6577-18D5-90A38DDBF403}"/>
              </a:ext>
            </a:extLst>
          </p:cNvPr>
          <p:cNvSpPr txBox="1"/>
          <p:nvPr/>
        </p:nvSpPr>
        <p:spPr>
          <a:xfrm>
            <a:off x="1418432" y="4197049"/>
            <a:ext cx="6105524" cy="892552"/>
          </a:xfrm>
          <a:prstGeom prst="rect">
            <a:avLst/>
          </a:prstGeom>
          <a:noFill/>
        </p:spPr>
        <p:txBody>
          <a:bodyPr wrap="square">
            <a:spAutoFit/>
          </a:bodyPr>
          <a:lstStyle/>
          <a:p>
            <a:r>
              <a:rPr lang="es-419" sz="1600" b="1" dirty="0">
                <a:solidFill>
                  <a:srgbClr val="00328C"/>
                </a:solidFill>
                <a:latin typeface="Montserrat" panose="00000500000000000000" pitchFamily="2" charset="0"/>
                <a:cs typeface="Calibri" panose="020F0502020204030204" pitchFamily="34" charset="0"/>
              </a:rPr>
              <a:t>GLA m² </a:t>
            </a:r>
          </a:p>
          <a:p>
            <a:r>
              <a:rPr lang="es-419" sz="3600" b="1" dirty="0">
                <a:solidFill>
                  <a:srgbClr val="00328C"/>
                </a:solidFill>
                <a:latin typeface="Montserrat" panose="00000500000000000000" pitchFamily="2" charset="0"/>
                <a:cs typeface="Calibri" panose="020F0502020204030204" pitchFamily="34" charset="0"/>
              </a:rPr>
              <a:t>2.039.354</a:t>
            </a:r>
          </a:p>
        </p:txBody>
      </p:sp>
      <p:graphicFrame>
        <p:nvGraphicFramePr>
          <p:cNvPr id="14" name="Gráfico 13">
            <a:extLst>
              <a:ext uri="{FF2B5EF4-FFF2-40B4-BE49-F238E27FC236}">
                <a16:creationId xmlns:a16="http://schemas.microsoft.com/office/drawing/2014/main" id="{CB23AE61-5BD8-05C3-AF8E-12536390D897}"/>
              </a:ext>
            </a:extLst>
          </p:cNvPr>
          <p:cNvGraphicFramePr/>
          <p:nvPr>
            <p:extLst>
              <p:ext uri="{D42A27DB-BD31-4B8C-83A1-F6EECF244321}">
                <p14:modId xmlns:p14="http://schemas.microsoft.com/office/powerpoint/2010/main" val="3666335259"/>
              </p:ext>
            </p:extLst>
          </p:nvPr>
        </p:nvGraphicFramePr>
        <p:xfrm>
          <a:off x="7332664" y="-165252"/>
          <a:ext cx="2831126" cy="3837943"/>
        </p:xfrm>
        <a:graphic>
          <a:graphicData uri="http://schemas.openxmlformats.org/drawingml/2006/chart">
            <c:chart xmlns:c="http://schemas.openxmlformats.org/drawingml/2006/chart" xmlns:r="http://schemas.openxmlformats.org/officeDocument/2006/relationships" r:id="rId3"/>
          </a:graphicData>
        </a:graphic>
      </p:graphicFrame>
      <p:sp>
        <p:nvSpPr>
          <p:cNvPr id="16" name="CaixaDeTexto 15">
            <a:extLst>
              <a:ext uri="{FF2B5EF4-FFF2-40B4-BE49-F238E27FC236}">
                <a16:creationId xmlns:a16="http://schemas.microsoft.com/office/drawing/2014/main" id="{171C79E6-CFCD-823E-F431-D14BA0440FC1}"/>
              </a:ext>
            </a:extLst>
          </p:cNvPr>
          <p:cNvSpPr txBox="1"/>
          <p:nvPr/>
        </p:nvSpPr>
        <p:spPr>
          <a:xfrm>
            <a:off x="9969792" y="2517157"/>
            <a:ext cx="2214500"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Otras Ciudades</a:t>
            </a:r>
          </a:p>
        </p:txBody>
      </p:sp>
      <p:sp>
        <p:nvSpPr>
          <p:cNvPr id="20" name="CaixaDeTexto 19">
            <a:extLst>
              <a:ext uri="{FF2B5EF4-FFF2-40B4-BE49-F238E27FC236}">
                <a16:creationId xmlns:a16="http://schemas.microsoft.com/office/drawing/2014/main" id="{3A8840E1-50B5-14BB-F3F1-AB3575988275}"/>
              </a:ext>
            </a:extLst>
          </p:cNvPr>
          <p:cNvSpPr txBox="1"/>
          <p:nvPr/>
        </p:nvSpPr>
        <p:spPr>
          <a:xfrm>
            <a:off x="5973251" y="944931"/>
            <a:ext cx="1417139" cy="66684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Capital</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panose="020B0502040204020203" pitchFamily="34" charset="0"/>
              </a:rPr>
              <a:t>del país</a:t>
            </a:r>
          </a:p>
        </p:txBody>
      </p:sp>
      <p:graphicFrame>
        <p:nvGraphicFramePr>
          <p:cNvPr id="24" name="Gráfico 23">
            <a:extLst>
              <a:ext uri="{FF2B5EF4-FFF2-40B4-BE49-F238E27FC236}">
                <a16:creationId xmlns:a16="http://schemas.microsoft.com/office/drawing/2014/main" id="{8FAB0018-D6A8-5A44-EF9C-8FF74F0607BD}"/>
              </a:ext>
            </a:extLst>
          </p:cNvPr>
          <p:cNvGraphicFramePr/>
          <p:nvPr>
            <p:extLst>
              <p:ext uri="{D42A27DB-BD31-4B8C-83A1-F6EECF244321}">
                <p14:modId xmlns:p14="http://schemas.microsoft.com/office/powerpoint/2010/main" val="1712632741"/>
              </p:ext>
            </p:extLst>
          </p:nvPr>
        </p:nvGraphicFramePr>
        <p:xfrm>
          <a:off x="5026660" y="3450883"/>
          <a:ext cx="4304319" cy="2490808"/>
        </p:xfrm>
        <a:graphic>
          <a:graphicData uri="http://schemas.openxmlformats.org/drawingml/2006/chart">
            <c:chart xmlns:c="http://schemas.openxmlformats.org/drawingml/2006/chart" xmlns:r="http://schemas.openxmlformats.org/officeDocument/2006/relationships" r:id="rId4"/>
          </a:graphicData>
        </a:graphic>
      </p:graphicFrame>
      <p:sp>
        <p:nvSpPr>
          <p:cNvPr id="25" name="CaixaDeTexto 24">
            <a:extLst>
              <a:ext uri="{FF2B5EF4-FFF2-40B4-BE49-F238E27FC236}">
                <a16:creationId xmlns:a16="http://schemas.microsoft.com/office/drawing/2014/main" id="{48A6CE10-0498-76A8-5C8A-366500D790A0}"/>
              </a:ext>
            </a:extLst>
          </p:cNvPr>
          <p:cNvSpPr txBox="1"/>
          <p:nvPr/>
        </p:nvSpPr>
        <p:spPr>
          <a:xfrm>
            <a:off x="5103835" y="4478991"/>
            <a:ext cx="2961052"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OTRAS</a:t>
            </a:r>
            <a:r>
              <a:rPr kumimoji="0" lang="es-419" sz="20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 </a:t>
            </a: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CIUDADES</a:t>
            </a:r>
          </a:p>
        </p:txBody>
      </p:sp>
      <p:sp>
        <p:nvSpPr>
          <p:cNvPr id="26" name="CaixaDeTexto 25">
            <a:extLst>
              <a:ext uri="{FF2B5EF4-FFF2-40B4-BE49-F238E27FC236}">
                <a16:creationId xmlns:a16="http://schemas.microsoft.com/office/drawing/2014/main" id="{FC770598-0610-6265-598F-E572E64F497C}"/>
              </a:ext>
            </a:extLst>
          </p:cNvPr>
          <p:cNvSpPr txBox="1"/>
          <p:nvPr/>
        </p:nvSpPr>
        <p:spPr>
          <a:xfrm>
            <a:off x="5120799" y="3424483"/>
            <a:ext cx="2232151" cy="275460"/>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00328C"/>
                </a:solidFill>
                <a:effectLst/>
                <a:uLnTx/>
                <a:uFillTx/>
                <a:latin typeface="Montserrat" panose="00000500000000000000" pitchFamily="2" charset="0"/>
                <a:ea typeface="Segoe UI Black" panose="020B0A02040204020203" pitchFamily="34" charset="0"/>
                <a:cs typeface="Segoe UI" panose="020B0502040204020203" pitchFamily="34" charset="0"/>
              </a:rPr>
              <a:t>CAPITAL DEL PAÍS</a:t>
            </a:r>
          </a:p>
        </p:txBody>
      </p:sp>
      <p:graphicFrame>
        <p:nvGraphicFramePr>
          <p:cNvPr id="27" name="Tabela 26">
            <a:extLst>
              <a:ext uri="{FF2B5EF4-FFF2-40B4-BE49-F238E27FC236}">
                <a16:creationId xmlns:a16="http://schemas.microsoft.com/office/drawing/2014/main" id="{F7EE2589-12FA-4920-653E-27766BC52DA0}"/>
              </a:ext>
            </a:extLst>
          </p:cNvPr>
          <p:cNvGraphicFramePr>
            <a:graphicFrameLocks noGrp="1"/>
          </p:cNvGraphicFramePr>
          <p:nvPr>
            <p:extLst>
              <p:ext uri="{D42A27DB-BD31-4B8C-83A1-F6EECF244321}">
                <p14:modId xmlns:p14="http://schemas.microsoft.com/office/powerpoint/2010/main" val="1671881975"/>
              </p:ext>
            </p:extLst>
          </p:nvPr>
        </p:nvGraphicFramePr>
        <p:xfrm>
          <a:off x="9359470" y="3806622"/>
          <a:ext cx="2832529" cy="2444184"/>
        </p:xfrm>
        <a:graphic>
          <a:graphicData uri="http://schemas.openxmlformats.org/drawingml/2006/table">
            <a:tbl>
              <a:tblPr firstRow="1" bandRow="1">
                <a:tableStyleId>{35758FB7-9AC5-4552-8A53-C91805E547FA}</a:tableStyleId>
              </a:tblPr>
              <a:tblGrid>
                <a:gridCol w="1160145">
                  <a:extLst>
                    <a:ext uri="{9D8B030D-6E8A-4147-A177-3AD203B41FA5}">
                      <a16:colId xmlns:a16="http://schemas.microsoft.com/office/drawing/2014/main" val="20000"/>
                    </a:ext>
                  </a:extLst>
                </a:gridCol>
                <a:gridCol w="1672384">
                  <a:extLst>
                    <a:ext uri="{9D8B030D-6E8A-4147-A177-3AD203B41FA5}">
                      <a16:colId xmlns:a16="http://schemas.microsoft.com/office/drawing/2014/main" val="20001"/>
                    </a:ext>
                  </a:extLst>
                </a:gridCol>
              </a:tblGrid>
              <a:tr h="531344">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solidFill>
                      <a:srgbClr val="002060"/>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solidFill>
                      <a:srgbClr val="002060"/>
                    </a:solidFill>
                  </a:tcPr>
                </a:tc>
                <a:extLst>
                  <a:ext uri="{0D108BD9-81ED-4DB2-BD59-A6C34878D82A}">
                    <a16:rowId xmlns:a16="http://schemas.microsoft.com/office/drawing/2014/main" val="10000"/>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solidFill>
                      <a:schemeClr val="accent5">
                        <a:lumMod val="5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solidFill>
                      <a:schemeClr val="accent5">
                        <a:lumMod val="50000"/>
                      </a:schemeClr>
                    </a:solidFill>
                  </a:tcPr>
                </a:tc>
                <a:extLst>
                  <a:ext uri="{0D108BD9-81ED-4DB2-BD59-A6C34878D82A}">
                    <a16:rowId xmlns:a16="http://schemas.microsoft.com/office/drawing/2014/main" val="10001"/>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solidFill>
                      <a:schemeClr val="accent5">
                        <a:lumMod val="75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solidFill>
                      <a:schemeClr val="accent5">
                        <a:lumMod val="75000"/>
                      </a:schemeClr>
                    </a:solidFill>
                  </a:tcPr>
                </a:tc>
                <a:extLst>
                  <a:ext uri="{0D108BD9-81ED-4DB2-BD59-A6C34878D82A}">
                    <a16:rowId xmlns:a16="http://schemas.microsoft.com/office/drawing/2014/main" val="10002"/>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solidFill>
                      <a:schemeClr val="accent5">
                        <a:lumMod val="60000"/>
                        <a:lumOff val="40000"/>
                        <a:alpha val="4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solidFill>
                      <a:schemeClr val="accent5">
                        <a:lumMod val="60000"/>
                        <a:lumOff val="40000"/>
                        <a:alpha val="40000"/>
                      </a:schemeClr>
                    </a:solidFill>
                  </a:tcPr>
                </a:tc>
                <a:extLst>
                  <a:ext uri="{0D108BD9-81ED-4DB2-BD59-A6C34878D82A}">
                    <a16:rowId xmlns:a16="http://schemas.microsoft.com/office/drawing/2014/main" val="10003"/>
                  </a:ext>
                </a:extLst>
              </a:tr>
              <a:tr h="478210">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solidFill>
                      <a:schemeClr val="accent5">
                        <a:lumMod val="40000"/>
                        <a:lumOff val="6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solidFill>
                      <a:schemeClr val="accent5">
                        <a:lumMod val="40000"/>
                        <a:lumOff val="60000"/>
                      </a:schemeClr>
                    </a:solidFill>
                  </a:tcPr>
                </a:tc>
                <a:extLst>
                  <a:ext uri="{0D108BD9-81ED-4DB2-BD59-A6C34878D82A}">
                    <a16:rowId xmlns:a16="http://schemas.microsoft.com/office/drawing/2014/main" val="10004"/>
                  </a:ext>
                </a:extLst>
              </a:tr>
            </a:tbl>
          </a:graphicData>
        </a:graphic>
      </p:graphicFrame>
      <p:pic>
        <p:nvPicPr>
          <p:cNvPr id="6" name="Imagem 5" descr="Padrão do plano de fundo&#10;&#10;Descrição gerada automaticamente">
            <a:extLst>
              <a:ext uri="{FF2B5EF4-FFF2-40B4-BE49-F238E27FC236}">
                <a16:creationId xmlns:a16="http://schemas.microsoft.com/office/drawing/2014/main" id="{E111FF2C-83A1-C4EB-C085-D73DE1BA2CC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6200000">
            <a:off x="-2963129" y="2963124"/>
            <a:ext cx="6858001" cy="931743"/>
          </a:xfrm>
          <a:prstGeom prst="rect">
            <a:avLst/>
          </a:prstGeom>
        </p:spPr>
      </p:pic>
      <p:sp>
        <p:nvSpPr>
          <p:cNvPr id="7" name="CaixaDeTexto 6">
            <a:extLst>
              <a:ext uri="{FF2B5EF4-FFF2-40B4-BE49-F238E27FC236}">
                <a16:creationId xmlns:a16="http://schemas.microsoft.com/office/drawing/2014/main" id="{1F1A476A-B456-0ADC-785D-F4BFB5813503}"/>
              </a:ext>
            </a:extLst>
          </p:cNvPr>
          <p:cNvSpPr txBox="1"/>
          <p:nvPr/>
        </p:nvSpPr>
        <p:spPr>
          <a:xfrm>
            <a:off x="1423397" y="892603"/>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000"/>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000"/>
                </a:solidFill>
                <a:latin typeface="Montserrat" panose="00000500000000000000" pitchFamily="2" charset="0"/>
                <a:cs typeface="Segoe UI" panose="020B0502040204020203" pitchFamily="34" charset="0"/>
              </a:rPr>
              <a:t>los centros comerciales</a:t>
            </a:r>
          </a:p>
        </p:txBody>
      </p:sp>
      <p:sp>
        <p:nvSpPr>
          <p:cNvPr id="9" name="CaixaDeTexto 8">
            <a:extLst>
              <a:ext uri="{FF2B5EF4-FFF2-40B4-BE49-F238E27FC236}">
                <a16:creationId xmlns:a16="http://schemas.microsoft.com/office/drawing/2014/main" id="{6941187D-B07E-F2A9-A30B-B308EC2EA2F6}"/>
              </a:ext>
            </a:extLst>
          </p:cNvPr>
          <p:cNvSpPr txBox="1"/>
          <p:nvPr/>
        </p:nvSpPr>
        <p:spPr>
          <a:xfrm>
            <a:off x="1453266" y="2494465"/>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GLA</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grpSp>
        <p:nvGrpSpPr>
          <p:cNvPr id="11" name="Agrupar 10">
            <a:extLst>
              <a:ext uri="{FF2B5EF4-FFF2-40B4-BE49-F238E27FC236}">
                <a16:creationId xmlns:a16="http://schemas.microsoft.com/office/drawing/2014/main" id="{D9E04207-73F8-A6C7-E6D4-9FE3AB330E2A}"/>
              </a:ext>
            </a:extLst>
          </p:cNvPr>
          <p:cNvGrpSpPr/>
          <p:nvPr/>
        </p:nvGrpSpPr>
        <p:grpSpPr>
          <a:xfrm rot="10800000">
            <a:off x="-15244" y="-225275"/>
            <a:ext cx="931744" cy="7492999"/>
            <a:chOff x="61022" y="-406399"/>
            <a:chExt cx="649512" cy="406398"/>
          </a:xfrm>
        </p:grpSpPr>
        <p:sp>
          <p:nvSpPr>
            <p:cNvPr id="12" name="Retângulo 11">
              <a:extLst>
                <a:ext uri="{FF2B5EF4-FFF2-40B4-BE49-F238E27FC236}">
                  <a16:creationId xmlns:a16="http://schemas.microsoft.com/office/drawing/2014/main" id="{6A853020-9A76-2FF2-7650-1BC6BE587A41}"/>
                </a:ext>
              </a:extLst>
            </p:cNvPr>
            <p:cNvSpPr/>
            <p:nvPr/>
          </p:nvSpPr>
          <p:spPr>
            <a:xfrm>
              <a:off x="279202" y="-406399"/>
              <a:ext cx="232959" cy="406398"/>
            </a:xfrm>
            <a:prstGeom prst="rect">
              <a:avLst/>
            </a:prstGeom>
            <a:solidFill>
              <a:srgbClr val="0031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5" name="Retângulo 14">
              <a:extLst>
                <a:ext uri="{FF2B5EF4-FFF2-40B4-BE49-F238E27FC236}">
                  <a16:creationId xmlns:a16="http://schemas.microsoft.com/office/drawing/2014/main" id="{224B21FF-620C-2FBB-B09A-42802A284373}"/>
                </a:ext>
              </a:extLst>
            </p:cNvPr>
            <p:cNvSpPr/>
            <p:nvPr/>
          </p:nvSpPr>
          <p:spPr>
            <a:xfrm>
              <a:off x="61022" y="-406399"/>
              <a:ext cx="232959" cy="406398"/>
            </a:xfrm>
            <a:prstGeom prst="rect">
              <a:avLst/>
            </a:prstGeom>
            <a:solidFill>
              <a:srgbClr val="CE14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7" name="Retângulo 16">
              <a:extLst>
                <a:ext uri="{FF2B5EF4-FFF2-40B4-BE49-F238E27FC236}">
                  <a16:creationId xmlns:a16="http://schemas.microsoft.com/office/drawing/2014/main" id="{B5E6BA7A-8E4D-53F4-8B99-3407A638E5A3}"/>
                </a:ext>
              </a:extLst>
            </p:cNvPr>
            <p:cNvSpPr/>
            <p:nvPr/>
          </p:nvSpPr>
          <p:spPr>
            <a:xfrm>
              <a:off x="500510" y="-406399"/>
              <a:ext cx="210024" cy="406398"/>
            </a:xfrm>
            <a:prstGeom prst="rect">
              <a:avLst/>
            </a:prstGeom>
            <a:solidFill>
              <a:srgbClr val="F8D2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2" name="Retângulo: Cantos Arredondados 1">
            <a:extLst>
              <a:ext uri="{FF2B5EF4-FFF2-40B4-BE49-F238E27FC236}">
                <a16:creationId xmlns:a16="http://schemas.microsoft.com/office/drawing/2014/main" id="{8859A88D-C643-F06E-060B-9E3113A7A511}"/>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236</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5" name="Retângulo: Cantos Arredondados 4">
            <a:hlinkClick r:id="rId6" action="ppaction://hlinksldjump"/>
            <a:extLst>
              <a:ext uri="{FF2B5EF4-FFF2-40B4-BE49-F238E27FC236}">
                <a16:creationId xmlns:a16="http://schemas.microsoft.com/office/drawing/2014/main" id="{F3C8F0C1-7BFD-E0BE-B0B7-BEC2F32D9A06}"/>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816785805"/>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Gráfico 7">
            <a:extLst>
              <a:ext uri="{FF2B5EF4-FFF2-40B4-BE49-F238E27FC236}">
                <a16:creationId xmlns:a16="http://schemas.microsoft.com/office/drawing/2014/main" id="{E18A60F3-F82E-7EC2-ED85-873157CBD398}"/>
              </a:ext>
            </a:extLst>
          </p:cNvPr>
          <p:cNvGraphicFramePr/>
          <p:nvPr/>
        </p:nvGraphicFramePr>
        <p:xfrm>
          <a:off x="6860224" y="179553"/>
          <a:ext cx="2831126" cy="3837943"/>
        </p:xfrm>
        <a:graphic>
          <a:graphicData uri="http://schemas.openxmlformats.org/drawingml/2006/chart">
            <c:chart xmlns:c="http://schemas.openxmlformats.org/drawingml/2006/chart" xmlns:r="http://schemas.openxmlformats.org/officeDocument/2006/relationships" r:id="rId2"/>
          </a:graphicData>
        </a:graphic>
      </p:graphicFrame>
      <p:pic>
        <p:nvPicPr>
          <p:cNvPr id="6" name="Imagem 5" descr="Padrão do plano de fundo&#10;&#10;Descrição gerada automaticamente">
            <a:extLst>
              <a:ext uri="{FF2B5EF4-FFF2-40B4-BE49-F238E27FC236}">
                <a16:creationId xmlns:a16="http://schemas.microsoft.com/office/drawing/2014/main" id="{E111FF2C-83A1-C4EB-C085-D73DE1BA2CC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200000">
            <a:off x="-2963129" y="2963124"/>
            <a:ext cx="6858001" cy="931743"/>
          </a:xfrm>
          <a:prstGeom prst="rect">
            <a:avLst/>
          </a:prstGeom>
        </p:spPr>
      </p:pic>
      <p:sp>
        <p:nvSpPr>
          <p:cNvPr id="7" name="CaixaDeTexto 6">
            <a:extLst>
              <a:ext uri="{FF2B5EF4-FFF2-40B4-BE49-F238E27FC236}">
                <a16:creationId xmlns:a16="http://schemas.microsoft.com/office/drawing/2014/main" id="{1F1A476A-B456-0ADC-785D-F4BFB5813503}"/>
              </a:ext>
            </a:extLst>
          </p:cNvPr>
          <p:cNvSpPr txBox="1"/>
          <p:nvPr/>
        </p:nvSpPr>
        <p:spPr>
          <a:xfrm>
            <a:off x="1423397" y="892603"/>
            <a:ext cx="3597267" cy="155632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000"/>
                </a:solidFill>
                <a:latin typeface="Montserrat" panose="00000500000000000000" pitchFamily="2" charset="0"/>
                <a:cs typeface="Segoe UI" panose="020B0502040204020203" pitchFamily="34" charset="0"/>
              </a:rPr>
              <a:t>Perfil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000"/>
                </a:solidFill>
                <a:latin typeface="Montserrat" panose="00000500000000000000" pitchFamily="2" charset="0"/>
                <a:cs typeface="Segoe UI" panose="020B0502040204020203" pitchFamily="34" charset="0"/>
              </a:rPr>
              <a:t>los centros comerciales</a:t>
            </a:r>
          </a:p>
        </p:txBody>
      </p:sp>
      <p:sp>
        <p:nvSpPr>
          <p:cNvPr id="9" name="CaixaDeTexto 8">
            <a:extLst>
              <a:ext uri="{FF2B5EF4-FFF2-40B4-BE49-F238E27FC236}">
                <a16:creationId xmlns:a16="http://schemas.microsoft.com/office/drawing/2014/main" id="{6941187D-B07E-F2A9-A30B-B308EC2EA2F6}"/>
              </a:ext>
            </a:extLst>
          </p:cNvPr>
          <p:cNvSpPr txBox="1"/>
          <p:nvPr/>
        </p:nvSpPr>
        <p:spPr>
          <a:xfrm>
            <a:off x="1453266" y="2494465"/>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EN GLA</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sp>
        <p:nvSpPr>
          <p:cNvPr id="2" name="CaixaDeTexto 1">
            <a:extLst>
              <a:ext uri="{FF2B5EF4-FFF2-40B4-BE49-F238E27FC236}">
                <a16:creationId xmlns:a16="http://schemas.microsoft.com/office/drawing/2014/main" id="{4EDF8485-42B7-0247-BCB3-6560319055A7}"/>
              </a:ext>
            </a:extLst>
          </p:cNvPr>
          <p:cNvSpPr txBox="1"/>
          <p:nvPr/>
        </p:nvSpPr>
        <p:spPr>
          <a:xfrm>
            <a:off x="1504265" y="4017496"/>
            <a:ext cx="3240768" cy="94128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Tamaño promedio de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los centros comerciales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400" b="1" dirty="0">
                <a:solidFill>
                  <a:srgbClr val="0038A8"/>
                </a:solidFill>
                <a:latin typeface="Bebas Neue" panose="00000500000000000000" pitchFamily="2" charset="0"/>
                <a:ea typeface="Segoe UI Black" panose="020B0A02040204020203" pitchFamily="34" charset="0"/>
                <a:cs typeface="Segoe UI" panose="020B0502040204020203" pitchFamily="34" charset="0"/>
              </a:rPr>
              <a:t>30.438 M²</a:t>
            </a:r>
            <a:endParaRPr kumimoji="0" lang="es-419" sz="2400" b="1" i="0" u="none" strike="noStrike" kern="1200" cap="none" spc="0" normalizeH="0" baseline="0" dirty="0">
              <a:ln>
                <a:noFill/>
              </a:ln>
              <a:solidFill>
                <a:srgbClr val="0038A8"/>
              </a:solidFill>
              <a:effectLst/>
              <a:uLnTx/>
              <a:uFillTx/>
              <a:latin typeface="Bebas Neue" panose="00000500000000000000" pitchFamily="2" charset="0"/>
              <a:ea typeface="Segoe UI Black" panose="020B0A02040204020203" pitchFamily="34" charset="0"/>
              <a:cs typeface="Segoe UI" panose="020B0502040204020203" pitchFamily="34" charset="0"/>
            </a:endParaRPr>
          </a:p>
        </p:txBody>
      </p:sp>
      <p:graphicFrame>
        <p:nvGraphicFramePr>
          <p:cNvPr id="5" name="Gráfico 4">
            <a:extLst>
              <a:ext uri="{FF2B5EF4-FFF2-40B4-BE49-F238E27FC236}">
                <a16:creationId xmlns:a16="http://schemas.microsoft.com/office/drawing/2014/main" id="{9AFA64C4-08AF-A710-AD3C-1AC7155A590E}"/>
              </a:ext>
            </a:extLst>
          </p:cNvPr>
          <p:cNvGraphicFramePr/>
          <p:nvPr>
            <p:extLst>
              <p:ext uri="{D42A27DB-BD31-4B8C-83A1-F6EECF244321}">
                <p14:modId xmlns:p14="http://schemas.microsoft.com/office/powerpoint/2010/main" val="3119210800"/>
              </p:ext>
            </p:extLst>
          </p:nvPr>
        </p:nvGraphicFramePr>
        <p:xfrm>
          <a:off x="7571619" y="373923"/>
          <a:ext cx="4234922" cy="345948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Tabela 10">
            <a:extLst>
              <a:ext uri="{FF2B5EF4-FFF2-40B4-BE49-F238E27FC236}">
                <a16:creationId xmlns:a16="http://schemas.microsoft.com/office/drawing/2014/main" id="{CE429C6E-9B33-325D-7BDA-165149CD7536}"/>
              </a:ext>
            </a:extLst>
          </p:cNvPr>
          <p:cNvGraphicFramePr>
            <a:graphicFrameLocks noGrp="1"/>
          </p:cNvGraphicFramePr>
          <p:nvPr>
            <p:extLst>
              <p:ext uri="{D42A27DB-BD31-4B8C-83A1-F6EECF244321}">
                <p14:modId xmlns:p14="http://schemas.microsoft.com/office/powerpoint/2010/main" val="3592290767"/>
              </p:ext>
            </p:extLst>
          </p:nvPr>
        </p:nvGraphicFramePr>
        <p:xfrm>
          <a:off x="6743598" y="3795688"/>
          <a:ext cx="5448401" cy="2490808"/>
        </p:xfrm>
        <a:graphic>
          <a:graphicData uri="http://schemas.openxmlformats.org/drawingml/2006/table">
            <a:tbl>
              <a:tblPr firstRow="1" bandRow="1">
                <a:tableStyleId>{35758FB7-9AC5-4552-8A53-C91805E547FA}</a:tableStyleId>
              </a:tblPr>
              <a:tblGrid>
                <a:gridCol w="2231552">
                  <a:extLst>
                    <a:ext uri="{9D8B030D-6E8A-4147-A177-3AD203B41FA5}">
                      <a16:colId xmlns:a16="http://schemas.microsoft.com/office/drawing/2014/main" val="20000"/>
                    </a:ext>
                  </a:extLst>
                </a:gridCol>
                <a:gridCol w="3216849">
                  <a:extLst>
                    <a:ext uri="{9D8B030D-6E8A-4147-A177-3AD203B41FA5}">
                      <a16:colId xmlns:a16="http://schemas.microsoft.com/office/drawing/2014/main" val="20001"/>
                    </a:ext>
                  </a:extLst>
                </a:gridCol>
              </a:tblGrid>
              <a:tr h="541480">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Tamaño</a:t>
                      </a:r>
                    </a:p>
                  </a:txBody>
                  <a:tcPr anchor="ctr">
                    <a:solidFill>
                      <a:srgbClr val="002060"/>
                    </a:solid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marL="0" algn="l" defTabSz="914400" rtl="0" eaLnBrk="1" latinLnBrk="0" hangingPunct="1"/>
                      <a:r>
                        <a:rPr lang="es-419" sz="1100" b="1" kern="1200" noProof="0" dirty="0">
                          <a:solidFill>
                            <a:schemeClr val="bg1"/>
                          </a:solidFill>
                          <a:effectLst/>
                          <a:latin typeface="Montserrat" panose="00000500000000000000" pitchFamily="2" charset="0"/>
                        </a:rPr>
                        <a:t>GLA</a:t>
                      </a:r>
                    </a:p>
                  </a:txBody>
                  <a:tcPr anchor="ctr">
                    <a:solidFill>
                      <a:srgbClr val="002060"/>
                    </a:solidFill>
                  </a:tcPr>
                </a:tc>
                <a:extLst>
                  <a:ext uri="{0D108BD9-81ED-4DB2-BD59-A6C34878D82A}">
                    <a16:rowId xmlns:a16="http://schemas.microsoft.com/office/drawing/2014/main" val="10000"/>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Mega</a:t>
                      </a:r>
                    </a:p>
                  </a:txBody>
                  <a:tcPr anchor="ctr">
                    <a:solidFill>
                      <a:schemeClr val="accent5">
                        <a:lumMod val="5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Más de 60 mil m²</a:t>
                      </a:r>
                    </a:p>
                  </a:txBody>
                  <a:tcPr anchor="ctr">
                    <a:solidFill>
                      <a:schemeClr val="accent5">
                        <a:lumMod val="50000"/>
                      </a:schemeClr>
                    </a:solidFill>
                  </a:tcPr>
                </a:tc>
                <a:extLst>
                  <a:ext uri="{0D108BD9-81ED-4DB2-BD59-A6C34878D82A}">
                    <a16:rowId xmlns:a16="http://schemas.microsoft.com/office/drawing/2014/main" val="10001"/>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Regional</a:t>
                      </a:r>
                    </a:p>
                  </a:txBody>
                  <a:tcPr anchor="ctr">
                    <a:solidFill>
                      <a:schemeClr val="accent5">
                        <a:lumMod val="75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De 30.000 a 59.999 m²</a:t>
                      </a:r>
                    </a:p>
                  </a:txBody>
                  <a:tcPr anchor="ctr">
                    <a:solidFill>
                      <a:schemeClr val="accent5">
                        <a:lumMod val="75000"/>
                      </a:schemeClr>
                    </a:solidFill>
                  </a:tcPr>
                </a:tc>
                <a:extLst>
                  <a:ext uri="{0D108BD9-81ED-4DB2-BD59-A6C34878D82A}">
                    <a16:rowId xmlns:a16="http://schemas.microsoft.com/office/drawing/2014/main" val="10002"/>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Medio</a:t>
                      </a:r>
                    </a:p>
                  </a:txBody>
                  <a:tcPr anchor="ctr">
                    <a:solidFill>
                      <a:schemeClr val="accent5">
                        <a:lumMod val="60000"/>
                        <a:lumOff val="40000"/>
                        <a:alpha val="4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b="0" kern="1200" noProof="0" dirty="0">
                          <a:solidFill>
                            <a:schemeClr val="bg1"/>
                          </a:solidFill>
                          <a:effectLst/>
                          <a:latin typeface="Montserrat" panose="00000500000000000000" pitchFamily="2" charset="0"/>
                        </a:rPr>
                        <a:t>De 20.000 a 29.999 m²</a:t>
                      </a:r>
                    </a:p>
                  </a:txBody>
                  <a:tcPr anchor="ctr">
                    <a:solidFill>
                      <a:schemeClr val="accent5">
                        <a:lumMod val="60000"/>
                        <a:lumOff val="40000"/>
                        <a:alpha val="40000"/>
                      </a:schemeClr>
                    </a:solidFill>
                  </a:tcPr>
                </a:tc>
                <a:extLst>
                  <a:ext uri="{0D108BD9-81ED-4DB2-BD59-A6C34878D82A}">
                    <a16:rowId xmlns:a16="http://schemas.microsoft.com/office/drawing/2014/main" val="10003"/>
                  </a:ext>
                </a:extLst>
              </a:tr>
              <a:tr h="487332">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Pequeño</a:t>
                      </a:r>
                    </a:p>
                  </a:txBody>
                  <a:tcPr anchor="ctr">
                    <a:solidFill>
                      <a:schemeClr val="accent5">
                        <a:lumMod val="40000"/>
                        <a:lumOff val="60000"/>
                      </a:schemeClr>
                    </a:solid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algn="l" defTabSz="914400" rtl="0" eaLnBrk="1" latinLnBrk="0" hangingPunct="1"/>
                      <a:r>
                        <a:rPr lang="es-419" sz="1100" b="0" kern="1200" noProof="0" dirty="0">
                          <a:solidFill>
                            <a:schemeClr val="bg1"/>
                          </a:solidFill>
                          <a:effectLst/>
                          <a:latin typeface="Montserrat" panose="00000500000000000000" pitchFamily="2" charset="0"/>
                        </a:rPr>
                        <a:t>Hasta 19.999 m²</a:t>
                      </a:r>
                    </a:p>
                  </a:txBody>
                  <a:tcPr anchor="ctr">
                    <a:solidFill>
                      <a:schemeClr val="accent5">
                        <a:lumMod val="40000"/>
                        <a:lumOff val="60000"/>
                      </a:schemeClr>
                    </a:solidFill>
                  </a:tcPr>
                </a:tc>
                <a:extLst>
                  <a:ext uri="{0D108BD9-81ED-4DB2-BD59-A6C34878D82A}">
                    <a16:rowId xmlns:a16="http://schemas.microsoft.com/office/drawing/2014/main" val="10004"/>
                  </a:ext>
                </a:extLst>
              </a:tr>
            </a:tbl>
          </a:graphicData>
        </a:graphic>
      </p:graphicFrame>
      <p:grpSp>
        <p:nvGrpSpPr>
          <p:cNvPr id="12" name="Agrupar 11">
            <a:extLst>
              <a:ext uri="{FF2B5EF4-FFF2-40B4-BE49-F238E27FC236}">
                <a16:creationId xmlns:a16="http://schemas.microsoft.com/office/drawing/2014/main" id="{94D35FB1-9DE1-E837-BD84-4118CC5E225C}"/>
              </a:ext>
            </a:extLst>
          </p:cNvPr>
          <p:cNvGrpSpPr/>
          <p:nvPr/>
        </p:nvGrpSpPr>
        <p:grpSpPr>
          <a:xfrm rot="10800000">
            <a:off x="-15244" y="-225275"/>
            <a:ext cx="931744" cy="7492999"/>
            <a:chOff x="61022" y="-406399"/>
            <a:chExt cx="649512" cy="406398"/>
          </a:xfrm>
        </p:grpSpPr>
        <p:sp>
          <p:nvSpPr>
            <p:cNvPr id="13" name="Retângulo 12">
              <a:extLst>
                <a:ext uri="{FF2B5EF4-FFF2-40B4-BE49-F238E27FC236}">
                  <a16:creationId xmlns:a16="http://schemas.microsoft.com/office/drawing/2014/main" id="{A56E47AB-DFA0-3427-96C0-0CDB8A6D3C46}"/>
                </a:ext>
              </a:extLst>
            </p:cNvPr>
            <p:cNvSpPr/>
            <p:nvPr/>
          </p:nvSpPr>
          <p:spPr>
            <a:xfrm>
              <a:off x="279202" y="-406399"/>
              <a:ext cx="232959" cy="406398"/>
            </a:xfrm>
            <a:prstGeom prst="rect">
              <a:avLst/>
            </a:prstGeom>
            <a:solidFill>
              <a:srgbClr val="0031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4" name="Retângulo 13">
              <a:extLst>
                <a:ext uri="{FF2B5EF4-FFF2-40B4-BE49-F238E27FC236}">
                  <a16:creationId xmlns:a16="http://schemas.microsoft.com/office/drawing/2014/main" id="{A1E6BB1C-18F9-B4AF-CAB5-04177C02A3F7}"/>
                </a:ext>
              </a:extLst>
            </p:cNvPr>
            <p:cNvSpPr/>
            <p:nvPr/>
          </p:nvSpPr>
          <p:spPr>
            <a:xfrm>
              <a:off x="61022" y="-406399"/>
              <a:ext cx="232959" cy="406398"/>
            </a:xfrm>
            <a:prstGeom prst="rect">
              <a:avLst/>
            </a:prstGeom>
            <a:solidFill>
              <a:srgbClr val="CE14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5" name="Retângulo 14">
              <a:extLst>
                <a:ext uri="{FF2B5EF4-FFF2-40B4-BE49-F238E27FC236}">
                  <a16:creationId xmlns:a16="http://schemas.microsoft.com/office/drawing/2014/main" id="{51988E91-E2F2-4F75-E214-A8620534D2C2}"/>
                </a:ext>
              </a:extLst>
            </p:cNvPr>
            <p:cNvSpPr/>
            <p:nvPr/>
          </p:nvSpPr>
          <p:spPr>
            <a:xfrm>
              <a:off x="500510" y="-406399"/>
              <a:ext cx="210024" cy="406398"/>
            </a:xfrm>
            <a:prstGeom prst="rect">
              <a:avLst/>
            </a:prstGeom>
            <a:solidFill>
              <a:srgbClr val="F8D2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6" name="Elipse 15">
            <a:extLst>
              <a:ext uri="{FF2B5EF4-FFF2-40B4-BE49-F238E27FC236}">
                <a16:creationId xmlns:a16="http://schemas.microsoft.com/office/drawing/2014/main" id="{DD268B5F-BFF5-420A-23F2-0136ECEEFAD4}"/>
              </a:ext>
            </a:extLst>
          </p:cNvPr>
          <p:cNvSpPr/>
          <p:nvPr/>
        </p:nvSpPr>
        <p:spPr>
          <a:xfrm>
            <a:off x="1204057" y="136673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17" name="Conector reto 16">
            <a:extLst>
              <a:ext uri="{FF2B5EF4-FFF2-40B4-BE49-F238E27FC236}">
                <a16:creationId xmlns:a16="http://schemas.microsoft.com/office/drawing/2014/main" id="{848476F0-4789-5189-C200-1A83B6FB5796}"/>
              </a:ext>
            </a:extLst>
          </p:cNvPr>
          <p:cNvCxnSpPr>
            <a:cxnSpLocks/>
          </p:cNvCxnSpPr>
          <p:nvPr/>
        </p:nvCxnSpPr>
        <p:spPr>
          <a:xfrm>
            <a:off x="1279730" y="-3346929"/>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 name="Retângulo: Cantos Arredondados 2">
            <a:extLst>
              <a:ext uri="{FF2B5EF4-FFF2-40B4-BE49-F238E27FC236}">
                <a16:creationId xmlns:a16="http://schemas.microsoft.com/office/drawing/2014/main" id="{C92926FE-FEA0-7230-1933-4E2A504A682B}"/>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237</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4" name="Retângulo: Cantos Arredondados 3">
            <a:hlinkClick r:id="rId5" action="ppaction://hlinksldjump"/>
            <a:extLst>
              <a:ext uri="{FF2B5EF4-FFF2-40B4-BE49-F238E27FC236}">
                <a16:creationId xmlns:a16="http://schemas.microsoft.com/office/drawing/2014/main" id="{1FAE619A-C776-6CF4-63EC-30BC930A8650}"/>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232649369"/>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377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D00"/>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D0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D00"/>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D00"/>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1170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3573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Imagem 4" descr="Padrão do plano de fundo&#10;&#10;Descrição gerada automaticamente">
            <a:extLst>
              <a:ext uri="{FF2B5EF4-FFF2-40B4-BE49-F238E27FC236}">
                <a16:creationId xmlns:a16="http://schemas.microsoft.com/office/drawing/2014/main" id="{5443B96C-17BA-0C65-897C-132CC34229B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2963129" y="2963124"/>
            <a:ext cx="6858001" cy="931743"/>
          </a:xfrm>
          <a:prstGeom prst="rect">
            <a:avLst/>
          </a:prstGeom>
        </p:spPr>
      </p:pic>
      <p:grpSp>
        <p:nvGrpSpPr>
          <p:cNvPr id="6" name="Agrupar 5">
            <a:extLst>
              <a:ext uri="{FF2B5EF4-FFF2-40B4-BE49-F238E27FC236}">
                <a16:creationId xmlns:a16="http://schemas.microsoft.com/office/drawing/2014/main" id="{00A53562-0B04-E923-6636-89E0FBE8F7F0}"/>
              </a:ext>
            </a:extLst>
          </p:cNvPr>
          <p:cNvGrpSpPr/>
          <p:nvPr/>
        </p:nvGrpSpPr>
        <p:grpSpPr>
          <a:xfrm rot="10800000">
            <a:off x="-15244" y="-225275"/>
            <a:ext cx="931744" cy="7492999"/>
            <a:chOff x="61022" y="-406399"/>
            <a:chExt cx="649512" cy="406398"/>
          </a:xfrm>
        </p:grpSpPr>
        <p:sp>
          <p:nvSpPr>
            <p:cNvPr id="8" name="Retângulo 7">
              <a:extLst>
                <a:ext uri="{FF2B5EF4-FFF2-40B4-BE49-F238E27FC236}">
                  <a16:creationId xmlns:a16="http://schemas.microsoft.com/office/drawing/2014/main" id="{3194E2A1-BF5C-42A8-B541-51CDA8AE3782}"/>
                </a:ext>
              </a:extLst>
            </p:cNvPr>
            <p:cNvSpPr/>
            <p:nvPr/>
          </p:nvSpPr>
          <p:spPr>
            <a:xfrm>
              <a:off x="279202" y="-406399"/>
              <a:ext cx="232959" cy="406398"/>
            </a:xfrm>
            <a:prstGeom prst="rect">
              <a:avLst/>
            </a:prstGeom>
            <a:solidFill>
              <a:srgbClr val="0031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9" name="Retângulo 8">
              <a:extLst>
                <a:ext uri="{FF2B5EF4-FFF2-40B4-BE49-F238E27FC236}">
                  <a16:creationId xmlns:a16="http://schemas.microsoft.com/office/drawing/2014/main" id="{F8B34E61-5E96-2DEC-1889-D5894237B74F}"/>
                </a:ext>
              </a:extLst>
            </p:cNvPr>
            <p:cNvSpPr/>
            <p:nvPr/>
          </p:nvSpPr>
          <p:spPr>
            <a:xfrm>
              <a:off x="61022" y="-406399"/>
              <a:ext cx="232959" cy="406398"/>
            </a:xfrm>
            <a:prstGeom prst="rect">
              <a:avLst/>
            </a:prstGeom>
            <a:solidFill>
              <a:srgbClr val="CE14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0" name="Retângulo 9">
              <a:extLst>
                <a:ext uri="{FF2B5EF4-FFF2-40B4-BE49-F238E27FC236}">
                  <a16:creationId xmlns:a16="http://schemas.microsoft.com/office/drawing/2014/main" id="{112A46DD-3D4A-467C-E5C2-B90A11A49A51}"/>
                </a:ext>
              </a:extLst>
            </p:cNvPr>
            <p:cNvSpPr/>
            <p:nvPr/>
          </p:nvSpPr>
          <p:spPr>
            <a:xfrm>
              <a:off x="500510" y="-406399"/>
              <a:ext cx="210024" cy="406398"/>
            </a:xfrm>
            <a:prstGeom prst="rect">
              <a:avLst/>
            </a:prstGeom>
            <a:solidFill>
              <a:srgbClr val="F8D2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10">
            <a:extLst>
              <a:ext uri="{FF2B5EF4-FFF2-40B4-BE49-F238E27FC236}">
                <a16:creationId xmlns:a16="http://schemas.microsoft.com/office/drawing/2014/main" id="{E1028053-57E7-DCAA-C0E5-6BC8366CAF33}"/>
              </a:ext>
            </a:extLst>
          </p:cNvPr>
          <p:cNvGraphicFramePr>
            <a:graphicFrameLocks noGrp="1"/>
          </p:cNvGraphicFramePr>
          <p:nvPr>
            <p:extLst>
              <p:ext uri="{D42A27DB-BD31-4B8C-83A1-F6EECF244321}">
                <p14:modId xmlns:p14="http://schemas.microsoft.com/office/powerpoint/2010/main" val="2623781633"/>
              </p:ext>
            </p:extLst>
          </p:nvPr>
        </p:nvGraphicFramePr>
        <p:xfrm>
          <a:off x="5314953" y="-1"/>
          <a:ext cx="6119999" cy="5915236"/>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4"/>
                    </a:solidFill>
                  </a:tcPr>
                </a:tc>
                <a:extLst>
                  <a:ext uri="{0D108BD9-81ED-4DB2-BD59-A6C34878D82A}">
                    <a16:rowId xmlns:a16="http://schemas.microsoft.com/office/drawing/2014/main" val="3012483457"/>
                  </a:ext>
                </a:extLst>
              </a:tr>
              <a:tr h="346102">
                <a:tc>
                  <a:txBody>
                    <a:bodyPr/>
                    <a:lstStyle/>
                    <a:p>
                      <a:pPr algn="ctr" fontAlgn="b"/>
                      <a:r>
                        <a:rPr lang="pt-BR" sz="1100" b="0" i="0" u="none" strike="noStrike" dirty="0">
                          <a:solidFill>
                            <a:srgbClr val="000000"/>
                          </a:solidFill>
                          <a:effectLst/>
                          <a:latin typeface="Montserrat" panose="00000500000000000000" pitchFamily="2" charset="0"/>
                        </a:rPr>
                        <a:t>Caracas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algn="ctr" fontAlgn="b"/>
                      <a:r>
                        <a:rPr lang="pt-BR" sz="1100" b="0" i="0" u="none" strike="noStrike" dirty="0">
                          <a:solidFill>
                            <a:srgbClr val="000000"/>
                          </a:solidFill>
                          <a:effectLst/>
                          <a:latin typeface="Montserrat" panose="00000500000000000000" pitchFamily="2" charset="0"/>
                        </a:rPr>
                        <a:t>Miranda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algn="ctr" fontAlgn="b"/>
                      <a:r>
                        <a:rPr lang="pt-BR" sz="1100" b="0" i="0" u="none" strike="noStrike" dirty="0">
                          <a:solidFill>
                            <a:srgbClr val="000000"/>
                          </a:solidFill>
                          <a:effectLst/>
                          <a:latin typeface="Montserrat" panose="00000500000000000000" pitchFamily="2" charset="0"/>
                        </a:rPr>
                        <a:t>33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1307562550"/>
                  </a:ext>
                </a:extLst>
              </a:tr>
              <a:tr h="313241">
                <a:tc>
                  <a:txBody>
                    <a:bodyPr/>
                    <a:lstStyle/>
                    <a:p>
                      <a:pPr algn="ctr" fontAlgn="b"/>
                      <a:r>
                        <a:rPr lang="pt-BR" sz="1100" b="0" i="0" u="none" strike="noStrike" dirty="0">
                          <a:solidFill>
                            <a:srgbClr val="000000"/>
                          </a:solidFill>
                          <a:effectLst/>
                          <a:latin typeface="Montserrat" panose="00000500000000000000" pitchFamily="2" charset="0"/>
                        </a:rPr>
                        <a:t>Carabobo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algn="ctr" fontAlgn="b"/>
                      <a:r>
                        <a:rPr lang="pt-BR" sz="1100" b="0" i="0" u="none" strike="noStrike" dirty="0">
                          <a:solidFill>
                            <a:srgbClr val="000000"/>
                          </a:solidFill>
                          <a:effectLst/>
                          <a:latin typeface="Montserrat" panose="00000500000000000000" pitchFamily="2" charset="0"/>
                        </a:rPr>
                        <a:t>Valencia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algn="ctr" fontAlgn="b"/>
                      <a:r>
                        <a:rPr lang="pt-BR" sz="1100" b="0" i="0" u="none" strike="noStrike" dirty="0">
                          <a:solidFill>
                            <a:srgbClr val="000000"/>
                          </a:solidFill>
                          <a:effectLst/>
                          <a:latin typeface="Montserrat" panose="00000500000000000000" pitchFamily="2"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3054193406"/>
                  </a:ext>
                </a:extLst>
              </a:tr>
              <a:tr h="313241">
                <a:tc>
                  <a:txBody>
                    <a:bodyPr/>
                    <a:lstStyle/>
                    <a:p>
                      <a:pPr algn="ctr" fontAlgn="b"/>
                      <a:r>
                        <a:rPr lang="pt-BR" sz="1100" b="0" i="0" u="none" strike="noStrike" dirty="0">
                          <a:solidFill>
                            <a:srgbClr val="000000"/>
                          </a:solidFill>
                          <a:effectLst/>
                          <a:latin typeface="Montserrat" panose="00000500000000000000" pitchFamily="2" charset="0"/>
                        </a:rPr>
                        <a:t>Maracaibo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algn="ctr" fontAlgn="b"/>
                      <a:r>
                        <a:rPr lang="pt-BR" sz="1100" b="0" i="0" u="none" strike="noStrike" dirty="0">
                          <a:solidFill>
                            <a:srgbClr val="000000"/>
                          </a:solidFill>
                          <a:effectLst/>
                          <a:latin typeface="Montserrat" panose="00000500000000000000" pitchFamily="2" charset="0"/>
                        </a:rPr>
                        <a:t>Zulia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algn="ctr" fontAlgn="b"/>
                      <a:r>
                        <a:rPr lang="pt-BR" sz="1100" b="0" i="0" u="none" strike="noStrike" dirty="0">
                          <a:solidFill>
                            <a:srgbClr val="000000"/>
                          </a:solidFill>
                          <a:effectLst/>
                          <a:latin typeface="Montserrat" panose="00000500000000000000" pitchFamily="2"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2029500507"/>
                  </a:ext>
                </a:extLst>
              </a:tr>
              <a:tr h="313241">
                <a:tc>
                  <a:txBody>
                    <a:bodyPr/>
                    <a:lstStyle/>
                    <a:p>
                      <a:pPr algn="ctr" fontAlgn="b"/>
                      <a:r>
                        <a:rPr lang="pt-BR" sz="1100" b="0" i="0" u="none" strike="noStrike" dirty="0">
                          <a:solidFill>
                            <a:srgbClr val="000000"/>
                          </a:solidFill>
                          <a:effectLst/>
                          <a:latin typeface="Montserrat" panose="00000500000000000000" pitchFamily="2" charset="0"/>
                        </a:rPr>
                        <a:t>Barquisimeto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algn="ctr" fontAlgn="b"/>
                      <a:r>
                        <a:rPr lang="pt-BR" sz="1100" b="0" i="0" u="none" strike="noStrike" dirty="0">
                          <a:solidFill>
                            <a:srgbClr val="000000"/>
                          </a:solidFill>
                          <a:effectLst/>
                          <a:latin typeface="Montserrat" panose="00000500000000000000" pitchFamily="2" charset="0"/>
                        </a:rPr>
                        <a:t>Lara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algn="ctr" fontAlgn="b"/>
                      <a:r>
                        <a:rPr lang="pt-BR" sz="1100" b="0" i="0" u="none" strike="noStrike" dirty="0">
                          <a:solidFill>
                            <a:srgbClr val="000000"/>
                          </a:solidFill>
                          <a:effectLst/>
                          <a:latin typeface="Montserrat" panose="00000500000000000000" pitchFamily="2"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677110436"/>
                  </a:ext>
                </a:extLst>
              </a:tr>
              <a:tr h="313241">
                <a:tc>
                  <a:txBody>
                    <a:bodyPr/>
                    <a:lstStyle/>
                    <a:p>
                      <a:pPr algn="ctr" fontAlgn="b"/>
                      <a:r>
                        <a:rPr lang="pt-BR" sz="1100" b="0" i="0" u="none" strike="noStrike" dirty="0" err="1">
                          <a:solidFill>
                            <a:srgbClr val="000000"/>
                          </a:solidFill>
                          <a:effectLst/>
                          <a:latin typeface="Montserrat" panose="00000500000000000000" pitchFamily="2" charset="0"/>
                        </a:rPr>
                        <a:t>Maracay</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algn="ctr" fontAlgn="b"/>
                      <a:r>
                        <a:rPr lang="pt-BR" sz="1100" b="0" i="0" u="none" strike="noStrike" dirty="0" err="1">
                          <a:solidFill>
                            <a:srgbClr val="000000"/>
                          </a:solidFill>
                          <a:effectLst/>
                          <a:latin typeface="Montserrat" panose="00000500000000000000" pitchFamily="2" charset="0"/>
                        </a:rPr>
                        <a:t>Aragua</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algn="ctr" fontAlgn="b"/>
                      <a:r>
                        <a:rPr lang="pt-BR" sz="1100" b="0" i="0" u="none" strike="noStrike" dirty="0">
                          <a:solidFill>
                            <a:srgbClr val="000000"/>
                          </a:solidFill>
                          <a:effectLst/>
                          <a:latin typeface="Montserrat" panose="00000500000000000000" pitchFamily="2"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876499050"/>
                  </a:ext>
                </a:extLst>
              </a:tr>
              <a:tr h="313241">
                <a:tc>
                  <a:txBody>
                    <a:bodyPr/>
                    <a:lstStyle/>
                    <a:p>
                      <a:pPr algn="ctr" fontAlgn="b"/>
                      <a:r>
                        <a:rPr lang="pt-BR" sz="1100" b="0" i="0" u="none" strike="noStrike" dirty="0">
                          <a:solidFill>
                            <a:srgbClr val="000000"/>
                          </a:solidFill>
                          <a:effectLst/>
                          <a:latin typeface="Montserrat" panose="00000500000000000000" pitchFamily="2" charset="0"/>
                        </a:rPr>
                        <a:t>Mérida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algn="ctr" fontAlgn="b"/>
                      <a:r>
                        <a:rPr lang="pt-BR" sz="1100" b="0" i="0" u="none" strike="noStrike" dirty="0">
                          <a:solidFill>
                            <a:srgbClr val="000000"/>
                          </a:solidFill>
                          <a:effectLst/>
                          <a:latin typeface="Montserrat" panose="00000500000000000000" pitchFamily="2" charset="0"/>
                        </a:rPr>
                        <a:t>Mérida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algn="ctr" fontAlgn="b"/>
                      <a:r>
                        <a:rPr lang="pt-BR" sz="1100" b="0" i="0" u="none" strike="noStrike" dirty="0">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3564501830"/>
                  </a:ext>
                </a:extLst>
              </a:tr>
              <a:tr h="313241">
                <a:tc>
                  <a:txBody>
                    <a:bodyPr/>
                    <a:lstStyle/>
                    <a:p>
                      <a:pPr algn="ctr" fontAlgn="b"/>
                      <a:r>
                        <a:rPr lang="pt-BR" sz="1100" b="0" i="0" u="none" strike="noStrike" dirty="0">
                          <a:solidFill>
                            <a:srgbClr val="000000"/>
                          </a:solidFill>
                          <a:effectLst/>
                          <a:latin typeface="Montserrat" panose="00000500000000000000" pitchFamily="2" charset="0"/>
                        </a:rPr>
                        <a:t>Cumana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algn="ctr" fontAlgn="b"/>
                      <a:r>
                        <a:rPr lang="pt-BR" sz="1100" b="0" i="0" u="none" strike="noStrike" dirty="0">
                          <a:solidFill>
                            <a:srgbClr val="000000"/>
                          </a:solidFill>
                          <a:effectLst/>
                          <a:latin typeface="Montserrat" panose="00000500000000000000" pitchFamily="2" charset="0"/>
                        </a:rPr>
                        <a:t>Sucre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145025016"/>
                  </a:ext>
                </a:extLst>
              </a:tr>
              <a:tr h="313241">
                <a:tc>
                  <a:txBody>
                    <a:bodyPr/>
                    <a:lstStyle/>
                    <a:p>
                      <a:pPr algn="ctr" fontAlgn="b"/>
                      <a:r>
                        <a:rPr lang="pt-BR" sz="1100" b="0" i="0" u="none" strike="noStrike" dirty="0">
                          <a:solidFill>
                            <a:srgbClr val="000000"/>
                          </a:solidFill>
                          <a:effectLst/>
                          <a:latin typeface="Montserrat" panose="00000500000000000000" pitchFamily="2" charset="0"/>
                        </a:rPr>
                        <a:t>Punto </a:t>
                      </a:r>
                      <a:r>
                        <a:rPr lang="pt-BR" sz="1100" b="0" i="0" u="none" strike="noStrike" dirty="0" err="1">
                          <a:solidFill>
                            <a:srgbClr val="000000"/>
                          </a:solidFill>
                          <a:effectLst/>
                          <a:latin typeface="Montserrat" panose="00000500000000000000" pitchFamily="2" charset="0"/>
                        </a:rPr>
                        <a:t>Fijo</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algn="ctr" fontAlgn="b"/>
                      <a:r>
                        <a:rPr lang="pt-BR" sz="1100" b="0" i="0" u="none" strike="noStrike" dirty="0">
                          <a:solidFill>
                            <a:srgbClr val="000000"/>
                          </a:solidFill>
                          <a:effectLst/>
                          <a:latin typeface="Montserrat" panose="00000500000000000000" pitchFamily="2" charset="0"/>
                        </a:rPr>
                        <a:t>Falcon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3346920883"/>
                  </a:ext>
                </a:extLst>
              </a:tr>
              <a:tr h="313241">
                <a:tc>
                  <a:txBody>
                    <a:bodyPr/>
                    <a:lstStyle/>
                    <a:p>
                      <a:pPr algn="ctr" fontAlgn="b"/>
                      <a:r>
                        <a:rPr lang="pt-BR" sz="1100" b="0" i="0" u="none" strike="noStrike" dirty="0" err="1">
                          <a:solidFill>
                            <a:srgbClr val="000000"/>
                          </a:solidFill>
                          <a:effectLst/>
                          <a:latin typeface="Montserrat" panose="00000500000000000000" pitchFamily="2" charset="0"/>
                        </a:rPr>
                        <a:t>Acarigua</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algn="ctr" fontAlgn="b"/>
                      <a:r>
                        <a:rPr lang="pt-BR" sz="1100" b="0" i="0" u="none" strike="noStrike" dirty="0">
                          <a:solidFill>
                            <a:srgbClr val="000000"/>
                          </a:solidFill>
                          <a:effectLst/>
                          <a:latin typeface="Montserrat" panose="00000500000000000000" pitchFamily="2" charset="0"/>
                        </a:rPr>
                        <a:t>Portuguesa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2419818861"/>
                  </a:ext>
                </a:extLst>
              </a:tr>
              <a:tr h="313241">
                <a:tc>
                  <a:txBody>
                    <a:bodyPr/>
                    <a:lstStyle/>
                    <a:p>
                      <a:pPr algn="ctr" fontAlgn="b"/>
                      <a:r>
                        <a:rPr lang="pt-BR" sz="1100" b="0" i="0" u="none" strike="noStrike" dirty="0">
                          <a:solidFill>
                            <a:srgbClr val="000000"/>
                          </a:solidFill>
                          <a:effectLst/>
                          <a:latin typeface="Montserrat" panose="00000500000000000000" pitchFamily="2" charset="0"/>
                        </a:rPr>
                        <a:t>Apure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algn="ctr" fontAlgn="b"/>
                      <a:r>
                        <a:rPr lang="pt-BR" sz="1100" b="0" i="0" u="none" strike="noStrike" dirty="0">
                          <a:solidFill>
                            <a:srgbClr val="000000"/>
                          </a:solidFill>
                          <a:effectLst/>
                          <a:latin typeface="Montserrat" panose="00000500000000000000" pitchFamily="2" charset="0"/>
                        </a:rPr>
                        <a:t>Portuguesa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2167419498"/>
                  </a:ext>
                </a:extLst>
              </a:tr>
              <a:tr h="313241">
                <a:tc>
                  <a:txBody>
                    <a:bodyPr/>
                    <a:lstStyle/>
                    <a:p>
                      <a:pPr algn="ctr" fontAlgn="b"/>
                      <a:r>
                        <a:rPr lang="pt-BR" sz="1100" b="0" i="0" u="none" strike="noStrike" dirty="0" err="1">
                          <a:solidFill>
                            <a:srgbClr val="000000"/>
                          </a:solidFill>
                          <a:effectLst/>
                          <a:latin typeface="Montserrat" panose="00000500000000000000" pitchFamily="2" charset="0"/>
                        </a:rPr>
                        <a:t>Cabimas</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algn="ctr" fontAlgn="b"/>
                      <a:r>
                        <a:rPr lang="pt-BR" sz="1100" b="0" i="0" u="none" strike="noStrike" dirty="0">
                          <a:solidFill>
                            <a:srgbClr val="000000"/>
                          </a:solidFill>
                          <a:effectLst/>
                          <a:latin typeface="Montserrat" panose="00000500000000000000" pitchFamily="2" charset="0"/>
                        </a:rPr>
                        <a:t>Zulia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1611518731"/>
                  </a:ext>
                </a:extLst>
              </a:tr>
              <a:tr h="313241">
                <a:tc>
                  <a:txBody>
                    <a:bodyPr/>
                    <a:lstStyle/>
                    <a:p>
                      <a:pPr algn="ctr" fontAlgn="b"/>
                      <a:r>
                        <a:rPr lang="pt-BR" sz="1100" b="0" i="0" u="none" strike="noStrike" dirty="0">
                          <a:solidFill>
                            <a:srgbClr val="000000"/>
                          </a:solidFill>
                          <a:effectLst/>
                          <a:latin typeface="Montserrat" panose="00000500000000000000" pitchFamily="2" charset="0"/>
                        </a:rPr>
                        <a:t>Carvajal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algn="ctr" fontAlgn="b"/>
                      <a:r>
                        <a:rPr lang="pt-BR" sz="1100" b="0" i="0" u="none" strike="noStrike" dirty="0">
                          <a:solidFill>
                            <a:srgbClr val="000000"/>
                          </a:solidFill>
                          <a:effectLst/>
                          <a:latin typeface="Montserrat" panose="00000500000000000000" pitchFamily="2" charset="0"/>
                        </a:rPr>
                        <a:t>Trujillo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2868210076"/>
                  </a:ext>
                </a:extLst>
              </a:tr>
              <a:tr h="313241">
                <a:tc>
                  <a:txBody>
                    <a:bodyPr/>
                    <a:lstStyle/>
                    <a:p>
                      <a:pPr algn="ctr" fontAlgn="b"/>
                      <a:r>
                        <a:rPr lang="pt-BR" sz="1100" b="0" i="0" u="none" strike="noStrike" dirty="0" err="1">
                          <a:solidFill>
                            <a:srgbClr val="000000"/>
                          </a:solidFill>
                          <a:effectLst/>
                          <a:latin typeface="Montserrat" panose="00000500000000000000" pitchFamily="2" charset="0"/>
                        </a:rPr>
                        <a:t>Guatire</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algn="ctr" fontAlgn="b"/>
                      <a:r>
                        <a:rPr lang="pt-BR" sz="1100" b="0" i="0" u="none" strike="noStrike" dirty="0">
                          <a:solidFill>
                            <a:srgbClr val="000000"/>
                          </a:solidFill>
                          <a:effectLst/>
                          <a:latin typeface="Montserrat" panose="00000500000000000000" pitchFamily="2" charset="0"/>
                        </a:rPr>
                        <a:t>Miranda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198721223"/>
                  </a:ext>
                </a:extLst>
              </a:tr>
              <a:tr h="313241">
                <a:tc>
                  <a:txBody>
                    <a:bodyPr/>
                    <a:lstStyle/>
                    <a:p>
                      <a:pPr algn="ctr" fontAlgn="b"/>
                      <a:r>
                        <a:rPr lang="pt-BR" sz="1100" b="0" i="0" u="none" strike="noStrike" dirty="0">
                          <a:solidFill>
                            <a:srgbClr val="000000"/>
                          </a:solidFill>
                          <a:effectLst/>
                          <a:latin typeface="Montserrat" panose="00000500000000000000" pitchFamily="2" charset="0"/>
                        </a:rPr>
                        <a:t>Guayana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algn="ctr" fontAlgn="b"/>
                      <a:r>
                        <a:rPr lang="pt-BR" sz="1100" b="0" i="0" u="none" strike="noStrike" dirty="0">
                          <a:solidFill>
                            <a:srgbClr val="000000"/>
                          </a:solidFill>
                          <a:effectLst/>
                          <a:latin typeface="Montserrat" panose="00000500000000000000" pitchFamily="2" charset="0"/>
                        </a:rPr>
                        <a:t>Bolívar</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1588115436"/>
                  </a:ext>
                </a:extLst>
              </a:tr>
              <a:tr h="313241">
                <a:tc>
                  <a:txBody>
                    <a:bodyPr/>
                    <a:lstStyle/>
                    <a:p>
                      <a:pPr algn="ctr" fontAlgn="b"/>
                      <a:r>
                        <a:rPr lang="pt-BR" sz="1100" b="0" i="0" u="none" strike="noStrike" dirty="0" err="1">
                          <a:solidFill>
                            <a:srgbClr val="000000"/>
                          </a:solidFill>
                          <a:effectLst/>
                          <a:latin typeface="Montserrat" panose="00000500000000000000" pitchFamily="2" charset="0"/>
                        </a:rPr>
                        <a:t>Pampatar</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algn="ctr" fontAlgn="b"/>
                      <a:r>
                        <a:rPr lang="pt-BR" sz="1100" b="0" i="0" u="none" strike="noStrike" dirty="0">
                          <a:solidFill>
                            <a:srgbClr val="000000"/>
                          </a:solidFill>
                          <a:effectLst/>
                          <a:latin typeface="Montserrat" panose="00000500000000000000" pitchFamily="2" charset="0"/>
                        </a:rPr>
                        <a:t>Nueva Esparta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670546853"/>
                  </a:ext>
                </a:extLst>
              </a:tr>
              <a:tr h="313241">
                <a:tc>
                  <a:txBody>
                    <a:bodyPr/>
                    <a:lstStyle/>
                    <a:p>
                      <a:pPr algn="ctr" fontAlgn="b"/>
                      <a:r>
                        <a:rPr lang="pt-BR" sz="1100" b="0" i="0" u="none" strike="noStrike" dirty="0" err="1">
                          <a:solidFill>
                            <a:srgbClr val="000000"/>
                          </a:solidFill>
                          <a:effectLst/>
                          <a:latin typeface="Montserrat" panose="00000500000000000000" pitchFamily="2" charset="0"/>
                        </a:rPr>
                        <a:t>Porlamar</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algn="ctr" fontAlgn="b"/>
                      <a:r>
                        <a:rPr lang="pt-BR" sz="1100" b="0" i="0" u="none" strike="noStrike" dirty="0">
                          <a:solidFill>
                            <a:srgbClr val="000000"/>
                          </a:solidFill>
                          <a:effectLst/>
                          <a:latin typeface="Montserrat" panose="00000500000000000000" pitchFamily="2" charset="0"/>
                        </a:rPr>
                        <a:t>Nueva Esparta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F4E7"/>
                    </a:solidFill>
                  </a:tcPr>
                </a:tc>
                <a:extLst>
                  <a:ext uri="{0D108BD9-81ED-4DB2-BD59-A6C34878D82A}">
                    <a16:rowId xmlns:a16="http://schemas.microsoft.com/office/drawing/2014/main" val="4163213381"/>
                  </a:ext>
                </a:extLst>
              </a:tr>
              <a:tr h="313241">
                <a:tc>
                  <a:txBody>
                    <a:bodyPr/>
                    <a:lstStyle/>
                    <a:p>
                      <a:pPr algn="ctr" fontAlgn="b"/>
                      <a:r>
                        <a:rPr lang="pt-BR" sz="1100" b="0" i="0" u="none" strike="noStrike" dirty="0">
                          <a:solidFill>
                            <a:srgbClr val="000000"/>
                          </a:solidFill>
                          <a:effectLst/>
                          <a:latin typeface="Montserrat" panose="00000500000000000000" pitchFamily="2" charset="0"/>
                        </a:rPr>
                        <a:t>San Cristobal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algn="ctr" fontAlgn="b"/>
                      <a:r>
                        <a:rPr lang="pt-BR" sz="1100" b="0" i="0" u="none" strike="noStrike" dirty="0" err="1">
                          <a:solidFill>
                            <a:srgbClr val="000000"/>
                          </a:solidFill>
                          <a:effectLst/>
                          <a:latin typeface="Montserrat" panose="00000500000000000000" pitchFamily="2" charset="0"/>
                        </a:rPr>
                        <a:t>Tachira</a:t>
                      </a:r>
                      <a:endParaRPr lang="pt-BR" sz="1100" b="0" i="0" u="none" strike="noStrike" dirty="0">
                        <a:solidFill>
                          <a:srgbClr val="000000"/>
                        </a:solidFill>
                        <a:effectLst/>
                        <a:latin typeface="Montserrat" panose="00000500000000000000" pitchFamily="2"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FE8CB"/>
                    </a:solidFill>
                  </a:tcPr>
                </a:tc>
                <a:extLst>
                  <a:ext uri="{0D108BD9-81ED-4DB2-BD59-A6C34878D82A}">
                    <a16:rowId xmlns:a16="http://schemas.microsoft.com/office/drawing/2014/main" val="662121646"/>
                  </a:ext>
                </a:extLst>
              </a:tr>
            </a:tbl>
          </a:graphicData>
        </a:graphic>
      </p:graphicFrame>
      <p:sp>
        <p:nvSpPr>
          <p:cNvPr id="7" name="Retângulo: Cantos Arredondados 6">
            <a:extLst>
              <a:ext uri="{FF2B5EF4-FFF2-40B4-BE49-F238E27FC236}">
                <a16:creationId xmlns:a16="http://schemas.microsoft.com/office/drawing/2014/main" id="{45AFAE27-401F-C5D4-44A6-E0627F9AAE74}"/>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238</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81B6AD8E-776E-F1F6-1BCA-4817A9B9C9F0}"/>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954578198"/>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08869" y="-126597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3196" y="342900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Padrão do plano de fundo&#10;&#10;Descrição gerada automaticamente">
            <a:extLst>
              <a:ext uri="{FF2B5EF4-FFF2-40B4-BE49-F238E27FC236}">
                <a16:creationId xmlns:a16="http://schemas.microsoft.com/office/drawing/2014/main" id="{107D4E49-4821-EDEB-1DF4-B76B3B90765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2963129" y="2963124"/>
            <a:ext cx="6858001" cy="931743"/>
          </a:xfrm>
          <a:prstGeom prst="rect">
            <a:avLst/>
          </a:prstGeom>
        </p:spPr>
      </p:pic>
      <p:sp>
        <p:nvSpPr>
          <p:cNvPr id="5" name="CaixaDeTexto 4">
            <a:extLst>
              <a:ext uri="{FF2B5EF4-FFF2-40B4-BE49-F238E27FC236}">
                <a16:creationId xmlns:a16="http://schemas.microsoft.com/office/drawing/2014/main" id="{A90946C5-7F64-1B15-17C3-D053F7DB5436}"/>
              </a:ext>
            </a:extLst>
          </p:cNvPr>
          <p:cNvSpPr txBox="1"/>
          <p:nvPr/>
        </p:nvSpPr>
        <p:spPr>
          <a:xfrm>
            <a:off x="1244975" y="3276595"/>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FFC00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FFC000"/>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FFC000"/>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5609D480-D400-6D5B-C2C2-A5EEFF2205BC}"/>
              </a:ext>
            </a:extLst>
          </p:cNvPr>
          <p:cNvGrpSpPr/>
          <p:nvPr/>
        </p:nvGrpSpPr>
        <p:grpSpPr>
          <a:xfrm rot="10800000">
            <a:off x="-15244" y="-225275"/>
            <a:ext cx="931744" cy="7492999"/>
            <a:chOff x="61022" y="-406399"/>
            <a:chExt cx="649512" cy="406398"/>
          </a:xfrm>
        </p:grpSpPr>
        <p:sp>
          <p:nvSpPr>
            <p:cNvPr id="6" name="Retângulo 5">
              <a:extLst>
                <a:ext uri="{FF2B5EF4-FFF2-40B4-BE49-F238E27FC236}">
                  <a16:creationId xmlns:a16="http://schemas.microsoft.com/office/drawing/2014/main" id="{398DA40B-A58A-1CDF-82BF-109350E267C5}"/>
                </a:ext>
              </a:extLst>
            </p:cNvPr>
            <p:cNvSpPr/>
            <p:nvPr/>
          </p:nvSpPr>
          <p:spPr>
            <a:xfrm>
              <a:off x="279202" y="-406399"/>
              <a:ext cx="232959" cy="406398"/>
            </a:xfrm>
            <a:prstGeom prst="rect">
              <a:avLst/>
            </a:prstGeom>
            <a:solidFill>
              <a:srgbClr val="0031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D146AB9F-439C-84EA-97DB-78CC7C74CD63}"/>
                </a:ext>
              </a:extLst>
            </p:cNvPr>
            <p:cNvSpPr/>
            <p:nvPr/>
          </p:nvSpPr>
          <p:spPr>
            <a:xfrm>
              <a:off x="61022" y="-406399"/>
              <a:ext cx="232959" cy="406398"/>
            </a:xfrm>
            <a:prstGeom prst="rect">
              <a:avLst/>
            </a:prstGeom>
            <a:solidFill>
              <a:srgbClr val="CE14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92C3FAF5-EE2E-7DE0-85CE-F11A5A4E24A4}"/>
                </a:ext>
              </a:extLst>
            </p:cNvPr>
            <p:cNvSpPr/>
            <p:nvPr/>
          </p:nvSpPr>
          <p:spPr>
            <a:xfrm>
              <a:off x="500510" y="-406399"/>
              <a:ext cx="210024" cy="406398"/>
            </a:xfrm>
            <a:prstGeom prst="rect">
              <a:avLst/>
            </a:prstGeom>
            <a:solidFill>
              <a:srgbClr val="F8D2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506E1C32-9277-9915-AB25-D18E02023F3B}"/>
              </a:ext>
            </a:extLst>
          </p:cNvPr>
          <p:cNvGraphicFramePr>
            <a:graphicFrameLocks noGrp="1"/>
          </p:cNvGraphicFramePr>
          <p:nvPr>
            <p:extLst>
              <p:ext uri="{D42A27DB-BD31-4B8C-83A1-F6EECF244321}">
                <p14:modId xmlns:p14="http://schemas.microsoft.com/office/powerpoint/2010/main" val="1865629499"/>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FFCD00"/>
                    </a:solidFill>
                  </a:tcPr>
                </a:tc>
                <a:tc>
                  <a:txBody>
                    <a:bodyPr/>
                    <a:lstStyle/>
                    <a:p>
                      <a:pPr algn="ctr"/>
                      <a:r>
                        <a:rPr lang="pt-BR" sz="1100" dirty="0">
                          <a:latin typeface="Montserrat" panose="00000500000000000000" pitchFamily="2" charset="0"/>
                        </a:rPr>
                        <a:t>DESAROLLADOR</a:t>
                      </a:r>
                    </a:p>
                  </a:txBody>
                  <a:tcPr anchor="ctr">
                    <a:solidFill>
                      <a:srgbClr val="FFCD00"/>
                    </a:solidFill>
                  </a:tcPr>
                </a:tc>
                <a:tc>
                  <a:txBody>
                    <a:bodyPr/>
                    <a:lstStyle/>
                    <a:p>
                      <a:pPr algn="ctr"/>
                      <a:r>
                        <a:rPr lang="pt-BR" sz="1100" dirty="0">
                          <a:latin typeface="Montserrat" panose="00000500000000000000" pitchFamily="2" charset="0"/>
                        </a:rPr>
                        <a:t>CIUDAD</a:t>
                      </a:r>
                    </a:p>
                  </a:txBody>
                  <a:tcPr anchor="ctr">
                    <a:solidFill>
                      <a:srgbClr val="FFCD00"/>
                    </a:solidFill>
                  </a:tcPr>
                </a:tc>
                <a:tc>
                  <a:txBody>
                    <a:bodyPr/>
                    <a:lstStyle/>
                    <a:p>
                      <a:pPr algn="ctr"/>
                      <a:r>
                        <a:rPr lang="pt-BR" sz="1100" dirty="0">
                          <a:latin typeface="Montserrat" panose="00000500000000000000" pitchFamily="2" charset="0"/>
                        </a:rPr>
                        <a:t>ESTADO</a:t>
                      </a:r>
                    </a:p>
                  </a:txBody>
                  <a:tcPr anchor="ctr">
                    <a:solidFill>
                      <a:srgbClr val="FFCD00"/>
                    </a:solidFill>
                  </a:tcPr>
                </a:tc>
                <a:tc>
                  <a:txBody>
                    <a:bodyPr/>
                    <a:lstStyle/>
                    <a:p>
                      <a:pPr algn="ctr"/>
                      <a:r>
                        <a:rPr lang="pt-BR" sz="1100" dirty="0">
                          <a:latin typeface="Montserrat" panose="00000500000000000000" pitchFamily="2" charset="0"/>
                        </a:rPr>
                        <a:t>GLA</a:t>
                      </a:r>
                    </a:p>
                  </a:txBody>
                  <a:tcPr anchor="ctr">
                    <a:solidFill>
                      <a:srgbClr val="FFCD00"/>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Arena Plaza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Arena Parque Ferial</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Barquisimeto</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Lara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15.000</a:t>
                      </a:r>
                    </a:p>
                  </a:txBody>
                  <a:tcPr marL="9525" marR="9525" marT="9525" marB="0" anchor="ctr">
                    <a:solidFill>
                      <a:srgbClr val="FFE8CB"/>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Boleita</a:t>
                      </a:r>
                      <a:r>
                        <a:rPr lang="pt-BR" sz="900" b="0" i="0" u="none" strike="noStrike" dirty="0">
                          <a:solidFill>
                            <a:srgbClr val="000000"/>
                          </a:solidFill>
                          <a:effectLst/>
                          <a:latin typeface="Montserrat" panose="00000500000000000000" pitchFamily="2" charset="0"/>
                        </a:rPr>
                        <a:t> Outlet Center</a:t>
                      </a:r>
                    </a:p>
                  </a:txBody>
                  <a:tcPr marL="9525" marR="9525" marT="9525"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Constructora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Sambil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12.552</a:t>
                      </a:r>
                    </a:p>
                  </a:txBody>
                  <a:tcPr marL="9525" marR="9525" marT="9525" marB="0" anchor="ctr">
                    <a:solidFill>
                      <a:srgbClr val="FFF4E7"/>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Buenaventura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Centro Comercial Buenaventura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26.137</a:t>
                      </a:r>
                    </a:p>
                  </a:txBody>
                  <a:tcPr marL="9525" marR="9525" marT="9525" marB="0" anchor="ctr">
                    <a:solidFill>
                      <a:srgbClr val="FFE8CB"/>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Buenaventura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Centro Comercial Buenaventura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Apure</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Portuguesa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34.922</a:t>
                      </a:r>
                    </a:p>
                  </a:txBody>
                  <a:tcPr marL="9525" marR="9525" marT="9525" marB="0" anchor="ctr">
                    <a:solidFill>
                      <a:srgbClr val="FFF4E7"/>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Cabo Mall</a:t>
                      </a: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Cabo Mall</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29.424</a:t>
                      </a:r>
                    </a:p>
                  </a:txBody>
                  <a:tcPr marL="9525" marR="9525" marT="9525" marB="0" anchor="ctr">
                    <a:solidFill>
                      <a:srgbClr val="FFE8CB"/>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San Ignacio</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Centro San Ignacio</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24.800</a:t>
                      </a:r>
                    </a:p>
                  </a:txBody>
                  <a:tcPr marL="9525" marR="9525" marT="9525" marB="0" anchor="ctr">
                    <a:solidFill>
                      <a:srgbClr val="FFF4E7"/>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Chacaíto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r>
                        <a:rPr lang="pt-BR" sz="900" b="0" i="0" u="none" strike="noStrike" dirty="0">
                          <a:solidFill>
                            <a:srgbClr val="000000"/>
                          </a:solidFill>
                          <a:effectLst/>
                          <a:latin typeface="Montserrat" panose="00000500000000000000" pitchFamily="2" charset="0"/>
                        </a:rPr>
                        <a:t> Centro Comercial </a:t>
                      </a:r>
                      <a:r>
                        <a:rPr lang="pt-BR" sz="900" b="0" i="0" u="none" strike="noStrike" dirty="0" err="1">
                          <a:solidFill>
                            <a:srgbClr val="000000"/>
                          </a:solidFill>
                          <a:effectLst/>
                          <a:latin typeface="Montserrat" panose="00000500000000000000" pitchFamily="2" charset="0"/>
                        </a:rPr>
                        <a:t>Chacaíto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14.300</a:t>
                      </a:r>
                    </a:p>
                  </a:txBody>
                  <a:tcPr marL="9525" marR="9525" marT="9525" marB="0" anchor="ctr">
                    <a:solidFill>
                      <a:srgbClr val="FFE8CB"/>
                    </a:solidFill>
                  </a:tcPr>
                </a:tc>
                <a:extLst>
                  <a:ext uri="{0D108BD9-81ED-4DB2-BD59-A6C34878D82A}">
                    <a16:rowId xmlns:a16="http://schemas.microsoft.com/office/drawing/2014/main" val="3882297485"/>
                  </a:ext>
                </a:extLst>
              </a:tr>
              <a:tr h="313200">
                <a:tc>
                  <a:txBody>
                    <a:bodyPr/>
                    <a:lstStyle/>
                    <a:p>
                      <a:pPr algn="ctr" fontAlgn="b"/>
                      <a:r>
                        <a:rPr lang="pt-BR" sz="900" b="0" i="0" u="none" strike="noStrike" dirty="0">
                          <a:solidFill>
                            <a:srgbClr val="000000"/>
                          </a:solidFill>
                          <a:effectLst/>
                          <a:latin typeface="Montserrat" panose="00000500000000000000" pitchFamily="2" charset="0"/>
                        </a:rPr>
                        <a:t>Cima</a:t>
                      </a:r>
                    </a:p>
                  </a:txBody>
                  <a:tcPr marL="9525" marR="9525" marT="9525" marB="0" anchor="ctr">
                    <a:solidFill>
                      <a:srgbClr val="FFF4E7"/>
                    </a:solidFill>
                  </a:tcPr>
                </a:tc>
                <a:tc>
                  <a:txBody>
                    <a:bodyPr/>
                    <a:lstStyle/>
                    <a:p>
                      <a:pPr algn="ctr" fontAlgn="b"/>
                      <a:r>
                        <a:rPr lang="es-ES" sz="900" b="0" i="0" u="none" strike="noStrike" dirty="0">
                          <a:solidFill>
                            <a:srgbClr val="000000"/>
                          </a:solidFill>
                          <a:effectLst/>
                          <a:latin typeface="Montserrat" panose="00000500000000000000" pitchFamily="2" charset="0"/>
                        </a:rPr>
                        <a:t>Inversiones Los Socios, C.A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Maracaibo</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Zulia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17.342</a:t>
                      </a:r>
                    </a:p>
                  </a:txBody>
                  <a:tcPr marL="9525" marR="9525" marT="9525" marB="0" anchor="ctr">
                    <a:solidFill>
                      <a:srgbClr val="FFF4E7"/>
                    </a:solidFill>
                  </a:tcP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City Market</a:t>
                      </a:r>
                    </a:p>
                  </a:txBody>
                  <a:tcPr marL="9525" marR="9525" marT="9525" marB="0" anchor="ctr">
                    <a:solidFill>
                      <a:srgbClr val="FFE8CB"/>
                    </a:solidFill>
                  </a:tcPr>
                </a:tc>
                <a:tc>
                  <a:txBody>
                    <a:bodyPr/>
                    <a:lstStyle/>
                    <a:p>
                      <a:pPr algn="ctr" fontAlgn="b"/>
                      <a:r>
                        <a:rPr lang="en-US" sz="900" b="0" i="0" u="none" strike="noStrike" dirty="0" err="1">
                          <a:solidFill>
                            <a:srgbClr val="000000"/>
                          </a:solidFill>
                          <a:effectLst/>
                          <a:latin typeface="Montserrat" panose="00000500000000000000" pitchFamily="2" charset="0"/>
                        </a:rPr>
                        <a:t>Condominio</a:t>
                      </a:r>
                      <a:r>
                        <a:rPr lang="en-US" sz="900" b="0" i="0" u="none" strike="noStrike" dirty="0">
                          <a:solidFill>
                            <a:srgbClr val="000000"/>
                          </a:solidFill>
                          <a:effectLst/>
                          <a:latin typeface="Montserrat" panose="00000500000000000000" pitchFamily="2" charset="0"/>
                        </a:rPr>
                        <a:t> C.C City Market</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9.044</a:t>
                      </a:r>
                    </a:p>
                  </a:txBody>
                  <a:tcPr marL="9525" marR="9525" marT="9525" marB="0" anchor="ctr">
                    <a:solidFill>
                      <a:srgbClr val="FFE8CB"/>
                    </a:solidFill>
                  </a:tcPr>
                </a:tc>
                <a:extLst>
                  <a:ext uri="{0D108BD9-81ED-4DB2-BD59-A6C34878D82A}">
                    <a16:rowId xmlns:a16="http://schemas.microsoft.com/office/drawing/2014/main" val="1411550322"/>
                  </a:ext>
                </a:extLst>
              </a:tr>
              <a:tr h="313200">
                <a:tc>
                  <a:txBody>
                    <a:bodyPr/>
                    <a:lstStyle/>
                    <a:p>
                      <a:pPr algn="ctr" fontAlgn="b"/>
                      <a:r>
                        <a:rPr lang="es-ES" sz="900" b="0" i="0" u="none" strike="noStrike" dirty="0">
                          <a:solidFill>
                            <a:srgbClr val="000000"/>
                          </a:solidFill>
                          <a:effectLst/>
                          <a:latin typeface="Montserrat" panose="00000500000000000000" pitchFamily="2" charset="0"/>
                        </a:rPr>
                        <a:t>Ciudad Comercial La Cascada Carrizal</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Inversiones </a:t>
                      </a:r>
                      <a:r>
                        <a:rPr lang="pt-BR" sz="900" b="0" i="0" u="none" strike="noStrike" dirty="0" err="1">
                          <a:solidFill>
                            <a:srgbClr val="000000"/>
                          </a:solidFill>
                          <a:effectLst/>
                          <a:latin typeface="Montserrat" panose="00000500000000000000" pitchFamily="2" charset="0"/>
                        </a:rPr>
                        <a:t>Tanurin</a:t>
                      </a:r>
                      <a:r>
                        <a:rPr lang="pt-BR" sz="900" b="0" i="0" u="none" strike="noStrike" dirty="0">
                          <a:solidFill>
                            <a:srgbClr val="000000"/>
                          </a:solidFill>
                          <a:effectLst/>
                          <a:latin typeface="Montserrat" panose="00000500000000000000" pitchFamily="2" charset="0"/>
                        </a:rPr>
                        <a:t>, C.A.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74.000</a:t>
                      </a:r>
                    </a:p>
                  </a:txBody>
                  <a:tcPr marL="9525" marR="9525" marT="9525" marB="0" anchor="ctr">
                    <a:solidFill>
                      <a:srgbClr val="FFF4E7"/>
                    </a:solidFill>
                  </a:tcP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Costa Mall</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Centro Comercial Costa Mall</a:t>
                      </a: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Cabimas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Zulia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36.702</a:t>
                      </a:r>
                    </a:p>
                  </a:txBody>
                  <a:tcPr marL="9525" marR="9525" marT="9525" marB="0" anchor="ctr">
                    <a:solidFill>
                      <a:srgbClr val="FFE8CB"/>
                    </a:solidFill>
                  </a:tcP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Cristal</a:t>
                      </a:r>
                    </a:p>
                  </a:txBody>
                  <a:tcPr marL="9525" marR="9525" marT="9525"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r>
                        <a:rPr lang="pt-BR" sz="900" b="0" i="0" u="none" strike="noStrike" dirty="0">
                          <a:solidFill>
                            <a:srgbClr val="000000"/>
                          </a:solidFill>
                          <a:effectLst/>
                          <a:latin typeface="Montserrat" panose="00000500000000000000" pitchFamily="2" charset="0"/>
                        </a:rPr>
                        <a:t> Centro Cristal</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Carabobo</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Valencia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10.000</a:t>
                      </a:r>
                    </a:p>
                  </a:txBody>
                  <a:tcPr marL="9525" marR="9525" marT="9525" marB="0" anchor="ctr">
                    <a:solidFill>
                      <a:srgbClr val="FFF4E7"/>
                    </a:solidFill>
                  </a:tcP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Cumaná Plaza</a:t>
                      </a:r>
                    </a:p>
                  </a:txBody>
                  <a:tcPr marL="9525" marR="9525" marT="9525" marB="0" anchor="ctr">
                    <a:solidFill>
                      <a:srgbClr val="FFE8CB"/>
                    </a:solidFill>
                  </a:tcPr>
                </a:tc>
                <a:tc>
                  <a:txBody>
                    <a:bodyPr/>
                    <a:lstStyle/>
                    <a:p>
                      <a:pPr algn="ctr" fontAlgn="b"/>
                      <a:r>
                        <a:rPr lang="es-ES" sz="900" b="0" i="0" u="none" strike="noStrike" dirty="0">
                          <a:solidFill>
                            <a:srgbClr val="000000"/>
                          </a:solidFill>
                          <a:effectLst/>
                          <a:latin typeface="Montserrat" panose="00000500000000000000" pitchFamily="2" charset="0"/>
                        </a:rPr>
                        <a:t>Centro Comercial Cumana Plaza, C.A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Cumana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Sucre</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12.463</a:t>
                      </a:r>
                    </a:p>
                  </a:txBody>
                  <a:tcPr marL="9525" marR="9525" marT="9525" marB="0" anchor="ctr">
                    <a:solidFill>
                      <a:srgbClr val="FFE8CB"/>
                    </a:solidFill>
                  </a:tcPr>
                </a:tc>
                <a:extLst>
                  <a:ext uri="{0D108BD9-81ED-4DB2-BD59-A6C34878D82A}">
                    <a16:rowId xmlns:a16="http://schemas.microsoft.com/office/drawing/2014/main" val="2104077100"/>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Ejido</a:t>
                      </a:r>
                      <a:r>
                        <a:rPr lang="pt-BR" sz="900" b="0" i="0" u="none" strike="noStrike" dirty="0">
                          <a:solidFill>
                            <a:srgbClr val="000000"/>
                          </a:solidFill>
                          <a:effectLst/>
                          <a:latin typeface="Montserrat" panose="00000500000000000000" pitchFamily="2" charset="0"/>
                        </a:rPr>
                        <a:t> Mall</a:t>
                      </a:r>
                    </a:p>
                  </a:txBody>
                  <a:tcPr marL="9525" marR="9525" marT="9525"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Degama</a:t>
                      </a:r>
                      <a:r>
                        <a:rPr lang="pt-BR" sz="900" b="0" i="0" u="none" strike="noStrike" dirty="0">
                          <a:solidFill>
                            <a:srgbClr val="000000"/>
                          </a:solidFill>
                          <a:effectLst/>
                          <a:latin typeface="Montserrat" panose="00000500000000000000" pitchFamily="2" charset="0"/>
                        </a:rPr>
                        <a:t> C.A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Mérida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Mérida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10.273</a:t>
                      </a:r>
                    </a:p>
                  </a:txBody>
                  <a:tcPr marL="9525" marR="9525" marT="9525" marB="0" anchor="ctr">
                    <a:solidFill>
                      <a:srgbClr val="FFF4E7"/>
                    </a:solidFill>
                  </a:tcP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El </a:t>
                      </a:r>
                      <a:r>
                        <a:rPr lang="pt-BR" sz="900" b="0" i="0" u="none" strike="noStrike" dirty="0" err="1">
                          <a:solidFill>
                            <a:srgbClr val="000000"/>
                          </a:solidFill>
                          <a:effectLst/>
                          <a:latin typeface="Montserrat" panose="00000500000000000000" pitchFamily="2" charset="0"/>
                        </a:rPr>
                        <a:t>Recreo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Organización</a:t>
                      </a:r>
                      <a:r>
                        <a:rPr lang="pt-BR" sz="900" b="0" i="0" u="none" strike="noStrike" dirty="0">
                          <a:solidFill>
                            <a:srgbClr val="000000"/>
                          </a:solidFill>
                          <a:effectLst/>
                          <a:latin typeface="Montserrat" panose="00000500000000000000" pitchFamily="2" charset="0"/>
                        </a:rPr>
                        <a:t> NSM</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32.000</a:t>
                      </a:r>
                    </a:p>
                  </a:txBody>
                  <a:tcPr marL="9525" marR="9525" marT="9525" marB="0" anchor="ctr">
                    <a:solidFill>
                      <a:srgbClr val="FFE8CB"/>
                    </a:solidFill>
                  </a:tcPr>
                </a:tc>
                <a:extLst>
                  <a:ext uri="{0D108BD9-81ED-4DB2-BD59-A6C34878D82A}">
                    <a16:rowId xmlns:a16="http://schemas.microsoft.com/office/drawing/2014/main" val="91946835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Expreso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Baruta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Promotora </a:t>
                      </a:r>
                      <a:r>
                        <a:rPr lang="pt-BR" sz="900" b="0" i="0" u="none" strike="noStrike" dirty="0" err="1">
                          <a:solidFill>
                            <a:srgbClr val="000000"/>
                          </a:solidFill>
                          <a:effectLst/>
                          <a:latin typeface="Montserrat" panose="00000500000000000000" pitchFamily="2" charset="0"/>
                        </a:rPr>
                        <a:t>Tantalo</a:t>
                      </a:r>
                      <a:r>
                        <a:rPr lang="pt-BR" sz="900" b="0" i="0" u="none" strike="noStrike" dirty="0">
                          <a:solidFill>
                            <a:srgbClr val="000000"/>
                          </a:solidFill>
                          <a:effectLst/>
                          <a:latin typeface="Montserrat" panose="00000500000000000000" pitchFamily="2" charset="0"/>
                        </a:rPr>
                        <a:t>, C.A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12.000</a:t>
                      </a:r>
                    </a:p>
                  </a:txBody>
                  <a:tcPr marL="9525" marR="9525" marT="9525" marB="0" anchor="ctr">
                    <a:solidFill>
                      <a:srgbClr val="FFF4E7"/>
                    </a:solidFill>
                  </a:tcPr>
                </a:tc>
                <a:extLst>
                  <a:ext uri="{0D108BD9-81ED-4DB2-BD59-A6C34878D82A}">
                    <a16:rowId xmlns:a16="http://schemas.microsoft.com/office/drawing/2014/main" val="249961395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Expreso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Chacaíto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Promotora </a:t>
                      </a:r>
                      <a:r>
                        <a:rPr lang="pt-BR" sz="900" b="0" i="0" u="none" strike="noStrike" dirty="0" err="1">
                          <a:solidFill>
                            <a:srgbClr val="000000"/>
                          </a:solidFill>
                          <a:effectLst/>
                          <a:latin typeface="Montserrat" panose="00000500000000000000" pitchFamily="2" charset="0"/>
                        </a:rPr>
                        <a:t>Tantalo</a:t>
                      </a:r>
                      <a:r>
                        <a:rPr lang="pt-BR" sz="900" b="0" i="0" u="none" strike="noStrike" dirty="0">
                          <a:solidFill>
                            <a:srgbClr val="000000"/>
                          </a:solidFill>
                          <a:effectLst/>
                          <a:latin typeface="Montserrat" panose="00000500000000000000" pitchFamily="2" charset="0"/>
                        </a:rPr>
                        <a:t>, C.A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13.000</a:t>
                      </a:r>
                    </a:p>
                  </a:txBody>
                  <a:tcPr marL="9525" marR="9525" marT="9525" marB="0" anchor="ctr">
                    <a:solidFill>
                      <a:srgbClr val="FFE8CB"/>
                    </a:solidFill>
                  </a:tcPr>
                </a:tc>
                <a:extLst>
                  <a:ext uri="{0D108BD9-81ED-4DB2-BD59-A6C34878D82A}">
                    <a16:rowId xmlns:a16="http://schemas.microsoft.com/office/drawing/2014/main" val="246155704"/>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Expreso</a:t>
                      </a:r>
                      <a:r>
                        <a:rPr lang="pt-BR" sz="900" b="0" i="0" u="none" strike="noStrike" dirty="0">
                          <a:solidFill>
                            <a:srgbClr val="000000"/>
                          </a:solidFill>
                          <a:effectLst/>
                          <a:latin typeface="Montserrat" panose="00000500000000000000" pitchFamily="2" charset="0"/>
                        </a:rPr>
                        <a:t> Trinidad</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Promotora </a:t>
                      </a:r>
                      <a:r>
                        <a:rPr lang="pt-BR" sz="900" b="0" i="0" u="none" strike="noStrike" dirty="0" err="1">
                          <a:solidFill>
                            <a:srgbClr val="000000"/>
                          </a:solidFill>
                          <a:effectLst/>
                          <a:latin typeface="Montserrat" panose="00000500000000000000" pitchFamily="2" charset="0"/>
                        </a:rPr>
                        <a:t>Tantalo</a:t>
                      </a:r>
                      <a:r>
                        <a:rPr lang="pt-BR" sz="900" b="0" i="0" u="none" strike="noStrike" dirty="0">
                          <a:solidFill>
                            <a:srgbClr val="000000"/>
                          </a:solidFill>
                          <a:effectLst/>
                          <a:latin typeface="Montserrat" panose="00000500000000000000" pitchFamily="2" charset="0"/>
                        </a:rPr>
                        <a:t>, C.A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10.000</a:t>
                      </a:r>
                    </a:p>
                  </a:txBody>
                  <a:tcPr marL="9525" marR="9525" marT="9525" marB="0" anchor="ctr">
                    <a:solidFill>
                      <a:srgbClr val="FFF4E7"/>
                    </a:solidFill>
                  </a:tcP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Fashion Mall </a:t>
                      </a:r>
                      <a:r>
                        <a:rPr lang="pt-BR" sz="900" b="0" i="0" u="none" strike="noStrike" dirty="0" err="1">
                          <a:solidFill>
                            <a:srgbClr val="000000"/>
                          </a:solidFill>
                          <a:effectLst/>
                          <a:latin typeface="Montserrat" panose="00000500000000000000" pitchFamily="2" charset="0"/>
                        </a:rPr>
                        <a:t>Tolón</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Fondo De Valores </a:t>
                      </a:r>
                      <a:r>
                        <a:rPr lang="pt-BR" sz="900" b="0" i="0" u="none" strike="noStrike" dirty="0" err="1">
                          <a:solidFill>
                            <a:srgbClr val="000000"/>
                          </a:solidFill>
                          <a:effectLst/>
                          <a:latin typeface="Montserrat" panose="00000500000000000000" pitchFamily="2" charset="0"/>
                        </a:rPr>
                        <a:t>Inmobiliarios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25.640</a:t>
                      </a:r>
                    </a:p>
                  </a:txBody>
                  <a:tcPr marL="9525" marR="9525" marT="9525" marB="0" anchor="ctr">
                    <a:solidFill>
                      <a:srgbClr val="FFE8CB"/>
                    </a:solidFill>
                  </a:tcPr>
                </a:tc>
                <a:extLst>
                  <a:ext uri="{0D108BD9-81ED-4DB2-BD59-A6C34878D82A}">
                    <a16:rowId xmlns:a16="http://schemas.microsoft.com/office/drawing/2014/main" val="3797744303"/>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Galería</a:t>
                      </a:r>
                      <a:r>
                        <a:rPr lang="pt-BR" sz="900" b="0" i="0" u="none" strike="noStrike" dirty="0">
                          <a:solidFill>
                            <a:srgbClr val="000000"/>
                          </a:solidFill>
                          <a:effectLst/>
                          <a:latin typeface="Montserrat" panose="00000500000000000000" pitchFamily="2" charset="0"/>
                        </a:rPr>
                        <a:t> Center</a:t>
                      </a:r>
                    </a:p>
                  </a:txBody>
                  <a:tcPr marL="9525" marR="9525" marT="9525"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Desarrollos</a:t>
                      </a:r>
                      <a:r>
                        <a:rPr lang="pt-BR" sz="900" b="0" i="0" u="none" strike="noStrike" dirty="0">
                          <a:solidFill>
                            <a:srgbClr val="000000"/>
                          </a:solidFill>
                          <a:effectLst/>
                          <a:latin typeface="Montserrat" panose="00000500000000000000" pitchFamily="2" charset="0"/>
                        </a:rPr>
                        <a:t> Verona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17.000</a:t>
                      </a:r>
                    </a:p>
                  </a:txBody>
                  <a:tcPr marL="9525" marR="9525" marT="9525" marB="0" anchor="ctr">
                    <a:solidFill>
                      <a:srgbClr val="FFF4E7"/>
                    </a:solidFill>
                  </a:tcPr>
                </a:tc>
                <a:extLst>
                  <a:ext uri="{0D108BD9-81ED-4DB2-BD59-A6C34878D82A}">
                    <a16:rowId xmlns:a16="http://schemas.microsoft.com/office/drawing/2014/main" val="841735651"/>
                  </a:ext>
                </a:extLst>
              </a:tr>
            </a:tbl>
          </a:graphicData>
        </a:graphic>
      </p:graphicFrame>
      <p:sp>
        <p:nvSpPr>
          <p:cNvPr id="2" name="Retângulo: Cantos Arredondados 1">
            <a:extLst>
              <a:ext uri="{FF2B5EF4-FFF2-40B4-BE49-F238E27FC236}">
                <a16:creationId xmlns:a16="http://schemas.microsoft.com/office/drawing/2014/main" id="{5B2BC658-5CE2-1DBA-37FF-4EE17D759E9C}"/>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239</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81432916-39C4-DB98-AF88-906BB8595EDA}"/>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04577138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Elipse 32">
            <a:extLst>
              <a:ext uri="{FF2B5EF4-FFF2-40B4-BE49-F238E27FC236}">
                <a16:creationId xmlns:a16="http://schemas.microsoft.com/office/drawing/2014/main" id="{2A5E699A-EC03-26E1-1AA7-A198757AF257}"/>
              </a:ext>
            </a:extLst>
          </p:cNvPr>
          <p:cNvSpPr/>
          <p:nvPr/>
        </p:nvSpPr>
        <p:spPr>
          <a:xfrm>
            <a:off x="723070" y="360615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34" name="Conector reto 33">
            <a:extLst>
              <a:ext uri="{FF2B5EF4-FFF2-40B4-BE49-F238E27FC236}">
                <a16:creationId xmlns:a16="http://schemas.microsoft.com/office/drawing/2014/main" id="{369AB8F3-200C-91D8-6013-31C5BEBBA299}"/>
              </a:ext>
            </a:extLst>
          </p:cNvPr>
          <p:cNvCxnSpPr>
            <a:cxnSpLocks/>
          </p:cNvCxnSpPr>
          <p:nvPr/>
        </p:nvCxnSpPr>
        <p:spPr>
          <a:xfrm>
            <a:off x="802871" y="-203200"/>
            <a:ext cx="0" cy="395219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3" name="Tabela 6">
            <a:extLst>
              <a:ext uri="{FF2B5EF4-FFF2-40B4-BE49-F238E27FC236}">
                <a16:creationId xmlns:a16="http://schemas.microsoft.com/office/drawing/2014/main" id="{09845D77-C551-3E5A-D3B3-90658E8C4005}"/>
              </a:ext>
            </a:extLst>
          </p:cNvPr>
          <p:cNvGraphicFramePr>
            <a:graphicFrameLocks noGrp="1"/>
          </p:cNvGraphicFramePr>
          <p:nvPr>
            <p:extLst>
              <p:ext uri="{D42A27DB-BD31-4B8C-83A1-F6EECF244321}">
                <p14:modId xmlns:p14="http://schemas.microsoft.com/office/powerpoint/2010/main" val="1686081173"/>
              </p:ext>
            </p:extLst>
          </p:nvPr>
        </p:nvGraphicFramePr>
        <p:xfrm>
          <a:off x="3725782" y="0"/>
          <a:ext cx="7812001" cy="6839992"/>
        </p:xfrm>
        <a:graphic>
          <a:graphicData uri="http://schemas.openxmlformats.org/drawingml/2006/table">
            <a:tbl>
              <a:tblPr firstRow="1" bandRow="1">
                <a:tableStyleId>{5C22544A-7EE6-4342-B048-85BDC9FD1C3A}</a:tableStyleId>
              </a:tblPr>
              <a:tblGrid>
                <a:gridCol w="1662129">
                  <a:extLst>
                    <a:ext uri="{9D8B030D-6E8A-4147-A177-3AD203B41FA5}">
                      <a16:colId xmlns:a16="http://schemas.microsoft.com/office/drawing/2014/main" val="3049885317"/>
                    </a:ext>
                  </a:extLst>
                </a:gridCol>
                <a:gridCol w="1662129">
                  <a:extLst>
                    <a:ext uri="{9D8B030D-6E8A-4147-A177-3AD203B41FA5}">
                      <a16:colId xmlns:a16="http://schemas.microsoft.com/office/drawing/2014/main" val="867868816"/>
                    </a:ext>
                  </a:extLst>
                </a:gridCol>
                <a:gridCol w="1662129">
                  <a:extLst>
                    <a:ext uri="{9D8B030D-6E8A-4147-A177-3AD203B41FA5}">
                      <a16:colId xmlns:a16="http://schemas.microsoft.com/office/drawing/2014/main" val="3117169216"/>
                    </a:ext>
                  </a:extLst>
                </a:gridCol>
                <a:gridCol w="1662129">
                  <a:extLst>
                    <a:ext uri="{9D8B030D-6E8A-4147-A177-3AD203B41FA5}">
                      <a16:colId xmlns:a16="http://schemas.microsoft.com/office/drawing/2014/main" val="1852995145"/>
                    </a:ext>
                  </a:extLst>
                </a:gridCol>
                <a:gridCol w="1163485">
                  <a:extLst>
                    <a:ext uri="{9D8B030D-6E8A-4147-A177-3AD203B41FA5}">
                      <a16:colId xmlns:a16="http://schemas.microsoft.com/office/drawing/2014/main" val="615224810"/>
                    </a:ext>
                  </a:extLst>
                </a:gridCol>
              </a:tblGrid>
              <a:tr h="559332">
                <a:tc>
                  <a:txBody>
                    <a:bodyPr/>
                    <a:lstStyle/>
                    <a:p>
                      <a:pPr algn="ctr"/>
                      <a:r>
                        <a:rPr lang="pt-BR" sz="1100" dirty="0">
                          <a:latin typeface="Montserrat" panose="00000500000000000000" pitchFamily="2" charset="0"/>
                        </a:rPr>
                        <a:t>CENTRO COMERCIAL</a:t>
                      </a:r>
                    </a:p>
                  </a:txBody>
                  <a:tcPr anchor="ctr">
                    <a:solidFill>
                      <a:schemeClr val="accent1"/>
                    </a:solidFill>
                  </a:tcP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4033">
                <a:tc>
                  <a:txBody>
                    <a:bodyPr/>
                    <a:lstStyle/>
                    <a:p>
                      <a:pPr algn="ctr" fontAlgn="b"/>
                      <a:r>
                        <a:rPr lang="pt-BR" sz="900" b="0" i="0" u="none" strike="noStrike" dirty="0">
                          <a:solidFill>
                            <a:srgbClr val="000000"/>
                          </a:solidFill>
                          <a:effectLst/>
                          <a:latin typeface="Montserrat" panose="00000500000000000000" pitchFamily="2" charset="0"/>
                        </a:rPr>
                        <a:t>Abasto Shopping</a:t>
                      </a:r>
                    </a:p>
                  </a:txBody>
                  <a:tcPr marL="9525" marR="9525" marT="9525" marB="0" anchor="ctr">
                    <a:solidFill>
                      <a:srgbClr val="D2DEEF"/>
                    </a:solidFill>
                  </a:tcPr>
                </a:tc>
                <a:tc>
                  <a:txBody>
                    <a:bodyPr/>
                    <a:lstStyle/>
                    <a:p>
                      <a:pPr algn="ctr" fontAlgn="b"/>
                      <a:r>
                        <a:rPr lang="es-ES" sz="900" b="0" i="0" u="none" strike="noStrike" dirty="0">
                          <a:solidFill>
                            <a:srgbClr val="000000"/>
                          </a:solidFill>
                          <a:effectLst/>
                          <a:latin typeface="Montserrat" panose="00000500000000000000" pitchFamily="2" charset="0"/>
                        </a:rPr>
                        <a:t>IRSA Inversiones Y Representaciones S.A.</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40.500</a:t>
                      </a:r>
                    </a:p>
                  </a:txBody>
                  <a:tcPr marL="9525" marR="9525" marT="9525" marB="0" anchor="ctr"/>
                </a:tc>
                <a:extLst>
                  <a:ext uri="{0D108BD9-81ED-4DB2-BD59-A6C34878D82A}">
                    <a16:rowId xmlns:a16="http://schemas.microsoft.com/office/drawing/2014/main" val="4084838371"/>
                  </a:ext>
                </a:extLst>
              </a:tr>
              <a:tr h="314033">
                <a:tc>
                  <a:txBody>
                    <a:bodyPr/>
                    <a:lstStyle/>
                    <a:p>
                      <a:pPr algn="ctr" fontAlgn="b"/>
                      <a:r>
                        <a:rPr lang="pt-BR" sz="900" b="0" i="0" u="none" strike="noStrike" dirty="0" err="1">
                          <a:solidFill>
                            <a:srgbClr val="000000"/>
                          </a:solidFill>
                          <a:effectLst/>
                          <a:latin typeface="Montserrat" panose="00000500000000000000" pitchFamily="2" charset="0"/>
                        </a:rPr>
                        <a:t>Alcorta</a:t>
                      </a:r>
                      <a:r>
                        <a:rPr lang="pt-BR" sz="900" b="0" i="0" u="none" strike="noStrike" dirty="0">
                          <a:solidFill>
                            <a:srgbClr val="000000"/>
                          </a:solidFill>
                          <a:effectLst/>
                          <a:latin typeface="Montserrat" panose="00000500000000000000" pitchFamily="2" charset="0"/>
                        </a:rPr>
                        <a:t> Shopping</a:t>
                      </a:r>
                    </a:p>
                  </a:txBody>
                  <a:tcPr marL="9525" marR="9525" marT="9525" marB="0" anchor="ctr">
                    <a:solidFill>
                      <a:srgbClr val="EAEFF7"/>
                    </a:solidFill>
                  </a:tcPr>
                </a:tc>
                <a:tc>
                  <a:txBody>
                    <a:bodyPr/>
                    <a:lstStyle/>
                    <a:p>
                      <a:pPr algn="ctr" fontAlgn="b"/>
                      <a:r>
                        <a:rPr lang="es-ES" sz="900" b="0" i="0" u="none" strike="noStrike" dirty="0">
                          <a:solidFill>
                            <a:srgbClr val="000000"/>
                          </a:solidFill>
                          <a:effectLst/>
                          <a:latin typeface="Montserrat" panose="00000500000000000000" pitchFamily="2" charset="0"/>
                        </a:rPr>
                        <a:t>IRSA Inversiones Y Representaciones S.A.</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14.044</a:t>
                      </a:r>
                    </a:p>
                  </a:txBody>
                  <a:tcPr marL="9525" marR="9525" marT="9525" marB="0" anchor="ctr"/>
                </a:tc>
                <a:extLst>
                  <a:ext uri="{0D108BD9-81ED-4DB2-BD59-A6C34878D82A}">
                    <a16:rowId xmlns:a16="http://schemas.microsoft.com/office/drawing/2014/main" val="3980164922"/>
                  </a:ext>
                </a:extLst>
              </a:tr>
              <a:tr h="314033">
                <a:tc>
                  <a:txBody>
                    <a:bodyPr/>
                    <a:lstStyle/>
                    <a:p>
                      <a:pPr algn="ctr" fontAlgn="b"/>
                      <a:r>
                        <a:rPr lang="pt-BR" sz="900" b="0" i="0" u="none" strike="noStrike" dirty="0">
                          <a:solidFill>
                            <a:srgbClr val="000000"/>
                          </a:solidFill>
                          <a:effectLst/>
                          <a:latin typeface="Montserrat" panose="00000500000000000000" pitchFamily="2" charset="0"/>
                        </a:rPr>
                        <a:t>Alto Avellaneda</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IRSA Inversiones Y Representaciones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Avellaneda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40.720</a:t>
                      </a:r>
                    </a:p>
                  </a:txBody>
                  <a:tcPr marL="9525" marR="9525" marT="9525" marB="0" anchor="ctr"/>
                </a:tc>
                <a:extLst>
                  <a:ext uri="{0D108BD9-81ED-4DB2-BD59-A6C34878D82A}">
                    <a16:rowId xmlns:a16="http://schemas.microsoft.com/office/drawing/2014/main" val="2169466808"/>
                  </a:ext>
                </a:extLst>
              </a:tr>
              <a:tr h="314033">
                <a:tc>
                  <a:txBody>
                    <a:bodyPr/>
                    <a:lstStyle/>
                    <a:p>
                      <a:pPr algn="ctr" fontAlgn="b"/>
                      <a:r>
                        <a:rPr lang="pt-BR" sz="900" b="0" i="0" u="none" strike="noStrike" dirty="0">
                          <a:solidFill>
                            <a:srgbClr val="000000"/>
                          </a:solidFill>
                          <a:effectLst/>
                          <a:latin typeface="Montserrat" panose="00000500000000000000" pitchFamily="2" charset="0"/>
                        </a:rPr>
                        <a:t>Alto </a:t>
                      </a:r>
                      <a:r>
                        <a:rPr lang="pt-BR" sz="900" b="0" i="0" u="none" strike="noStrike" dirty="0" err="1">
                          <a:solidFill>
                            <a:srgbClr val="000000"/>
                          </a:solidFill>
                          <a:effectLst/>
                          <a:latin typeface="Montserrat" panose="00000500000000000000" pitchFamily="2" charset="0"/>
                        </a:rPr>
                        <a:t>Comahue</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IRSA Inversiones Y Representaciones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Neuquén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Neuquén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9.389</a:t>
                      </a:r>
                    </a:p>
                  </a:txBody>
                  <a:tcPr marL="9525" marR="9525" marT="9525" marB="0" anchor="ctr"/>
                </a:tc>
                <a:extLst>
                  <a:ext uri="{0D108BD9-81ED-4DB2-BD59-A6C34878D82A}">
                    <a16:rowId xmlns:a16="http://schemas.microsoft.com/office/drawing/2014/main" val="2561620714"/>
                  </a:ext>
                </a:extLst>
              </a:tr>
              <a:tr h="314033">
                <a:tc>
                  <a:txBody>
                    <a:bodyPr/>
                    <a:lstStyle/>
                    <a:p>
                      <a:pPr algn="ctr" fontAlgn="b"/>
                      <a:r>
                        <a:rPr lang="pt-BR" sz="900" b="0" i="0" u="none" strike="noStrike" dirty="0">
                          <a:solidFill>
                            <a:srgbClr val="000000"/>
                          </a:solidFill>
                          <a:effectLst/>
                          <a:latin typeface="Montserrat" panose="00000500000000000000" pitchFamily="2" charset="0"/>
                        </a:rPr>
                        <a:t>Alto </a:t>
                      </a:r>
                      <a:r>
                        <a:rPr lang="pt-BR" sz="900" b="0" i="0" u="none" strike="noStrike" dirty="0" err="1">
                          <a:solidFill>
                            <a:srgbClr val="000000"/>
                          </a:solidFill>
                          <a:effectLst/>
                          <a:latin typeface="Montserrat" panose="00000500000000000000" pitchFamily="2" charset="0"/>
                        </a:rPr>
                        <a:t>Noa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IRSA Inversiones Y Representaciones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Salta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Salta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14.022</a:t>
                      </a:r>
                    </a:p>
                  </a:txBody>
                  <a:tcPr marL="9525" marR="9525" marT="9525" marB="0" anchor="ctr"/>
                </a:tc>
                <a:extLst>
                  <a:ext uri="{0D108BD9-81ED-4DB2-BD59-A6C34878D82A}">
                    <a16:rowId xmlns:a16="http://schemas.microsoft.com/office/drawing/2014/main" val="470419466"/>
                  </a:ext>
                </a:extLst>
              </a:tr>
              <a:tr h="314033">
                <a:tc>
                  <a:txBody>
                    <a:bodyPr/>
                    <a:lstStyle/>
                    <a:p>
                      <a:pPr algn="ctr" fontAlgn="b"/>
                      <a:r>
                        <a:rPr lang="pt-BR" sz="900" b="0" i="0" u="none" strike="noStrike" dirty="0">
                          <a:solidFill>
                            <a:srgbClr val="000000"/>
                          </a:solidFill>
                          <a:effectLst/>
                          <a:latin typeface="Montserrat" panose="00000500000000000000" pitchFamily="2" charset="0"/>
                        </a:rPr>
                        <a:t>Alto Palermo</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IRSA Inversiones Y Representaciones S.A.</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13.365</a:t>
                      </a:r>
                    </a:p>
                  </a:txBody>
                  <a:tcPr marL="9525" marR="9525" marT="9525" marB="0" anchor="ctr"/>
                </a:tc>
                <a:extLst>
                  <a:ext uri="{0D108BD9-81ED-4DB2-BD59-A6C34878D82A}">
                    <a16:rowId xmlns:a16="http://schemas.microsoft.com/office/drawing/2014/main" val="3929758918"/>
                  </a:ext>
                </a:extLst>
              </a:tr>
              <a:tr h="314033">
                <a:tc>
                  <a:txBody>
                    <a:bodyPr/>
                    <a:lstStyle/>
                    <a:p>
                      <a:pPr algn="ctr" fontAlgn="b"/>
                      <a:r>
                        <a:rPr lang="pt-BR" sz="900" b="0" i="0" u="none" strike="noStrike" dirty="0">
                          <a:solidFill>
                            <a:srgbClr val="000000"/>
                          </a:solidFill>
                          <a:effectLst/>
                          <a:latin typeface="Montserrat" panose="00000500000000000000" pitchFamily="2" charset="0"/>
                        </a:rPr>
                        <a:t>Alto Rosario</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IRSA Inversiones Y Representaciones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Rosario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Santa Fe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29.768</a:t>
                      </a:r>
                    </a:p>
                  </a:txBody>
                  <a:tcPr marL="9525" marR="9525" marT="9525" marB="0" anchor="ctr"/>
                </a:tc>
                <a:extLst>
                  <a:ext uri="{0D108BD9-81ED-4DB2-BD59-A6C34878D82A}">
                    <a16:rowId xmlns:a16="http://schemas.microsoft.com/office/drawing/2014/main" val="3933403289"/>
                  </a:ext>
                </a:extLst>
              </a:tr>
              <a:tr h="314033">
                <a:tc>
                  <a:txBody>
                    <a:bodyPr/>
                    <a:lstStyle/>
                    <a:p>
                      <a:pPr algn="ctr" fontAlgn="b"/>
                      <a:r>
                        <a:rPr lang="pt-BR" sz="900" b="0" i="0" u="none" strike="noStrike" dirty="0" err="1">
                          <a:solidFill>
                            <a:srgbClr val="000000"/>
                          </a:solidFill>
                          <a:effectLst/>
                          <a:latin typeface="Montserrat" panose="00000500000000000000" pitchFamily="2" charset="0"/>
                        </a:rPr>
                        <a:t>Annuar</a:t>
                      </a:r>
                      <a:r>
                        <a:rPr lang="pt-BR" sz="900" b="0" i="0" u="none" strike="noStrike" dirty="0">
                          <a:solidFill>
                            <a:srgbClr val="000000"/>
                          </a:solidFill>
                          <a:effectLst/>
                          <a:latin typeface="Montserrat" panose="00000500000000000000" pitchFamily="2" charset="0"/>
                        </a:rPr>
                        <a:t>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Jorge </a:t>
                      </a:r>
                      <a:r>
                        <a:rPr lang="pt-BR" sz="900" b="0" i="0" u="none" strike="noStrike" dirty="0" err="1">
                          <a:solidFill>
                            <a:srgbClr val="000000"/>
                          </a:solidFill>
                          <a:effectLst/>
                          <a:latin typeface="Montserrat" panose="00000500000000000000" pitchFamily="2" charset="0"/>
                        </a:rPr>
                        <a:t>Annuar</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 Salvador De Jujuy</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Jujuy</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4.620</a:t>
                      </a:r>
                    </a:p>
                  </a:txBody>
                  <a:tcPr marL="9525" marR="9525" marT="9525" marB="0" anchor="ctr"/>
                </a:tc>
                <a:extLst>
                  <a:ext uri="{0D108BD9-81ED-4DB2-BD59-A6C34878D82A}">
                    <a16:rowId xmlns:a16="http://schemas.microsoft.com/office/drawing/2014/main" val="562895131"/>
                  </a:ext>
                </a:extLst>
              </a:tr>
              <a:tr h="314033">
                <a:tc>
                  <a:txBody>
                    <a:bodyPr/>
                    <a:lstStyle/>
                    <a:p>
                      <a:pPr algn="ctr" fontAlgn="b"/>
                      <a:r>
                        <a:rPr lang="pt-BR" sz="900" b="0" i="0" u="none" strike="noStrike" dirty="0">
                          <a:solidFill>
                            <a:srgbClr val="000000"/>
                          </a:solidFill>
                          <a:effectLst/>
                          <a:latin typeface="Montserrat" panose="00000500000000000000" pitchFamily="2" charset="0"/>
                        </a:rPr>
                        <a:t>Bahia Blanca Plaza Shopping</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Bahía Blanca Plaza Shopping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Bahía Blanca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17.956</a:t>
                      </a:r>
                    </a:p>
                  </a:txBody>
                  <a:tcPr marL="9525" marR="9525" marT="9525" marB="0" anchor="ctr"/>
                </a:tc>
                <a:extLst>
                  <a:ext uri="{0D108BD9-81ED-4DB2-BD59-A6C34878D82A}">
                    <a16:rowId xmlns:a16="http://schemas.microsoft.com/office/drawing/2014/main" val="3185641319"/>
                  </a:ext>
                </a:extLst>
              </a:tr>
              <a:tr h="314033">
                <a:tc>
                  <a:txBody>
                    <a:bodyPr/>
                    <a:lstStyle/>
                    <a:p>
                      <a:pPr algn="ctr" fontAlgn="b"/>
                      <a:r>
                        <a:rPr lang="pt-BR" sz="900" b="0" i="0" u="none" strike="noStrike" dirty="0">
                          <a:solidFill>
                            <a:srgbClr val="000000"/>
                          </a:solidFill>
                          <a:effectLst/>
                          <a:latin typeface="Montserrat" panose="00000500000000000000" pitchFamily="2" charset="0"/>
                        </a:rPr>
                        <a:t>Boulevard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Ymk</a:t>
                      </a:r>
                      <a:r>
                        <a:rPr lang="pt-BR" sz="900" b="0" i="0" u="none" strike="noStrike" dirty="0">
                          <a:solidFill>
                            <a:srgbClr val="000000"/>
                          </a:solidFill>
                          <a:effectLst/>
                          <a:latin typeface="Montserrat" panose="00000500000000000000" pitchFamily="2" charset="0"/>
                        </a:rPr>
                        <a:t> S.A.</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Adrogué</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18.055</a:t>
                      </a:r>
                    </a:p>
                  </a:txBody>
                  <a:tcPr marL="9525" marR="9525" marT="9525" marB="0" anchor="ctr"/>
                </a:tc>
                <a:extLst>
                  <a:ext uri="{0D108BD9-81ED-4DB2-BD59-A6C34878D82A}">
                    <a16:rowId xmlns:a16="http://schemas.microsoft.com/office/drawing/2014/main" val="2746906140"/>
                  </a:ext>
                </a:extLst>
              </a:tr>
              <a:tr h="314033">
                <a:tc>
                  <a:txBody>
                    <a:bodyPr/>
                    <a:lstStyle/>
                    <a:p>
                      <a:pPr algn="ctr" fontAlgn="b"/>
                      <a:r>
                        <a:rPr lang="pt-BR" sz="900" b="0" i="0" u="none" strike="noStrike" dirty="0" err="1">
                          <a:solidFill>
                            <a:srgbClr val="000000"/>
                          </a:solidFill>
                          <a:effectLst/>
                          <a:latin typeface="Montserrat" panose="00000500000000000000" pitchFamily="2" charset="0"/>
                        </a:rPr>
                        <a:t>Caballito</a:t>
                      </a:r>
                      <a:r>
                        <a:rPr lang="pt-BR" sz="900" b="0" i="0" u="none" strike="noStrike" dirty="0">
                          <a:solidFill>
                            <a:srgbClr val="000000"/>
                          </a:solidFill>
                          <a:effectLst/>
                          <a:latin typeface="Montserrat" panose="00000500000000000000" pitchFamily="2" charset="0"/>
                        </a:rPr>
                        <a:t>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Else S.A.</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4.600</a:t>
                      </a:r>
                    </a:p>
                  </a:txBody>
                  <a:tcPr marL="9525" marR="9525" marT="9525" marB="0" anchor="ctr"/>
                </a:tc>
                <a:extLst>
                  <a:ext uri="{0D108BD9-81ED-4DB2-BD59-A6C34878D82A}">
                    <a16:rowId xmlns:a16="http://schemas.microsoft.com/office/drawing/2014/main" val="4084903455"/>
                  </a:ext>
                </a:extLst>
              </a:tr>
              <a:tr h="314033">
                <a:tc>
                  <a:txBody>
                    <a:bodyPr/>
                    <a:lstStyle/>
                    <a:p>
                      <a:pPr algn="ctr" fontAlgn="b"/>
                      <a:r>
                        <a:rPr lang="pt-BR" sz="900" b="0" i="0" u="none" strike="noStrike" dirty="0" err="1">
                          <a:solidFill>
                            <a:srgbClr val="000000"/>
                          </a:solidFill>
                          <a:effectLst/>
                          <a:latin typeface="Montserrat" panose="00000500000000000000" pitchFamily="2" charset="0"/>
                        </a:rPr>
                        <a:t>Centenario</a:t>
                      </a:r>
                      <a:r>
                        <a:rPr lang="pt-BR" sz="900" b="0" i="0" u="none" strike="noStrike" dirty="0">
                          <a:solidFill>
                            <a:srgbClr val="000000"/>
                          </a:solidFill>
                          <a:effectLst/>
                          <a:latin typeface="Montserrat" panose="00000500000000000000" pitchFamily="2" charset="0"/>
                        </a:rPr>
                        <a:t>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Ceshma</a:t>
                      </a:r>
                      <a:r>
                        <a:rPr lang="pt-BR" sz="900" b="0" i="0" u="none" strike="noStrike" dirty="0">
                          <a:solidFill>
                            <a:srgbClr val="000000"/>
                          </a:solidFill>
                          <a:effectLst/>
                          <a:latin typeface="Montserrat" panose="00000500000000000000" pitchFamily="2" charset="0"/>
                        </a:rPr>
                        <a:t>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Corrientes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Corrientes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8.730</a:t>
                      </a:r>
                    </a:p>
                  </a:txBody>
                  <a:tcPr marL="9525" marR="9525" marT="9525" marB="0" anchor="ctr"/>
                </a:tc>
                <a:extLst>
                  <a:ext uri="{0D108BD9-81ED-4DB2-BD59-A6C34878D82A}">
                    <a16:rowId xmlns:a16="http://schemas.microsoft.com/office/drawing/2014/main" val="3857270473"/>
                  </a:ext>
                </a:extLst>
              </a:tr>
              <a:tr h="314033">
                <a:tc>
                  <a:txBody>
                    <a:bodyPr/>
                    <a:lstStyle/>
                    <a:p>
                      <a:pPr algn="ctr" fontAlgn="b"/>
                      <a:r>
                        <a:rPr lang="pt-BR" sz="900" b="0" i="0" u="none" strike="noStrike" dirty="0">
                          <a:solidFill>
                            <a:srgbClr val="000000"/>
                          </a:solidFill>
                          <a:effectLst/>
                          <a:latin typeface="Montserrat" panose="00000500000000000000" pitchFamily="2" charset="0"/>
                        </a:rPr>
                        <a:t>Cordoba Shopping</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IRSA Inversiones Y Representaciones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Córdoba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Córdoba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22.296</a:t>
                      </a:r>
                    </a:p>
                  </a:txBody>
                  <a:tcPr marL="9525" marR="9525" marT="9525" marB="0" anchor="ctr"/>
                </a:tc>
                <a:extLst>
                  <a:ext uri="{0D108BD9-81ED-4DB2-BD59-A6C34878D82A}">
                    <a16:rowId xmlns:a16="http://schemas.microsoft.com/office/drawing/2014/main" val="929604792"/>
                  </a:ext>
                </a:extLst>
              </a:tr>
              <a:tr h="314033">
                <a:tc>
                  <a:txBody>
                    <a:bodyPr/>
                    <a:lstStyle/>
                    <a:p>
                      <a:pPr algn="ctr" fontAlgn="b"/>
                      <a:r>
                        <a:rPr lang="pt-BR" sz="900" b="0" i="0" u="none" strike="noStrike" dirty="0">
                          <a:solidFill>
                            <a:srgbClr val="000000"/>
                          </a:solidFill>
                          <a:effectLst/>
                          <a:latin typeface="Montserrat" panose="00000500000000000000" pitchFamily="2" charset="0"/>
                        </a:rPr>
                        <a:t>Devoto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Deno</a:t>
                      </a:r>
                      <a:r>
                        <a:rPr lang="pt-BR" sz="900" b="0" i="0" u="none" strike="noStrike" dirty="0">
                          <a:solidFill>
                            <a:srgbClr val="000000"/>
                          </a:solidFill>
                          <a:effectLst/>
                          <a:latin typeface="Montserrat" panose="00000500000000000000" pitchFamily="2" charset="0"/>
                        </a:rPr>
                        <a:t> S.A.</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14.170</a:t>
                      </a:r>
                    </a:p>
                  </a:txBody>
                  <a:tcPr marL="9525" marR="9525" marT="9525" marB="0" anchor="ctr"/>
                </a:tc>
                <a:extLst>
                  <a:ext uri="{0D108BD9-81ED-4DB2-BD59-A6C34878D82A}">
                    <a16:rowId xmlns:a16="http://schemas.microsoft.com/office/drawing/2014/main" val="3611666958"/>
                  </a:ext>
                </a:extLst>
              </a:tr>
              <a:tr h="314033">
                <a:tc>
                  <a:txBody>
                    <a:bodyPr/>
                    <a:lstStyle/>
                    <a:p>
                      <a:pPr algn="ctr" fontAlgn="b"/>
                      <a:r>
                        <a:rPr lang="pt-BR" sz="900" b="0" i="0" u="none" strike="noStrike" dirty="0">
                          <a:solidFill>
                            <a:srgbClr val="000000"/>
                          </a:solidFill>
                          <a:effectLst/>
                          <a:latin typeface="Montserrat" panose="00000500000000000000" pitchFamily="2" charset="0"/>
                        </a:rPr>
                        <a:t>Distrito Arcos</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IRSA Inversiones Y Representaciones S.A.</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14.848</a:t>
                      </a:r>
                    </a:p>
                  </a:txBody>
                  <a:tcPr marL="9525" marR="9525" marT="9525" marB="0" anchor="ctr"/>
                </a:tc>
                <a:extLst>
                  <a:ext uri="{0D108BD9-81ED-4DB2-BD59-A6C34878D82A}">
                    <a16:rowId xmlns:a16="http://schemas.microsoft.com/office/drawing/2014/main" val="1661396278"/>
                  </a:ext>
                </a:extLst>
              </a:tr>
              <a:tr h="314033">
                <a:tc>
                  <a:txBody>
                    <a:bodyPr/>
                    <a:lstStyle/>
                    <a:p>
                      <a:pPr algn="ctr" fontAlgn="b"/>
                      <a:r>
                        <a:rPr lang="pt-BR" sz="900" b="0" i="0" u="none" strike="noStrike" dirty="0" err="1">
                          <a:solidFill>
                            <a:srgbClr val="000000"/>
                          </a:solidFill>
                          <a:effectLst/>
                          <a:latin typeface="Montserrat" panose="00000500000000000000" pitchFamily="2" charset="0"/>
                        </a:rPr>
                        <a:t>Dot</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Baires</a:t>
                      </a:r>
                      <a:r>
                        <a:rPr lang="pt-BR" sz="900" b="0" i="0" u="none" strike="noStrike" dirty="0">
                          <a:solidFill>
                            <a:srgbClr val="000000"/>
                          </a:solidFill>
                          <a:effectLst/>
                          <a:latin typeface="Montserrat" panose="00000500000000000000" pitchFamily="2" charset="0"/>
                        </a:rPr>
                        <a:t> Shopping</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IRSA Inversiones Y Representaciones S.A.</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47.210</a:t>
                      </a:r>
                    </a:p>
                  </a:txBody>
                  <a:tcPr marL="9525" marR="9525" marT="9525" marB="0" anchor="ctr"/>
                </a:tc>
                <a:extLst>
                  <a:ext uri="{0D108BD9-81ED-4DB2-BD59-A6C34878D82A}">
                    <a16:rowId xmlns:a16="http://schemas.microsoft.com/office/drawing/2014/main" val="1428700010"/>
                  </a:ext>
                </a:extLst>
              </a:tr>
              <a:tr h="314033">
                <a:tc>
                  <a:txBody>
                    <a:bodyPr/>
                    <a:lstStyle/>
                    <a:p>
                      <a:pPr algn="ctr" fontAlgn="b"/>
                      <a:r>
                        <a:rPr lang="pt-BR" sz="900" b="0" i="0" u="none" strike="noStrike" dirty="0">
                          <a:solidFill>
                            <a:srgbClr val="000000"/>
                          </a:solidFill>
                          <a:effectLst/>
                          <a:latin typeface="Montserrat" panose="00000500000000000000" pitchFamily="2" charset="0"/>
                        </a:rPr>
                        <a:t>El Solar</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Fortín</a:t>
                      </a:r>
                      <a:r>
                        <a:rPr lang="pt-BR" sz="900" b="0" i="0" u="none" strike="noStrike" dirty="0">
                          <a:solidFill>
                            <a:srgbClr val="000000"/>
                          </a:solidFill>
                          <a:effectLst/>
                          <a:latin typeface="Montserrat" panose="00000500000000000000" pitchFamily="2" charset="0"/>
                        </a:rPr>
                        <a:t> Maure S.A.</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7.400</a:t>
                      </a:r>
                    </a:p>
                  </a:txBody>
                  <a:tcPr marL="9525" marR="9525" marT="9525" marB="0" anchor="ctr"/>
                </a:tc>
                <a:extLst>
                  <a:ext uri="{0D108BD9-81ED-4DB2-BD59-A6C34878D82A}">
                    <a16:rowId xmlns:a16="http://schemas.microsoft.com/office/drawing/2014/main" val="3773668651"/>
                  </a:ext>
                </a:extLst>
              </a:tr>
              <a:tr h="314033">
                <a:tc>
                  <a:txBody>
                    <a:bodyPr/>
                    <a:lstStyle/>
                    <a:p>
                      <a:pPr algn="ctr" fontAlgn="b"/>
                      <a:r>
                        <a:rPr lang="pt-BR" sz="900" b="0" i="0" u="none" strike="noStrike" dirty="0" err="1">
                          <a:solidFill>
                            <a:srgbClr val="000000"/>
                          </a:solidFill>
                          <a:effectLst/>
                          <a:latin typeface="Montserrat" panose="00000500000000000000" pitchFamily="2" charset="0"/>
                        </a:rPr>
                        <a:t>Espacio</a:t>
                      </a:r>
                      <a:r>
                        <a:rPr lang="pt-BR" sz="900" b="0" i="0" u="none" strike="noStrike" dirty="0">
                          <a:solidFill>
                            <a:srgbClr val="000000"/>
                          </a:solidFill>
                          <a:effectLst/>
                          <a:latin typeface="Montserrat" panose="00000500000000000000" pitchFamily="2" charset="0"/>
                        </a:rPr>
                        <a:t> San Juan Shopping</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Fideicomiso Espacio San Juan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 Juan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 Juan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6.273</a:t>
                      </a:r>
                    </a:p>
                  </a:txBody>
                  <a:tcPr marL="9525" marR="9525" marT="9525" marB="0" anchor="ctr"/>
                </a:tc>
                <a:extLst>
                  <a:ext uri="{0D108BD9-81ED-4DB2-BD59-A6C34878D82A}">
                    <a16:rowId xmlns:a16="http://schemas.microsoft.com/office/drawing/2014/main" val="2573794083"/>
                  </a:ext>
                </a:extLst>
              </a:tr>
              <a:tr h="314033">
                <a:tc>
                  <a:txBody>
                    <a:bodyPr/>
                    <a:lstStyle/>
                    <a:p>
                      <a:pPr algn="ctr" fontAlgn="b"/>
                      <a:r>
                        <a:rPr lang="pt-BR" sz="900" b="0" i="0" u="none" strike="noStrike" dirty="0" err="1">
                          <a:solidFill>
                            <a:srgbClr val="000000"/>
                          </a:solidFill>
                          <a:effectLst/>
                          <a:latin typeface="Montserrat" panose="00000500000000000000" pitchFamily="2" charset="0"/>
                        </a:rPr>
                        <a:t>Factory</a:t>
                      </a:r>
                      <a:r>
                        <a:rPr lang="pt-BR" sz="900" b="0" i="0" u="none" strike="noStrike" dirty="0">
                          <a:solidFill>
                            <a:srgbClr val="000000"/>
                          </a:solidFill>
                          <a:effectLst/>
                          <a:latin typeface="Montserrat" panose="00000500000000000000" pitchFamily="2" charset="0"/>
                        </a:rPr>
                        <a:t> Parque Brown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Cencosud S.A.</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13.234</a:t>
                      </a:r>
                    </a:p>
                  </a:txBody>
                  <a:tcPr marL="9525" marR="9525" marT="9525" marB="0" anchor="ctr"/>
                </a:tc>
                <a:extLst>
                  <a:ext uri="{0D108BD9-81ED-4DB2-BD59-A6C34878D82A}">
                    <a16:rowId xmlns:a16="http://schemas.microsoft.com/office/drawing/2014/main" val="3402022351"/>
                  </a:ext>
                </a:extLst>
              </a:tr>
              <a:tr h="314033">
                <a:tc>
                  <a:txBody>
                    <a:bodyPr/>
                    <a:lstStyle/>
                    <a:p>
                      <a:pPr algn="ctr" fontAlgn="b"/>
                      <a:r>
                        <a:rPr lang="pt-BR" sz="900" b="0" i="0" u="none" strike="noStrike" dirty="0" err="1">
                          <a:solidFill>
                            <a:srgbClr val="000000"/>
                          </a:solidFill>
                          <a:effectLst/>
                          <a:latin typeface="Montserrat" panose="00000500000000000000" pitchFamily="2" charset="0"/>
                        </a:rPr>
                        <a:t>Factory</a:t>
                      </a:r>
                      <a:r>
                        <a:rPr lang="pt-BR" sz="900" b="0" i="0" u="none" strike="noStrike" dirty="0">
                          <a:solidFill>
                            <a:srgbClr val="000000"/>
                          </a:solidFill>
                          <a:effectLst/>
                          <a:latin typeface="Montserrat" panose="00000500000000000000" pitchFamily="2" charset="0"/>
                        </a:rPr>
                        <a:t> Quilmes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Cencosud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Quilmes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35.886</a:t>
                      </a:r>
                    </a:p>
                  </a:txBody>
                  <a:tcPr marL="9525" marR="9525" marT="9525" marB="0" anchor="ctr"/>
                </a:tc>
                <a:extLst>
                  <a:ext uri="{0D108BD9-81ED-4DB2-BD59-A6C34878D82A}">
                    <a16:rowId xmlns:a16="http://schemas.microsoft.com/office/drawing/2014/main" val="1463543191"/>
                  </a:ext>
                </a:extLst>
              </a:tr>
            </a:tbl>
          </a:graphicData>
        </a:graphic>
      </p:graphicFrame>
      <p:pic>
        <p:nvPicPr>
          <p:cNvPr id="5" name="Imagem 4" descr="Uma imagem contendo Diagrama&#10;&#10;Descrição gerada automaticamente">
            <a:extLst>
              <a:ext uri="{FF2B5EF4-FFF2-40B4-BE49-F238E27FC236}">
                <a16:creationId xmlns:a16="http://schemas.microsoft.com/office/drawing/2014/main" id="{8F339FBF-F705-70A1-C7C3-666220BD0728}"/>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6084" t="50387" r="6601" b="10444"/>
          <a:stretch/>
        </p:blipFill>
        <p:spPr>
          <a:xfrm rot="16200000">
            <a:off x="-3125093" y="3125093"/>
            <a:ext cx="6846680" cy="596494"/>
          </a:xfrm>
          <a:prstGeom prst="rect">
            <a:avLst/>
          </a:prstGeom>
        </p:spPr>
      </p:pic>
      <p:sp>
        <p:nvSpPr>
          <p:cNvPr id="2" name="CaixaDeTexto 1">
            <a:extLst>
              <a:ext uri="{FF2B5EF4-FFF2-40B4-BE49-F238E27FC236}">
                <a16:creationId xmlns:a16="http://schemas.microsoft.com/office/drawing/2014/main" id="{DA171A37-B9E7-4C62-7924-70C778133DB3}"/>
              </a:ext>
            </a:extLst>
          </p:cNvPr>
          <p:cNvSpPr txBox="1"/>
          <p:nvPr/>
        </p:nvSpPr>
        <p:spPr>
          <a:xfrm>
            <a:off x="888319" y="3473463"/>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74A9DB"/>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74A9DB"/>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74A9DB"/>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C8CB0277-EAB0-D69A-5CF4-3E94EAC72DF4}"/>
              </a:ext>
            </a:extLst>
          </p:cNvPr>
          <p:cNvGrpSpPr/>
          <p:nvPr/>
        </p:nvGrpSpPr>
        <p:grpSpPr>
          <a:xfrm>
            <a:off x="0" y="-203200"/>
            <a:ext cx="596496" cy="7096541"/>
            <a:chOff x="0" y="9939"/>
            <a:chExt cx="596496" cy="6858002"/>
          </a:xfrm>
        </p:grpSpPr>
        <p:pic>
          <p:nvPicPr>
            <p:cNvPr id="6" name="Imagem 5" descr="Uma imagem contendo Diagrama&#10;&#10;Descrição gerada automaticamente">
              <a:extLst>
                <a:ext uri="{FF2B5EF4-FFF2-40B4-BE49-F238E27FC236}">
                  <a16:creationId xmlns:a16="http://schemas.microsoft.com/office/drawing/2014/main" id="{6BAC517B-1D06-A19B-D646-5EFA347A054A}"/>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6084" t="50387" r="6601" b="10444"/>
            <a:stretch/>
          </p:blipFill>
          <p:spPr>
            <a:xfrm rot="16200000">
              <a:off x="-3130752" y="3140693"/>
              <a:ext cx="6858002" cy="596494"/>
            </a:xfrm>
            <a:prstGeom prst="rect">
              <a:avLst/>
            </a:prstGeom>
          </p:spPr>
        </p:pic>
        <p:sp>
          <p:nvSpPr>
            <p:cNvPr id="7" name="Retângulo 6">
              <a:extLst>
                <a:ext uri="{FF2B5EF4-FFF2-40B4-BE49-F238E27FC236}">
                  <a16:creationId xmlns:a16="http://schemas.microsoft.com/office/drawing/2014/main" id="{77CFB059-CF9D-C8CD-14DE-F1FC54CFDFED}"/>
                </a:ext>
              </a:extLst>
            </p:cNvPr>
            <p:cNvSpPr/>
            <p:nvPr/>
          </p:nvSpPr>
          <p:spPr>
            <a:xfrm>
              <a:off x="0" y="2112621"/>
              <a:ext cx="275303" cy="276374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0" name="Retângulo: Cantos Arredondados 9">
            <a:extLst>
              <a:ext uri="{FF2B5EF4-FFF2-40B4-BE49-F238E27FC236}">
                <a16:creationId xmlns:a16="http://schemas.microsoft.com/office/drawing/2014/main" id="{F96E97C4-3BCA-4976-4F48-D8940E62C19B}"/>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24</a:t>
            </a:r>
          </a:p>
        </p:txBody>
      </p:sp>
      <p:sp>
        <p:nvSpPr>
          <p:cNvPr id="8" name="Retângulo: Cantos Arredondados 7">
            <a:hlinkClick r:id="rId4" action="ppaction://hlinksldjump"/>
            <a:extLst>
              <a:ext uri="{FF2B5EF4-FFF2-40B4-BE49-F238E27FC236}">
                <a16:creationId xmlns:a16="http://schemas.microsoft.com/office/drawing/2014/main" id="{2FAEE65E-FAFF-B8D5-A8CF-E10221880198}"/>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669767821"/>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08869" y="-126597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3196" y="342900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Padrão do plano de fundo&#10;&#10;Descrição gerada automaticamente">
            <a:extLst>
              <a:ext uri="{FF2B5EF4-FFF2-40B4-BE49-F238E27FC236}">
                <a16:creationId xmlns:a16="http://schemas.microsoft.com/office/drawing/2014/main" id="{107D4E49-4821-EDEB-1DF4-B76B3B90765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2963129" y="2963124"/>
            <a:ext cx="6858001" cy="931743"/>
          </a:xfrm>
          <a:prstGeom prst="rect">
            <a:avLst/>
          </a:prstGeom>
        </p:spPr>
      </p:pic>
      <p:sp>
        <p:nvSpPr>
          <p:cNvPr id="5" name="CaixaDeTexto 4">
            <a:extLst>
              <a:ext uri="{FF2B5EF4-FFF2-40B4-BE49-F238E27FC236}">
                <a16:creationId xmlns:a16="http://schemas.microsoft.com/office/drawing/2014/main" id="{A90946C5-7F64-1B15-17C3-D053F7DB5436}"/>
              </a:ext>
            </a:extLst>
          </p:cNvPr>
          <p:cNvSpPr txBox="1"/>
          <p:nvPr/>
        </p:nvSpPr>
        <p:spPr>
          <a:xfrm>
            <a:off x="1244975" y="3276595"/>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FFC00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FFC000"/>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FFC000"/>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5609D480-D400-6D5B-C2C2-A5EEFF2205BC}"/>
              </a:ext>
            </a:extLst>
          </p:cNvPr>
          <p:cNvGrpSpPr/>
          <p:nvPr/>
        </p:nvGrpSpPr>
        <p:grpSpPr>
          <a:xfrm rot="10800000">
            <a:off x="-15244" y="-225275"/>
            <a:ext cx="931744" cy="7492999"/>
            <a:chOff x="61022" y="-406399"/>
            <a:chExt cx="649512" cy="406398"/>
          </a:xfrm>
        </p:grpSpPr>
        <p:sp>
          <p:nvSpPr>
            <p:cNvPr id="6" name="Retângulo 5">
              <a:extLst>
                <a:ext uri="{FF2B5EF4-FFF2-40B4-BE49-F238E27FC236}">
                  <a16:creationId xmlns:a16="http://schemas.microsoft.com/office/drawing/2014/main" id="{398DA40B-A58A-1CDF-82BF-109350E267C5}"/>
                </a:ext>
              </a:extLst>
            </p:cNvPr>
            <p:cNvSpPr/>
            <p:nvPr/>
          </p:nvSpPr>
          <p:spPr>
            <a:xfrm>
              <a:off x="279202" y="-406399"/>
              <a:ext cx="232959" cy="406398"/>
            </a:xfrm>
            <a:prstGeom prst="rect">
              <a:avLst/>
            </a:prstGeom>
            <a:solidFill>
              <a:srgbClr val="0031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D146AB9F-439C-84EA-97DB-78CC7C74CD63}"/>
                </a:ext>
              </a:extLst>
            </p:cNvPr>
            <p:cNvSpPr/>
            <p:nvPr/>
          </p:nvSpPr>
          <p:spPr>
            <a:xfrm>
              <a:off x="61022" y="-406399"/>
              <a:ext cx="232959" cy="406398"/>
            </a:xfrm>
            <a:prstGeom prst="rect">
              <a:avLst/>
            </a:prstGeom>
            <a:solidFill>
              <a:srgbClr val="CE14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92C3FAF5-EE2E-7DE0-85CE-F11A5A4E24A4}"/>
                </a:ext>
              </a:extLst>
            </p:cNvPr>
            <p:cNvSpPr/>
            <p:nvPr/>
          </p:nvSpPr>
          <p:spPr>
            <a:xfrm>
              <a:off x="500510" y="-406399"/>
              <a:ext cx="210024" cy="406398"/>
            </a:xfrm>
            <a:prstGeom prst="rect">
              <a:avLst/>
            </a:prstGeom>
            <a:solidFill>
              <a:srgbClr val="F8D2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506E1C32-9277-9915-AB25-D18E02023F3B}"/>
              </a:ext>
            </a:extLst>
          </p:cNvPr>
          <p:cNvGraphicFramePr>
            <a:graphicFrameLocks noGrp="1"/>
          </p:cNvGraphicFramePr>
          <p:nvPr>
            <p:extLst>
              <p:ext uri="{D42A27DB-BD31-4B8C-83A1-F6EECF244321}">
                <p14:modId xmlns:p14="http://schemas.microsoft.com/office/powerpoint/2010/main" val="4142851958"/>
              </p:ext>
            </p:extLst>
          </p:nvPr>
        </p:nvGraphicFramePr>
        <p:xfrm>
          <a:off x="3725782" y="1"/>
          <a:ext cx="7812001" cy="6806217"/>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42351">
                <a:tc>
                  <a:txBody>
                    <a:bodyPr/>
                    <a:lstStyle/>
                    <a:p>
                      <a:pPr algn="ctr"/>
                      <a:r>
                        <a:rPr lang="pt-BR" sz="1100" dirty="0">
                          <a:latin typeface="Montserrat" panose="00000500000000000000" pitchFamily="2" charset="0"/>
                        </a:rPr>
                        <a:t>CENTRO COMERCIAL</a:t>
                      </a:r>
                    </a:p>
                  </a:txBody>
                  <a:tcPr anchor="ctr">
                    <a:solidFill>
                      <a:srgbClr val="FFCD00"/>
                    </a:solidFill>
                  </a:tcPr>
                </a:tc>
                <a:tc>
                  <a:txBody>
                    <a:bodyPr/>
                    <a:lstStyle/>
                    <a:p>
                      <a:pPr algn="ctr"/>
                      <a:r>
                        <a:rPr lang="pt-BR" sz="1100" dirty="0">
                          <a:latin typeface="Montserrat" panose="00000500000000000000" pitchFamily="2" charset="0"/>
                        </a:rPr>
                        <a:t>DESAROLLADOR</a:t>
                      </a:r>
                    </a:p>
                  </a:txBody>
                  <a:tcPr anchor="ctr">
                    <a:solidFill>
                      <a:srgbClr val="FFCD00"/>
                    </a:solidFill>
                  </a:tcPr>
                </a:tc>
                <a:tc>
                  <a:txBody>
                    <a:bodyPr/>
                    <a:lstStyle/>
                    <a:p>
                      <a:pPr algn="ctr"/>
                      <a:r>
                        <a:rPr lang="pt-BR" sz="1100" dirty="0">
                          <a:latin typeface="Montserrat" panose="00000500000000000000" pitchFamily="2" charset="0"/>
                        </a:rPr>
                        <a:t>CIUDAD</a:t>
                      </a:r>
                    </a:p>
                  </a:txBody>
                  <a:tcPr anchor="ctr">
                    <a:solidFill>
                      <a:srgbClr val="FFCD00"/>
                    </a:solidFill>
                  </a:tcPr>
                </a:tc>
                <a:tc>
                  <a:txBody>
                    <a:bodyPr/>
                    <a:lstStyle/>
                    <a:p>
                      <a:pPr algn="ctr"/>
                      <a:r>
                        <a:rPr lang="pt-BR" sz="1100" dirty="0">
                          <a:latin typeface="Montserrat" panose="00000500000000000000" pitchFamily="2" charset="0"/>
                        </a:rPr>
                        <a:t>ESTADO</a:t>
                      </a:r>
                    </a:p>
                  </a:txBody>
                  <a:tcPr anchor="ctr">
                    <a:solidFill>
                      <a:srgbClr val="FFCD00"/>
                    </a:solidFill>
                  </a:tcPr>
                </a:tc>
                <a:tc>
                  <a:txBody>
                    <a:bodyPr/>
                    <a:lstStyle/>
                    <a:p>
                      <a:pPr algn="ctr"/>
                      <a:r>
                        <a:rPr lang="pt-BR" sz="1100" dirty="0">
                          <a:latin typeface="Montserrat" panose="00000500000000000000" pitchFamily="2" charset="0"/>
                        </a:rPr>
                        <a:t>GLA</a:t>
                      </a:r>
                    </a:p>
                  </a:txBody>
                  <a:tcPr anchor="ctr">
                    <a:solidFill>
                      <a:srgbClr val="FFCD00"/>
                    </a:solidFill>
                  </a:tcPr>
                </a:tc>
                <a:extLst>
                  <a:ext uri="{0D108BD9-81ED-4DB2-BD59-A6C34878D82A}">
                    <a16:rowId xmlns:a16="http://schemas.microsoft.com/office/drawing/2014/main" val="890310278"/>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Galería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Americas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Galería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Américas</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8.500</a:t>
                      </a:r>
                    </a:p>
                  </a:txBody>
                  <a:tcPr marL="9525" marR="9525" marT="9525" marB="0" anchor="ctr">
                    <a:solidFill>
                      <a:srgbClr val="FFE8CB"/>
                    </a:solidFill>
                  </a:tcPr>
                </a:tc>
                <a:extLst>
                  <a:ext uri="{0D108BD9-81ED-4DB2-BD59-A6C34878D82A}">
                    <a16:rowId xmlns:a16="http://schemas.microsoft.com/office/drawing/2014/main" val="174269447"/>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Avila</a:t>
                      </a:r>
                    </a:p>
                  </a:txBody>
                  <a:tcPr marL="9525" marR="9525" marT="9525"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Avila Center, C.A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Distrito Capital</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10.000</a:t>
                      </a:r>
                    </a:p>
                  </a:txBody>
                  <a:tcPr marL="9525" marR="9525" marT="9525" marB="0" anchor="ctr">
                    <a:solidFill>
                      <a:srgbClr val="FFF4E7"/>
                    </a:solidFill>
                  </a:tcPr>
                </a:tc>
                <a:extLst>
                  <a:ext uri="{0D108BD9-81ED-4DB2-BD59-A6C34878D82A}">
                    <a16:rowId xmlns:a16="http://schemas.microsoft.com/office/drawing/2014/main" val="2738435831"/>
                  </a:ext>
                </a:extLst>
              </a:tr>
              <a:tr h="307519">
                <a:tc>
                  <a:txBody>
                    <a:bodyPr/>
                    <a:lstStyle/>
                    <a:p>
                      <a:pPr algn="ctr" fontAlgn="b"/>
                      <a:r>
                        <a:rPr lang="pt-BR" sz="900" b="0" i="0" u="none" strike="noStrike" dirty="0">
                          <a:solidFill>
                            <a:srgbClr val="000000"/>
                          </a:solidFill>
                          <a:effectLst/>
                          <a:latin typeface="Montserrat" panose="00000500000000000000" pitchFamily="2" charset="0"/>
                        </a:rPr>
                        <a:t>Galerias Los </a:t>
                      </a:r>
                      <a:r>
                        <a:rPr lang="pt-BR" sz="900" b="0" i="0" u="none" strike="noStrike" dirty="0" err="1">
                          <a:solidFill>
                            <a:srgbClr val="000000"/>
                          </a:solidFill>
                          <a:effectLst/>
                          <a:latin typeface="Montserrat" panose="00000500000000000000" pitchFamily="2" charset="0"/>
                        </a:rPr>
                        <a:t>Naranjos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Galerias Los </a:t>
                      </a:r>
                      <a:r>
                        <a:rPr lang="pt-BR" sz="900" b="0" i="0" u="none" strike="noStrike" dirty="0" err="1">
                          <a:solidFill>
                            <a:srgbClr val="000000"/>
                          </a:solidFill>
                          <a:effectLst/>
                          <a:latin typeface="Montserrat" panose="00000500000000000000" pitchFamily="2" charset="0"/>
                        </a:rPr>
                        <a:t>Naranjos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22.000</a:t>
                      </a:r>
                    </a:p>
                  </a:txBody>
                  <a:tcPr marL="9525" marR="9525" marT="9525" marB="0" anchor="ctr">
                    <a:solidFill>
                      <a:srgbClr val="FFE8CB"/>
                    </a:solidFill>
                  </a:tcPr>
                </a:tc>
                <a:extLst>
                  <a:ext uri="{0D108BD9-81ED-4DB2-BD59-A6C34878D82A}">
                    <a16:rowId xmlns:a16="http://schemas.microsoft.com/office/drawing/2014/main" val="1188178967"/>
                  </a:ext>
                </a:extLst>
              </a:tr>
              <a:tr h="307519">
                <a:tc>
                  <a:txBody>
                    <a:bodyPr/>
                    <a:lstStyle/>
                    <a:p>
                      <a:pPr algn="ctr" fontAlgn="b"/>
                      <a:r>
                        <a:rPr lang="pt-BR" sz="900" b="0" i="0" u="none" strike="noStrike" dirty="0">
                          <a:solidFill>
                            <a:srgbClr val="000000"/>
                          </a:solidFill>
                          <a:effectLst/>
                          <a:latin typeface="Montserrat" panose="00000500000000000000" pitchFamily="2" charset="0"/>
                        </a:rPr>
                        <a:t>Galerias Mall</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Centro Comercial </a:t>
                      </a:r>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Mall</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Maracaibo</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Zulia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57.651</a:t>
                      </a:r>
                    </a:p>
                  </a:txBody>
                  <a:tcPr marL="9525" marR="9525" marT="9525" marB="0" anchor="ctr">
                    <a:solidFill>
                      <a:srgbClr val="FFF4E7"/>
                    </a:solidFill>
                  </a:tcPr>
                </a:tc>
                <a:extLst>
                  <a:ext uri="{0D108BD9-81ED-4DB2-BD59-A6C34878D82A}">
                    <a16:rowId xmlns:a16="http://schemas.microsoft.com/office/drawing/2014/main" val="1037831715"/>
                  </a:ext>
                </a:extLst>
              </a:tr>
              <a:tr h="418780">
                <a:tc>
                  <a:txBody>
                    <a:bodyPr/>
                    <a:lstStyle/>
                    <a:p>
                      <a:pPr algn="ctr" fontAlgn="b"/>
                      <a:r>
                        <a:rPr lang="pt-BR" sz="900" b="0" i="0" u="none" strike="noStrike" dirty="0" err="1">
                          <a:solidFill>
                            <a:srgbClr val="000000"/>
                          </a:solidFill>
                          <a:effectLst/>
                          <a:latin typeface="Montserrat" panose="00000500000000000000" pitchFamily="2" charset="0"/>
                        </a:rPr>
                        <a:t>Guatire</a:t>
                      </a:r>
                      <a:r>
                        <a:rPr lang="pt-BR" sz="900" b="0" i="0" u="none" strike="noStrike" dirty="0">
                          <a:solidFill>
                            <a:srgbClr val="000000"/>
                          </a:solidFill>
                          <a:effectLst/>
                          <a:latin typeface="Montserrat" panose="00000500000000000000" pitchFamily="2" charset="0"/>
                        </a:rPr>
                        <a:t> Plaza</a:t>
                      </a: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Administradora Y Consultora High Square, C.A.</a:t>
                      </a: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Guatire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11.685</a:t>
                      </a:r>
                    </a:p>
                  </a:txBody>
                  <a:tcPr marL="9525" marR="9525" marT="9525" marB="0" anchor="ctr">
                    <a:solidFill>
                      <a:srgbClr val="FFE8CB"/>
                    </a:solidFill>
                  </a:tcPr>
                </a:tc>
                <a:extLst>
                  <a:ext uri="{0D108BD9-81ED-4DB2-BD59-A6C34878D82A}">
                    <a16:rowId xmlns:a16="http://schemas.microsoft.com/office/drawing/2014/main" val="1624563643"/>
                  </a:ext>
                </a:extLst>
              </a:tr>
              <a:tr h="307519">
                <a:tc>
                  <a:txBody>
                    <a:bodyPr/>
                    <a:lstStyle/>
                    <a:p>
                      <a:pPr algn="ctr" fontAlgn="b"/>
                      <a:r>
                        <a:rPr lang="pt-BR" sz="900" b="0" i="0" u="none" strike="noStrike" dirty="0">
                          <a:solidFill>
                            <a:srgbClr val="000000"/>
                          </a:solidFill>
                          <a:effectLst/>
                          <a:latin typeface="Montserrat" panose="00000500000000000000" pitchFamily="2" charset="0"/>
                        </a:rPr>
                        <a:t>Hiper </a:t>
                      </a:r>
                      <a:r>
                        <a:rPr lang="pt-BR" sz="900" b="0" i="0" u="none" strike="noStrike" dirty="0" err="1">
                          <a:solidFill>
                            <a:srgbClr val="000000"/>
                          </a:solidFill>
                          <a:effectLst/>
                          <a:latin typeface="Montserrat" panose="00000500000000000000" pitchFamily="2" charset="0"/>
                        </a:rPr>
                        <a:t>Galerías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r>
                        <a:rPr lang="pt-BR" sz="900" b="0" i="0" u="none" strike="noStrike" dirty="0">
                          <a:solidFill>
                            <a:srgbClr val="000000"/>
                          </a:solidFill>
                          <a:effectLst/>
                          <a:latin typeface="Montserrat" panose="00000500000000000000" pitchFamily="2" charset="0"/>
                        </a:rPr>
                        <a:t> Oriente</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Cumana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Sucre</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32.078</a:t>
                      </a:r>
                    </a:p>
                  </a:txBody>
                  <a:tcPr marL="9525" marR="9525" marT="9525" marB="0" anchor="ctr">
                    <a:solidFill>
                      <a:srgbClr val="FFF4E7"/>
                    </a:solidFill>
                  </a:tcPr>
                </a:tc>
                <a:extLst>
                  <a:ext uri="{0D108BD9-81ED-4DB2-BD59-A6C34878D82A}">
                    <a16:rowId xmlns:a16="http://schemas.microsoft.com/office/drawing/2014/main" val="159647448"/>
                  </a:ext>
                </a:extLst>
              </a:tr>
              <a:tr h="307519">
                <a:tc>
                  <a:txBody>
                    <a:bodyPr/>
                    <a:lstStyle/>
                    <a:p>
                      <a:pPr algn="ctr" fontAlgn="b"/>
                      <a:r>
                        <a:rPr lang="pt-BR" sz="900" b="0" i="0" u="none" strike="noStrike" dirty="0">
                          <a:solidFill>
                            <a:srgbClr val="000000"/>
                          </a:solidFill>
                          <a:effectLst/>
                          <a:latin typeface="Montserrat" panose="00000500000000000000" pitchFamily="2" charset="0"/>
                        </a:rPr>
                        <a:t>Hyper Jumbo</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Inversiones 0220, C.A</a:t>
                      </a: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Maracay</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Aragua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32.000</a:t>
                      </a:r>
                    </a:p>
                  </a:txBody>
                  <a:tcPr marL="9525" marR="9525" marT="9525" marB="0" anchor="ctr">
                    <a:solidFill>
                      <a:srgbClr val="FFE8CB"/>
                    </a:solidFill>
                  </a:tcPr>
                </a:tc>
                <a:extLst>
                  <a:ext uri="{0D108BD9-81ED-4DB2-BD59-A6C34878D82A}">
                    <a16:rowId xmlns:a16="http://schemas.microsoft.com/office/drawing/2014/main" val="3882297485"/>
                  </a:ext>
                </a:extLst>
              </a:tr>
              <a:tr h="307519">
                <a:tc>
                  <a:txBody>
                    <a:bodyPr/>
                    <a:lstStyle/>
                    <a:p>
                      <a:pPr algn="ctr" fontAlgn="b"/>
                      <a:r>
                        <a:rPr lang="pt-BR" sz="900" b="0" i="0" u="none" strike="noStrike" dirty="0">
                          <a:solidFill>
                            <a:srgbClr val="000000"/>
                          </a:solidFill>
                          <a:effectLst/>
                          <a:latin typeface="Montserrat" panose="00000500000000000000" pitchFamily="2" charset="0"/>
                        </a:rPr>
                        <a:t>La Granja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Promotora </a:t>
                      </a:r>
                      <a:r>
                        <a:rPr lang="pt-BR" sz="900" b="0" i="0" u="none" strike="noStrike" dirty="0" err="1">
                          <a:solidFill>
                            <a:srgbClr val="000000"/>
                          </a:solidFill>
                          <a:effectLst/>
                          <a:latin typeface="Montserrat" panose="00000500000000000000" pitchFamily="2" charset="0"/>
                        </a:rPr>
                        <a:t>Tántalo</a:t>
                      </a:r>
                      <a:r>
                        <a:rPr lang="pt-BR" sz="900" b="0" i="0" u="none" strike="noStrike" dirty="0">
                          <a:solidFill>
                            <a:srgbClr val="000000"/>
                          </a:solidFill>
                          <a:effectLst/>
                          <a:latin typeface="Montserrat" panose="00000500000000000000" pitchFamily="2" charset="0"/>
                        </a:rPr>
                        <a:t>, C.A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Carabobo</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Valencia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14.000</a:t>
                      </a:r>
                    </a:p>
                  </a:txBody>
                  <a:tcPr marL="9525" marR="9525" marT="9525" marB="0" anchor="ctr">
                    <a:solidFill>
                      <a:srgbClr val="FFF4E7"/>
                    </a:solidFill>
                  </a:tcPr>
                </a:tc>
                <a:extLst>
                  <a:ext uri="{0D108BD9-81ED-4DB2-BD59-A6C34878D82A}">
                    <a16:rowId xmlns:a16="http://schemas.microsoft.com/office/drawing/2014/main" val="1849445180"/>
                  </a:ext>
                </a:extLst>
              </a:tr>
              <a:tr h="307519">
                <a:tc>
                  <a:txBody>
                    <a:bodyPr/>
                    <a:lstStyle/>
                    <a:p>
                      <a:pPr algn="ctr" fontAlgn="b"/>
                      <a:r>
                        <a:rPr lang="pt-BR" sz="900" b="0" i="0" u="none" strike="noStrike" dirty="0">
                          <a:solidFill>
                            <a:srgbClr val="000000"/>
                          </a:solidFill>
                          <a:effectLst/>
                          <a:latin typeface="Montserrat" panose="00000500000000000000" pitchFamily="2" charset="0"/>
                        </a:rPr>
                        <a:t>La Vela</a:t>
                      </a:r>
                    </a:p>
                  </a:txBody>
                  <a:tcPr marL="9525" marR="9525" marT="9525" marB="0" anchor="ctr">
                    <a:solidFill>
                      <a:srgbClr val="FFE8CB"/>
                    </a:solidFill>
                  </a:tcPr>
                </a:tc>
                <a:tc>
                  <a:txBody>
                    <a:bodyPr/>
                    <a:lstStyle/>
                    <a:p>
                      <a:pPr algn="ctr" fontAlgn="b"/>
                      <a:r>
                        <a:rPr lang="es-ES" sz="900" b="0" i="0" u="none" strike="noStrike" dirty="0">
                          <a:solidFill>
                            <a:srgbClr val="000000"/>
                          </a:solidFill>
                          <a:effectLst/>
                          <a:latin typeface="Montserrat" panose="00000500000000000000" pitchFamily="2" charset="0"/>
                        </a:rPr>
                        <a:t>Inversiones A.H.S, C.A</a:t>
                      </a: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Porlamar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Nueva Esparta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13.700</a:t>
                      </a:r>
                    </a:p>
                  </a:txBody>
                  <a:tcPr marL="9525" marR="9525" marT="9525" marB="0" anchor="ctr">
                    <a:solidFill>
                      <a:srgbClr val="FFE8CB"/>
                    </a:solidFill>
                  </a:tcPr>
                </a:tc>
                <a:extLst>
                  <a:ext uri="{0D108BD9-81ED-4DB2-BD59-A6C34878D82A}">
                    <a16:rowId xmlns:a16="http://schemas.microsoft.com/office/drawing/2014/main" val="1411550322"/>
                  </a:ext>
                </a:extLst>
              </a:tr>
              <a:tr h="307519">
                <a:tc>
                  <a:txBody>
                    <a:bodyPr/>
                    <a:lstStyle/>
                    <a:p>
                      <a:pPr algn="ctr" fontAlgn="b"/>
                      <a:r>
                        <a:rPr lang="pt-BR" sz="900" b="0" i="0" u="none" strike="noStrike" dirty="0">
                          <a:solidFill>
                            <a:srgbClr val="000000"/>
                          </a:solidFill>
                          <a:effectLst/>
                          <a:latin typeface="Montserrat" panose="00000500000000000000" pitchFamily="2" charset="0"/>
                        </a:rPr>
                        <a:t>Lago Mall</a:t>
                      </a:r>
                    </a:p>
                  </a:txBody>
                  <a:tcPr marL="9525" marR="9525" marT="9525"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Condominio</a:t>
                      </a:r>
                      <a:r>
                        <a:rPr lang="pt-BR" sz="900" b="0" i="0" u="none" strike="noStrike" dirty="0">
                          <a:solidFill>
                            <a:srgbClr val="000000"/>
                          </a:solidFill>
                          <a:effectLst/>
                          <a:latin typeface="Montserrat" panose="00000500000000000000" pitchFamily="2" charset="0"/>
                        </a:rPr>
                        <a:t> Centro Lago Mall</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Maracaibo</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Zulia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18.453</a:t>
                      </a:r>
                    </a:p>
                  </a:txBody>
                  <a:tcPr marL="9525" marR="9525" marT="9525" marB="0" anchor="ctr">
                    <a:solidFill>
                      <a:srgbClr val="FFF4E7"/>
                    </a:solidFill>
                  </a:tcPr>
                </a:tc>
                <a:extLst>
                  <a:ext uri="{0D108BD9-81ED-4DB2-BD59-A6C34878D82A}">
                    <a16:rowId xmlns:a16="http://schemas.microsoft.com/office/drawing/2014/main" val="3066878474"/>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Américas</a:t>
                      </a:r>
                    </a:p>
                  </a:txBody>
                  <a:tcPr marL="9525" marR="9525" marT="9525" marB="0" anchor="ctr">
                    <a:solidFill>
                      <a:srgbClr val="FFE8CB"/>
                    </a:solidFill>
                  </a:tcPr>
                </a:tc>
                <a:tc>
                  <a:txBody>
                    <a:bodyPr/>
                    <a:lstStyle/>
                    <a:p>
                      <a:pPr algn="ctr" fontAlgn="b"/>
                      <a:r>
                        <a:rPr lang="es-ES" sz="900" b="0" i="0" u="none" strike="noStrike" dirty="0">
                          <a:solidFill>
                            <a:srgbClr val="000000"/>
                          </a:solidFill>
                          <a:effectLst/>
                          <a:latin typeface="Montserrat" panose="00000500000000000000" pitchFamily="2" charset="0"/>
                        </a:rPr>
                        <a:t>Condominio Centro Comercial Las Américas</a:t>
                      </a: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Maracay</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Aragua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56.800</a:t>
                      </a:r>
                    </a:p>
                  </a:txBody>
                  <a:tcPr marL="9525" marR="9525" marT="9525" marB="0" anchor="ctr">
                    <a:solidFill>
                      <a:srgbClr val="FFE8CB"/>
                    </a:solidFill>
                  </a:tcPr>
                </a:tc>
                <a:extLst>
                  <a:ext uri="{0D108BD9-81ED-4DB2-BD59-A6C34878D82A}">
                    <a16:rowId xmlns:a16="http://schemas.microsoft.com/office/drawing/2014/main" val="2150376807"/>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Virtudes </a:t>
                      </a:r>
                      <a:r>
                        <a:rPr lang="pt-BR" sz="900" b="0" i="0" u="none" strike="noStrike" dirty="0" err="1">
                          <a:solidFill>
                            <a:srgbClr val="000000"/>
                          </a:solidFill>
                          <a:effectLst/>
                          <a:latin typeface="Montserrat" panose="00000500000000000000" pitchFamily="2" charset="0"/>
                        </a:rPr>
                        <a:t>Ciudad</a:t>
                      </a:r>
                      <a:r>
                        <a:rPr lang="pt-BR" sz="900" b="0" i="0" u="none" strike="noStrike" dirty="0">
                          <a:solidFill>
                            <a:srgbClr val="000000"/>
                          </a:solidFill>
                          <a:effectLst/>
                          <a:latin typeface="Montserrat" panose="00000500000000000000" pitchFamily="2" charset="0"/>
                        </a:rPr>
                        <a:t> Comercial</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Inversiones Millenium</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Punto </a:t>
                      </a:r>
                      <a:r>
                        <a:rPr lang="pt-BR" sz="900" b="0" i="0" u="none" strike="noStrike" dirty="0" err="1">
                          <a:solidFill>
                            <a:srgbClr val="000000"/>
                          </a:solidFill>
                          <a:effectLst/>
                          <a:latin typeface="Montserrat" panose="00000500000000000000" pitchFamily="2" charset="0"/>
                        </a:rPr>
                        <a:t>Fijo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Falcon</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26.000</a:t>
                      </a:r>
                    </a:p>
                  </a:txBody>
                  <a:tcPr marL="9525" marR="9525" marT="9525" marB="0" anchor="ctr">
                    <a:solidFill>
                      <a:srgbClr val="FFF4E7"/>
                    </a:solidFill>
                  </a:tcPr>
                </a:tc>
                <a:extLst>
                  <a:ext uri="{0D108BD9-81ED-4DB2-BD59-A6C34878D82A}">
                    <a16:rowId xmlns:a16="http://schemas.microsoft.com/office/drawing/2014/main" val="2015994734"/>
                  </a:ext>
                </a:extLst>
              </a:tr>
              <a:tr h="307519">
                <a:tc>
                  <a:txBody>
                    <a:bodyPr/>
                    <a:lstStyle/>
                    <a:p>
                      <a:pPr algn="ctr" fontAlgn="b"/>
                      <a:r>
                        <a:rPr lang="pt-BR" sz="900" b="0" i="0" u="none" strike="noStrike" dirty="0">
                          <a:solidFill>
                            <a:srgbClr val="000000"/>
                          </a:solidFill>
                          <a:effectLst/>
                          <a:latin typeface="Montserrat" panose="00000500000000000000" pitchFamily="2" charset="0"/>
                        </a:rPr>
                        <a:t>Líder</a:t>
                      </a:r>
                    </a:p>
                  </a:txBody>
                  <a:tcPr marL="9525" marR="9525" marT="9525" marB="0" anchor="ctr">
                    <a:solidFill>
                      <a:srgbClr val="FFE8CB"/>
                    </a:solidFill>
                  </a:tcPr>
                </a:tc>
                <a:tc>
                  <a:txBody>
                    <a:bodyPr/>
                    <a:lstStyle/>
                    <a:p>
                      <a:pPr algn="ctr" fontAlgn="b"/>
                      <a:r>
                        <a:rPr lang="es-ES" sz="900" b="0" i="0" u="none" strike="noStrike" dirty="0">
                          <a:solidFill>
                            <a:srgbClr val="000000"/>
                          </a:solidFill>
                          <a:effectLst/>
                          <a:latin typeface="Montserrat" panose="00000500000000000000" pitchFamily="2" charset="0"/>
                        </a:rPr>
                        <a:t>Organización </a:t>
                      </a:r>
                      <a:r>
                        <a:rPr lang="es-ES" sz="900" b="0" i="0" u="none" strike="noStrike" dirty="0" err="1">
                          <a:solidFill>
                            <a:srgbClr val="000000"/>
                          </a:solidFill>
                          <a:effectLst/>
                          <a:latin typeface="Montserrat" panose="00000500000000000000" pitchFamily="2" charset="0"/>
                        </a:rPr>
                        <a:t>Lider</a:t>
                      </a:r>
                      <a:r>
                        <a:rPr lang="es-ES" sz="900" b="0" i="0" u="none" strike="noStrike" dirty="0">
                          <a:solidFill>
                            <a:srgbClr val="000000"/>
                          </a:solidFill>
                          <a:effectLst/>
                          <a:latin typeface="Montserrat" panose="00000500000000000000" pitchFamily="2" charset="0"/>
                        </a:rPr>
                        <a:t> 2000, C.A.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45.000</a:t>
                      </a:r>
                    </a:p>
                  </a:txBody>
                  <a:tcPr marL="9525" marR="9525" marT="9525" marB="0" anchor="ctr">
                    <a:solidFill>
                      <a:srgbClr val="FFE8CB"/>
                    </a:solidFill>
                  </a:tcPr>
                </a:tc>
                <a:extLst>
                  <a:ext uri="{0D108BD9-81ED-4DB2-BD59-A6C34878D82A}">
                    <a16:rowId xmlns:a16="http://schemas.microsoft.com/office/drawing/2014/main" val="2104077100"/>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Llano</a:t>
                      </a:r>
                      <a:r>
                        <a:rPr lang="pt-BR" sz="900" b="0" i="0" u="none" strike="noStrike" dirty="0">
                          <a:solidFill>
                            <a:srgbClr val="000000"/>
                          </a:solidFill>
                          <a:effectLst/>
                          <a:latin typeface="Montserrat" panose="00000500000000000000" pitchFamily="2" charset="0"/>
                        </a:rPr>
                        <a:t> Mall</a:t>
                      </a:r>
                    </a:p>
                  </a:txBody>
                  <a:tcPr marL="9525" marR="9525" marT="9525" marB="0" anchor="ctr">
                    <a:solidFill>
                      <a:srgbClr val="FFF4E7"/>
                    </a:solidFill>
                  </a:tcPr>
                </a:tc>
                <a:tc>
                  <a:txBody>
                    <a:bodyPr/>
                    <a:lstStyle/>
                    <a:p>
                      <a:pPr algn="ctr" fontAlgn="b"/>
                      <a:r>
                        <a:rPr lang="es-ES" sz="900" b="0" i="0" u="none" strike="noStrike" dirty="0">
                          <a:solidFill>
                            <a:srgbClr val="000000"/>
                          </a:solidFill>
                          <a:effectLst/>
                          <a:latin typeface="Montserrat" panose="00000500000000000000" pitchFamily="2" charset="0"/>
                        </a:rPr>
                        <a:t>Fondo De Valores Inmobiliarios, S.A.C.A</a:t>
                      </a:r>
                    </a:p>
                  </a:txBody>
                  <a:tcPr marL="9525" marR="9525" marT="9525"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Acarigua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Portuguesa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34.494</a:t>
                      </a:r>
                    </a:p>
                  </a:txBody>
                  <a:tcPr marL="9525" marR="9525" marT="9525" marB="0" anchor="ctr">
                    <a:solidFill>
                      <a:srgbClr val="FFF4E7"/>
                    </a:solidFill>
                  </a:tcPr>
                </a:tc>
                <a:extLst>
                  <a:ext uri="{0D108BD9-81ED-4DB2-BD59-A6C34878D82A}">
                    <a16:rowId xmlns:a16="http://schemas.microsoft.com/office/drawing/2014/main" val="1068493753"/>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Manzanares</a:t>
                      </a:r>
                      <a:r>
                        <a:rPr lang="pt-BR" sz="900" b="0" i="0" u="none" strike="noStrike" dirty="0">
                          <a:solidFill>
                            <a:srgbClr val="000000"/>
                          </a:solidFill>
                          <a:effectLst/>
                          <a:latin typeface="Montserrat" panose="00000500000000000000" pitchFamily="2" charset="0"/>
                        </a:rPr>
                        <a:t> Plaza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Centro Comercial </a:t>
                      </a:r>
                      <a:r>
                        <a:rPr lang="pt-BR" sz="900" b="0" i="0" u="none" strike="noStrike" dirty="0" err="1">
                          <a:solidFill>
                            <a:srgbClr val="000000"/>
                          </a:solidFill>
                          <a:effectLst/>
                          <a:latin typeface="Montserrat" panose="00000500000000000000" pitchFamily="2" charset="0"/>
                        </a:rPr>
                        <a:t>Manzanares</a:t>
                      </a:r>
                      <a:r>
                        <a:rPr lang="pt-BR" sz="900" b="0" i="0" u="none" strike="noStrike" dirty="0">
                          <a:solidFill>
                            <a:srgbClr val="000000"/>
                          </a:solidFill>
                          <a:effectLst/>
                          <a:latin typeface="Montserrat" panose="00000500000000000000" pitchFamily="2" charset="0"/>
                        </a:rPr>
                        <a:t> Plaza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Distrito Capital</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17.691</a:t>
                      </a:r>
                    </a:p>
                  </a:txBody>
                  <a:tcPr marL="9525" marR="9525" marT="9525" marB="0" anchor="ctr">
                    <a:solidFill>
                      <a:srgbClr val="FFE8CB"/>
                    </a:solidFill>
                  </a:tcPr>
                </a:tc>
                <a:extLst>
                  <a:ext uri="{0D108BD9-81ED-4DB2-BD59-A6C34878D82A}">
                    <a16:rowId xmlns:a16="http://schemas.microsoft.com/office/drawing/2014/main" val="919468357"/>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Merpoeste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Administradora </a:t>
                      </a:r>
                      <a:r>
                        <a:rPr lang="pt-BR" sz="900" b="0" i="0" u="none" strike="noStrike" dirty="0" err="1">
                          <a:solidFill>
                            <a:srgbClr val="000000"/>
                          </a:solidFill>
                          <a:effectLst/>
                          <a:latin typeface="Montserrat" panose="00000500000000000000" pitchFamily="2" charset="0"/>
                        </a:rPr>
                        <a:t>Merpoeste</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6.892</a:t>
                      </a:r>
                    </a:p>
                  </a:txBody>
                  <a:tcPr marL="9525" marR="9525" marT="9525" marB="0" anchor="ctr">
                    <a:solidFill>
                      <a:srgbClr val="FFF4E7"/>
                    </a:solidFill>
                  </a:tcPr>
                </a:tc>
                <a:extLst>
                  <a:ext uri="{0D108BD9-81ED-4DB2-BD59-A6C34878D82A}">
                    <a16:rowId xmlns:a16="http://schemas.microsoft.com/office/drawing/2014/main" val="2499613958"/>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Metrocenter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Bienes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Raices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Inverbrok</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5.000</a:t>
                      </a:r>
                    </a:p>
                  </a:txBody>
                  <a:tcPr marL="9525" marR="9525" marT="9525" marB="0" anchor="ctr">
                    <a:solidFill>
                      <a:srgbClr val="FFE8CB"/>
                    </a:solidFill>
                  </a:tcPr>
                </a:tc>
                <a:extLst>
                  <a:ext uri="{0D108BD9-81ED-4DB2-BD59-A6C34878D82A}">
                    <a16:rowId xmlns:a16="http://schemas.microsoft.com/office/drawing/2014/main" val="246155704"/>
                  </a:ext>
                </a:extLst>
              </a:tr>
              <a:tr h="307519">
                <a:tc>
                  <a:txBody>
                    <a:bodyPr/>
                    <a:lstStyle/>
                    <a:p>
                      <a:pPr algn="ctr" fontAlgn="b"/>
                      <a:r>
                        <a:rPr lang="pt-BR" sz="900" b="0" i="0" u="none" strike="noStrike" dirty="0">
                          <a:solidFill>
                            <a:srgbClr val="000000"/>
                          </a:solidFill>
                          <a:effectLst/>
                          <a:latin typeface="Montserrat" panose="00000500000000000000" pitchFamily="2" charset="0"/>
                        </a:rPr>
                        <a:t>Metropolis</a:t>
                      </a:r>
                    </a:p>
                  </a:txBody>
                  <a:tcPr marL="9525" marR="9525" marT="9525"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2037, C.A (Subsidiaria </a:t>
                      </a:r>
                      <a:r>
                        <a:rPr lang="pt-BR" sz="900" b="0" i="0" u="none" strike="noStrike" dirty="0" err="1">
                          <a:solidFill>
                            <a:srgbClr val="000000"/>
                          </a:solidFill>
                          <a:effectLst/>
                          <a:latin typeface="Montserrat" panose="00000500000000000000" pitchFamily="2" charset="0"/>
                        </a:rPr>
                        <a:t>Mantex</a:t>
                      </a:r>
                      <a:r>
                        <a:rPr lang="pt-BR" sz="900" b="0" i="0" u="none" strike="noStrike" dirty="0">
                          <a:solidFill>
                            <a:srgbClr val="000000"/>
                          </a:solidFill>
                          <a:effectLst/>
                          <a:latin typeface="Montserrat" panose="00000500000000000000" pitchFamily="2" charset="0"/>
                        </a:rPr>
                        <a:t>, S.A)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Carabobo</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Valencia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59.191</a:t>
                      </a:r>
                    </a:p>
                  </a:txBody>
                  <a:tcPr marL="9525" marR="9525" marT="9525" marB="0" anchor="ctr">
                    <a:solidFill>
                      <a:srgbClr val="FFF4E7"/>
                    </a:solidFill>
                  </a:tcPr>
                </a:tc>
                <a:extLst>
                  <a:ext uri="{0D108BD9-81ED-4DB2-BD59-A6C34878D82A}">
                    <a16:rowId xmlns:a16="http://schemas.microsoft.com/office/drawing/2014/main" val="2669191146"/>
                  </a:ext>
                </a:extLst>
              </a:tr>
              <a:tr h="307519">
                <a:tc>
                  <a:txBody>
                    <a:bodyPr/>
                    <a:lstStyle/>
                    <a:p>
                      <a:pPr algn="ctr" fontAlgn="b"/>
                      <a:r>
                        <a:rPr lang="pt-BR" sz="900" b="0" i="0" u="none" strike="noStrike" dirty="0">
                          <a:solidFill>
                            <a:srgbClr val="000000"/>
                          </a:solidFill>
                          <a:effectLst/>
                          <a:latin typeface="Montserrat" panose="00000500000000000000" pitchFamily="2" charset="0"/>
                        </a:rPr>
                        <a:t>Metropolis Barquisimeto</a:t>
                      </a: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Mantex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Barquisimeto</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Lara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21.894</a:t>
                      </a:r>
                    </a:p>
                  </a:txBody>
                  <a:tcPr marL="9525" marR="9525" marT="9525" marB="0" anchor="ctr">
                    <a:solidFill>
                      <a:srgbClr val="FFE8CB"/>
                    </a:solidFill>
                  </a:tcPr>
                </a:tc>
                <a:extLst>
                  <a:ext uri="{0D108BD9-81ED-4DB2-BD59-A6C34878D82A}">
                    <a16:rowId xmlns:a16="http://schemas.microsoft.com/office/drawing/2014/main" val="3797744303"/>
                  </a:ext>
                </a:extLst>
              </a:tr>
              <a:tr h="307519">
                <a:tc>
                  <a:txBody>
                    <a:bodyPr/>
                    <a:lstStyle/>
                    <a:p>
                      <a:pPr algn="ctr" fontAlgn="b"/>
                      <a:r>
                        <a:rPr lang="pt-BR" sz="900" b="0" i="0" u="none" strike="noStrike" dirty="0" err="1">
                          <a:solidFill>
                            <a:srgbClr val="000000"/>
                          </a:solidFill>
                          <a:effectLst/>
                          <a:latin typeface="Montserrat" panose="00000500000000000000" pitchFamily="2" charset="0"/>
                        </a:rPr>
                        <a:t>Metrosol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Mantex</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Maracaibo</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Zulia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30.842</a:t>
                      </a:r>
                    </a:p>
                  </a:txBody>
                  <a:tcPr marL="9525" marR="9525" marT="9525" marB="0" anchor="ctr">
                    <a:solidFill>
                      <a:srgbClr val="FFF4E7"/>
                    </a:solidFill>
                  </a:tcPr>
                </a:tc>
                <a:extLst>
                  <a:ext uri="{0D108BD9-81ED-4DB2-BD59-A6C34878D82A}">
                    <a16:rowId xmlns:a16="http://schemas.microsoft.com/office/drawing/2014/main" val="841735651"/>
                  </a:ext>
                </a:extLst>
              </a:tr>
            </a:tbl>
          </a:graphicData>
        </a:graphic>
      </p:graphicFrame>
      <p:sp>
        <p:nvSpPr>
          <p:cNvPr id="2" name="Retângulo: Cantos Arredondados 1">
            <a:extLst>
              <a:ext uri="{FF2B5EF4-FFF2-40B4-BE49-F238E27FC236}">
                <a16:creationId xmlns:a16="http://schemas.microsoft.com/office/drawing/2014/main" id="{256F6264-65B0-8AC1-4C3E-773B64763537}"/>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240</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6745DF2F-AA8D-FBDE-967C-5034B45A6690}"/>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173186046"/>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08869" y="-126597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3196" y="342900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Padrão do plano de fundo&#10;&#10;Descrição gerada automaticamente">
            <a:extLst>
              <a:ext uri="{FF2B5EF4-FFF2-40B4-BE49-F238E27FC236}">
                <a16:creationId xmlns:a16="http://schemas.microsoft.com/office/drawing/2014/main" id="{107D4E49-4821-EDEB-1DF4-B76B3B90765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2963129" y="2963124"/>
            <a:ext cx="6858001" cy="931743"/>
          </a:xfrm>
          <a:prstGeom prst="rect">
            <a:avLst/>
          </a:prstGeom>
        </p:spPr>
      </p:pic>
      <p:sp>
        <p:nvSpPr>
          <p:cNvPr id="5" name="CaixaDeTexto 4">
            <a:extLst>
              <a:ext uri="{FF2B5EF4-FFF2-40B4-BE49-F238E27FC236}">
                <a16:creationId xmlns:a16="http://schemas.microsoft.com/office/drawing/2014/main" id="{A90946C5-7F64-1B15-17C3-D053F7DB5436}"/>
              </a:ext>
            </a:extLst>
          </p:cNvPr>
          <p:cNvSpPr txBox="1"/>
          <p:nvPr/>
        </p:nvSpPr>
        <p:spPr>
          <a:xfrm>
            <a:off x="1244975" y="3276595"/>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FFC00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FFC000"/>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FFC000"/>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5609D480-D400-6D5B-C2C2-A5EEFF2205BC}"/>
              </a:ext>
            </a:extLst>
          </p:cNvPr>
          <p:cNvGrpSpPr/>
          <p:nvPr/>
        </p:nvGrpSpPr>
        <p:grpSpPr>
          <a:xfrm rot="10800000">
            <a:off x="-15244" y="-225275"/>
            <a:ext cx="931744" cy="7492999"/>
            <a:chOff x="61022" y="-406399"/>
            <a:chExt cx="649512" cy="406398"/>
          </a:xfrm>
        </p:grpSpPr>
        <p:sp>
          <p:nvSpPr>
            <p:cNvPr id="6" name="Retângulo 5">
              <a:extLst>
                <a:ext uri="{FF2B5EF4-FFF2-40B4-BE49-F238E27FC236}">
                  <a16:creationId xmlns:a16="http://schemas.microsoft.com/office/drawing/2014/main" id="{398DA40B-A58A-1CDF-82BF-109350E267C5}"/>
                </a:ext>
              </a:extLst>
            </p:cNvPr>
            <p:cNvSpPr/>
            <p:nvPr/>
          </p:nvSpPr>
          <p:spPr>
            <a:xfrm>
              <a:off x="279202" y="-406399"/>
              <a:ext cx="232959" cy="406398"/>
            </a:xfrm>
            <a:prstGeom prst="rect">
              <a:avLst/>
            </a:prstGeom>
            <a:solidFill>
              <a:srgbClr val="0031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D146AB9F-439C-84EA-97DB-78CC7C74CD63}"/>
                </a:ext>
              </a:extLst>
            </p:cNvPr>
            <p:cNvSpPr/>
            <p:nvPr/>
          </p:nvSpPr>
          <p:spPr>
            <a:xfrm>
              <a:off x="61022" y="-406399"/>
              <a:ext cx="232959" cy="406398"/>
            </a:xfrm>
            <a:prstGeom prst="rect">
              <a:avLst/>
            </a:prstGeom>
            <a:solidFill>
              <a:srgbClr val="CE14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92C3FAF5-EE2E-7DE0-85CE-F11A5A4E24A4}"/>
                </a:ext>
              </a:extLst>
            </p:cNvPr>
            <p:cNvSpPr/>
            <p:nvPr/>
          </p:nvSpPr>
          <p:spPr>
            <a:xfrm>
              <a:off x="500510" y="-406399"/>
              <a:ext cx="210024" cy="406398"/>
            </a:xfrm>
            <a:prstGeom prst="rect">
              <a:avLst/>
            </a:prstGeom>
            <a:solidFill>
              <a:srgbClr val="F8D2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506E1C32-9277-9915-AB25-D18E02023F3B}"/>
              </a:ext>
            </a:extLst>
          </p:cNvPr>
          <p:cNvGraphicFramePr>
            <a:graphicFrameLocks noGrp="1"/>
          </p:cNvGraphicFramePr>
          <p:nvPr>
            <p:extLst>
              <p:ext uri="{D42A27DB-BD31-4B8C-83A1-F6EECF244321}">
                <p14:modId xmlns:p14="http://schemas.microsoft.com/office/powerpoint/2010/main" val="99887638"/>
              </p:ext>
            </p:extLst>
          </p:nvPr>
        </p:nvGraphicFramePr>
        <p:xfrm>
          <a:off x="3725782" y="1"/>
          <a:ext cx="7812001" cy="6806224"/>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48115">
                <a:tc>
                  <a:txBody>
                    <a:bodyPr/>
                    <a:lstStyle/>
                    <a:p>
                      <a:pPr algn="ctr"/>
                      <a:r>
                        <a:rPr lang="pt-BR" sz="1100" dirty="0">
                          <a:latin typeface="Montserrat" panose="00000500000000000000" pitchFamily="2" charset="0"/>
                        </a:rPr>
                        <a:t>CENTRO COMERCIAL</a:t>
                      </a:r>
                    </a:p>
                  </a:txBody>
                  <a:tcPr anchor="ctr">
                    <a:solidFill>
                      <a:srgbClr val="FFCD00"/>
                    </a:solidFill>
                  </a:tcPr>
                </a:tc>
                <a:tc>
                  <a:txBody>
                    <a:bodyPr/>
                    <a:lstStyle/>
                    <a:p>
                      <a:pPr algn="ctr"/>
                      <a:r>
                        <a:rPr lang="pt-BR" sz="1100" dirty="0">
                          <a:latin typeface="Montserrat" panose="00000500000000000000" pitchFamily="2" charset="0"/>
                        </a:rPr>
                        <a:t>DESAROLLADOR</a:t>
                      </a:r>
                    </a:p>
                  </a:txBody>
                  <a:tcPr anchor="ctr">
                    <a:solidFill>
                      <a:srgbClr val="FFCD00"/>
                    </a:solidFill>
                  </a:tcPr>
                </a:tc>
                <a:tc>
                  <a:txBody>
                    <a:bodyPr/>
                    <a:lstStyle/>
                    <a:p>
                      <a:pPr algn="ctr"/>
                      <a:r>
                        <a:rPr lang="pt-BR" sz="1100" dirty="0">
                          <a:latin typeface="Montserrat" panose="00000500000000000000" pitchFamily="2" charset="0"/>
                        </a:rPr>
                        <a:t>CIUDAD</a:t>
                      </a:r>
                    </a:p>
                  </a:txBody>
                  <a:tcPr anchor="ctr">
                    <a:solidFill>
                      <a:srgbClr val="FFCD00"/>
                    </a:solidFill>
                  </a:tcPr>
                </a:tc>
                <a:tc>
                  <a:txBody>
                    <a:bodyPr/>
                    <a:lstStyle/>
                    <a:p>
                      <a:pPr algn="ctr"/>
                      <a:r>
                        <a:rPr lang="pt-BR" sz="1100" dirty="0">
                          <a:latin typeface="Montserrat" panose="00000500000000000000" pitchFamily="2" charset="0"/>
                        </a:rPr>
                        <a:t>ESTADO</a:t>
                      </a:r>
                    </a:p>
                  </a:txBody>
                  <a:tcPr anchor="ctr">
                    <a:solidFill>
                      <a:srgbClr val="FFCD00"/>
                    </a:solidFill>
                  </a:tcPr>
                </a:tc>
                <a:tc>
                  <a:txBody>
                    <a:bodyPr/>
                    <a:lstStyle/>
                    <a:p>
                      <a:pPr algn="ctr"/>
                      <a:r>
                        <a:rPr lang="pt-BR" sz="1100" dirty="0">
                          <a:latin typeface="Montserrat" panose="00000500000000000000" pitchFamily="2" charset="0"/>
                        </a:rPr>
                        <a:t>GLA</a:t>
                      </a:r>
                    </a:p>
                  </a:txBody>
                  <a:tcPr anchor="ctr">
                    <a:solidFill>
                      <a:srgbClr val="FFCD00"/>
                    </a:solidFill>
                  </a:tcPr>
                </a:tc>
                <a:extLst>
                  <a:ext uri="{0D108BD9-81ED-4DB2-BD59-A6C34878D82A}">
                    <a16:rowId xmlns:a16="http://schemas.microsoft.com/office/drawing/2014/main" val="890310278"/>
                  </a:ext>
                </a:extLst>
              </a:tr>
              <a:tr h="307216">
                <a:tc>
                  <a:txBody>
                    <a:bodyPr/>
                    <a:lstStyle/>
                    <a:p>
                      <a:pPr algn="ctr" fontAlgn="b"/>
                      <a:r>
                        <a:rPr lang="pt-BR" sz="900" b="0" i="0" u="none" strike="noStrike" dirty="0">
                          <a:solidFill>
                            <a:srgbClr val="000000"/>
                          </a:solidFill>
                          <a:effectLst/>
                          <a:latin typeface="Montserrat" panose="00000500000000000000" pitchFamily="2" charset="0"/>
                        </a:rPr>
                        <a:t>Millennium</a:t>
                      </a: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506070 C.A.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24.434</a:t>
                      </a:r>
                    </a:p>
                  </a:txBody>
                  <a:tcPr marL="9525" marR="9525" marT="9525" marB="0" anchor="ctr">
                    <a:solidFill>
                      <a:srgbClr val="FFE8CB"/>
                    </a:solidFill>
                  </a:tcPr>
                </a:tc>
                <a:extLst>
                  <a:ext uri="{0D108BD9-81ED-4DB2-BD59-A6C34878D82A}">
                    <a16:rowId xmlns:a16="http://schemas.microsoft.com/office/drawing/2014/main" val="174269447"/>
                  </a:ext>
                </a:extLst>
              </a:tr>
              <a:tr h="307216">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Paraíso</a:t>
                      </a:r>
                    </a:p>
                  </a:txBody>
                  <a:tcPr marL="9525" marR="9525" marT="9525"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Multiplaza</a:t>
                      </a:r>
                      <a:r>
                        <a:rPr lang="pt-BR" sz="900" b="0" i="0" u="none" strike="noStrike" dirty="0">
                          <a:solidFill>
                            <a:srgbClr val="000000"/>
                          </a:solidFill>
                          <a:effectLst/>
                          <a:latin typeface="Montserrat" panose="00000500000000000000" pitchFamily="2" charset="0"/>
                        </a:rPr>
                        <a:t> Paraíso</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Distrito Capital</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41.693</a:t>
                      </a:r>
                    </a:p>
                  </a:txBody>
                  <a:tcPr marL="9525" marR="9525" marT="9525" marB="0" anchor="ctr">
                    <a:solidFill>
                      <a:srgbClr val="FFF4E7"/>
                    </a:solidFill>
                  </a:tcPr>
                </a:tc>
                <a:extLst>
                  <a:ext uri="{0D108BD9-81ED-4DB2-BD59-A6C34878D82A}">
                    <a16:rowId xmlns:a16="http://schemas.microsoft.com/office/drawing/2014/main" val="2738435831"/>
                  </a:ext>
                </a:extLst>
              </a:tr>
              <a:tr h="307216">
                <a:tc>
                  <a:txBody>
                    <a:bodyPr/>
                    <a:lstStyle/>
                    <a:p>
                      <a:pPr algn="ctr" fontAlgn="b"/>
                      <a:r>
                        <a:rPr lang="pt-BR" sz="900" b="0" i="0" u="none" strike="noStrike" dirty="0" err="1">
                          <a:solidFill>
                            <a:srgbClr val="000000"/>
                          </a:solidFill>
                          <a:effectLst/>
                          <a:latin typeface="Montserrat" panose="00000500000000000000" pitchFamily="2" charset="0"/>
                        </a:rPr>
                        <a:t>Orinokia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Orinokia</a:t>
                      </a:r>
                      <a:r>
                        <a:rPr lang="pt-BR" sz="900" b="0" i="0" u="none" strike="noStrike" dirty="0">
                          <a:solidFill>
                            <a:srgbClr val="000000"/>
                          </a:solidFill>
                          <a:effectLst/>
                          <a:latin typeface="Montserrat" panose="00000500000000000000" pitchFamily="2" charset="0"/>
                        </a:rPr>
                        <a:t> Mall</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Guayana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Bolívar</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47.000</a:t>
                      </a:r>
                    </a:p>
                  </a:txBody>
                  <a:tcPr marL="9525" marR="9525" marT="9525" marB="0" anchor="ctr">
                    <a:solidFill>
                      <a:srgbClr val="FFE8CB"/>
                    </a:solidFill>
                  </a:tcPr>
                </a:tc>
                <a:extLst>
                  <a:ext uri="{0D108BD9-81ED-4DB2-BD59-A6C34878D82A}">
                    <a16:rowId xmlns:a16="http://schemas.microsoft.com/office/drawing/2014/main" val="1188178967"/>
                  </a:ext>
                </a:extLst>
              </a:tr>
              <a:tr h="307216">
                <a:tc>
                  <a:txBody>
                    <a:bodyPr/>
                    <a:lstStyle/>
                    <a:p>
                      <a:pPr algn="ctr" fontAlgn="b"/>
                      <a:r>
                        <a:rPr lang="pt-BR" sz="900" b="0" i="0" u="none" strike="noStrike" dirty="0">
                          <a:solidFill>
                            <a:srgbClr val="000000"/>
                          </a:solidFill>
                          <a:effectLst/>
                          <a:latin typeface="Montserrat" panose="00000500000000000000" pitchFamily="2" charset="0"/>
                        </a:rPr>
                        <a:t>Parque Cerro Verde</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Parque Cerro Verde</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76.027</a:t>
                      </a:r>
                    </a:p>
                  </a:txBody>
                  <a:tcPr marL="9525" marR="9525" marT="9525" marB="0" anchor="ctr">
                    <a:solidFill>
                      <a:srgbClr val="FFF4E7"/>
                    </a:solidFill>
                  </a:tcPr>
                </a:tc>
                <a:extLst>
                  <a:ext uri="{0D108BD9-81ED-4DB2-BD59-A6C34878D82A}">
                    <a16:rowId xmlns:a16="http://schemas.microsoft.com/office/drawing/2014/main" val="1037831715"/>
                  </a:ext>
                </a:extLst>
              </a:tr>
              <a:tr h="307216">
                <a:tc>
                  <a:txBody>
                    <a:bodyPr/>
                    <a:lstStyle/>
                    <a:p>
                      <a:pPr algn="ctr" fontAlgn="b"/>
                      <a:r>
                        <a:rPr lang="pt-BR" sz="900" b="0" i="0" u="none" strike="noStrike" dirty="0">
                          <a:solidFill>
                            <a:srgbClr val="000000"/>
                          </a:solidFill>
                          <a:effectLst/>
                          <a:latin typeface="Montserrat" panose="00000500000000000000" pitchFamily="2" charset="0"/>
                        </a:rPr>
                        <a:t>Parque El Ávila</a:t>
                      </a: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Inverviseca</a:t>
                      </a:r>
                      <a:r>
                        <a:rPr lang="pt-BR" sz="900" b="0" i="0" u="none" strike="noStrike" dirty="0">
                          <a:solidFill>
                            <a:srgbClr val="000000"/>
                          </a:solidFill>
                          <a:effectLst/>
                          <a:latin typeface="Montserrat" panose="00000500000000000000" pitchFamily="2" charset="0"/>
                        </a:rPr>
                        <a:t>, C.A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9.900</a:t>
                      </a:r>
                    </a:p>
                  </a:txBody>
                  <a:tcPr marL="9525" marR="9525" marT="9525" marB="0" anchor="ctr">
                    <a:solidFill>
                      <a:srgbClr val="FFE8CB"/>
                    </a:solidFill>
                  </a:tcPr>
                </a:tc>
                <a:extLst>
                  <a:ext uri="{0D108BD9-81ED-4DB2-BD59-A6C34878D82A}">
                    <a16:rowId xmlns:a16="http://schemas.microsoft.com/office/drawing/2014/main" val="1624563643"/>
                  </a:ext>
                </a:extLst>
              </a:tr>
              <a:tr h="307216">
                <a:tc>
                  <a:txBody>
                    <a:bodyPr/>
                    <a:lstStyle/>
                    <a:p>
                      <a:pPr algn="ctr" fontAlgn="b"/>
                      <a:r>
                        <a:rPr lang="pt-BR" sz="900" b="0" i="0" u="none" strike="noStrike" dirty="0">
                          <a:solidFill>
                            <a:srgbClr val="000000"/>
                          </a:solidFill>
                          <a:effectLst/>
                          <a:latin typeface="Montserrat" panose="00000500000000000000" pitchFamily="2" charset="0"/>
                        </a:rPr>
                        <a:t>Parque Los Aviadores</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Administradora </a:t>
                      </a:r>
                      <a:r>
                        <a:rPr lang="pt-BR" sz="900" b="0" i="0" u="none" strike="noStrike" dirty="0" err="1">
                          <a:solidFill>
                            <a:srgbClr val="000000"/>
                          </a:solidFill>
                          <a:effectLst/>
                          <a:latin typeface="Montserrat" panose="00000500000000000000" pitchFamily="2" charset="0"/>
                        </a:rPr>
                        <a:t>Pla</a:t>
                      </a:r>
                      <a:r>
                        <a:rPr lang="pt-BR" sz="900" b="0" i="0" u="none" strike="noStrike" dirty="0">
                          <a:solidFill>
                            <a:srgbClr val="000000"/>
                          </a:solidFill>
                          <a:effectLst/>
                          <a:latin typeface="Montserrat" panose="00000500000000000000" pitchFamily="2" charset="0"/>
                        </a:rPr>
                        <a:t>, C.A</a:t>
                      </a:r>
                    </a:p>
                  </a:txBody>
                  <a:tcPr marL="9525" marR="9525" marT="9525"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Maracay</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Aragua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65.500</a:t>
                      </a:r>
                    </a:p>
                  </a:txBody>
                  <a:tcPr marL="9525" marR="9525" marT="9525" marB="0" anchor="ctr">
                    <a:solidFill>
                      <a:srgbClr val="FFF4E7"/>
                    </a:solidFill>
                  </a:tcPr>
                </a:tc>
                <a:extLst>
                  <a:ext uri="{0D108BD9-81ED-4DB2-BD59-A6C34878D82A}">
                    <a16:rowId xmlns:a16="http://schemas.microsoft.com/office/drawing/2014/main" val="159647448"/>
                  </a:ext>
                </a:extLst>
              </a:tr>
              <a:tr h="307216">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El </a:t>
                      </a:r>
                      <a:r>
                        <a:rPr lang="pt-BR" sz="900" b="0" i="0" u="none" strike="noStrike" dirty="0" err="1">
                          <a:solidFill>
                            <a:srgbClr val="000000"/>
                          </a:solidFill>
                          <a:effectLst/>
                          <a:latin typeface="Montserrat" panose="00000500000000000000" pitchFamily="2" charset="0"/>
                        </a:rPr>
                        <a:t>Hatillo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Fondo De Valores </a:t>
                      </a:r>
                      <a:r>
                        <a:rPr lang="pt-BR" sz="900" b="0" i="0" u="none" strike="noStrike" dirty="0" err="1">
                          <a:solidFill>
                            <a:srgbClr val="000000"/>
                          </a:solidFill>
                          <a:effectLst/>
                          <a:latin typeface="Montserrat" panose="00000500000000000000" pitchFamily="2" charset="0"/>
                        </a:rPr>
                        <a:t>Inmobiliarios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23.977</a:t>
                      </a:r>
                    </a:p>
                  </a:txBody>
                  <a:tcPr marL="9525" marR="9525" marT="9525" marB="0" anchor="ctr">
                    <a:solidFill>
                      <a:srgbClr val="FFE8CB"/>
                    </a:solidFill>
                  </a:tcPr>
                </a:tc>
                <a:extLst>
                  <a:ext uri="{0D108BD9-81ED-4DB2-BD59-A6C34878D82A}">
                    <a16:rowId xmlns:a16="http://schemas.microsoft.com/office/drawing/2014/main" val="3882297485"/>
                  </a:ext>
                </a:extLst>
              </a:tr>
              <a:tr h="307216">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Estación</a:t>
                      </a:r>
                      <a:r>
                        <a:rPr lang="pt-BR" sz="900" b="0" i="0" u="none" strike="noStrike" dirty="0">
                          <a:solidFill>
                            <a:srgbClr val="000000"/>
                          </a:solidFill>
                          <a:effectLst/>
                          <a:latin typeface="Montserrat" panose="00000500000000000000" pitchFamily="2" charset="0"/>
                        </a:rPr>
                        <a:t> Central</a:t>
                      </a:r>
                    </a:p>
                  </a:txBody>
                  <a:tcPr marL="9525" marR="9525" marT="9525"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Telares </a:t>
                      </a:r>
                      <a:r>
                        <a:rPr lang="pt-BR" sz="900" b="0" i="0" u="none" strike="noStrike" dirty="0" err="1">
                          <a:solidFill>
                            <a:srgbClr val="000000"/>
                          </a:solidFill>
                          <a:effectLst/>
                          <a:latin typeface="Montserrat" panose="00000500000000000000" pitchFamily="2" charset="0"/>
                        </a:rPr>
                        <a:t>Maracay</a:t>
                      </a:r>
                      <a:r>
                        <a:rPr lang="pt-BR" sz="900" b="0" i="0" u="none" strike="noStrike" dirty="0">
                          <a:solidFill>
                            <a:srgbClr val="000000"/>
                          </a:solidFill>
                          <a:effectLst/>
                          <a:latin typeface="Montserrat" panose="00000500000000000000" pitchFamily="2" charset="0"/>
                        </a:rPr>
                        <a:t> C.A</a:t>
                      </a:r>
                    </a:p>
                  </a:txBody>
                  <a:tcPr marL="9525" marR="9525" marT="9525"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Maracay</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Aragua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5.630</a:t>
                      </a:r>
                    </a:p>
                  </a:txBody>
                  <a:tcPr marL="9525" marR="9525" marT="9525" marB="0" anchor="ctr">
                    <a:solidFill>
                      <a:srgbClr val="FFF4E7"/>
                    </a:solidFill>
                  </a:tcPr>
                </a:tc>
                <a:extLst>
                  <a:ext uri="{0D108BD9-81ED-4DB2-BD59-A6C34878D82A}">
                    <a16:rowId xmlns:a16="http://schemas.microsoft.com/office/drawing/2014/main" val="1849445180"/>
                  </a:ext>
                </a:extLst>
              </a:tr>
              <a:tr h="307216">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Mercedes</a:t>
                      </a:r>
                    </a:p>
                  </a:txBody>
                  <a:tcPr marL="9525" marR="9525" marT="9525" marB="0" anchor="ctr">
                    <a:solidFill>
                      <a:srgbClr val="FFE8CB"/>
                    </a:solidFill>
                  </a:tcPr>
                </a:tc>
                <a:tc>
                  <a:txBody>
                    <a:bodyPr/>
                    <a:lstStyle/>
                    <a:p>
                      <a:pPr algn="ctr" fontAlgn="b"/>
                      <a:r>
                        <a:rPr lang="es-ES" sz="900" b="0" i="0" u="none" strike="noStrike" dirty="0">
                          <a:solidFill>
                            <a:srgbClr val="000000"/>
                          </a:solidFill>
                          <a:effectLst/>
                          <a:latin typeface="Montserrat" panose="00000500000000000000" pitchFamily="2" charset="0"/>
                        </a:rPr>
                        <a:t>Administradora Condominio Paseo Las Mercedes</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5.017</a:t>
                      </a:r>
                    </a:p>
                  </a:txBody>
                  <a:tcPr marL="9525" marR="9525" marT="9525" marB="0" anchor="ctr">
                    <a:solidFill>
                      <a:srgbClr val="FFE8CB"/>
                    </a:solidFill>
                  </a:tcPr>
                </a:tc>
                <a:extLst>
                  <a:ext uri="{0D108BD9-81ED-4DB2-BD59-A6C34878D82A}">
                    <a16:rowId xmlns:a16="http://schemas.microsoft.com/office/drawing/2014/main" val="1411550322"/>
                  </a:ext>
                </a:extLst>
              </a:tr>
              <a:tr h="307216">
                <a:tc>
                  <a:txBody>
                    <a:bodyPr/>
                    <a:lstStyle/>
                    <a:p>
                      <a:pPr algn="ctr" fontAlgn="b"/>
                      <a:r>
                        <a:rPr lang="pt-BR" sz="900" b="0" i="0" u="none" strike="noStrike" dirty="0">
                          <a:solidFill>
                            <a:srgbClr val="000000"/>
                          </a:solidFill>
                          <a:effectLst/>
                          <a:latin typeface="Montserrat" panose="00000500000000000000" pitchFamily="2" charset="0"/>
                        </a:rPr>
                        <a:t>Pie De Monte</a:t>
                      </a:r>
                    </a:p>
                  </a:txBody>
                  <a:tcPr marL="9525" marR="9525" marT="9525"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Paninver</a:t>
                      </a:r>
                      <a:r>
                        <a:rPr lang="pt-BR" sz="900" b="0" i="0" u="none" strike="noStrike" dirty="0">
                          <a:solidFill>
                            <a:srgbClr val="000000"/>
                          </a:solidFill>
                          <a:effectLst/>
                          <a:latin typeface="Montserrat" panose="00000500000000000000" pitchFamily="2" charset="0"/>
                        </a:rPr>
                        <a:t>, C.A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Mérida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Mérida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9.500</a:t>
                      </a:r>
                    </a:p>
                  </a:txBody>
                  <a:tcPr marL="9525" marR="9525" marT="9525" marB="0" anchor="ctr">
                    <a:solidFill>
                      <a:srgbClr val="FFF4E7"/>
                    </a:solidFill>
                  </a:tcPr>
                </a:tc>
                <a:extLst>
                  <a:ext uri="{0D108BD9-81ED-4DB2-BD59-A6C34878D82A}">
                    <a16:rowId xmlns:a16="http://schemas.microsoft.com/office/drawing/2014/main" val="3066878474"/>
                  </a:ext>
                </a:extLst>
              </a:tr>
              <a:tr h="307216">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Las</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Americas</a:t>
                      </a:r>
                      <a:r>
                        <a:rPr lang="pt-BR" sz="900" b="0" i="0" u="none" strike="noStrike" dirty="0">
                          <a:solidFill>
                            <a:srgbClr val="000000"/>
                          </a:solidFill>
                          <a:effectLst/>
                          <a:latin typeface="Montserrat" panose="00000500000000000000" pitchFamily="2" charset="0"/>
                        </a:rPr>
                        <a:t> II</a:t>
                      </a: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Inmobiliaria</a:t>
                      </a:r>
                      <a:r>
                        <a:rPr lang="pt-BR" sz="900" b="0" i="0" u="none" strike="noStrike" dirty="0">
                          <a:solidFill>
                            <a:srgbClr val="000000"/>
                          </a:solidFill>
                          <a:effectLst/>
                          <a:latin typeface="Montserrat" panose="00000500000000000000" pitchFamily="2" charset="0"/>
                        </a:rPr>
                        <a:t> 4000, C.A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11.877</a:t>
                      </a:r>
                    </a:p>
                  </a:txBody>
                  <a:tcPr marL="9525" marR="9525" marT="9525" marB="0" anchor="ctr">
                    <a:solidFill>
                      <a:srgbClr val="FFE8CB"/>
                    </a:solidFill>
                  </a:tcPr>
                </a:tc>
                <a:extLst>
                  <a:ext uri="{0D108BD9-81ED-4DB2-BD59-A6C34878D82A}">
                    <a16:rowId xmlns:a16="http://schemas.microsoft.com/office/drawing/2014/main" val="2150376807"/>
                  </a:ext>
                </a:extLst>
              </a:tr>
              <a:tr h="307216">
                <a:tc>
                  <a:txBody>
                    <a:bodyPr/>
                    <a:lstStyle/>
                    <a:p>
                      <a:pPr algn="ctr" fontAlgn="b"/>
                      <a:r>
                        <a:rPr lang="pt-BR" sz="900" b="0" i="0" u="none" strike="noStrike" dirty="0" err="1">
                          <a:solidFill>
                            <a:srgbClr val="000000"/>
                          </a:solidFill>
                          <a:effectLst/>
                          <a:latin typeface="Montserrat" panose="00000500000000000000" pitchFamily="2" charset="0"/>
                        </a:rPr>
                        <a:t>Recreo</a:t>
                      </a:r>
                      <a:r>
                        <a:rPr lang="pt-BR" sz="900" b="0" i="0" u="none" strike="noStrike" dirty="0">
                          <a:solidFill>
                            <a:srgbClr val="000000"/>
                          </a:solidFill>
                          <a:effectLst/>
                          <a:latin typeface="Montserrat" panose="00000500000000000000" pitchFamily="2" charset="0"/>
                        </a:rPr>
                        <a:t> La Castellana</a:t>
                      </a:r>
                    </a:p>
                  </a:txBody>
                  <a:tcPr marL="9525" marR="9525" marT="9525"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Organización</a:t>
                      </a:r>
                      <a:r>
                        <a:rPr lang="pt-BR" sz="900" b="0" i="0" u="none" strike="noStrike" dirty="0">
                          <a:solidFill>
                            <a:srgbClr val="000000"/>
                          </a:solidFill>
                          <a:effectLst/>
                          <a:latin typeface="Montserrat" panose="00000500000000000000" pitchFamily="2" charset="0"/>
                        </a:rPr>
                        <a:t> NSM</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16.567</a:t>
                      </a:r>
                    </a:p>
                  </a:txBody>
                  <a:tcPr marL="9525" marR="9525" marT="9525" marB="0" anchor="ctr">
                    <a:solidFill>
                      <a:srgbClr val="FFF4E7"/>
                    </a:solidFill>
                  </a:tcPr>
                </a:tc>
                <a:extLst>
                  <a:ext uri="{0D108BD9-81ED-4DB2-BD59-A6C34878D82A}">
                    <a16:rowId xmlns:a16="http://schemas.microsoft.com/office/drawing/2014/main" val="2015994734"/>
                  </a:ext>
                </a:extLst>
              </a:tr>
              <a:tr h="418785">
                <a:tc>
                  <a:txBody>
                    <a:bodyPr/>
                    <a:lstStyle/>
                    <a:p>
                      <a:pPr algn="ctr" fontAlgn="b"/>
                      <a:r>
                        <a:rPr lang="pt-BR" sz="900" b="0" i="0" u="none" strike="noStrike" dirty="0">
                          <a:solidFill>
                            <a:srgbClr val="000000"/>
                          </a:solidFill>
                          <a:effectLst/>
                          <a:latin typeface="Montserrat" panose="00000500000000000000" pitchFamily="2" charset="0"/>
                        </a:rPr>
                        <a:t>Rodeo Plaza</a:t>
                      </a:r>
                    </a:p>
                  </a:txBody>
                  <a:tcPr marL="9525" marR="9525" marT="9525" marB="0" anchor="ctr">
                    <a:solidFill>
                      <a:srgbClr val="FFE8CB"/>
                    </a:solidFill>
                  </a:tcPr>
                </a:tc>
                <a:tc>
                  <a:txBody>
                    <a:bodyPr/>
                    <a:lstStyle/>
                    <a:p>
                      <a:pPr algn="ctr" fontAlgn="b"/>
                      <a:r>
                        <a:rPr lang="es-ES" sz="900" b="0" i="0" u="none" strike="noStrike" dirty="0">
                          <a:solidFill>
                            <a:srgbClr val="000000"/>
                          </a:solidFill>
                          <a:effectLst/>
                          <a:latin typeface="Montserrat" panose="00000500000000000000" pitchFamily="2" charset="0"/>
                        </a:rPr>
                        <a:t>Administración Provisional De Condominio Del </a:t>
                      </a:r>
                      <a:r>
                        <a:rPr lang="es-ES" sz="900" b="0" i="0" u="none" strike="noStrike" dirty="0" err="1">
                          <a:solidFill>
                            <a:srgbClr val="000000"/>
                          </a:solidFill>
                          <a:effectLst/>
                          <a:latin typeface="Montserrat" panose="00000500000000000000" pitchFamily="2" charset="0"/>
                        </a:rPr>
                        <a:t>Cc</a:t>
                      </a:r>
                      <a:r>
                        <a:rPr lang="es-ES" sz="900" b="0" i="0" u="none" strike="noStrike" dirty="0">
                          <a:solidFill>
                            <a:srgbClr val="000000"/>
                          </a:solidFill>
                          <a:effectLst/>
                          <a:latin typeface="Montserrat" panose="00000500000000000000" pitchFamily="2" charset="0"/>
                        </a:rPr>
                        <a:t> Rodeo Plaza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Mérida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Mérida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48.966</a:t>
                      </a:r>
                    </a:p>
                  </a:txBody>
                  <a:tcPr marL="9525" marR="9525" marT="9525" marB="0" anchor="ctr">
                    <a:solidFill>
                      <a:srgbClr val="FFE8CB"/>
                    </a:solidFill>
                  </a:tcPr>
                </a:tc>
                <a:extLst>
                  <a:ext uri="{0D108BD9-81ED-4DB2-BD59-A6C34878D82A}">
                    <a16:rowId xmlns:a16="http://schemas.microsoft.com/office/drawing/2014/main" val="2104077100"/>
                  </a:ext>
                </a:extLst>
              </a:tr>
              <a:tr h="307216">
                <a:tc>
                  <a:txBody>
                    <a:bodyPr/>
                    <a:lstStyle/>
                    <a:p>
                      <a:pPr algn="ctr" fontAlgn="b"/>
                      <a:r>
                        <a:rPr lang="pt-BR" sz="900" b="0" i="0" u="none" strike="noStrike" dirty="0" err="1">
                          <a:solidFill>
                            <a:srgbClr val="000000"/>
                          </a:solidFill>
                          <a:effectLst/>
                          <a:latin typeface="Montserrat" panose="00000500000000000000" pitchFamily="2" charset="0"/>
                        </a:rPr>
                        <a:t>Sambil</a:t>
                      </a:r>
                      <a:r>
                        <a:rPr lang="pt-BR" sz="900" b="0" i="0" u="none" strike="noStrike" dirty="0">
                          <a:solidFill>
                            <a:srgbClr val="000000"/>
                          </a:solidFill>
                          <a:effectLst/>
                          <a:latin typeface="Montserrat" panose="00000500000000000000" pitchFamily="2" charset="0"/>
                        </a:rPr>
                        <a:t> Barquisimeto</a:t>
                      </a:r>
                    </a:p>
                  </a:txBody>
                  <a:tcPr marL="9525" marR="9525" marT="9525"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Sambil</a:t>
                      </a:r>
                      <a:r>
                        <a:rPr lang="pt-BR" sz="900" b="0" i="0" u="none" strike="noStrike" dirty="0">
                          <a:solidFill>
                            <a:srgbClr val="000000"/>
                          </a:solidFill>
                          <a:effectLst/>
                          <a:latin typeface="Montserrat" panose="00000500000000000000" pitchFamily="2" charset="0"/>
                        </a:rPr>
                        <a:t> Barquisimeto</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Barquisimeto</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Lara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45.309</a:t>
                      </a:r>
                    </a:p>
                  </a:txBody>
                  <a:tcPr marL="9525" marR="9525" marT="9525" marB="0" anchor="ctr">
                    <a:solidFill>
                      <a:srgbClr val="FFF4E7"/>
                    </a:solidFill>
                  </a:tcPr>
                </a:tc>
                <a:extLst>
                  <a:ext uri="{0D108BD9-81ED-4DB2-BD59-A6C34878D82A}">
                    <a16:rowId xmlns:a16="http://schemas.microsoft.com/office/drawing/2014/main" val="1068493753"/>
                  </a:ext>
                </a:extLst>
              </a:tr>
              <a:tr h="307216">
                <a:tc>
                  <a:txBody>
                    <a:bodyPr/>
                    <a:lstStyle/>
                    <a:p>
                      <a:pPr algn="ctr" fontAlgn="b"/>
                      <a:r>
                        <a:rPr lang="pt-BR" sz="900" b="0" i="0" u="none" strike="noStrike" dirty="0" err="1">
                          <a:solidFill>
                            <a:srgbClr val="000000"/>
                          </a:solidFill>
                          <a:effectLst/>
                          <a:latin typeface="Montserrat" panose="00000500000000000000" pitchFamily="2" charset="0"/>
                        </a:rPr>
                        <a:t>Sambil</a:t>
                      </a:r>
                      <a:r>
                        <a:rPr lang="pt-BR" sz="900" b="0" i="0" u="none" strike="noStrike" dirty="0">
                          <a:solidFill>
                            <a:srgbClr val="000000"/>
                          </a:solidFill>
                          <a:effectLst/>
                          <a:latin typeface="Montserrat" panose="00000500000000000000" pitchFamily="2" charset="0"/>
                        </a:rPr>
                        <a:t> Caracas</a:t>
                      </a: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Constructora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Sambil</a:t>
                      </a:r>
                      <a:r>
                        <a:rPr lang="pt-BR" sz="900" b="0" i="0" u="none" strike="noStrike" dirty="0">
                          <a:solidFill>
                            <a:srgbClr val="000000"/>
                          </a:solidFill>
                          <a:effectLst/>
                          <a:latin typeface="Montserrat" panose="00000500000000000000" pitchFamily="2" charset="0"/>
                        </a:rPr>
                        <a:t>, C.A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68.916</a:t>
                      </a:r>
                    </a:p>
                  </a:txBody>
                  <a:tcPr marL="9525" marR="9525" marT="9525" marB="0" anchor="ctr">
                    <a:solidFill>
                      <a:srgbClr val="FFE8CB"/>
                    </a:solidFill>
                  </a:tcPr>
                </a:tc>
                <a:extLst>
                  <a:ext uri="{0D108BD9-81ED-4DB2-BD59-A6C34878D82A}">
                    <a16:rowId xmlns:a16="http://schemas.microsoft.com/office/drawing/2014/main" val="919468357"/>
                  </a:ext>
                </a:extLst>
              </a:tr>
              <a:tr h="307216">
                <a:tc>
                  <a:txBody>
                    <a:bodyPr/>
                    <a:lstStyle/>
                    <a:p>
                      <a:pPr algn="ctr" fontAlgn="b"/>
                      <a:r>
                        <a:rPr lang="pt-BR" sz="900" b="0" i="0" u="none" strike="noStrike" dirty="0" err="1">
                          <a:solidFill>
                            <a:srgbClr val="000000"/>
                          </a:solidFill>
                          <a:effectLst/>
                          <a:latin typeface="Montserrat" panose="00000500000000000000" pitchFamily="2" charset="0"/>
                        </a:rPr>
                        <a:t>Sambil</a:t>
                      </a:r>
                      <a:r>
                        <a:rPr lang="pt-BR" sz="900" b="0" i="0" u="none" strike="noStrike" dirty="0">
                          <a:solidFill>
                            <a:srgbClr val="000000"/>
                          </a:solidFill>
                          <a:effectLst/>
                          <a:latin typeface="Montserrat" panose="00000500000000000000" pitchFamily="2" charset="0"/>
                        </a:rPr>
                        <a:t> Maracaibo</a:t>
                      </a:r>
                    </a:p>
                  </a:txBody>
                  <a:tcPr marL="9525" marR="9525" marT="9525"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Constructora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Sambil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Maracaibo</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Zulia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173.486</a:t>
                      </a:r>
                    </a:p>
                  </a:txBody>
                  <a:tcPr marL="9525" marR="9525" marT="9525" marB="0" anchor="ctr">
                    <a:solidFill>
                      <a:srgbClr val="FFF4E7"/>
                    </a:solidFill>
                  </a:tcPr>
                </a:tc>
                <a:extLst>
                  <a:ext uri="{0D108BD9-81ED-4DB2-BD59-A6C34878D82A}">
                    <a16:rowId xmlns:a16="http://schemas.microsoft.com/office/drawing/2014/main" val="2499613958"/>
                  </a:ext>
                </a:extLst>
              </a:tr>
              <a:tr h="307216">
                <a:tc>
                  <a:txBody>
                    <a:bodyPr/>
                    <a:lstStyle/>
                    <a:p>
                      <a:pPr algn="ctr" fontAlgn="b"/>
                      <a:r>
                        <a:rPr lang="pt-BR" sz="900" b="0" i="0" u="none" strike="noStrike" dirty="0" err="1">
                          <a:solidFill>
                            <a:srgbClr val="000000"/>
                          </a:solidFill>
                          <a:effectLst/>
                          <a:latin typeface="Montserrat" panose="00000500000000000000" pitchFamily="2" charset="0"/>
                        </a:rPr>
                        <a:t>Sambil</a:t>
                      </a:r>
                      <a:r>
                        <a:rPr lang="pt-BR" sz="900" b="0" i="0" u="none" strike="noStrike" dirty="0">
                          <a:solidFill>
                            <a:srgbClr val="000000"/>
                          </a:solidFill>
                          <a:effectLst/>
                          <a:latin typeface="Montserrat" panose="00000500000000000000" pitchFamily="2" charset="0"/>
                        </a:rPr>
                        <a:t> Margarita</a:t>
                      </a: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Constructora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Sambil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Pampatar</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Nueva Esparta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59.241</a:t>
                      </a:r>
                    </a:p>
                  </a:txBody>
                  <a:tcPr marL="9525" marR="9525" marT="9525" marB="0" anchor="ctr">
                    <a:solidFill>
                      <a:srgbClr val="FFE8CB"/>
                    </a:solidFill>
                  </a:tcPr>
                </a:tc>
                <a:extLst>
                  <a:ext uri="{0D108BD9-81ED-4DB2-BD59-A6C34878D82A}">
                    <a16:rowId xmlns:a16="http://schemas.microsoft.com/office/drawing/2014/main" val="246155704"/>
                  </a:ext>
                </a:extLst>
              </a:tr>
              <a:tr h="307216">
                <a:tc>
                  <a:txBody>
                    <a:bodyPr/>
                    <a:lstStyle/>
                    <a:p>
                      <a:pPr algn="ctr" fontAlgn="b"/>
                      <a:r>
                        <a:rPr lang="pt-BR" sz="900" b="0" i="0" u="none" strike="noStrike" dirty="0" err="1">
                          <a:solidFill>
                            <a:srgbClr val="000000"/>
                          </a:solidFill>
                          <a:effectLst/>
                          <a:latin typeface="Montserrat" panose="00000500000000000000" pitchFamily="2" charset="0"/>
                        </a:rPr>
                        <a:t>Sambil</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Paraguaná</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Constructora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Sambil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Punto </a:t>
                      </a:r>
                      <a:r>
                        <a:rPr lang="pt-BR" sz="900" b="0" i="0" u="none" strike="noStrike" dirty="0" err="1">
                          <a:solidFill>
                            <a:srgbClr val="000000"/>
                          </a:solidFill>
                          <a:effectLst/>
                          <a:latin typeface="Montserrat" panose="00000500000000000000" pitchFamily="2" charset="0"/>
                        </a:rPr>
                        <a:t>Fijo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Falcon</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19.192</a:t>
                      </a:r>
                    </a:p>
                  </a:txBody>
                  <a:tcPr marL="9525" marR="9525" marT="9525" marB="0" anchor="ctr">
                    <a:solidFill>
                      <a:srgbClr val="FFF4E7"/>
                    </a:solidFill>
                  </a:tcPr>
                </a:tc>
                <a:extLst>
                  <a:ext uri="{0D108BD9-81ED-4DB2-BD59-A6C34878D82A}">
                    <a16:rowId xmlns:a16="http://schemas.microsoft.com/office/drawing/2014/main" val="2669191146"/>
                  </a:ext>
                </a:extLst>
              </a:tr>
              <a:tr h="307216">
                <a:tc>
                  <a:txBody>
                    <a:bodyPr/>
                    <a:lstStyle/>
                    <a:p>
                      <a:pPr algn="ctr" fontAlgn="b"/>
                      <a:r>
                        <a:rPr lang="pt-BR" sz="900" b="0" i="0" u="none" strike="noStrike" dirty="0" err="1">
                          <a:solidFill>
                            <a:srgbClr val="000000"/>
                          </a:solidFill>
                          <a:effectLst/>
                          <a:latin typeface="Montserrat" panose="00000500000000000000" pitchFamily="2" charset="0"/>
                        </a:rPr>
                        <a:t>Sambil</a:t>
                      </a:r>
                      <a:r>
                        <a:rPr lang="pt-BR" sz="900" b="0" i="0" u="none" strike="noStrike" dirty="0">
                          <a:solidFill>
                            <a:srgbClr val="000000"/>
                          </a:solidFill>
                          <a:effectLst/>
                          <a:latin typeface="Montserrat" panose="00000500000000000000" pitchFamily="2" charset="0"/>
                        </a:rPr>
                        <a:t> San Cristóbal</a:t>
                      </a: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Constructora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Sambil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San Cristobal</a:t>
                      </a:r>
                    </a:p>
                  </a:txBody>
                  <a:tcPr marL="9525" marR="9525" marT="9525" marB="0" anchor="ctr">
                    <a:solidFill>
                      <a:srgbClr val="FFE8CB"/>
                    </a:solidFill>
                  </a:tcPr>
                </a:tc>
                <a:tc>
                  <a:txBody>
                    <a:bodyPr/>
                    <a:lstStyle/>
                    <a:p>
                      <a:pPr algn="ctr" fontAlgn="b"/>
                      <a:r>
                        <a:rPr lang="pt-BR" sz="900" b="0" i="0" u="none" strike="noStrike" dirty="0" err="1">
                          <a:solidFill>
                            <a:srgbClr val="000000"/>
                          </a:solidFill>
                          <a:effectLst/>
                          <a:latin typeface="Montserrat" panose="00000500000000000000" pitchFamily="2" charset="0"/>
                        </a:rPr>
                        <a:t>Tachira</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40.190</a:t>
                      </a:r>
                    </a:p>
                  </a:txBody>
                  <a:tcPr marL="9525" marR="9525" marT="9525" marB="0" anchor="ctr">
                    <a:solidFill>
                      <a:srgbClr val="FFE8CB"/>
                    </a:solidFill>
                  </a:tcPr>
                </a:tc>
                <a:extLst>
                  <a:ext uri="{0D108BD9-81ED-4DB2-BD59-A6C34878D82A}">
                    <a16:rowId xmlns:a16="http://schemas.microsoft.com/office/drawing/2014/main" val="3797744303"/>
                  </a:ext>
                </a:extLst>
              </a:tr>
              <a:tr h="307216">
                <a:tc>
                  <a:txBody>
                    <a:bodyPr/>
                    <a:lstStyle/>
                    <a:p>
                      <a:pPr algn="ctr" fontAlgn="b"/>
                      <a:r>
                        <a:rPr lang="pt-BR" sz="900" b="0" i="0" u="none" strike="noStrike" dirty="0" err="1">
                          <a:solidFill>
                            <a:srgbClr val="000000"/>
                          </a:solidFill>
                          <a:effectLst/>
                          <a:latin typeface="Montserrat" panose="00000500000000000000" pitchFamily="2" charset="0"/>
                        </a:rPr>
                        <a:t>Sambil</a:t>
                      </a:r>
                      <a:r>
                        <a:rPr lang="pt-BR" sz="900" b="0" i="0" u="none" strike="noStrike" dirty="0">
                          <a:solidFill>
                            <a:srgbClr val="000000"/>
                          </a:solidFill>
                          <a:effectLst/>
                          <a:latin typeface="Montserrat" panose="00000500000000000000" pitchFamily="2" charset="0"/>
                        </a:rPr>
                        <a:t> Valencia</a:t>
                      </a:r>
                    </a:p>
                  </a:txBody>
                  <a:tcPr marL="9525" marR="9525" marT="9525" marB="0" anchor="ctr">
                    <a:solidFill>
                      <a:srgbClr val="FFF4E7"/>
                    </a:solidFill>
                  </a:tcPr>
                </a:tc>
                <a:tc>
                  <a:txBody>
                    <a:bodyPr/>
                    <a:lstStyle/>
                    <a:p>
                      <a:pPr algn="ctr" fontAlgn="b"/>
                      <a:r>
                        <a:rPr lang="pt-BR" sz="900" b="0" i="0" u="none" strike="noStrike" dirty="0" err="1">
                          <a:solidFill>
                            <a:srgbClr val="000000"/>
                          </a:solidFill>
                          <a:effectLst/>
                          <a:latin typeface="Montserrat" panose="00000500000000000000" pitchFamily="2" charset="0"/>
                        </a:rPr>
                        <a:t>Constructora</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Sambil</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Carabobo</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Valencia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51.959</a:t>
                      </a:r>
                    </a:p>
                  </a:txBody>
                  <a:tcPr marL="9525" marR="9525" marT="9525" marB="0" anchor="ctr">
                    <a:solidFill>
                      <a:srgbClr val="FFF4E7"/>
                    </a:solidFill>
                  </a:tcPr>
                </a:tc>
                <a:extLst>
                  <a:ext uri="{0D108BD9-81ED-4DB2-BD59-A6C34878D82A}">
                    <a16:rowId xmlns:a16="http://schemas.microsoft.com/office/drawing/2014/main" val="841735651"/>
                  </a:ext>
                </a:extLst>
              </a:tr>
            </a:tbl>
          </a:graphicData>
        </a:graphic>
      </p:graphicFrame>
      <p:sp>
        <p:nvSpPr>
          <p:cNvPr id="2" name="Retângulo: Cantos Arredondados 1">
            <a:extLst>
              <a:ext uri="{FF2B5EF4-FFF2-40B4-BE49-F238E27FC236}">
                <a16:creationId xmlns:a16="http://schemas.microsoft.com/office/drawing/2014/main" id="{DD4FD326-B8FC-3824-BE60-88B3F9C877CB}"/>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241</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625D5E2C-E8FE-ACB6-FFAD-A8D355777DE8}"/>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645415923"/>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Conector reto 8">
            <a:extLst>
              <a:ext uri="{FF2B5EF4-FFF2-40B4-BE49-F238E27FC236}">
                <a16:creationId xmlns:a16="http://schemas.microsoft.com/office/drawing/2014/main" id="{4EB27928-E7A6-969A-2BE1-9F5349F9AACA}"/>
              </a:ext>
            </a:extLst>
          </p:cNvPr>
          <p:cNvCxnSpPr/>
          <p:nvPr/>
        </p:nvCxnSpPr>
        <p:spPr>
          <a:xfrm>
            <a:off x="1108869" y="-126597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1033196" y="342900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Padrão do plano de fundo&#10;&#10;Descrição gerada automaticamente">
            <a:extLst>
              <a:ext uri="{FF2B5EF4-FFF2-40B4-BE49-F238E27FC236}">
                <a16:creationId xmlns:a16="http://schemas.microsoft.com/office/drawing/2014/main" id="{107D4E49-4821-EDEB-1DF4-B76B3B90765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6200000">
            <a:off x="-2963129" y="2963124"/>
            <a:ext cx="6858001" cy="931743"/>
          </a:xfrm>
          <a:prstGeom prst="rect">
            <a:avLst/>
          </a:prstGeom>
        </p:spPr>
      </p:pic>
      <p:sp>
        <p:nvSpPr>
          <p:cNvPr id="5" name="CaixaDeTexto 4">
            <a:extLst>
              <a:ext uri="{FF2B5EF4-FFF2-40B4-BE49-F238E27FC236}">
                <a16:creationId xmlns:a16="http://schemas.microsoft.com/office/drawing/2014/main" id="{A90946C5-7F64-1B15-17C3-D053F7DB5436}"/>
              </a:ext>
            </a:extLst>
          </p:cNvPr>
          <p:cNvSpPr txBox="1"/>
          <p:nvPr/>
        </p:nvSpPr>
        <p:spPr>
          <a:xfrm>
            <a:off x="1244975" y="3276595"/>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FFC00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FFC000"/>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FFC000"/>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5609D480-D400-6D5B-C2C2-A5EEFF2205BC}"/>
              </a:ext>
            </a:extLst>
          </p:cNvPr>
          <p:cNvGrpSpPr/>
          <p:nvPr/>
        </p:nvGrpSpPr>
        <p:grpSpPr>
          <a:xfrm rot="10800000">
            <a:off x="-15244" y="-225275"/>
            <a:ext cx="931744" cy="7492999"/>
            <a:chOff x="61022" y="-406399"/>
            <a:chExt cx="649512" cy="406398"/>
          </a:xfrm>
        </p:grpSpPr>
        <p:sp>
          <p:nvSpPr>
            <p:cNvPr id="6" name="Retângulo 5">
              <a:extLst>
                <a:ext uri="{FF2B5EF4-FFF2-40B4-BE49-F238E27FC236}">
                  <a16:creationId xmlns:a16="http://schemas.microsoft.com/office/drawing/2014/main" id="{398DA40B-A58A-1CDF-82BF-109350E267C5}"/>
                </a:ext>
              </a:extLst>
            </p:cNvPr>
            <p:cNvSpPr/>
            <p:nvPr/>
          </p:nvSpPr>
          <p:spPr>
            <a:xfrm>
              <a:off x="279202" y="-406399"/>
              <a:ext cx="232959" cy="406398"/>
            </a:xfrm>
            <a:prstGeom prst="rect">
              <a:avLst/>
            </a:prstGeom>
            <a:solidFill>
              <a:srgbClr val="0031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7" name="Retângulo 6">
              <a:extLst>
                <a:ext uri="{FF2B5EF4-FFF2-40B4-BE49-F238E27FC236}">
                  <a16:creationId xmlns:a16="http://schemas.microsoft.com/office/drawing/2014/main" id="{D146AB9F-439C-84EA-97DB-78CC7C74CD63}"/>
                </a:ext>
              </a:extLst>
            </p:cNvPr>
            <p:cNvSpPr/>
            <p:nvPr/>
          </p:nvSpPr>
          <p:spPr>
            <a:xfrm>
              <a:off x="61022" y="-406399"/>
              <a:ext cx="232959" cy="406398"/>
            </a:xfrm>
            <a:prstGeom prst="rect">
              <a:avLst/>
            </a:prstGeom>
            <a:solidFill>
              <a:srgbClr val="CE14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Retângulo 7">
              <a:extLst>
                <a:ext uri="{FF2B5EF4-FFF2-40B4-BE49-F238E27FC236}">
                  <a16:creationId xmlns:a16="http://schemas.microsoft.com/office/drawing/2014/main" id="{92C3FAF5-EE2E-7DE0-85CE-F11A5A4E24A4}"/>
                </a:ext>
              </a:extLst>
            </p:cNvPr>
            <p:cNvSpPr/>
            <p:nvPr/>
          </p:nvSpPr>
          <p:spPr>
            <a:xfrm>
              <a:off x="500510" y="-406399"/>
              <a:ext cx="210024" cy="406398"/>
            </a:xfrm>
            <a:prstGeom prst="rect">
              <a:avLst/>
            </a:prstGeom>
            <a:solidFill>
              <a:srgbClr val="F8D2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graphicFrame>
        <p:nvGraphicFramePr>
          <p:cNvPr id="11" name="Tabela 6">
            <a:extLst>
              <a:ext uri="{FF2B5EF4-FFF2-40B4-BE49-F238E27FC236}">
                <a16:creationId xmlns:a16="http://schemas.microsoft.com/office/drawing/2014/main" id="{506E1C32-9277-9915-AB25-D18E02023F3B}"/>
              </a:ext>
            </a:extLst>
          </p:cNvPr>
          <p:cNvGraphicFramePr>
            <a:graphicFrameLocks noGrp="1"/>
          </p:cNvGraphicFramePr>
          <p:nvPr>
            <p:extLst>
              <p:ext uri="{D42A27DB-BD31-4B8C-83A1-F6EECF244321}">
                <p14:modId xmlns:p14="http://schemas.microsoft.com/office/powerpoint/2010/main" val="3790452112"/>
              </p:ext>
            </p:extLst>
          </p:nvPr>
        </p:nvGraphicFramePr>
        <p:xfrm>
          <a:off x="3725782" y="1"/>
          <a:ext cx="7812001" cy="27447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rgbClr val="FFCD00"/>
                    </a:solidFill>
                  </a:tcPr>
                </a:tc>
                <a:tc>
                  <a:txBody>
                    <a:bodyPr/>
                    <a:lstStyle/>
                    <a:p>
                      <a:pPr algn="ctr"/>
                      <a:r>
                        <a:rPr lang="pt-BR" sz="1100" dirty="0">
                          <a:latin typeface="Montserrat" panose="00000500000000000000" pitchFamily="2" charset="0"/>
                        </a:rPr>
                        <a:t>DESAROLLADOR</a:t>
                      </a:r>
                    </a:p>
                  </a:txBody>
                  <a:tcPr anchor="ctr">
                    <a:solidFill>
                      <a:srgbClr val="FFCD00"/>
                    </a:solidFill>
                  </a:tcPr>
                </a:tc>
                <a:tc>
                  <a:txBody>
                    <a:bodyPr/>
                    <a:lstStyle/>
                    <a:p>
                      <a:pPr algn="ctr"/>
                      <a:r>
                        <a:rPr lang="pt-BR" sz="1100" dirty="0">
                          <a:latin typeface="Montserrat" panose="00000500000000000000" pitchFamily="2" charset="0"/>
                        </a:rPr>
                        <a:t>CIUDAD</a:t>
                      </a:r>
                    </a:p>
                  </a:txBody>
                  <a:tcPr anchor="ctr">
                    <a:solidFill>
                      <a:srgbClr val="FFCD00"/>
                    </a:solidFill>
                  </a:tcPr>
                </a:tc>
                <a:tc>
                  <a:txBody>
                    <a:bodyPr/>
                    <a:lstStyle/>
                    <a:p>
                      <a:pPr algn="ctr"/>
                      <a:r>
                        <a:rPr lang="pt-BR" sz="1100" dirty="0">
                          <a:latin typeface="Montserrat" panose="00000500000000000000" pitchFamily="2" charset="0"/>
                        </a:rPr>
                        <a:t>ESTADO</a:t>
                      </a:r>
                    </a:p>
                  </a:txBody>
                  <a:tcPr anchor="ctr">
                    <a:solidFill>
                      <a:srgbClr val="FFCD00"/>
                    </a:solidFill>
                  </a:tcPr>
                </a:tc>
                <a:tc>
                  <a:txBody>
                    <a:bodyPr/>
                    <a:lstStyle/>
                    <a:p>
                      <a:pPr algn="ctr"/>
                      <a:r>
                        <a:rPr lang="pt-BR" sz="1100" dirty="0">
                          <a:latin typeface="Montserrat" panose="00000500000000000000" pitchFamily="2" charset="0"/>
                        </a:rPr>
                        <a:t>GLA</a:t>
                      </a:r>
                    </a:p>
                  </a:txBody>
                  <a:tcPr anchor="ctr">
                    <a:solidFill>
                      <a:srgbClr val="FFCD00"/>
                    </a:solidFill>
                  </a:tcP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Santa Fe</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Centro Comercial Santa Fe</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12.950</a:t>
                      </a:r>
                    </a:p>
                  </a:txBody>
                  <a:tcPr marL="9525" marR="9525" marT="9525" marB="0" anchor="ctr">
                    <a:solidFill>
                      <a:srgbClr val="FFE8CB"/>
                    </a:solidFill>
                  </a:tcPr>
                </a:tc>
                <a:extLst>
                  <a:ext uri="{0D108BD9-81ED-4DB2-BD59-A6C34878D82A}">
                    <a16:rowId xmlns:a16="http://schemas.microsoft.com/office/drawing/2014/main" val="17426944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Tamanaco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Centro Comercial </a:t>
                      </a:r>
                      <a:r>
                        <a:rPr lang="pt-BR" sz="900" b="0" i="0" u="none" strike="noStrike" dirty="0" err="1">
                          <a:solidFill>
                            <a:srgbClr val="000000"/>
                          </a:solidFill>
                          <a:effectLst/>
                          <a:latin typeface="Montserrat" panose="00000500000000000000" pitchFamily="2" charset="0"/>
                        </a:rPr>
                        <a:t>Tamanaco</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141.260</a:t>
                      </a:r>
                    </a:p>
                  </a:txBody>
                  <a:tcPr marL="9525" marR="9525" marT="9525" marB="0" anchor="ctr">
                    <a:solidFill>
                      <a:srgbClr val="FFF4E7"/>
                    </a:solidFill>
                  </a:tcPr>
                </a:tc>
                <a:extLst>
                  <a:ext uri="{0D108BD9-81ED-4DB2-BD59-A6C34878D82A}">
                    <a16:rowId xmlns:a16="http://schemas.microsoft.com/office/drawing/2014/main" val="2738435831"/>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Trinitarias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Promotora </a:t>
                      </a:r>
                      <a:r>
                        <a:rPr lang="pt-BR" sz="900" b="0" i="0" u="none" strike="noStrike" dirty="0" err="1">
                          <a:solidFill>
                            <a:srgbClr val="000000"/>
                          </a:solidFill>
                          <a:effectLst/>
                          <a:latin typeface="Montserrat" panose="00000500000000000000" pitchFamily="2" charset="0"/>
                        </a:rPr>
                        <a:t>Tántalo</a:t>
                      </a:r>
                      <a:r>
                        <a:rPr lang="pt-BR" sz="900" b="0" i="0" u="none" strike="noStrike" dirty="0">
                          <a:solidFill>
                            <a:srgbClr val="000000"/>
                          </a:solidFill>
                          <a:effectLst/>
                          <a:latin typeface="Montserrat" panose="00000500000000000000" pitchFamily="2" charset="0"/>
                        </a:rPr>
                        <a:t>, C.A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Barquisimeto</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Lara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40.000</a:t>
                      </a:r>
                    </a:p>
                  </a:txBody>
                  <a:tcPr marL="9525" marR="9525" marT="9525" marB="0" anchor="ctr">
                    <a:solidFill>
                      <a:srgbClr val="FFE8CB"/>
                    </a:solidFill>
                  </a:tcP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Unicentro El Marques</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Centro Comercial Unicentro El Marques</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15.543</a:t>
                      </a:r>
                    </a:p>
                  </a:txBody>
                  <a:tcPr marL="9525" marR="9525" marT="9525" marB="0" anchor="ctr">
                    <a:solidFill>
                      <a:srgbClr val="FFF4E7"/>
                    </a:solidFill>
                  </a:tcP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Valle Arriba</a:t>
                      </a:r>
                    </a:p>
                  </a:txBody>
                  <a:tcPr marL="9525" marR="9525" marT="9525" marB="0" anchor="ctr">
                    <a:solidFill>
                      <a:srgbClr val="FFE8CB"/>
                    </a:solidFill>
                  </a:tcPr>
                </a:tc>
                <a:tc>
                  <a:txBody>
                    <a:bodyPr/>
                    <a:lstStyle/>
                    <a:p>
                      <a:pPr algn="ctr" fontAlgn="b"/>
                      <a:r>
                        <a:rPr lang="es-ES" sz="900" b="0" i="0" u="none" strike="noStrike" dirty="0">
                          <a:solidFill>
                            <a:srgbClr val="000000"/>
                          </a:solidFill>
                          <a:effectLst/>
                          <a:latin typeface="Montserrat" panose="00000500000000000000" pitchFamily="2" charset="0"/>
                        </a:rPr>
                        <a:t>Promotor Desarrollos </a:t>
                      </a:r>
                      <a:r>
                        <a:rPr lang="es-ES" sz="900" b="0" i="0" u="none" strike="noStrike" dirty="0" err="1">
                          <a:solidFill>
                            <a:srgbClr val="000000"/>
                          </a:solidFill>
                          <a:effectLst/>
                          <a:latin typeface="Montserrat" panose="00000500000000000000" pitchFamily="2" charset="0"/>
                        </a:rPr>
                        <a:t>Rehov</a:t>
                      </a:r>
                      <a:r>
                        <a:rPr lang="es-ES" sz="900" b="0" i="0" u="none" strike="noStrike" dirty="0">
                          <a:solidFill>
                            <a:srgbClr val="000000"/>
                          </a:solidFill>
                          <a:effectLst/>
                          <a:latin typeface="Montserrat" panose="00000500000000000000" pitchFamily="2" charset="0"/>
                        </a:rPr>
                        <a:t> 1977 De Venezuela, C.A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Caracas</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Miranda</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4.750</a:t>
                      </a:r>
                    </a:p>
                  </a:txBody>
                  <a:tcPr marL="9525" marR="9525" marT="9525" marB="0" anchor="ctr">
                    <a:solidFill>
                      <a:srgbClr val="FFE8CB"/>
                    </a:solidFill>
                  </a:tcP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Via Veneto</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Centro Comercial Via Veneto</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Carabobo</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Valencia</a:t>
                      </a:r>
                    </a:p>
                  </a:txBody>
                  <a:tcPr marL="9525" marR="9525" marT="9525" marB="0" anchor="ctr">
                    <a:solidFill>
                      <a:srgbClr val="FFF4E7"/>
                    </a:solidFill>
                  </a:tcPr>
                </a:tc>
                <a:tc>
                  <a:txBody>
                    <a:bodyPr/>
                    <a:lstStyle/>
                    <a:p>
                      <a:pPr algn="ctr" fontAlgn="b"/>
                      <a:r>
                        <a:rPr lang="pt-BR" sz="900" b="0" i="0" u="none" strike="noStrike" dirty="0">
                          <a:solidFill>
                            <a:srgbClr val="000000"/>
                          </a:solidFill>
                          <a:effectLst/>
                          <a:latin typeface="Montserrat" panose="00000500000000000000" pitchFamily="2" charset="0"/>
                        </a:rPr>
                        <a:t>15.000</a:t>
                      </a:r>
                    </a:p>
                  </a:txBody>
                  <a:tcPr marL="9525" marR="9525" marT="9525" marB="0" anchor="ctr">
                    <a:solidFill>
                      <a:srgbClr val="FFF4E7"/>
                    </a:solidFill>
                  </a:tcP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Vista Park</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Centro Comercial Vista Park</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Carvajal</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Trujillo</a:t>
                      </a:r>
                    </a:p>
                  </a:txBody>
                  <a:tcPr marL="9525" marR="9525" marT="9525" marB="0" anchor="ctr">
                    <a:solidFill>
                      <a:srgbClr val="FFE8CB"/>
                    </a:solidFill>
                  </a:tcPr>
                </a:tc>
                <a:tc>
                  <a:txBody>
                    <a:bodyPr/>
                    <a:lstStyle/>
                    <a:p>
                      <a:pPr algn="ctr" fontAlgn="b"/>
                      <a:r>
                        <a:rPr lang="pt-BR" sz="900" b="0" i="0" u="none" strike="noStrike" dirty="0">
                          <a:solidFill>
                            <a:srgbClr val="000000"/>
                          </a:solidFill>
                          <a:effectLst/>
                          <a:latin typeface="Montserrat" panose="00000500000000000000" pitchFamily="2" charset="0"/>
                        </a:rPr>
                        <a:t>5.000</a:t>
                      </a:r>
                    </a:p>
                  </a:txBody>
                  <a:tcPr marL="9525" marR="9525" marT="9525" marB="0" anchor="ctr">
                    <a:solidFill>
                      <a:srgbClr val="FFE8CB"/>
                    </a:solidFill>
                  </a:tcPr>
                </a:tc>
                <a:extLst>
                  <a:ext uri="{0D108BD9-81ED-4DB2-BD59-A6C34878D82A}">
                    <a16:rowId xmlns:a16="http://schemas.microsoft.com/office/drawing/2014/main" val="3882297485"/>
                  </a:ext>
                </a:extLst>
              </a:tr>
            </a:tbl>
          </a:graphicData>
        </a:graphic>
      </p:graphicFrame>
      <p:sp>
        <p:nvSpPr>
          <p:cNvPr id="2" name="Retângulo: Cantos Arredondados 1">
            <a:extLst>
              <a:ext uri="{FF2B5EF4-FFF2-40B4-BE49-F238E27FC236}">
                <a16:creationId xmlns:a16="http://schemas.microsoft.com/office/drawing/2014/main" id="{1FF9F710-947D-26FD-B1A0-93578FA7E507}"/>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242</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E7BD9892-F5F5-1457-AF40-720D6D6A76F4}"/>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650545810"/>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descr="Imagem em preto e branco de estação de trem&#10;&#10;Descrição gerada automaticamente com confiança baixa">
            <a:extLst>
              <a:ext uri="{FF2B5EF4-FFF2-40B4-BE49-F238E27FC236}">
                <a16:creationId xmlns:a16="http://schemas.microsoft.com/office/drawing/2014/main" id="{6599BBAB-52A8-2425-F19A-0B8B43A77404}"/>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16870" b="2768"/>
          <a:stretch/>
        </p:blipFill>
        <p:spPr>
          <a:xfrm>
            <a:off x="6096000" y="0"/>
            <a:ext cx="6096000" cy="6858000"/>
          </a:xfrm>
          <a:prstGeom prst="rect">
            <a:avLst/>
          </a:prstGeom>
        </p:spPr>
      </p:pic>
      <p:sp>
        <p:nvSpPr>
          <p:cNvPr id="7" name="CaixaDeTexto 6">
            <a:extLst>
              <a:ext uri="{FF2B5EF4-FFF2-40B4-BE49-F238E27FC236}">
                <a16:creationId xmlns:a16="http://schemas.microsoft.com/office/drawing/2014/main" id="{9F509EBD-597D-6E96-C0B6-24799892DE9F}"/>
              </a:ext>
            </a:extLst>
          </p:cNvPr>
          <p:cNvSpPr txBox="1"/>
          <p:nvPr/>
        </p:nvSpPr>
        <p:spPr>
          <a:xfrm>
            <a:off x="1025434" y="2996752"/>
            <a:ext cx="4251959" cy="2123658"/>
          </a:xfrm>
          <a:prstGeom prst="rect">
            <a:avLst/>
          </a:prstGeom>
          <a:noFill/>
        </p:spPr>
        <p:txBody>
          <a:bodyPr wrap="square" rtlCol="0">
            <a:spAutoFit/>
          </a:bodyPr>
          <a:lstStyle/>
          <a:p>
            <a:r>
              <a:rPr lang="pt-BR" sz="6600" b="1" dirty="0" err="1">
                <a:solidFill>
                  <a:srgbClr val="FF0000"/>
                </a:solidFill>
                <a:latin typeface="Bebas Neue" panose="00000500000000000000" pitchFamily="2" charset="0"/>
              </a:rPr>
              <a:t>RESUMen</a:t>
            </a:r>
            <a:r>
              <a:rPr lang="pt-BR" sz="6600" b="1" dirty="0">
                <a:solidFill>
                  <a:srgbClr val="FF0000"/>
                </a:solidFill>
                <a:latin typeface="Bebas Neue" panose="00000500000000000000" pitchFamily="2" charset="0"/>
              </a:rPr>
              <a:t> DEL PAÍS</a:t>
            </a:r>
          </a:p>
        </p:txBody>
      </p:sp>
      <p:sp>
        <p:nvSpPr>
          <p:cNvPr id="2" name="Retângulo: Cantos Arredondados 1">
            <a:extLst>
              <a:ext uri="{FF2B5EF4-FFF2-40B4-BE49-F238E27FC236}">
                <a16:creationId xmlns:a16="http://schemas.microsoft.com/office/drawing/2014/main" id="{A044FFD2-A475-2169-32DE-066BE797B586}"/>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50" dirty="0">
                <a:solidFill>
                  <a:schemeClr val="tx1"/>
                </a:solidFill>
                <a:latin typeface="Segoe UI Light" panose="020B0502040204020203" pitchFamily="34" charset="0"/>
                <a:cs typeface="Segoe UI Light" panose="020B0502040204020203" pitchFamily="34" charset="0"/>
              </a:rPr>
              <a:t>243</a:t>
            </a:r>
            <a:endParaRPr kumimoji="0" lang="es-419" sz="105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4" name="Retângulo 3">
            <a:extLst>
              <a:ext uri="{FF2B5EF4-FFF2-40B4-BE49-F238E27FC236}">
                <a16:creationId xmlns:a16="http://schemas.microsoft.com/office/drawing/2014/main" id="{CA05DA18-C297-959F-0894-5BF2E4253D40}"/>
              </a:ext>
            </a:extLst>
          </p:cNvPr>
          <p:cNvSpPr/>
          <p:nvPr/>
        </p:nvSpPr>
        <p:spPr>
          <a:xfrm>
            <a:off x="0" y="0"/>
            <a:ext cx="797496" cy="6858000"/>
          </a:xfrm>
          <a:prstGeom prst="rect">
            <a:avLst/>
          </a:prstGeom>
          <a:solidFill>
            <a:srgbClr val="E04C34"/>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419"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Retângulo: Cantos Arredondados 2">
            <a:hlinkClick r:id="rId4" action="ppaction://hlinksldjump"/>
            <a:extLst>
              <a:ext uri="{FF2B5EF4-FFF2-40B4-BE49-F238E27FC236}">
                <a16:creationId xmlns:a16="http://schemas.microsoft.com/office/drawing/2014/main" id="{B0332EFF-C174-2F67-AFBA-E5BC3C96DC4C}"/>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597116783"/>
      </p:ext>
    </p:extLst>
  </p:cSld>
  <p:clrMapOvr>
    <a:masterClrMapping/>
  </p:clrMapOvr>
  <p:extLst>
    <p:ext uri="{6950BFC3-D8DA-4A85-94F7-54DA5524770B}">
      <p188:commentRel xmlns:p188="http://schemas.microsoft.com/office/powerpoint/2018/8/main" r:id="rId2"/>
    </p:ext>
  </p:extLst>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descr="Uma imagem contendo Diagrama&#10;&#10;Descrição gerada automaticamente">
            <a:extLst>
              <a:ext uri="{FF2B5EF4-FFF2-40B4-BE49-F238E27FC236}">
                <a16:creationId xmlns:a16="http://schemas.microsoft.com/office/drawing/2014/main" id="{50AD05F2-93C8-9983-EA7B-FC1B81D4CDFF}"/>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6773" t="10444" r="6946" b="11111"/>
          <a:stretch/>
        </p:blipFill>
        <p:spPr>
          <a:xfrm>
            <a:off x="1074548" y="1022974"/>
            <a:ext cx="504593" cy="290718"/>
          </a:xfrm>
          <a:prstGeom prst="rect">
            <a:avLst/>
          </a:prstGeom>
        </p:spPr>
      </p:pic>
      <p:pic>
        <p:nvPicPr>
          <p:cNvPr id="7" name="Imagem 6" descr="Padrão do plano de fundo&#10;&#10;Descrição gerada automaticamente">
            <a:extLst>
              <a:ext uri="{FF2B5EF4-FFF2-40B4-BE49-F238E27FC236}">
                <a16:creationId xmlns:a16="http://schemas.microsoft.com/office/drawing/2014/main" id="{AF5278ED-F4D9-523D-FA42-F38053A672F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74548" y="2345295"/>
            <a:ext cx="504593" cy="290718"/>
          </a:xfrm>
          <a:prstGeom prst="rect">
            <a:avLst/>
          </a:prstGeom>
        </p:spPr>
      </p:pic>
      <p:pic>
        <p:nvPicPr>
          <p:cNvPr id="13" name="Imagem 12">
            <a:extLst>
              <a:ext uri="{FF2B5EF4-FFF2-40B4-BE49-F238E27FC236}">
                <a16:creationId xmlns:a16="http://schemas.microsoft.com/office/drawing/2014/main" id="{EA8D5CEB-F2F3-1F3D-3460-B7E4BE4A9B64}"/>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57728" y="5630751"/>
            <a:ext cx="504495" cy="290718"/>
          </a:xfrm>
          <a:prstGeom prst="rect">
            <a:avLst/>
          </a:prstGeom>
        </p:spPr>
      </p:pic>
      <p:pic>
        <p:nvPicPr>
          <p:cNvPr id="15" name="Imagem 14">
            <a:extLst>
              <a:ext uri="{FF2B5EF4-FFF2-40B4-BE49-F238E27FC236}">
                <a16:creationId xmlns:a16="http://schemas.microsoft.com/office/drawing/2014/main" id="{4B0619C5-5471-4FAF-13AF-82BFAC9095CB}"/>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74597" y="5125646"/>
            <a:ext cx="504495" cy="290718"/>
          </a:xfrm>
          <a:prstGeom prst="rect">
            <a:avLst/>
          </a:prstGeom>
        </p:spPr>
      </p:pic>
      <p:pic>
        <p:nvPicPr>
          <p:cNvPr id="17" name="Imagem 16">
            <a:extLst>
              <a:ext uri="{FF2B5EF4-FFF2-40B4-BE49-F238E27FC236}">
                <a16:creationId xmlns:a16="http://schemas.microsoft.com/office/drawing/2014/main" id="{4A4B9AD5-32E2-29EF-74F0-CEEDF7749A0A}"/>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78887" y="2793758"/>
            <a:ext cx="495914" cy="290718"/>
          </a:xfrm>
          <a:prstGeom prst="rect">
            <a:avLst/>
          </a:prstGeom>
        </p:spPr>
      </p:pic>
      <p:pic>
        <p:nvPicPr>
          <p:cNvPr id="19" name="Imagem 18">
            <a:extLst>
              <a:ext uri="{FF2B5EF4-FFF2-40B4-BE49-F238E27FC236}">
                <a16:creationId xmlns:a16="http://schemas.microsoft.com/office/drawing/2014/main" id="{22D5A474-BB1B-F5B5-7458-DA56F1727056}"/>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57728" y="3249059"/>
            <a:ext cx="538232" cy="290718"/>
          </a:xfrm>
          <a:prstGeom prst="rect">
            <a:avLst/>
          </a:prstGeom>
        </p:spPr>
      </p:pic>
      <p:pic>
        <p:nvPicPr>
          <p:cNvPr id="23" name="Imagem 22">
            <a:extLst>
              <a:ext uri="{FF2B5EF4-FFF2-40B4-BE49-F238E27FC236}">
                <a16:creationId xmlns:a16="http://schemas.microsoft.com/office/drawing/2014/main" id="{4BDDA595-72C0-4E68-CC0E-AA75860B0DE6}"/>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74597" y="6065063"/>
            <a:ext cx="504495" cy="290662"/>
          </a:xfrm>
          <a:prstGeom prst="rect">
            <a:avLst/>
          </a:prstGeom>
        </p:spPr>
      </p:pic>
      <p:cxnSp>
        <p:nvCxnSpPr>
          <p:cNvPr id="3" name="Conector reto 2">
            <a:extLst>
              <a:ext uri="{FF2B5EF4-FFF2-40B4-BE49-F238E27FC236}">
                <a16:creationId xmlns:a16="http://schemas.microsoft.com/office/drawing/2014/main" id="{FD693FD3-AC9B-0DDB-CE62-D77EBFB84BEF}"/>
              </a:ext>
            </a:extLst>
          </p:cNvPr>
          <p:cNvCxnSpPr>
            <a:cxnSpLocks/>
          </p:cNvCxnSpPr>
          <p:nvPr/>
        </p:nvCxnSpPr>
        <p:spPr>
          <a:xfrm>
            <a:off x="931401" y="916335"/>
            <a:ext cx="1065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a:extLst>
              <a:ext uri="{FF2B5EF4-FFF2-40B4-BE49-F238E27FC236}">
                <a16:creationId xmlns:a16="http://schemas.microsoft.com/office/drawing/2014/main" id="{73C8466C-0C56-E296-9F27-BC0C01225A6D}"/>
              </a:ext>
            </a:extLst>
          </p:cNvPr>
          <p:cNvCxnSpPr/>
          <p:nvPr/>
        </p:nvCxnSpPr>
        <p:spPr>
          <a:xfrm>
            <a:off x="1738541" y="206519"/>
            <a:ext cx="0" cy="620201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a:extLst>
              <a:ext uri="{FF2B5EF4-FFF2-40B4-BE49-F238E27FC236}">
                <a16:creationId xmlns:a16="http://schemas.microsoft.com/office/drawing/2014/main" id="{1D8051BB-D50A-8EB3-77B4-A42229EF5531}"/>
              </a:ext>
            </a:extLst>
          </p:cNvPr>
          <p:cNvCxnSpPr/>
          <p:nvPr/>
        </p:nvCxnSpPr>
        <p:spPr>
          <a:xfrm>
            <a:off x="931401" y="2254392"/>
            <a:ext cx="1065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Conector reto 29">
            <a:extLst>
              <a:ext uri="{FF2B5EF4-FFF2-40B4-BE49-F238E27FC236}">
                <a16:creationId xmlns:a16="http://schemas.microsoft.com/office/drawing/2014/main" id="{BA819587-F01F-C70D-4080-94DB3E4922A2}"/>
              </a:ext>
            </a:extLst>
          </p:cNvPr>
          <p:cNvCxnSpPr/>
          <p:nvPr/>
        </p:nvCxnSpPr>
        <p:spPr>
          <a:xfrm>
            <a:off x="931401" y="2709773"/>
            <a:ext cx="1065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Conector reto 30">
            <a:extLst>
              <a:ext uri="{FF2B5EF4-FFF2-40B4-BE49-F238E27FC236}">
                <a16:creationId xmlns:a16="http://schemas.microsoft.com/office/drawing/2014/main" id="{D1C0A9FE-8466-2BF6-68F3-37413AABC55E}"/>
              </a:ext>
            </a:extLst>
          </p:cNvPr>
          <p:cNvCxnSpPr/>
          <p:nvPr/>
        </p:nvCxnSpPr>
        <p:spPr>
          <a:xfrm>
            <a:off x="923019" y="3158439"/>
            <a:ext cx="1065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Conector reto 31">
            <a:extLst>
              <a:ext uri="{FF2B5EF4-FFF2-40B4-BE49-F238E27FC236}">
                <a16:creationId xmlns:a16="http://schemas.microsoft.com/office/drawing/2014/main" id="{649A5114-56F4-5492-2303-99A658040ABC}"/>
              </a:ext>
            </a:extLst>
          </p:cNvPr>
          <p:cNvCxnSpPr/>
          <p:nvPr/>
        </p:nvCxnSpPr>
        <p:spPr>
          <a:xfrm>
            <a:off x="931401" y="3629441"/>
            <a:ext cx="1065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 name="Conector reto 33">
            <a:extLst>
              <a:ext uri="{FF2B5EF4-FFF2-40B4-BE49-F238E27FC236}">
                <a16:creationId xmlns:a16="http://schemas.microsoft.com/office/drawing/2014/main" id="{FBB4DF57-BAD9-6341-7B0E-E5EBD9F6E01F}"/>
              </a:ext>
            </a:extLst>
          </p:cNvPr>
          <p:cNvCxnSpPr/>
          <p:nvPr/>
        </p:nvCxnSpPr>
        <p:spPr>
          <a:xfrm>
            <a:off x="931401" y="4087291"/>
            <a:ext cx="1065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Conector reto 34">
            <a:extLst>
              <a:ext uri="{FF2B5EF4-FFF2-40B4-BE49-F238E27FC236}">
                <a16:creationId xmlns:a16="http://schemas.microsoft.com/office/drawing/2014/main" id="{B3507685-CCC9-B33D-2869-621DC4CC9B0E}"/>
              </a:ext>
            </a:extLst>
          </p:cNvPr>
          <p:cNvCxnSpPr/>
          <p:nvPr/>
        </p:nvCxnSpPr>
        <p:spPr>
          <a:xfrm>
            <a:off x="931401" y="4571247"/>
            <a:ext cx="1065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6" name="Conector reto 35">
            <a:extLst>
              <a:ext uri="{FF2B5EF4-FFF2-40B4-BE49-F238E27FC236}">
                <a16:creationId xmlns:a16="http://schemas.microsoft.com/office/drawing/2014/main" id="{CB7B6F0F-5D42-BD7B-2492-75DB9FF4E402}"/>
              </a:ext>
            </a:extLst>
          </p:cNvPr>
          <p:cNvCxnSpPr/>
          <p:nvPr/>
        </p:nvCxnSpPr>
        <p:spPr>
          <a:xfrm>
            <a:off x="923019" y="5057886"/>
            <a:ext cx="1065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Conector reto 36">
            <a:extLst>
              <a:ext uri="{FF2B5EF4-FFF2-40B4-BE49-F238E27FC236}">
                <a16:creationId xmlns:a16="http://schemas.microsoft.com/office/drawing/2014/main" id="{C4B6797D-AE70-CB65-FFBC-0F9AA48C6E64}"/>
              </a:ext>
            </a:extLst>
          </p:cNvPr>
          <p:cNvCxnSpPr/>
          <p:nvPr/>
        </p:nvCxnSpPr>
        <p:spPr>
          <a:xfrm>
            <a:off x="931401" y="5523808"/>
            <a:ext cx="1065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8" name="Conector reto 37">
            <a:extLst>
              <a:ext uri="{FF2B5EF4-FFF2-40B4-BE49-F238E27FC236}">
                <a16:creationId xmlns:a16="http://schemas.microsoft.com/office/drawing/2014/main" id="{E5AC7FA7-837E-95A7-43C1-608A59D4B7EA}"/>
              </a:ext>
            </a:extLst>
          </p:cNvPr>
          <p:cNvCxnSpPr/>
          <p:nvPr/>
        </p:nvCxnSpPr>
        <p:spPr>
          <a:xfrm>
            <a:off x="923019" y="5994733"/>
            <a:ext cx="1065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 name="Conector reto 3">
            <a:extLst>
              <a:ext uri="{FF2B5EF4-FFF2-40B4-BE49-F238E27FC236}">
                <a16:creationId xmlns:a16="http://schemas.microsoft.com/office/drawing/2014/main" id="{8AD664CA-7D80-E89E-146E-D6DADC5032DD}"/>
              </a:ext>
            </a:extLst>
          </p:cNvPr>
          <p:cNvCxnSpPr/>
          <p:nvPr/>
        </p:nvCxnSpPr>
        <p:spPr>
          <a:xfrm>
            <a:off x="931401" y="1406667"/>
            <a:ext cx="1065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8" name="Imagem 7" descr="Tela de computador com texto preto sobre fundo branco&#10;&#10;Descrição gerada automaticamente com confiança média">
            <a:extLst>
              <a:ext uri="{FF2B5EF4-FFF2-40B4-BE49-F238E27FC236}">
                <a16:creationId xmlns:a16="http://schemas.microsoft.com/office/drawing/2014/main" id="{7E2034BA-AF0F-3B17-3F4D-877AEA897FE5}"/>
              </a:ext>
            </a:extLst>
          </p:cNvPr>
          <p:cNvPicPr>
            <a:picLocks noChangeAspect="1"/>
          </p:cNvPicPr>
          <p:nvPr/>
        </p:nvPicPr>
        <p:blipFill rotWithShape="1">
          <a:blip r:embed="rId11" cstate="print">
            <a:extLst>
              <a:ext uri="{28A0092B-C50C-407E-A947-70E740481C1C}">
                <a14:useLocalDpi xmlns:a14="http://schemas.microsoft.com/office/drawing/2010/main" val="0"/>
              </a:ext>
            </a:extLst>
          </a:blip>
          <a:srcRect t="4998" b="6382"/>
          <a:stretch/>
        </p:blipFill>
        <p:spPr>
          <a:xfrm>
            <a:off x="1074844" y="1539885"/>
            <a:ext cx="504000" cy="238391"/>
          </a:xfrm>
          <a:prstGeom prst="rect">
            <a:avLst/>
          </a:prstGeom>
        </p:spPr>
      </p:pic>
      <p:pic>
        <p:nvPicPr>
          <p:cNvPr id="28" name="Imagem 27" descr="Uma imagem contendo Interface gráfica do usuário&#10;&#10;Descrição gerada automaticamente">
            <a:extLst>
              <a:ext uri="{FF2B5EF4-FFF2-40B4-BE49-F238E27FC236}">
                <a16:creationId xmlns:a16="http://schemas.microsoft.com/office/drawing/2014/main" id="{09C77FDB-A800-4B9D-5EBB-06505B94DF7C}"/>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074548" y="3744309"/>
            <a:ext cx="504593" cy="249291"/>
          </a:xfrm>
          <a:prstGeom prst="rect">
            <a:avLst/>
          </a:prstGeom>
        </p:spPr>
      </p:pic>
      <p:pic>
        <p:nvPicPr>
          <p:cNvPr id="40" name="Imagem 39" descr="Forma&#10;&#10;Descrição gerada automaticamente">
            <a:extLst>
              <a:ext uri="{FF2B5EF4-FFF2-40B4-BE49-F238E27FC236}">
                <a16:creationId xmlns:a16="http://schemas.microsoft.com/office/drawing/2014/main" id="{D81FE40C-58AF-8295-9D42-597573665DFB}"/>
              </a:ext>
            </a:extLst>
          </p:cNvPr>
          <p:cNvPicPr>
            <a:picLocks noChangeAspect="1"/>
          </p:cNvPicPr>
          <p:nvPr/>
        </p:nvPicPr>
        <p:blipFill rotWithShape="1">
          <a:blip r:embed="rId13" cstate="print">
            <a:extLst>
              <a:ext uri="{28A0092B-C50C-407E-A947-70E740481C1C}">
                <a14:useLocalDpi xmlns:a14="http://schemas.microsoft.com/office/drawing/2010/main" val="0"/>
              </a:ext>
            </a:extLst>
          </a:blip>
          <a:srcRect t="2130" b="17096"/>
          <a:stretch/>
        </p:blipFill>
        <p:spPr>
          <a:xfrm>
            <a:off x="1074844" y="1946158"/>
            <a:ext cx="504000" cy="210106"/>
          </a:xfrm>
          <a:prstGeom prst="rect">
            <a:avLst/>
          </a:prstGeom>
        </p:spPr>
      </p:pic>
      <p:cxnSp>
        <p:nvCxnSpPr>
          <p:cNvPr id="41" name="Conector reto 40">
            <a:extLst>
              <a:ext uri="{FF2B5EF4-FFF2-40B4-BE49-F238E27FC236}">
                <a16:creationId xmlns:a16="http://schemas.microsoft.com/office/drawing/2014/main" id="{EB48F4F9-DC2C-9A89-3C65-1CB8CE40D0C6}"/>
              </a:ext>
            </a:extLst>
          </p:cNvPr>
          <p:cNvCxnSpPr/>
          <p:nvPr/>
        </p:nvCxnSpPr>
        <p:spPr>
          <a:xfrm>
            <a:off x="931401" y="1854342"/>
            <a:ext cx="1065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43" name="Imagem 42" descr="Uma imagem contendo Texto&#10;&#10;Descrição gerada automaticamente">
            <a:extLst>
              <a:ext uri="{FF2B5EF4-FFF2-40B4-BE49-F238E27FC236}">
                <a16:creationId xmlns:a16="http://schemas.microsoft.com/office/drawing/2014/main" id="{A059837E-FC12-4F17-4A9F-265095D2DFC3}"/>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1074548" y="4669047"/>
            <a:ext cx="504593" cy="261646"/>
          </a:xfrm>
          <a:prstGeom prst="rect">
            <a:avLst/>
          </a:prstGeom>
        </p:spPr>
      </p:pic>
      <p:pic>
        <p:nvPicPr>
          <p:cNvPr id="44" name="Imagem 43">
            <a:extLst>
              <a:ext uri="{FF2B5EF4-FFF2-40B4-BE49-F238E27FC236}">
                <a16:creationId xmlns:a16="http://schemas.microsoft.com/office/drawing/2014/main" id="{2814EB68-8533-3331-432C-89BD20AE676C}"/>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1057731" y="4174191"/>
            <a:ext cx="538226" cy="310156"/>
          </a:xfrm>
          <a:prstGeom prst="rect">
            <a:avLst/>
          </a:prstGeom>
        </p:spPr>
      </p:pic>
      <p:graphicFrame>
        <p:nvGraphicFramePr>
          <p:cNvPr id="2" name="Tabela 8">
            <a:extLst>
              <a:ext uri="{FF2B5EF4-FFF2-40B4-BE49-F238E27FC236}">
                <a16:creationId xmlns:a16="http://schemas.microsoft.com/office/drawing/2014/main" id="{7C66170E-89C1-368C-2E33-8EFE91973320}"/>
              </a:ext>
            </a:extLst>
          </p:cNvPr>
          <p:cNvGraphicFramePr>
            <a:graphicFrameLocks noGrp="1"/>
          </p:cNvGraphicFramePr>
          <p:nvPr>
            <p:extLst>
              <p:ext uri="{D42A27DB-BD31-4B8C-83A1-F6EECF244321}">
                <p14:modId xmlns:p14="http://schemas.microsoft.com/office/powerpoint/2010/main" val="179638106"/>
              </p:ext>
            </p:extLst>
          </p:nvPr>
        </p:nvGraphicFramePr>
        <p:xfrm>
          <a:off x="1789039" y="130317"/>
          <a:ext cx="10116002" cy="6354140"/>
        </p:xfrm>
        <a:graphic>
          <a:graphicData uri="http://schemas.openxmlformats.org/drawingml/2006/table">
            <a:tbl>
              <a:tblPr firstRow="1" bandRow="1">
                <a:tableStyleId>{5940675A-B579-460E-94D1-54222C63F5DA}</a:tableStyleId>
              </a:tblPr>
              <a:tblGrid>
                <a:gridCol w="1193664">
                  <a:extLst>
                    <a:ext uri="{9D8B030D-6E8A-4147-A177-3AD203B41FA5}">
                      <a16:colId xmlns:a16="http://schemas.microsoft.com/office/drawing/2014/main" val="3436068211"/>
                    </a:ext>
                  </a:extLst>
                </a:gridCol>
                <a:gridCol w="1460483">
                  <a:extLst>
                    <a:ext uri="{9D8B030D-6E8A-4147-A177-3AD203B41FA5}">
                      <a16:colId xmlns:a16="http://schemas.microsoft.com/office/drawing/2014/main" val="428840901"/>
                    </a:ext>
                  </a:extLst>
                </a:gridCol>
                <a:gridCol w="1186862">
                  <a:extLst>
                    <a:ext uri="{9D8B030D-6E8A-4147-A177-3AD203B41FA5}">
                      <a16:colId xmlns:a16="http://schemas.microsoft.com/office/drawing/2014/main" val="650868740"/>
                    </a:ext>
                  </a:extLst>
                </a:gridCol>
                <a:gridCol w="1379893">
                  <a:extLst>
                    <a:ext uri="{9D8B030D-6E8A-4147-A177-3AD203B41FA5}">
                      <a16:colId xmlns:a16="http://schemas.microsoft.com/office/drawing/2014/main" val="1788789249"/>
                    </a:ext>
                  </a:extLst>
                </a:gridCol>
                <a:gridCol w="1631700">
                  <a:extLst>
                    <a:ext uri="{9D8B030D-6E8A-4147-A177-3AD203B41FA5}">
                      <a16:colId xmlns:a16="http://schemas.microsoft.com/office/drawing/2014/main" val="1883804083"/>
                    </a:ext>
                  </a:extLst>
                </a:gridCol>
                <a:gridCol w="1631700">
                  <a:extLst>
                    <a:ext uri="{9D8B030D-6E8A-4147-A177-3AD203B41FA5}">
                      <a16:colId xmlns:a16="http://schemas.microsoft.com/office/drawing/2014/main" val="2560504700"/>
                    </a:ext>
                  </a:extLst>
                </a:gridCol>
                <a:gridCol w="1631700">
                  <a:extLst>
                    <a:ext uri="{9D8B030D-6E8A-4147-A177-3AD203B41FA5}">
                      <a16:colId xmlns:a16="http://schemas.microsoft.com/office/drawing/2014/main" val="798720200"/>
                    </a:ext>
                  </a:extLst>
                </a:gridCol>
              </a:tblGrid>
              <a:tr h="749681">
                <a:tc>
                  <a:txBody>
                    <a:bodyPr/>
                    <a:lstStyle/>
                    <a:p>
                      <a:pPr algn="ctr" fontAlgn="b"/>
                      <a:r>
                        <a:rPr lang="pt-BR" sz="1600" u="none" strike="noStrike" dirty="0">
                          <a:solidFill>
                            <a:schemeClr val="tx1"/>
                          </a:solidFill>
                          <a:effectLst/>
                          <a:latin typeface="Bebas Neue" panose="020B0606020202050201" pitchFamily="34" charset="0"/>
                        </a:rPr>
                        <a:t>País</a:t>
                      </a:r>
                      <a:endParaRPr lang="pt-BR" sz="1600" b="0" i="0" u="none" strike="noStrike" dirty="0">
                        <a:solidFill>
                          <a:schemeClr val="tx1"/>
                        </a:solidFill>
                        <a:effectLst/>
                        <a:latin typeface="Bebas Neue" panose="020B0606020202050201"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600" u="none" strike="noStrike" dirty="0" err="1">
                          <a:solidFill>
                            <a:schemeClr val="tx1"/>
                          </a:solidFill>
                          <a:effectLst/>
                          <a:latin typeface="Bebas Neue" panose="020B0606020202050201" pitchFamily="34" charset="0"/>
                        </a:rPr>
                        <a:t>PoBLACIÓN</a:t>
                      </a:r>
                      <a:endParaRPr lang="pt-BR" sz="1600" b="0" i="0" u="none" strike="noStrike" dirty="0">
                        <a:solidFill>
                          <a:schemeClr val="tx1"/>
                        </a:solidFill>
                        <a:effectLst/>
                        <a:latin typeface="Bebas Neue" panose="020B0606020202050201"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600" u="none" strike="noStrike" dirty="0">
                          <a:solidFill>
                            <a:schemeClr val="tx1"/>
                          </a:solidFill>
                          <a:effectLst/>
                          <a:latin typeface="Bebas Neue" panose="020B0606020202050201" pitchFamily="34" charset="0"/>
                        </a:rPr>
                        <a:t>Centros </a:t>
                      </a:r>
                      <a:r>
                        <a:rPr lang="pt-BR" sz="1600" u="none" strike="noStrike" dirty="0" err="1">
                          <a:solidFill>
                            <a:schemeClr val="tx1"/>
                          </a:solidFill>
                          <a:effectLst/>
                          <a:latin typeface="Bebas Neue" panose="020B0606020202050201" pitchFamily="34" charset="0"/>
                        </a:rPr>
                        <a:t>Comerciales</a:t>
                      </a:r>
                      <a:endParaRPr lang="pt-BR" sz="1600" u="none" strike="noStrike" dirty="0">
                        <a:solidFill>
                          <a:schemeClr val="tx1"/>
                        </a:solidFill>
                        <a:effectLst/>
                        <a:latin typeface="Bebas Neue" panose="020B0606020202050201"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600" u="none" strike="noStrike" dirty="0" err="1">
                          <a:solidFill>
                            <a:schemeClr val="tx1"/>
                          </a:solidFill>
                          <a:effectLst/>
                          <a:latin typeface="Bebas Neue" panose="020B0606020202050201" pitchFamily="34" charset="0"/>
                        </a:rPr>
                        <a:t>gla</a:t>
                      </a:r>
                      <a:r>
                        <a:rPr lang="pt-BR" sz="1600" u="none" strike="noStrike" dirty="0">
                          <a:solidFill>
                            <a:schemeClr val="tx1"/>
                          </a:solidFill>
                          <a:effectLst/>
                          <a:latin typeface="Bebas Neue" panose="020B0606020202050201" pitchFamily="34" charset="0"/>
                        </a:rPr>
                        <a:t> </a:t>
                      </a:r>
                      <a:r>
                        <a:rPr lang="pt-BR" sz="1600" u="none" strike="noStrike" dirty="0" err="1">
                          <a:solidFill>
                            <a:schemeClr val="tx1"/>
                          </a:solidFill>
                          <a:effectLst/>
                          <a:latin typeface="Bebas Neue" panose="020B0606020202050201" pitchFamily="34" charset="0"/>
                        </a:rPr>
                        <a:t>En</a:t>
                      </a:r>
                      <a:r>
                        <a:rPr lang="pt-BR" sz="1600" u="none" strike="noStrike" dirty="0">
                          <a:solidFill>
                            <a:schemeClr val="tx1"/>
                          </a:solidFill>
                          <a:effectLst/>
                          <a:latin typeface="Bebas Neue" panose="020B0606020202050201" pitchFamily="34" charset="0"/>
                        </a:rPr>
                        <a:t> m²</a:t>
                      </a:r>
                      <a:endParaRPr lang="pt-BR" sz="1600" b="0" i="0" u="none" strike="noStrike" dirty="0">
                        <a:solidFill>
                          <a:schemeClr val="tx1"/>
                        </a:solidFill>
                        <a:effectLst/>
                        <a:latin typeface="Bebas Neue" panose="020B0606020202050201"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es-ES" sz="1600" b="0" i="0" u="none" strike="noStrike" dirty="0">
                          <a:solidFill>
                            <a:schemeClr val="tx1"/>
                          </a:solidFill>
                          <a:effectLst/>
                          <a:latin typeface="Bebas Neue" panose="020B0606020202050201" pitchFamily="34" charset="0"/>
                        </a:rPr>
                        <a:t>Tamaño promedio de </a:t>
                      </a:r>
                    </a:p>
                    <a:p>
                      <a:pPr algn="ctr" fontAlgn="b"/>
                      <a:r>
                        <a:rPr lang="es-ES" sz="1600" b="0" i="0" u="none" strike="noStrike" dirty="0">
                          <a:solidFill>
                            <a:schemeClr val="tx1"/>
                          </a:solidFill>
                          <a:effectLst/>
                          <a:latin typeface="Bebas Neue" panose="020B0606020202050201" pitchFamily="34" charset="0"/>
                        </a:rPr>
                        <a:t>los centros comerciales </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600" u="none" strike="noStrike" dirty="0">
                          <a:solidFill>
                            <a:schemeClr val="tx1"/>
                          </a:solidFill>
                          <a:effectLst/>
                          <a:latin typeface="Bebas Neue" panose="020B0606020202050201" pitchFamily="34" charset="0"/>
                        </a:rPr>
                        <a:t>CANTIDAD de </a:t>
                      </a:r>
                      <a:r>
                        <a:rPr lang="pt-BR" sz="1600" u="none" strike="noStrike" dirty="0" err="1">
                          <a:solidFill>
                            <a:schemeClr val="tx1"/>
                          </a:solidFill>
                          <a:effectLst/>
                          <a:latin typeface="Bebas Neue" panose="020B0606020202050201" pitchFamily="34" charset="0"/>
                        </a:rPr>
                        <a:t>ciUDADES</a:t>
                      </a:r>
                      <a:r>
                        <a:rPr lang="pt-BR" sz="1600" u="none" strike="noStrike" dirty="0">
                          <a:solidFill>
                            <a:schemeClr val="tx1"/>
                          </a:solidFill>
                          <a:effectLst/>
                          <a:latin typeface="Bebas Neue" panose="020B0606020202050201" pitchFamily="34" charset="0"/>
                        </a:rPr>
                        <a:t> </a:t>
                      </a:r>
                    </a:p>
                    <a:p>
                      <a:pPr marL="0" marR="0" lvl="0" indent="0" algn="ctr" defTabSz="914400" rtl="0" eaLnBrk="1" fontAlgn="b" latinLnBrk="0" hangingPunct="1">
                        <a:lnSpc>
                          <a:spcPct val="100000"/>
                        </a:lnSpc>
                        <a:spcBef>
                          <a:spcPts val="0"/>
                        </a:spcBef>
                        <a:spcAft>
                          <a:spcPts val="0"/>
                        </a:spcAft>
                        <a:buClrTx/>
                        <a:buSzTx/>
                        <a:buFontTx/>
                        <a:buNone/>
                        <a:tabLst/>
                        <a:defRPr/>
                      </a:pPr>
                      <a:r>
                        <a:rPr lang="pt-BR" sz="1600" u="none" strike="noStrike" dirty="0" err="1">
                          <a:solidFill>
                            <a:schemeClr val="tx1"/>
                          </a:solidFill>
                          <a:effectLst/>
                          <a:latin typeface="Bebas Neue" panose="020B0606020202050201" pitchFamily="34" charset="0"/>
                        </a:rPr>
                        <a:t>cON</a:t>
                      </a:r>
                      <a:r>
                        <a:rPr lang="pt-BR" sz="1600" u="none" strike="noStrike" dirty="0">
                          <a:solidFill>
                            <a:schemeClr val="tx1"/>
                          </a:solidFill>
                          <a:effectLst/>
                          <a:latin typeface="Bebas Neue" panose="020B0606020202050201" pitchFamily="34" charset="0"/>
                        </a:rPr>
                        <a:t> Centros </a:t>
                      </a:r>
                      <a:r>
                        <a:rPr lang="pt-BR" sz="1600" u="none" strike="noStrike" dirty="0" err="1">
                          <a:solidFill>
                            <a:schemeClr val="tx1"/>
                          </a:solidFill>
                          <a:effectLst/>
                          <a:latin typeface="Bebas Neue" panose="020B0606020202050201" pitchFamily="34" charset="0"/>
                        </a:rPr>
                        <a:t>Comerciales</a:t>
                      </a:r>
                      <a:r>
                        <a:rPr lang="pt-BR" sz="1600" u="none" strike="noStrike" dirty="0">
                          <a:solidFill>
                            <a:schemeClr val="tx1"/>
                          </a:solidFill>
                          <a:effectLst/>
                          <a:latin typeface="Bebas Neue" panose="020B0606020202050201" pitchFamily="34" charset="0"/>
                        </a:rPr>
                        <a:t> </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600" u="none" strike="noStrike" dirty="0">
                          <a:solidFill>
                            <a:schemeClr val="tx1"/>
                          </a:solidFill>
                          <a:effectLst/>
                          <a:latin typeface="Bebas Neue" panose="020B0606020202050201" pitchFamily="34" charset="0"/>
                        </a:rPr>
                        <a:t>PROMEDIO DE CENTROS COMERCIALES POR CIUDAD</a:t>
                      </a:r>
                      <a:endParaRPr lang="pt-BR" sz="1600" b="0" i="0" u="none" strike="noStrike" dirty="0">
                        <a:solidFill>
                          <a:schemeClr val="tx1"/>
                        </a:solidFill>
                        <a:effectLst/>
                        <a:latin typeface="Bebas Neue" panose="020B0606020202050201" pitchFamily="34"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109783821"/>
                  </a:ext>
                </a:extLst>
              </a:tr>
              <a:tr h="506579">
                <a:tc>
                  <a:txBody>
                    <a:bodyPr/>
                    <a:lstStyle/>
                    <a:p>
                      <a:pPr algn="ctr" fontAlgn="b"/>
                      <a:r>
                        <a:rPr lang="pt-BR" sz="1200" u="none" strike="noStrike" dirty="0">
                          <a:solidFill>
                            <a:schemeClr val="tx1"/>
                          </a:solidFill>
                          <a:effectLst/>
                          <a:latin typeface="Montserrat" panose="00000500000000000000" pitchFamily="2" charset="0"/>
                        </a:rPr>
                        <a:t>Argentina</a:t>
                      </a:r>
                      <a:endParaRPr lang="pt-BR" sz="1200" b="0" i="0" u="none" strike="noStrike" dirty="0">
                        <a:solidFill>
                          <a:schemeClr val="tx1"/>
                        </a:solidFill>
                        <a:effectLst/>
                        <a:latin typeface="Montserrat" panose="00000500000000000000" pitchFamily="2"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46,2 milhões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u="none" strike="noStrike" dirty="0">
                          <a:solidFill>
                            <a:schemeClr val="tx1"/>
                          </a:solidFill>
                          <a:effectLst/>
                          <a:latin typeface="Montserrat" panose="00000500000000000000" pitchFamily="2" charset="0"/>
                        </a:rPr>
                        <a:t>61*</a:t>
                      </a:r>
                      <a:endParaRPr lang="pt-BR" sz="1200" b="0" i="0" u="none" strike="noStrike" dirty="0">
                        <a:solidFill>
                          <a:schemeClr val="tx1"/>
                        </a:solidFill>
                        <a:effectLst/>
                        <a:latin typeface="Montserrat" panose="00000500000000000000" pitchFamily="2"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u="none" strike="noStrike" dirty="0">
                          <a:solidFill>
                            <a:schemeClr val="tx1"/>
                          </a:solidFill>
                          <a:effectLst/>
                          <a:latin typeface="Montserrat" panose="00000500000000000000" pitchFamily="2" charset="0"/>
                        </a:rPr>
                        <a:t>1.348 milhões</a:t>
                      </a:r>
                      <a:endParaRPr lang="pt-BR" sz="1200" b="0" i="0" u="none" strike="noStrike" dirty="0">
                        <a:solidFill>
                          <a:schemeClr val="tx1"/>
                        </a:solidFill>
                        <a:effectLst/>
                        <a:latin typeface="Montserrat" panose="00000500000000000000" pitchFamily="2"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85000"/>
                        </a:lnSpc>
                        <a:spcBef>
                          <a:spcPts val="200"/>
                        </a:spcBef>
                        <a:spcAft>
                          <a:spcPts val="200"/>
                        </a:spcAft>
                        <a:buClrTx/>
                        <a:buSzTx/>
                        <a:buFontTx/>
                        <a:buNone/>
                        <a:tabLst/>
                        <a:defRPr/>
                      </a:pPr>
                      <a:r>
                        <a:rPr lang="es-419" sz="1200" u="none" strike="noStrike" kern="1200" dirty="0">
                          <a:solidFill>
                            <a:schemeClr val="tx1"/>
                          </a:solidFill>
                          <a:effectLst/>
                          <a:latin typeface="Montserrat" panose="00000500000000000000" pitchFamily="2" charset="0"/>
                          <a:ea typeface="+mn-ea"/>
                          <a:cs typeface="+mn-cs"/>
                        </a:rPr>
                        <a:t>22.110 m²</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u="none" strike="noStrike" dirty="0">
                          <a:solidFill>
                            <a:schemeClr val="tx1"/>
                          </a:solidFill>
                          <a:effectLst/>
                          <a:latin typeface="Montserrat" panose="00000500000000000000" pitchFamily="2" charset="0"/>
                        </a:rPr>
                        <a:t>31</a:t>
                      </a:r>
                      <a:endParaRPr lang="pt-BR" sz="1200" b="0" i="0" u="none" strike="noStrike" dirty="0">
                        <a:solidFill>
                          <a:schemeClr val="tx1"/>
                        </a:solidFill>
                        <a:effectLst/>
                        <a:latin typeface="Montserrat" panose="00000500000000000000" pitchFamily="2"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algn="ctr" defTabSz="914400" rtl="0" eaLnBrk="1" fontAlgn="b" latinLnBrk="0" hangingPunct="1"/>
                      <a:r>
                        <a:rPr lang="pt-BR" sz="1200" u="none" strike="noStrike" kern="1200" dirty="0">
                          <a:solidFill>
                            <a:schemeClr val="tx1"/>
                          </a:solidFill>
                          <a:effectLst/>
                          <a:latin typeface="Montserrat" panose="00000500000000000000" pitchFamily="2" charset="0"/>
                          <a:ea typeface="+mn-ea"/>
                          <a:cs typeface="+mn-cs"/>
                        </a:rPr>
                        <a:t>2,0</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389931866"/>
                  </a:ext>
                </a:extLst>
              </a:tr>
              <a:tr h="474444">
                <a:tc>
                  <a:txBody>
                    <a:bodyPr/>
                    <a:lstStyle/>
                    <a:p>
                      <a:pPr algn="ctr" fontAlgn="b"/>
                      <a:r>
                        <a:rPr lang="pt-BR" sz="1200" b="0" u="none" strike="noStrike" dirty="0">
                          <a:solidFill>
                            <a:schemeClr val="tx1"/>
                          </a:solidFill>
                          <a:effectLst/>
                          <a:latin typeface="Montserrat" panose="00000500000000000000" pitchFamily="2" charset="0"/>
                        </a:rPr>
                        <a:t>Brasil</a:t>
                      </a:r>
                      <a:endParaRPr lang="pt-BR" sz="1200" b="0" i="0" u="none" strike="noStrike" dirty="0">
                        <a:solidFill>
                          <a:schemeClr val="tx1"/>
                        </a:solidFill>
                        <a:effectLst/>
                        <a:latin typeface="Montserrat" panose="00000500000000000000" pitchFamily="2"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algn="ctr" defTabSz="914400" rtl="0" eaLnBrk="1" fontAlgn="b" latinLnBrk="0" hangingPunct="1"/>
                      <a:r>
                        <a:rPr lang="pt-BR" sz="1200" b="0" i="0" u="none" strike="noStrike" kern="1200" dirty="0">
                          <a:solidFill>
                            <a:schemeClr val="tx1"/>
                          </a:solidFill>
                          <a:effectLst/>
                          <a:latin typeface="Montserrat" panose="00000500000000000000" pitchFamily="2" charset="0"/>
                          <a:ea typeface="+mn-ea"/>
                          <a:cs typeface="+mn-cs"/>
                        </a:rPr>
                        <a:t>215,6 milhões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628</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algn="ctr" defTabSz="914400" rtl="0" eaLnBrk="1" fontAlgn="b" latinLnBrk="0" hangingPunct="1"/>
                      <a:r>
                        <a:rPr lang="es-419" sz="1200" u="none" strike="noStrike" kern="1200" dirty="0">
                          <a:solidFill>
                            <a:schemeClr val="tx1"/>
                          </a:solidFill>
                          <a:effectLst/>
                          <a:latin typeface="Montserrat" panose="00000500000000000000" pitchFamily="2" charset="0"/>
                          <a:ea typeface="+mn-ea"/>
                          <a:cs typeface="+mn-cs"/>
                        </a:rPr>
                        <a:t>17.509 milhões</a:t>
                      </a:r>
                      <a:endParaRPr lang="pt-BR" sz="1200" u="none" strike="noStrike" kern="1200" dirty="0">
                        <a:solidFill>
                          <a:schemeClr val="tx1"/>
                        </a:solidFill>
                        <a:effectLst/>
                        <a:latin typeface="Montserrat" panose="00000500000000000000" pitchFamily="2" charset="0"/>
                        <a:ea typeface="+mn-ea"/>
                        <a:cs typeface="+mn-cs"/>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85000"/>
                        </a:lnSpc>
                        <a:spcBef>
                          <a:spcPts val="200"/>
                        </a:spcBef>
                        <a:spcAft>
                          <a:spcPts val="200"/>
                        </a:spcAft>
                        <a:buClrTx/>
                        <a:buSzTx/>
                        <a:buFontTx/>
                        <a:buNone/>
                        <a:tabLst/>
                        <a:defRPr/>
                      </a:pPr>
                      <a:r>
                        <a:rPr lang="es-419" sz="1200" u="none" strike="noStrike" kern="1200" dirty="0">
                          <a:solidFill>
                            <a:schemeClr val="tx1"/>
                          </a:solidFill>
                          <a:effectLst/>
                          <a:latin typeface="Montserrat" panose="00000500000000000000" pitchFamily="2" charset="0"/>
                          <a:ea typeface="+mn-ea"/>
                          <a:cs typeface="+mn-cs"/>
                        </a:rPr>
                        <a:t>27.442 m²</a:t>
                      </a:r>
                      <a:endParaRPr lang="pt-BR" sz="1200" u="none" strike="noStrike" kern="1200" dirty="0">
                        <a:solidFill>
                          <a:schemeClr val="tx1"/>
                        </a:solidFill>
                        <a:effectLst/>
                        <a:latin typeface="Montserrat" panose="00000500000000000000" pitchFamily="2" charset="0"/>
                        <a:ea typeface="+mn-ea"/>
                        <a:cs typeface="+mn-cs"/>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244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algn="ctr" defTabSz="914400" rtl="0" eaLnBrk="1" fontAlgn="b" latinLnBrk="0" hangingPunct="1"/>
                      <a:r>
                        <a:rPr lang="pt-BR" sz="1200" u="none" strike="noStrike" kern="1200" dirty="0">
                          <a:solidFill>
                            <a:schemeClr val="tx1"/>
                          </a:solidFill>
                          <a:effectLst/>
                          <a:latin typeface="Montserrat" panose="00000500000000000000" pitchFamily="2" charset="0"/>
                          <a:ea typeface="+mn-ea"/>
                          <a:cs typeface="+mn-cs"/>
                        </a:rPr>
                        <a:t>2,6</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714869671"/>
                  </a:ext>
                </a:extLst>
              </a:tr>
              <a:tr h="362513">
                <a:tc>
                  <a:txBody>
                    <a:bodyPr/>
                    <a:lstStyle/>
                    <a:p>
                      <a:pPr algn="ctr" fontAlgn="b"/>
                      <a:r>
                        <a:rPr lang="pt-BR" sz="1200" b="0" i="0" u="none" strike="noStrike" dirty="0">
                          <a:solidFill>
                            <a:schemeClr val="tx1"/>
                          </a:solidFill>
                          <a:effectLst/>
                          <a:latin typeface="Montserrat" panose="00000500000000000000" pitchFamily="2" charset="0"/>
                        </a:rPr>
                        <a:t>Chile¹</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19,7 milhões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63*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3.908 milhões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85000"/>
                        </a:lnSpc>
                        <a:spcBef>
                          <a:spcPts val="200"/>
                        </a:spcBef>
                        <a:spcAft>
                          <a:spcPts val="200"/>
                        </a:spcAft>
                        <a:buClrTx/>
                        <a:buSzTx/>
                        <a:buFontTx/>
                        <a:buNone/>
                        <a:tabLst/>
                        <a:defRPr/>
                      </a:pPr>
                      <a:r>
                        <a:rPr lang="es-419" sz="1200" u="none" strike="noStrike" kern="1200" dirty="0">
                          <a:solidFill>
                            <a:schemeClr val="tx1"/>
                          </a:solidFill>
                          <a:effectLst/>
                          <a:latin typeface="Montserrat" panose="00000500000000000000" pitchFamily="2" charset="0"/>
                          <a:ea typeface="+mn-ea"/>
                          <a:cs typeface="+mn-cs"/>
                        </a:rPr>
                        <a:t>62.038 m²</a:t>
                      </a:r>
                      <a:endParaRPr lang="pt-BR" sz="1200" u="none" strike="noStrike" kern="1200" dirty="0">
                        <a:solidFill>
                          <a:schemeClr val="tx1"/>
                        </a:solidFill>
                        <a:effectLst/>
                        <a:latin typeface="Montserrat" panose="00000500000000000000" pitchFamily="2" charset="0"/>
                        <a:ea typeface="+mn-ea"/>
                        <a:cs typeface="+mn-cs"/>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algn="ctr" defTabSz="914400" rtl="0" eaLnBrk="1" fontAlgn="b" latinLnBrk="0" hangingPunct="1"/>
                      <a:r>
                        <a:rPr lang="pt-BR" sz="1200" u="none" strike="noStrike" kern="1200" dirty="0">
                          <a:solidFill>
                            <a:schemeClr val="tx1"/>
                          </a:solidFill>
                          <a:effectLst/>
                          <a:latin typeface="Montserrat" panose="00000500000000000000" pitchFamily="2" charset="0"/>
                          <a:ea typeface="+mn-ea"/>
                          <a:cs typeface="+mn-cs"/>
                        </a:rPr>
                        <a:t>-</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697075551"/>
                  </a:ext>
                </a:extLst>
              </a:tr>
              <a:tr h="485246">
                <a:tc>
                  <a:txBody>
                    <a:bodyPr/>
                    <a:lstStyle/>
                    <a:p>
                      <a:pPr algn="ctr" fontAlgn="b"/>
                      <a:r>
                        <a:rPr lang="pt-BR" sz="1200" u="none" strike="noStrike" dirty="0" err="1">
                          <a:solidFill>
                            <a:schemeClr val="tx1"/>
                          </a:solidFill>
                          <a:effectLst/>
                          <a:latin typeface="Montserrat" panose="00000500000000000000" pitchFamily="2" charset="0"/>
                        </a:rPr>
                        <a:t>Colombia</a:t>
                      </a:r>
                      <a:endParaRPr lang="pt-BR" sz="1200" b="0" i="0" u="none" strike="noStrike" dirty="0">
                        <a:solidFill>
                          <a:schemeClr val="tx1"/>
                        </a:solidFill>
                        <a:effectLst/>
                        <a:latin typeface="Montserrat" panose="00000500000000000000" pitchFamily="2"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52,1 milhões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251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6.530 milhões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u="none" strike="noStrike" kern="1200" dirty="0">
                          <a:solidFill>
                            <a:schemeClr val="tx1"/>
                          </a:solidFill>
                          <a:effectLst/>
                          <a:latin typeface="Montserrat" panose="00000500000000000000" pitchFamily="2" charset="0"/>
                          <a:ea typeface="+mn-ea"/>
                          <a:cs typeface="+mn-cs"/>
                        </a:rPr>
                        <a:t>26.017 m²</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u="none" strike="noStrike" kern="1200" dirty="0">
                          <a:solidFill>
                            <a:schemeClr val="tx1"/>
                          </a:solidFill>
                          <a:effectLst/>
                          <a:latin typeface="Montserrat" panose="00000500000000000000" pitchFamily="2" charset="0"/>
                          <a:ea typeface="+mn-ea"/>
                          <a:cs typeface="+mn-cs"/>
                        </a:rPr>
                        <a:t>61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algn="ctr" defTabSz="914400" rtl="0" eaLnBrk="1" fontAlgn="b" latinLnBrk="0" hangingPunct="1"/>
                      <a:r>
                        <a:rPr lang="pt-BR" sz="1200" u="none" strike="noStrike" kern="1200" dirty="0">
                          <a:solidFill>
                            <a:schemeClr val="tx1"/>
                          </a:solidFill>
                          <a:effectLst/>
                          <a:latin typeface="Montserrat" panose="00000500000000000000" pitchFamily="2" charset="0"/>
                          <a:ea typeface="+mn-ea"/>
                          <a:cs typeface="+mn-cs"/>
                        </a:rPr>
                        <a:t>4,1</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867628651"/>
                  </a:ext>
                </a:extLst>
              </a:tr>
              <a:tr h="461835">
                <a:tc>
                  <a:txBody>
                    <a:bodyPr/>
                    <a:lstStyle/>
                    <a:p>
                      <a:pPr algn="ctr" fontAlgn="b"/>
                      <a:r>
                        <a:rPr lang="pt-BR" sz="1200" u="none" strike="noStrike" dirty="0">
                          <a:solidFill>
                            <a:schemeClr val="tx1"/>
                          </a:solidFill>
                          <a:effectLst/>
                          <a:latin typeface="Montserrat" panose="00000500000000000000" pitchFamily="2" charset="0"/>
                        </a:rPr>
                        <a:t>Ecuador</a:t>
                      </a:r>
                      <a:endParaRPr lang="pt-BR" sz="1200" b="0" i="0" u="none" strike="noStrike" dirty="0">
                        <a:solidFill>
                          <a:schemeClr val="tx1"/>
                        </a:solidFill>
                        <a:effectLst/>
                        <a:latin typeface="Montserrat" panose="00000500000000000000" pitchFamily="2"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18 milhões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29*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680 mil</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419" sz="1200" u="none" strike="noStrike" kern="1200" dirty="0">
                          <a:solidFill>
                            <a:schemeClr val="tx1"/>
                          </a:solidFill>
                          <a:effectLst/>
                          <a:latin typeface="Montserrat" panose="00000500000000000000" pitchFamily="2" charset="0"/>
                          <a:ea typeface="+mn-ea"/>
                          <a:cs typeface="+mn-cs"/>
                        </a:rPr>
                        <a:t>23.470</a:t>
                      </a:r>
                      <a:r>
                        <a:rPr lang="pt-BR" sz="1200" u="none" strike="noStrike" kern="1200" dirty="0">
                          <a:solidFill>
                            <a:schemeClr val="tx1"/>
                          </a:solidFill>
                          <a:effectLst/>
                          <a:latin typeface="Montserrat" panose="00000500000000000000" pitchFamily="2" charset="0"/>
                          <a:ea typeface="+mn-ea"/>
                          <a:cs typeface="+mn-cs"/>
                        </a:rPr>
                        <a:t> m²</a:t>
                      </a:r>
                      <a:endParaRPr lang="es-419" sz="1200" u="none" strike="noStrike" kern="1200" dirty="0">
                        <a:solidFill>
                          <a:schemeClr val="tx1"/>
                        </a:solidFill>
                        <a:effectLst/>
                        <a:latin typeface="Montserrat" panose="00000500000000000000" pitchFamily="2" charset="0"/>
                        <a:ea typeface="+mn-ea"/>
                        <a:cs typeface="+mn-cs"/>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14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algn="ctr" defTabSz="914400" rtl="0" eaLnBrk="1" fontAlgn="b" latinLnBrk="0" hangingPunct="1"/>
                      <a:r>
                        <a:rPr lang="pt-BR" sz="1200" u="none" strike="noStrike" kern="1200" dirty="0">
                          <a:solidFill>
                            <a:schemeClr val="tx1"/>
                          </a:solidFill>
                          <a:effectLst/>
                          <a:latin typeface="Montserrat" panose="00000500000000000000" pitchFamily="2" charset="0"/>
                          <a:ea typeface="+mn-ea"/>
                          <a:cs typeface="+mn-cs"/>
                        </a:rPr>
                        <a:t>2,1</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089349925"/>
                  </a:ext>
                </a:extLst>
              </a:tr>
              <a:tr h="462528">
                <a:tc>
                  <a:txBody>
                    <a:bodyPr/>
                    <a:lstStyle/>
                    <a:p>
                      <a:pPr algn="ctr" fontAlgn="b"/>
                      <a:r>
                        <a:rPr lang="pt-BR" sz="1200" b="0" i="0" u="none" strike="noStrike" dirty="0">
                          <a:solidFill>
                            <a:schemeClr val="tx1"/>
                          </a:solidFill>
                          <a:effectLst/>
                          <a:latin typeface="Montserrat" panose="00000500000000000000" pitchFamily="2" charset="0"/>
                        </a:rPr>
                        <a:t>Guatemala</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17,3 milhões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60*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1.257 milhões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419" sz="1200" u="none" strike="noStrike" kern="1200" dirty="0">
                          <a:solidFill>
                            <a:schemeClr val="tx1"/>
                          </a:solidFill>
                          <a:effectLst/>
                          <a:latin typeface="Montserrat" panose="00000500000000000000" pitchFamily="2" charset="0"/>
                          <a:ea typeface="+mn-ea"/>
                          <a:cs typeface="+mn-cs"/>
                        </a:rPr>
                        <a:t>20.964</a:t>
                      </a:r>
                      <a:r>
                        <a:rPr lang="pt-BR" sz="1200" u="none" strike="noStrike" kern="1200" dirty="0">
                          <a:solidFill>
                            <a:schemeClr val="tx1"/>
                          </a:solidFill>
                          <a:effectLst/>
                          <a:latin typeface="Montserrat" panose="00000500000000000000" pitchFamily="2" charset="0"/>
                          <a:ea typeface="+mn-ea"/>
                          <a:cs typeface="+mn-cs"/>
                        </a:rPr>
                        <a:t> m²</a:t>
                      </a:r>
                      <a:endParaRPr lang="es-419" sz="1200" u="none" strike="noStrike" kern="1200" dirty="0">
                        <a:solidFill>
                          <a:schemeClr val="tx1"/>
                        </a:solidFill>
                        <a:effectLst/>
                        <a:latin typeface="Montserrat" panose="00000500000000000000" pitchFamily="2" charset="0"/>
                        <a:ea typeface="+mn-ea"/>
                        <a:cs typeface="+mn-cs"/>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19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algn="ctr" defTabSz="914400" rtl="0" eaLnBrk="1" fontAlgn="b" latinLnBrk="0" hangingPunct="1"/>
                      <a:r>
                        <a:rPr lang="pt-BR" sz="1200" u="none" strike="noStrike" kern="1200">
                          <a:solidFill>
                            <a:schemeClr val="tx1"/>
                          </a:solidFill>
                          <a:effectLst/>
                          <a:latin typeface="Montserrat" panose="00000500000000000000" pitchFamily="2" charset="0"/>
                          <a:ea typeface="+mn-ea"/>
                          <a:cs typeface="+mn-cs"/>
                        </a:rPr>
                        <a:t>3,2</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826152530"/>
                  </a:ext>
                </a:extLst>
              </a:tr>
              <a:tr h="462528">
                <a:tc>
                  <a:txBody>
                    <a:bodyPr/>
                    <a:lstStyle/>
                    <a:p>
                      <a:pPr algn="ctr" fontAlgn="b"/>
                      <a:r>
                        <a:rPr lang="pt-BR" sz="1200" u="none" strike="noStrike" dirty="0">
                          <a:solidFill>
                            <a:schemeClr val="tx1"/>
                          </a:solidFill>
                          <a:effectLst/>
                          <a:latin typeface="Montserrat" panose="00000500000000000000" pitchFamily="2" charset="0"/>
                        </a:rPr>
                        <a:t>Mexico</a:t>
                      </a:r>
                      <a:endParaRPr lang="pt-BR" sz="1200" b="0" i="0" u="none" strike="noStrike" dirty="0">
                        <a:solidFill>
                          <a:schemeClr val="tx1"/>
                        </a:solidFill>
                        <a:effectLst/>
                        <a:latin typeface="Montserrat" panose="00000500000000000000" pitchFamily="2"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127,4 milhões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987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25.707 milhões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419" sz="1200" u="none" strike="noStrike" kern="1200" dirty="0">
                          <a:solidFill>
                            <a:schemeClr val="tx1"/>
                          </a:solidFill>
                          <a:effectLst/>
                          <a:latin typeface="Montserrat" panose="00000500000000000000" pitchFamily="2" charset="0"/>
                          <a:ea typeface="+mn-ea"/>
                          <a:cs typeface="+mn-cs"/>
                        </a:rPr>
                        <a:t>26.046 m²</a:t>
                      </a:r>
                      <a:endParaRPr lang="pt-BR" sz="1200" u="none" strike="noStrike" kern="1200" dirty="0">
                        <a:solidFill>
                          <a:schemeClr val="tx1"/>
                        </a:solidFill>
                        <a:effectLst/>
                        <a:latin typeface="Montserrat" panose="00000500000000000000" pitchFamily="2" charset="0"/>
                        <a:ea typeface="+mn-ea"/>
                        <a:cs typeface="+mn-cs"/>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182</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algn="ctr" defTabSz="914400" rtl="0" eaLnBrk="1" fontAlgn="b" latinLnBrk="0" hangingPunct="1"/>
                      <a:r>
                        <a:rPr lang="pt-BR" sz="1200" u="none" strike="noStrike" kern="1200" dirty="0">
                          <a:solidFill>
                            <a:schemeClr val="tx1"/>
                          </a:solidFill>
                          <a:effectLst/>
                          <a:latin typeface="Montserrat" panose="00000500000000000000" pitchFamily="2" charset="0"/>
                          <a:ea typeface="+mn-ea"/>
                          <a:cs typeface="+mn-cs"/>
                        </a:rPr>
                        <a:t>5,4</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306904776"/>
                  </a:ext>
                </a:extLst>
              </a:tr>
              <a:tr h="481800">
                <a:tc>
                  <a:txBody>
                    <a:bodyPr/>
                    <a:lstStyle/>
                    <a:p>
                      <a:pPr algn="ctr" fontAlgn="b"/>
                      <a:r>
                        <a:rPr lang="pt-BR" sz="1200" u="none" strike="noStrike" dirty="0">
                          <a:solidFill>
                            <a:schemeClr val="tx1"/>
                          </a:solidFill>
                          <a:effectLst/>
                          <a:latin typeface="Montserrat" panose="00000500000000000000" pitchFamily="2" charset="0"/>
                        </a:rPr>
                        <a:t>Panamá</a:t>
                      </a:r>
                      <a:endParaRPr lang="pt-BR" sz="1200" b="0" i="0" u="none" strike="noStrike" dirty="0">
                        <a:solidFill>
                          <a:schemeClr val="tx1"/>
                        </a:solidFill>
                        <a:effectLst/>
                        <a:latin typeface="Montserrat" panose="00000500000000000000" pitchFamily="2"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4,4 milhões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17*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426 mil</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419" sz="1200" u="none" strike="noStrike" kern="1200" dirty="0">
                          <a:solidFill>
                            <a:schemeClr val="tx1"/>
                          </a:solidFill>
                          <a:effectLst/>
                          <a:latin typeface="Montserrat" panose="00000500000000000000" pitchFamily="2" charset="0"/>
                          <a:ea typeface="+mn-ea"/>
                          <a:cs typeface="+mn-cs"/>
                        </a:rPr>
                        <a:t>25.112</a:t>
                      </a:r>
                      <a:r>
                        <a:rPr lang="pt-BR" sz="1200" u="none" strike="noStrike" kern="1200" dirty="0">
                          <a:solidFill>
                            <a:schemeClr val="tx1"/>
                          </a:solidFill>
                          <a:effectLst/>
                          <a:latin typeface="Montserrat" panose="00000500000000000000" pitchFamily="2" charset="0"/>
                          <a:ea typeface="+mn-ea"/>
                          <a:cs typeface="+mn-cs"/>
                        </a:rPr>
                        <a:t> m²</a:t>
                      </a:r>
                      <a:endParaRPr lang="es-419" sz="1200" u="none" strike="noStrike" kern="1200" dirty="0">
                        <a:solidFill>
                          <a:schemeClr val="tx1"/>
                        </a:solidFill>
                        <a:effectLst/>
                        <a:latin typeface="Montserrat" panose="00000500000000000000" pitchFamily="2" charset="0"/>
                        <a:ea typeface="+mn-ea"/>
                        <a:cs typeface="+mn-cs"/>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algn="ctr" defTabSz="914400" rtl="0" eaLnBrk="1" fontAlgn="b" latinLnBrk="0" hangingPunct="1"/>
                      <a:r>
                        <a:rPr lang="pt-BR" sz="1200" u="none" strike="noStrike" kern="1200" dirty="0">
                          <a:solidFill>
                            <a:schemeClr val="tx1"/>
                          </a:solidFill>
                          <a:effectLst/>
                          <a:latin typeface="Montserrat" panose="00000500000000000000" pitchFamily="2" charset="0"/>
                          <a:ea typeface="+mn-ea"/>
                          <a:cs typeface="+mn-cs"/>
                        </a:rPr>
                        <a:t>2,4</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008785971"/>
                  </a:ext>
                </a:extLst>
              </a:tr>
              <a:tr h="509161">
                <a:tc>
                  <a:txBody>
                    <a:bodyPr/>
                    <a:lstStyle/>
                    <a:p>
                      <a:pPr algn="ctr" fontAlgn="b"/>
                      <a:r>
                        <a:rPr lang="pt-BR" sz="1200" u="none" strike="noStrike" dirty="0">
                          <a:solidFill>
                            <a:schemeClr val="tx1"/>
                          </a:solidFill>
                          <a:effectLst/>
                          <a:latin typeface="Montserrat" panose="00000500000000000000" pitchFamily="2" charset="0"/>
                        </a:rPr>
                        <a:t>Paraguay</a:t>
                      </a:r>
                      <a:endParaRPr lang="pt-BR" sz="1200" b="0" i="0" u="none" strike="noStrike" dirty="0">
                        <a:solidFill>
                          <a:schemeClr val="tx1"/>
                        </a:solidFill>
                        <a:effectLst/>
                        <a:latin typeface="Montserrat" panose="00000500000000000000" pitchFamily="2"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6,8 milhões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20*</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514 mil</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419" sz="1200" u="none" strike="noStrike" kern="1200" dirty="0">
                          <a:solidFill>
                            <a:schemeClr val="tx1"/>
                          </a:solidFill>
                          <a:effectLst/>
                          <a:latin typeface="Montserrat" panose="00000500000000000000" pitchFamily="2" charset="0"/>
                          <a:ea typeface="+mn-ea"/>
                          <a:cs typeface="+mn-cs"/>
                        </a:rPr>
                        <a:t>25.705</a:t>
                      </a:r>
                      <a:r>
                        <a:rPr lang="pt-BR" sz="1200" u="none" strike="noStrike" kern="1200" dirty="0">
                          <a:solidFill>
                            <a:schemeClr val="tx1"/>
                          </a:solidFill>
                          <a:effectLst/>
                          <a:latin typeface="Montserrat" panose="00000500000000000000" pitchFamily="2" charset="0"/>
                          <a:ea typeface="+mn-ea"/>
                          <a:cs typeface="+mn-cs"/>
                        </a:rPr>
                        <a:t> m²</a:t>
                      </a:r>
                      <a:endParaRPr lang="es-419" sz="1200" u="none" strike="noStrike" kern="1200" dirty="0">
                        <a:solidFill>
                          <a:schemeClr val="tx1"/>
                        </a:solidFill>
                        <a:effectLst/>
                        <a:latin typeface="Montserrat" panose="00000500000000000000" pitchFamily="2" charset="0"/>
                        <a:ea typeface="+mn-ea"/>
                        <a:cs typeface="+mn-cs"/>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9</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algn="ctr" defTabSz="914400" rtl="0" eaLnBrk="1" fontAlgn="b" latinLnBrk="0" hangingPunct="1"/>
                      <a:r>
                        <a:rPr lang="pt-BR" sz="1200" u="none" strike="noStrike" kern="1200" dirty="0">
                          <a:solidFill>
                            <a:schemeClr val="tx1"/>
                          </a:solidFill>
                          <a:effectLst/>
                          <a:latin typeface="Montserrat" panose="00000500000000000000" pitchFamily="2" charset="0"/>
                          <a:ea typeface="+mn-ea"/>
                          <a:cs typeface="+mn-cs"/>
                        </a:rPr>
                        <a:t>2,2</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203308848"/>
                  </a:ext>
                </a:extLst>
              </a:tr>
              <a:tr h="448935">
                <a:tc>
                  <a:txBody>
                    <a:bodyPr/>
                    <a:lstStyle/>
                    <a:p>
                      <a:pPr algn="ctr" fontAlgn="b"/>
                      <a:r>
                        <a:rPr lang="pt-BR" sz="1200" u="none" strike="noStrike" dirty="0" err="1">
                          <a:solidFill>
                            <a:schemeClr val="tx1"/>
                          </a:solidFill>
                          <a:effectLst/>
                          <a:latin typeface="Montserrat" panose="00000500000000000000" pitchFamily="2" charset="0"/>
                        </a:rPr>
                        <a:t>Perú</a:t>
                      </a:r>
                      <a:endParaRPr lang="pt-BR" sz="1200" b="0" i="0" u="none" strike="noStrike" dirty="0">
                        <a:solidFill>
                          <a:schemeClr val="tx1"/>
                        </a:solidFill>
                        <a:effectLst/>
                        <a:latin typeface="Montserrat" panose="00000500000000000000" pitchFamily="2"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34,1 milhões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84*</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2.906 milhões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419" sz="1200" u="none" strike="noStrike" kern="1200" dirty="0">
                          <a:solidFill>
                            <a:schemeClr val="tx1"/>
                          </a:solidFill>
                          <a:effectLst/>
                          <a:latin typeface="Montserrat" panose="00000500000000000000" pitchFamily="2" charset="0"/>
                          <a:ea typeface="+mn-ea"/>
                          <a:cs typeface="+mn-cs"/>
                        </a:rPr>
                        <a:t>34.602</a:t>
                      </a:r>
                      <a:r>
                        <a:rPr lang="pt-BR" sz="1200" u="none" strike="noStrike" kern="1200" dirty="0">
                          <a:solidFill>
                            <a:schemeClr val="tx1"/>
                          </a:solidFill>
                          <a:effectLst/>
                          <a:latin typeface="Montserrat" panose="00000500000000000000" pitchFamily="2" charset="0"/>
                          <a:ea typeface="+mn-ea"/>
                          <a:cs typeface="+mn-cs"/>
                        </a:rPr>
                        <a:t> m²</a:t>
                      </a:r>
                      <a:endParaRPr lang="es-419" sz="1200" u="none" strike="noStrike" kern="1200" dirty="0">
                        <a:solidFill>
                          <a:schemeClr val="tx1"/>
                        </a:solidFill>
                        <a:effectLst/>
                        <a:latin typeface="Montserrat" panose="00000500000000000000" pitchFamily="2" charset="0"/>
                        <a:ea typeface="+mn-ea"/>
                        <a:cs typeface="+mn-cs"/>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21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algn="ctr" defTabSz="914400" rtl="0" eaLnBrk="1" fontAlgn="b" latinLnBrk="0" hangingPunct="1"/>
                      <a:r>
                        <a:rPr lang="pt-BR" sz="1200" u="none" strike="noStrike" kern="1200" dirty="0">
                          <a:solidFill>
                            <a:schemeClr val="tx1"/>
                          </a:solidFill>
                          <a:effectLst/>
                          <a:latin typeface="Montserrat" panose="00000500000000000000" pitchFamily="2" charset="0"/>
                          <a:ea typeface="+mn-ea"/>
                          <a:cs typeface="+mn-cs"/>
                        </a:rPr>
                        <a:t>4,0</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22860875"/>
                  </a:ext>
                </a:extLst>
              </a:tr>
              <a:tr h="474446">
                <a:tc>
                  <a:txBody>
                    <a:bodyPr/>
                    <a:lstStyle/>
                    <a:p>
                      <a:pPr algn="ctr" fontAlgn="b"/>
                      <a:r>
                        <a:rPr lang="pt-BR" sz="1200" u="none" strike="noStrike" dirty="0">
                          <a:solidFill>
                            <a:schemeClr val="tx1"/>
                          </a:solidFill>
                          <a:effectLst/>
                          <a:latin typeface="Montserrat" panose="00000500000000000000" pitchFamily="2" charset="0"/>
                        </a:rPr>
                        <a:t>Puerto Rico²</a:t>
                      </a:r>
                      <a:endParaRPr lang="pt-BR" sz="1200" b="0" i="0" u="none" strike="noStrike" dirty="0">
                        <a:solidFill>
                          <a:schemeClr val="tx1"/>
                        </a:solidFill>
                        <a:effectLst/>
                        <a:latin typeface="Montserrat" panose="00000500000000000000" pitchFamily="2"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3,2 milhões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63*</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31</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algn="ctr" defTabSz="914400" rtl="0" eaLnBrk="1" fontAlgn="b" latinLnBrk="0" hangingPunct="1"/>
                      <a:r>
                        <a:rPr lang="pt-BR" sz="1200" u="none" strike="noStrike" kern="1200" dirty="0">
                          <a:solidFill>
                            <a:schemeClr val="tx1"/>
                          </a:solidFill>
                          <a:effectLst/>
                          <a:latin typeface="Montserrat" panose="00000500000000000000" pitchFamily="2" charset="0"/>
                          <a:ea typeface="+mn-ea"/>
                          <a:cs typeface="+mn-cs"/>
                        </a:rPr>
                        <a:t>2,0</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39031121"/>
                  </a:ext>
                </a:extLst>
              </a:tr>
              <a:tr h="474444">
                <a:tc>
                  <a:txBody>
                    <a:bodyPr/>
                    <a:lstStyle/>
                    <a:p>
                      <a:pPr algn="ctr" fontAlgn="b"/>
                      <a:r>
                        <a:rPr lang="pt-BR" sz="1200" u="none" strike="noStrike" dirty="0">
                          <a:solidFill>
                            <a:schemeClr val="tx1"/>
                          </a:solidFill>
                          <a:effectLst/>
                          <a:latin typeface="Montserrat" panose="00000500000000000000" pitchFamily="2" charset="0"/>
                        </a:rPr>
                        <a:t>Venezuela</a:t>
                      </a:r>
                      <a:endParaRPr lang="pt-BR" sz="1200" b="0" i="0" u="none" strike="noStrike" dirty="0">
                        <a:solidFill>
                          <a:schemeClr val="tx1"/>
                        </a:solidFill>
                        <a:effectLst/>
                        <a:latin typeface="Montserrat" panose="00000500000000000000" pitchFamily="2" charset="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27,9 milhões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67*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2.039 milhões</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419" sz="1200" u="none" strike="noStrike" kern="1200" dirty="0">
                          <a:solidFill>
                            <a:schemeClr val="tx1"/>
                          </a:solidFill>
                          <a:effectLst/>
                          <a:latin typeface="Montserrat" panose="00000500000000000000" pitchFamily="2" charset="0"/>
                          <a:ea typeface="+mn-ea"/>
                          <a:cs typeface="+mn-cs"/>
                        </a:rPr>
                        <a:t>30.438</a:t>
                      </a:r>
                      <a:r>
                        <a:rPr lang="pt-BR" sz="1200" u="none" strike="noStrike" kern="1200" dirty="0">
                          <a:solidFill>
                            <a:schemeClr val="tx1"/>
                          </a:solidFill>
                          <a:effectLst/>
                          <a:latin typeface="Montserrat" panose="00000500000000000000" pitchFamily="2" charset="0"/>
                          <a:ea typeface="+mn-ea"/>
                          <a:cs typeface="+mn-cs"/>
                        </a:rPr>
                        <a:t> m²</a:t>
                      </a:r>
                      <a:endParaRPr lang="es-419" sz="1200" u="none" strike="noStrike" kern="1200" dirty="0">
                        <a:solidFill>
                          <a:schemeClr val="tx1"/>
                        </a:solidFill>
                        <a:effectLst/>
                        <a:latin typeface="Montserrat" panose="00000500000000000000" pitchFamily="2" charset="0"/>
                        <a:ea typeface="+mn-ea"/>
                        <a:cs typeface="+mn-cs"/>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fontAlgn="b"/>
                      <a:r>
                        <a:rPr lang="pt-BR" sz="1200" b="0" i="0" u="none" strike="noStrike" dirty="0">
                          <a:solidFill>
                            <a:schemeClr val="tx1"/>
                          </a:solidFill>
                          <a:effectLst/>
                          <a:latin typeface="Montserrat" panose="00000500000000000000" pitchFamily="2" charset="0"/>
                        </a:rPr>
                        <a:t>17</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algn="ctr" defTabSz="914400" rtl="0" eaLnBrk="1" fontAlgn="b" latinLnBrk="0" hangingPunct="1"/>
                      <a:r>
                        <a:rPr lang="pt-BR" sz="1200" u="none" strike="noStrike" kern="1200" dirty="0">
                          <a:solidFill>
                            <a:schemeClr val="tx1"/>
                          </a:solidFill>
                          <a:effectLst/>
                          <a:latin typeface="Montserrat" panose="00000500000000000000" pitchFamily="2" charset="0"/>
                          <a:ea typeface="+mn-ea"/>
                          <a:cs typeface="+mn-cs"/>
                        </a:rPr>
                        <a:t>3,9</a:t>
                      </a:r>
                    </a:p>
                  </a:txBody>
                  <a:tcPr marL="7620" marR="7620" marT="7620" marB="0"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978932997"/>
                  </a:ext>
                </a:extLst>
              </a:tr>
            </a:tbl>
          </a:graphicData>
        </a:graphic>
      </p:graphicFrame>
      <p:sp>
        <p:nvSpPr>
          <p:cNvPr id="9" name="Retângulo 8">
            <a:extLst>
              <a:ext uri="{FF2B5EF4-FFF2-40B4-BE49-F238E27FC236}">
                <a16:creationId xmlns:a16="http://schemas.microsoft.com/office/drawing/2014/main" id="{5D8227E5-A67E-AC55-4D2E-7E713583FB73}"/>
              </a:ext>
            </a:extLst>
          </p:cNvPr>
          <p:cNvSpPr/>
          <p:nvPr/>
        </p:nvSpPr>
        <p:spPr>
          <a:xfrm>
            <a:off x="0" y="0"/>
            <a:ext cx="797496" cy="6858000"/>
          </a:xfrm>
          <a:prstGeom prst="rect">
            <a:avLst/>
          </a:prstGeom>
          <a:solidFill>
            <a:srgbClr val="E04C34"/>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419"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Retângulo: Cantos Arredondados 9">
            <a:extLst>
              <a:ext uri="{FF2B5EF4-FFF2-40B4-BE49-F238E27FC236}">
                <a16:creationId xmlns:a16="http://schemas.microsoft.com/office/drawing/2014/main" id="{96659AA0-759A-66AB-52BD-4C7B7B9EF8C0}"/>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000" dirty="0">
                <a:solidFill>
                  <a:schemeClr val="tx1"/>
                </a:solidFill>
                <a:latin typeface="Segoe UI Light" panose="020B0502040204020203" pitchFamily="34" charset="0"/>
                <a:cs typeface="Segoe UI Light" panose="020B0502040204020203" pitchFamily="34" charset="0"/>
              </a:rPr>
              <a:t>244</a:t>
            </a:r>
            <a:endParaRPr kumimoji="0" lang="es-419" sz="10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CaixaDeTexto 11">
            <a:extLst>
              <a:ext uri="{FF2B5EF4-FFF2-40B4-BE49-F238E27FC236}">
                <a16:creationId xmlns:a16="http://schemas.microsoft.com/office/drawing/2014/main" id="{75F3C853-61BD-1111-8B04-B92724C403F6}"/>
              </a:ext>
            </a:extLst>
          </p:cNvPr>
          <p:cNvSpPr txBox="1"/>
          <p:nvPr/>
        </p:nvSpPr>
        <p:spPr>
          <a:xfrm>
            <a:off x="1786166" y="6460448"/>
            <a:ext cx="6204856" cy="230832"/>
          </a:xfrm>
          <a:prstGeom prst="rect">
            <a:avLst/>
          </a:prstGeom>
          <a:noFill/>
        </p:spPr>
        <p:txBody>
          <a:bodyPr wrap="square">
            <a:spAutoFit/>
          </a:bodyPr>
          <a:lstStyle/>
          <a:p>
            <a:pPr algn="just"/>
            <a:r>
              <a:rPr lang="es-ES" sz="900" dirty="0">
                <a:solidFill>
                  <a:srgbClr val="FF0000"/>
                </a:solidFill>
                <a:latin typeface="Montserrat" panose="00000500000000000000" pitchFamily="2" charset="0"/>
                <a:cs typeface="Calibri" panose="020F0502020204030204" pitchFamily="34" charset="0"/>
              </a:rPr>
              <a:t>Nota¹: Información de cantidad de ciudades no declarada por la cámara del país. </a:t>
            </a:r>
            <a:endParaRPr lang="es-419" sz="900" dirty="0">
              <a:solidFill>
                <a:srgbClr val="FF0000"/>
              </a:solidFill>
              <a:latin typeface="Montserrat" panose="00000500000000000000" pitchFamily="2" charset="0"/>
              <a:cs typeface="Calibri" panose="020F0502020204030204" pitchFamily="34" charset="0"/>
            </a:endParaRPr>
          </a:p>
        </p:txBody>
      </p:sp>
      <p:sp>
        <p:nvSpPr>
          <p:cNvPr id="11" name="CaixaDeTexto 10">
            <a:extLst>
              <a:ext uri="{FF2B5EF4-FFF2-40B4-BE49-F238E27FC236}">
                <a16:creationId xmlns:a16="http://schemas.microsoft.com/office/drawing/2014/main" id="{73C56A35-09D6-4BF2-963A-28C7BE7A242B}"/>
              </a:ext>
            </a:extLst>
          </p:cNvPr>
          <p:cNvSpPr txBox="1"/>
          <p:nvPr/>
        </p:nvSpPr>
        <p:spPr>
          <a:xfrm>
            <a:off x="1786166" y="6604572"/>
            <a:ext cx="6204856" cy="230832"/>
          </a:xfrm>
          <a:prstGeom prst="rect">
            <a:avLst/>
          </a:prstGeom>
          <a:noFill/>
        </p:spPr>
        <p:txBody>
          <a:bodyPr wrap="square">
            <a:spAutoFit/>
          </a:bodyPr>
          <a:lstStyle/>
          <a:p>
            <a:pPr algn="just"/>
            <a:r>
              <a:rPr lang="es-ES" sz="800" dirty="0">
                <a:solidFill>
                  <a:srgbClr val="FF0000"/>
                </a:solidFill>
                <a:latin typeface="Montserrat" panose="00000500000000000000" pitchFamily="2" charset="0"/>
                <a:cs typeface="Calibri" panose="020F0502020204030204" pitchFamily="34" charset="0"/>
              </a:rPr>
              <a:t>Nota²: Información de GLA no declarada por la cámara del país</a:t>
            </a:r>
            <a:r>
              <a:rPr lang="es-ES" sz="900" dirty="0">
                <a:solidFill>
                  <a:srgbClr val="FF0000"/>
                </a:solidFill>
                <a:latin typeface="Montserrat" panose="00000500000000000000" pitchFamily="2" charset="0"/>
                <a:cs typeface="Calibri" panose="020F0502020204030204" pitchFamily="34" charset="0"/>
              </a:rPr>
              <a:t>. </a:t>
            </a:r>
            <a:endParaRPr lang="es-419" sz="900" dirty="0">
              <a:solidFill>
                <a:srgbClr val="FF0000"/>
              </a:solidFill>
              <a:latin typeface="Montserrat" panose="00000500000000000000" pitchFamily="2" charset="0"/>
              <a:cs typeface="Calibri" panose="020F0502020204030204" pitchFamily="34" charset="0"/>
            </a:endParaRPr>
          </a:p>
        </p:txBody>
      </p:sp>
      <p:sp>
        <p:nvSpPr>
          <p:cNvPr id="14" name="CaixaDeTexto 13">
            <a:extLst>
              <a:ext uri="{FF2B5EF4-FFF2-40B4-BE49-F238E27FC236}">
                <a16:creationId xmlns:a16="http://schemas.microsoft.com/office/drawing/2014/main" id="{55799FBB-A9B0-4A5C-4006-F5B76D94F116}"/>
              </a:ext>
            </a:extLst>
          </p:cNvPr>
          <p:cNvSpPr txBox="1"/>
          <p:nvPr/>
        </p:nvSpPr>
        <p:spPr>
          <a:xfrm>
            <a:off x="6596292" y="6460448"/>
            <a:ext cx="4681308" cy="477054"/>
          </a:xfrm>
          <a:prstGeom prst="rect">
            <a:avLst/>
          </a:prstGeom>
          <a:noFill/>
        </p:spPr>
        <p:txBody>
          <a:bodyPr wrap="square">
            <a:spAutoFit/>
          </a:bodyPr>
          <a:lstStyle/>
          <a:p>
            <a:pPr algn="just"/>
            <a:r>
              <a:rPr lang="es-ES" sz="800" dirty="0">
                <a:solidFill>
                  <a:srgbClr val="FF0000"/>
                </a:solidFill>
                <a:latin typeface="Montserrat" panose="00000500000000000000" pitchFamily="2" charset="0"/>
                <a:cs typeface="Calibri" panose="020F0502020204030204" pitchFamily="34" charset="0"/>
              </a:rPr>
              <a:t>*El número de centros comerciales corresponde únicamente al número de asociados de las cámaras de los países.</a:t>
            </a:r>
          </a:p>
          <a:p>
            <a:pPr algn="just"/>
            <a:endParaRPr lang="es-419" sz="900" dirty="0">
              <a:solidFill>
                <a:srgbClr val="FF0000"/>
              </a:solidFill>
              <a:latin typeface="Montserrat" panose="00000500000000000000" pitchFamily="2" charset="0"/>
              <a:cs typeface="Calibri" panose="020F0502020204030204" pitchFamily="34" charset="0"/>
            </a:endParaRPr>
          </a:p>
        </p:txBody>
      </p:sp>
      <p:sp>
        <p:nvSpPr>
          <p:cNvPr id="16" name="Retângulo: Cantos Arredondados 15">
            <a:hlinkClick r:id="rId16" action="ppaction://hlinksldjump"/>
            <a:extLst>
              <a:ext uri="{FF2B5EF4-FFF2-40B4-BE49-F238E27FC236}">
                <a16:creationId xmlns:a16="http://schemas.microsoft.com/office/drawing/2014/main" id="{360D2099-4C9A-3E44-AD81-0594275D203B}"/>
              </a:ext>
            </a:extLst>
          </p:cNvPr>
          <p:cNvSpPr/>
          <p:nvPr/>
        </p:nvSpPr>
        <p:spPr>
          <a:xfrm>
            <a:off x="69864" y="646959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949887166"/>
      </p:ext>
    </p:extLst>
  </p:cSld>
  <p:clrMapOvr>
    <a:masterClrMapping/>
  </p:clrMapOvr>
  <p:extLst>
    <p:ext uri="{6950BFC3-D8DA-4A85-94F7-54DA5524770B}">
      <p188:commentRel xmlns:p188="http://schemas.microsoft.com/office/powerpoint/2018/8/main" r:id="rId3"/>
    </p:ext>
  </p:extLst>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m 7" descr="Prédio de tijolos&#10;&#10;Descrição gerada automaticamente com confiança baixa">
            <a:extLst>
              <a:ext uri="{FF2B5EF4-FFF2-40B4-BE49-F238E27FC236}">
                <a16:creationId xmlns:a16="http://schemas.microsoft.com/office/drawing/2014/main" id="{B10BA3A6-D752-490A-E4E9-920A464FFDA4}"/>
              </a:ext>
            </a:extLst>
          </p:cNvPr>
          <p:cNvPicPr>
            <a:picLocks noChangeAspect="1"/>
          </p:cNvPicPr>
          <p:nvPr/>
        </p:nvPicPr>
        <p:blipFill rotWithShape="1">
          <a:blip r:embed="rId2">
            <a:extLst>
              <a:ext uri="{BEBA8EAE-BF5A-486C-A8C5-ECC9F3942E4B}">
                <a14:imgProps xmlns:a14="http://schemas.microsoft.com/office/drawing/2010/main">
                  <a14:imgLayer r:embed="rId3">
                    <a14:imgEffect>
                      <a14:brightnessContrast contrast="20000"/>
                    </a14:imgEffect>
                  </a14:imgLayer>
                </a14:imgProps>
              </a:ext>
              <a:ext uri="{28A0092B-C50C-407E-A947-70E740481C1C}">
                <a14:useLocalDpi xmlns:a14="http://schemas.microsoft.com/office/drawing/2010/main" val="0"/>
              </a:ext>
            </a:extLst>
          </a:blip>
          <a:srcRect t="37001" b="20813"/>
          <a:stretch/>
        </p:blipFill>
        <p:spPr>
          <a:xfrm>
            <a:off x="0" y="0"/>
            <a:ext cx="12192000" cy="6858000"/>
          </a:xfrm>
          <a:prstGeom prst="rect">
            <a:avLst/>
          </a:prstGeom>
        </p:spPr>
      </p:pic>
      <p:sp>
        <p:nvSpPr>
          <p:cNvPr id="9" name="Retângulo 8">
            <a:extLst>
              <a:ext uri="{FF2B5EF4-FFF2-40B4-BE49-F238E27FC236}">
                <a16:creationId xmlns:a16="http://schemas.microsoft.com/office/drawing/2014/main" id="{DF29359D-02CB-21BC-0D46-E0C48B1D29F8}"/>
              </a:ext>
            </a:extLst>
          </p:cNvPr>
          <p:cNvSpPr/>
          <p:nvPr/>
        </p:nvSpPr>
        <p:spPr>
          <a:xfrm>
            <a:off x="2194562" y="1493520"/>
            <a:ext cx="7802878" cy="38709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419" sz="1800"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21" name="CaixaDeTexto 20">
            <a:extLst>
              <a:ext uri="{FF2B5EF4-FFF2-40B4-BE49-F238E27FC236}">
                <a16:creationId xmlns:a16="http://schemas.microsoft.com/office/drawing/2014/main" id="{AF716B7A-BA62-5297-8701-4E358C343A09}"/>
              </a:ext>
            </a:extLst>
          </p:cNvPr>
          <p:cNvSpPr txBox="1"/>
          <p:nvPr/>
        </p:nvSpPr>
        <p:spPr>
          <a:xfrm>
            <a:off x="3037309" y="1949954"/>
            <a:ext cx="6325771" cy="876137"/>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algn="ctr"/>
            <a:r>
              <a:rPr lang="pt-BR" sz="2800" dirty="0">
                <a:latin typeface="Montserrat" panose="00000500000000000000" pitchFamily="2" charset="0"/>
              </a:rPr>
              <a:t>PANORAMA LATINO-AMERICANO </a:t>
            </a:r>
          </a:p>
          <a:p>
            <a:pPr algn="ctr"/>
            <a:r>
              <a:rPr lang="pt-BR" sz="2800" dirty="0">
                <a:latin typeface="Montserrat" panose="00000500000000000000" pitchFamily="2" charset="0"/>
              </a:rPr>
              <a:t>DE CENTROS COMERCIALES</a:t>
            </a:r>
          </a:p>
        </p:txBody>
      </p:sp>
      <p:sp>
        <p:nvSpPr>
          <p:cNvPr id="22" name="CaixaDeTexto 21">
            <a:extLst>
              <a:ext uri="{FF2B5EF4-FFF2-40B4-BE49-F238E27FC236}">
                <a16:creationId xmlns:a16="http://schemas.microsoft.com/office/drawing/2014/main" id="{817D7DEA-D9D5-2732-0064-B649FCE34E20}"/>
              </a:ext>
            </a:extLst>
          </p:cNvPr>
          <p:cNvSpPr txBox="1"/>
          <p:nvPr/>
        </p:nvSpPr>
        <p:spPr>
          <a:xfrm>
            <a:off x="2467445" y="3009011"/>
            <a:ext cx="7257116" cy="1274195"/>
          </a:xfrm>
          <a:prstGeom prst="rect">
            <a:avLst/>
          </a:prstGeom>
          <a:noFill/>
        </p:spPr>
        <p:txBody>
          <a:bodyPr wrap="none" rtlCol="0">
            <a:spAutoFit/>
          </a:bodyPr>
          <a:lstStyle>
            <a:defPPr>
              <a:defRPr lang="en-US"/>
            </a:defPPr>
            <a:lvl1pPr>
              <a:lnSpc>
                <a:spcPct val="85000"/>
              </a:lnSpc>
              <a:spcBef>
                <a:spcPts val="200"/>
              </a:spcBef>
              <a:spcAft>
                <a:spcPts val="200"/>
              </a:spcAft>
              <a:defRPr sz="5400">
                <a:pattFill prst="dkDnDiag">
                  <a:fgClr>
                    <a:srgbClr val="005082"/>
                  </a:fgClr>
                  <a:bgClr>
                    <a:srgbClr val="002F4D"/>
                  </a:bgClr>
                </a:pattFill>
                <a:latin typeface="Segoe UI Black" panose="020B0A02040204020203" pitchFamily="34" charset="0"/>
                <a:ea typeface="Segoe UI Black" panose="020B0A02040204020203" pitchFamily="34" charset="0"/>
                <a:cs typeface="Segoe UI" panose="020B0502040204020203" pitchFamily="34" charset="0"/>
              </a:defRPr>
            </a:lvl1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s-419" sz="9600" b="1" i="0" u="none" strike="noStrike" kern="1200" cap="none" spc="0" normalizeH="0" baseline="0" dirty="0">
                <a:ln>
                  <a:noFill/>
                </a:ln>
                <a:solidFill>
                  <a:srgbClr val="FF0000"/>
                </a:solidFill>
                <a:effectLst/>
                <a:uLnTx/>
                <a:uFillTx/>
                <a:latin typeface="Montserrat" panose="00000500000000000000" pitchFamily="2" charset="0"/>
              </a:rPr>
              <a:t>2022 | 2023</a:t>
            </a:r>
          </a:p>
        </p:txBody>
      </p:sp>
      <p:pic>
        <p:nvPicPr>
          <p:cNvPr id="2" name="Imagem 1" descr="Logotipo&#10;&#10;Descrição gerada automaticamente">
            <a:extLst>
              <a:ext uri="{FF2B5EF4-FFF2-40B4-BE49-F238E27FC236}">
                <a16:creationId xmlns:a16="http://schemas.microsoft.com/office/drawing/2014/main" id="{D1FF8482-0BCF-00E2-194B-241F09BE4ED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416782" y="4440360"/>
            <a:ext cx="1358435" cy="764120"/>
          </a:xfrm>
          <a:prstGeom prst="rect">
            <a:avLst/>
          </a:prstGeom>
        </p:spPr>
      </p:pic>
    </p:spTree>
    <p:extLst>
      <p:ext uri="{BB962C8B-B14F-4D97-AF65-F5344CB8AC3E}">
        <p14:creationId xmlns:p14="http://schemas.microsoft.com/office/powerpoint/2010/main" val="2284489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750"/>
                                        <p:tgtEl>
                                          <p:spTgt spid="8"/>
                                        </p:tgtEl>
                                      </p:cBhvr>
                                    </p:animEffect>
                                  </p:childTnLst>
                                </p:cTn>
                              </p:par>
                              <p:par>
                                <p:cTn id="8" presetID="6" presetClass="emph" presetSubtype="0" decel="100000" autoRev="1" fill="hold" nodeType="withEffect">
                                  <p:stCondLst>
                                    <p:cond delay="0"/>
                                  </p:stCondLst>
                                  <p:childTnLst>
                                    <p:animScale>
                                      <p:cBhvr>
                                        <p:cTn id="9" dur="1000" fill="hold"/>
                                        <p:tgtEl>
                                          <p:spTgt spid="8"/>
                                        </p:tgtEl>
                                      </p:cBhvr>
                                      <p:by x="102000" y="102000"/>
                                    </p:animScale>
                                  </p:childTnLst>
                                </p:cTn>
                              </p:par>
                              <p:par>
                                <p:cTn id="10" presetID="10" presetClass="entr" presetSubtype="0" fill="hold" grpId="0" nodeType="withEffect">
                                  <p:stCondLst>
                                    <p:cond delay="50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750"/>
                                        <p:tgtEl>
                                          <p:spTgt spid="9"/>
                                        </p:tgtEl>
                                      </p:cBhvr>
                                    </p:animEffect>
                                  </p:childTnLst>
                                </p:cTn>
                              </p:par>
                              <p:par>
                                <p:cTn id="13" presetID="10" presetClass="entr" presetSubtype="0" fill="hold" grpId="0" nodeType="withEffect">
                                  <p:stCondLst>
                                    <p:cond delay="100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par>
                                <p:cTn id="16" presetID="10" presetClass="entr" presetSubtype="0" fill="hold" grpId="0" nodeType="withEffect">
                                  <p:stCondLst>
                                    <p:cond delay="100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500"/>
                                        <p:tgtEl>
                                          <p:spTgt spid="22"/>
                                        </p:tgtEl>
                                      </p:cBhvr>
                                    </p:animEffect>
                                  </p:childTnLst>
                                </p:cTn>
                              </p:par>
                              <p:par>
                                <p:cTn id="19" presetID="64" presetClass="path" presetSubtype="0" decel="100000" fill="hold" grpId="1" nodeType="withEffect">
                                  <p:stCondLst>
                                    <p:cond delay="1000"/>
                                  </p:stCondLst>
                                  <p:childTnLst>
                                    <p:animMotion origin="layout" path="M 0 0.02338 L 0 -1.48148E-6 " pathEditMode="relative" rAng="0" ptsTypes="AA">
                                      <p:cBhvr>
                                        <p:cTn id="20" dur="1000" fill="hold"/>
                                        <p:tgtEl>
                                          <p:spTgt spid="22"/>
                                        </p:tgtEl>
                                        <p:attrNameLst>
                                          <p:attrName>ppt_x</p:attrName>
                                          <p:attrName>ppt_y</p:attrName>
                                        </p:attrNameLst>
                                      </p:cBhvr>
                                      <p:rCtr x="0" y="-118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1" grpId="0"/>
      <p:bldP spid="22" grpId="0"/>
      <p:bldP spid="22" grpId="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Elipse 32">
            <a:extLst>
              <a:ext uri="{FF2B5EF4-FFF2-40B4-BE49-F238E27FC236}">
                <a16:creationId xmlns:a16="http://schemas.microsoft.com/office/drawing/2014/main" id="{2A5E699A-EC03-26E1-1AA7-A198757AF257}"/>
              </a:ext>
            </a:extLst>
          </p:cNvPr>
          <p:cNvSpPr/>
          <p:nvPr/>
        </p:nvSpPr>
        <p:spPr>
          <a:xfrm>
            <a:off x="723070" y="360615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34" name="Conector reto 33">
            <a:extLst>
              <a:ext uri="{FF2B5EF4-FFF2-40B4-BE49-F238E27FC236}">
                <a16:creationId xmlns:a16="http://schemas.microsoft.com/office/drawing/2014/main" id="{369AB8F3-200C-91D8-6013-31C5BEBBA299}"/>
              </a:ext>
            </a:extLst>
          </p:cNvPr>
          <p:cNvCxnSpPr>
            <a:cxnSpLocks/>
          </p:cNvCxnSpPr>
          <p:nvPr/>
        </p:nvCxnSpPr>
        <p:spPr>
          <a:xfrm>
            <a:off x="802871" y="-203200"/>
            <a:ext cx="0" cy="395219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3" name="Tabela 6">
            <a:extLst>
              <a:ext uri="{FF2B5EF4-FFF2-40B4-BE49-F238E27FC236}">
                <a16:creationId xmlns:a16="http://schemas.microsoft.com/office/drawing/2014/main" id="{09845D77-C551-3E5A-D3B3-90658E8C4005}"/>
              </a:ext>
            </a:extLst>
          </p:cNvPr>
          <p:cNvGraphicFramePr>
            <a:graphicFrameLocks noGrp="1"/>
          </p:cNvGraphicFramePr>
          <p:nvPr>
            <p:extLst>
              <p:ext uri="{D42A27DB-BD31-4B8C-83A1-F6EECF244321}">
                <p14:modId xmlns:p14="http://schemas.microsoft.com/office/powerpoint/2010/main" val="4004576128"/>
              </p:ext>
            </p:extLst>
          </p:nvPr>
        </p:nvGraphicFramePr>
        <p:xfrm>
          <a:off x="3725782" y="0"/>
          <a:ext cx="7812001" cy="6840129"/>
        </p:xfrm>
        <a:graphic>
          <a:graphicData uri="http://schemas.openxmlformats.org/drawingml/2006/table">
            <a:tbl>
              <a:tblPr firstRow="1" bandRow="1">
                <a:tableStyleId>{5C22544A-7EE6-4342-B048-85BDC9FD1C3A}</a:tableStyleId>
              </a:tblPr>
              <a:tblGrid>
                <a:gridCol w="1662129">
                  <a:extLst>
                    <a:ext uri="{9D8B030D-6E8A-4147-A177-3AD203B41FA5}">
                      <a16:colId xmlns:a16="http://schemas.microsoft.com/office/drawing/2014/main" val="3049885317"/>
                    </a:ext>
                  </a:extLst>
                </a:gridCol>
                <a:gridCol w="1662129">
                  <a:extLst>
                    <a:ext uri="{9D8B030D-6E8A-4147-A177-3AD203B41FA5}">
                      <a16:colId xmlns:a16="http://schemas.microsoft.com/office/drawing/2014/main" val="867868816"/>
                    </a:ext>
                  </a:extLst>
                </a:gridCol>
                <a:gridCol w="1662129">
                  <a:extLst>
                    <a:ext uri="{9D8B030D-6E8A-4147-A177-3AD203B41FA5}">
                      <a16:colId xmlns:a16="http://schemas.microsoft.com/office/drawing/2014/main" val="3117169216"/>
                    </a:ext>
                  </a:extLst>
                </a:gridCol>
                <a:gridCol w="1662129">
                  <a:extLst>
                    <a:ext uri="{9D8B030D-6E8A-4147-A177-3AD203B41FA5}">
                      <a16:colId xmlns:a16="http://schemas.microsoft.com/office/drawing/2014/main" val="1852995145"/>
                    </a:ext>
                  </a:extLst>
                </a:gridCol>
                <a:gridCol w="1163485">
                  <a:extLst>
                    <a:ext uri="{9D8B030D-6E8A-4147-A177-3AD203B41FA5}">
                      <a16:colId xmlns:a16="http://schemas.microsoft.com/office/drawing/2014/main" val="615224810"/>
                    </a:ext>
                  </a:extLst>
                </a:gridCol>
              </a:tblGrid>
              <a:tr h="550176">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08892">
                <a:tc>
                  <a:txBody>
                    <a:bodyPr/>
                    <a:lstStyle/>
                    <a:p>
                      <a:pPr algn="ctr" fontAlgn="b"/>
                      <a:r>
                        <a:rPr lang="pt-BR" sz="900" b="0" i="0" u="none" strike="noStrike" dirty="0" err="1">
                          <a:solidFill>
                            <a:srgbClr val="000000"/>
                          </a:solidFill>
                          <a:effectLst/>
                          <a:latin typeface="Montserrat" panose="00000500000000000000" pitchFamily="2" charset="0"/>
                        </a:rPr>
                        <a:t>Factory</a:t>
                      </a:r>
                      <a:r>
                        <a:rPr lang="pt-BR" sz="900" b="0" i="0" u="none" strike="noStrike" dirty="0">
                          <a:solidFill>
                            <a:srgbClr val="000000"/>
                          </a:solidFill>
                          <a:effectLst/>
                          <a:latin typeface="Montserrat" panose="00000500000000000000" pitchFamily="2" charset="0"/>
                        </a:rPr>
                        <a:t> San Martin</a:t>
                      </a:r>
                    </a:p>
                  </a:txBody>
                  <a:tcPr marL="9525" marR="9525" marT="9525" marB="0" anchor="ctr">
                    <a:solidFill>
                      <a:srgbClr val="D2DEEF"/>
                    </a:solidFill>
                  </a:tcPr>
                </a:tc>
                <a:tc>
                  <a:txBody>
                    <a:bodyPr/>
                    <a:lstStyle/>
                    <a:p>
                      <a:pPr algn="ctr" fontAlgn="b"/>
                      <a:r>
                        <a:rPr lang="pt-BR" sz="900" b="0" i="0" u="none" strike="noStrike" dirty="0">
                          <a:solidFill>
                            <a:srgbClr val="000000"/>
                          </a:solidFill>
                          <a:effectLst/>
                          <a:latin typeface="Montserrat" panose="00000500000000000000" pitchFamily="2" charset="0"/>
                        </a:rPr>
                        <a:t>Cencosud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 Martín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30.271</a:t>
                      </a:r>
                    </a:p>
                  </a:txBody>
                  <a:tcPr marL="9525" marR="9525" marT="9525" marB="0" anchor="ctr"/>
                </a:tc>
                <a:extLst>
                  <a:ext uri="{0D108BD9-81ED-4DB2-BD59-A6C34878D82A}">
                    <a16:rowId xmlns:a16="http://schemas.microsoft.com/office/drawing/2014/main" val="4084838371"/>
                  </a:ext>
                </a:extLst>
              </a:tr>
              <a:tr h="308892">
                <a:tc>
                  <a:txBody>
                    <a:bodyPr/>
                    <a:lstStyle/>
                    <a:p>
                      <a:pPr algn="ctr" fontAlgn="b"/>
                      <a:r>
                        <a:rPr lang="pt-BR" sz="900" b="0" i="0" u="none" strike="noStrike" dirty="0">
                          <a:solidFill>
                            <a:srgbClr val="000000"/>
                          </a:solidFill>
                          <a:effectLst/>
                          <a:latin typeface="Montserrat" panose="00000500000000000000" pitchFamily="2" charset="0"/>
                        </a:rPr>
                        <a:t>Galerias Pacifico</a:t>
                      </a:r>
                    </a:p>
                  </a:txBody>
                  <a:tcPr marL="9525" marR="9525" marT="9525" marB="0" anchor="ctr">
                    <a:solidFill>
                      <a:srgbClr val="EAEFF7"/>
                    </a:solidFill>
                  </a:tcPr>
                </a:tc>
                <a:tc>
                  <a:txBody>
                    <a:bodyPr/>
                    <a:lstStyle/>
                    <a:p>
                      <a:pPr algn="ctr" fontAlgn="b"/>
                      <a:r>
                        <a:rPr lang="pt-BR" sz="900" b="0" i="0" u="none" strike="noStrike" dirty="0" err="1">
                          <a:solidFill>
                            <a:srgbClr val="000000"/>
                          </a:solidFill>
                          <a:effectLst/>
                          <a:latin typeface="Montserrat" panose="00000500000000000000" pitchFamily="2" charset="0"/>
                        </a:rPr>
                        <a:t>Galerías</a:t>
                      </a:r>
                      <a:r>
                        <a:rPr lang="pt-BR" sz="900" b="0" i="0" u="none" strike="noStrike" dirty="0">
                          <a:solidFill>
                            <a:srgbClr val="000000"/>
                          </a:solidFill>
                          <a:effectLst/>
                          <a:latin typeface="Montserrat" panose="00000500000000000000" pitchFamily="2" charset="0"/>
                        </a:rPr>
                        <a:t> Pacífico S.A.</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12.000</a:t>
                      </a:r>
                    </a:p>
                  </a:txBody>
                  <a:tcPr marL="9525" marR="9525" marT="9525" marB="0" anchor="ctr"/>
                </a:tc>
                <a:extLst>
                  <a:ext uri="{0D108BD9-81ED-4DB2-BD59-A6C34878D82A}">
                    <a16:rowId xmlns:a16="http://schemas.microsoft.com/office/drawing/2014/main" val="3980164922"/>
                  </a:ext>
                </a:extLst>
              </a:tr>
              <a:tr h="308892">
                <a:tc>
                  <a:txBody>
                    <a:bodyPr/>
                    <a:lstStyle/>
                    <a:p>
                      <a:pPr algn="ctr" fontAlgn="b"/>
                      <a:r>
                        <a:rPr lang="pt-BR" sz="900" b="0" i="0" u="none" strike="noStrike" dirty="0">
                          <a:solidFill>
                            <a:srgbClr val="000000"/>
                          </a:solidFill>
                          <a:effectLst/>
                          <a:latin typeface="Montserrat" panose="00000500000000000000" pitchFamily="2" charset="0"/>
                        </a:rPr>
                        <a:t>Hiper </a:t>
                      </a:r>
                      <a:r>
                        <a:rPr lang="pt-BR" sz="900" b="0" i="0" u="none" strike="noStrike" dirty="0" err="1">
                          <a:solidFill>
                            <a:srgbClr val="000000"/>
                          </a:solidFill>
                          <a:effectLst/>
                          <a:latin typeface="Montserrat" panose="00000500000000000000" pitchFamily="2" charset="0"/>
                        </a:rPr>
                        <a:t>Changomás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Gdn</a:t>
                      </a:r>
                      <a:r>
                        <a:rPr lang="pt-BR" sz="900" b="0" i="0" u="none" strike="noStrike" dirty="0">
                          <a:solidFill>
                            <a:srgbClr val="000000"/>
                          </a:solidFill>
                          <a:effectLst/>
                          <a:latin typeface="Montserrat" panose="00000500000000000000" pitchFamily="2" charset="0"/>
                        </a:rPr>
                        <a:t> S.A.S.</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33.306</a:t>
                      </a:r>
                    </a:p>
                  </a:txBody>
                  <a:tcPr marL="9525" marR="9525" marT="9525" marB="0" anchor="ctr"/>
                </a:tc>
                <a:extLst>
                  <a:ext uri="{0D108BD9-81ED-4DB2-BD59-A6C34878D82A}">
                    <a16:rowId xmlns:a16="http://schemas.microsoft.com/office/drawing/2014/main" val="2169466808"/>
                  </a:ext>
                </a:extLst>
              </a:tr>
              <a:tr h="308892">
                <a:tc>
                  <a:txBody>
                    <a:bodyPr/>
                    <a:lstStyle/>
                    <a:p>
                      <a:pPr algn="ctr" fontAlgn="b"/>
                      <a:r>
                        <a:rPr lang="pt-BR" sz="900" b="0" i="0" u="none" strike="noStrike" dirty="0">
                          <a:solidFill>
                            <a:srgbClr val="000000"/>
                          </a:solidFill>
                          <a:effectLst/>
                          <a:latin typeface="Montserrat" panose="00000500000000000000" pitchFamily="2" charset="0"/>
                        </a:rPr>
                        <a:t>Mendoza Plaza Shopping</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IRSA Inversiones Y Representaciones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Mendoza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Mendoza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24.041</a:t>
                      </a:r>
                    </a:p>
                  </a:txBody>
                  <a:tcPr marL="9525" marR="9525" marT="9525" marB="0" anchor="ctr"/>
                </a:tc>
                <a:extLst>
                  <a:ext uri="{0D108BD9-81ED-4DB2-BD59-A6C34878D82A}">
                    <a16:rowId xmlns:a16="http://schemas.microsoft.com/office/drawing/2014/main" val="2561620714"/>
                  </a:ext>
                </a:extLst>
              </a:tr>
              <a:tr h="308892">
                <a:tc>
                  <a:txBody>
                    <a:bodyPr/>
                    <a:lstStyle/>
                    <a:p>
                      <a:pPr algn="ctr" fontAlgn="b"/>
                      <a:r>
                        <a:rPr lang="pt-BR" sz="900" b="0" i="0" u="none" strike="noStrike" dirty="0">
                          <a:solidFill>
                            <a:srgbClr val="000000"/>
                          </a:solidFill>
                          <a:effectLst/>
                          <a:latin typeface="Montserrat" panose="00000500000000000000" pitchFamily="2" charset="0"/>
                        </a:rPr>
                        <a:t>Nine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Restate</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Pamani</a:t>
                      </a:r>
                      <a:r>
                        <a:rPr lang="pt-BR" sz="900" b="0" i="0" u="none" strike="noStrike" dirty="0">
                          <a:solidFill>
                            <a:srgbClr val="000000"/>
                          </a:solidFill>
                          <a:effectLst/>
                          <a:latin typeface="Montserrat" panose="00000500000000000000" pitchFamily="2" charset="0"/>
                        </a:rPr>
                        <a:t>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Moreno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15.061</a:t>
                      </a:r>
                    </a:p>
                  </a:txBody>
                  <a:tcPr marL="9525" marR="9525" marT="9525" marB="0" anchor="ctr"/>
                </a:tc>
                <a:extLst>
                  <a:ext uri="{0D108BD9-81ED-4DB2-BD59-A6C34878D82A}">
                    <a16:rowId xmlns:a16="http://schemas.microsoft.com/office/drawing/2014/main" val="470419466"/>
                  </a:ext>
                </a:extLst>
              </a:tr>
              <a:tr h="308892">
                <a:tc>
                  <a:txBody>
                    <a:bodyPr/>
                    <a:lstStyle/>
                    <a:p>
                      <a:pPr algn="ctr" fontAlgn="b"/>
                      <a:r>
                        <a:rPr lang="pt-BR" sz="900" b="0" i="0" u="none" strike="noStrike" dirty="0" err="1">
                          <a:solidFill>
                            <a:srgbClr val="000000"/>
                          </a:solidFill>
                          <a:effectLst/>
                          <a:latin typeface="Montserrat" panose="00000500000000000000" pitchFamily="2" charset="0"/>
                        </a:rPr>
                        <a:t>Norcenter</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Lifestyle</a:t>
                      </a:r>
                      <a:r>
                        <a:rPr lang="pt-BR" sz="900" b="0" i="0" u="none" strike="noStrike" dirty="0">
                          <a:solidFill>
                            <a:srgbClr val="000000"/>
                          </a:solidFill>
                          <a:effectLst/>
                          <a:latin typeface="Montserrat" panose="00000500000000000000" pitchFamily="2" charset="0"/>
                        </a:rPr>
                        <a:t> Mall</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Showcenter</a:t>
                      </a:r>
                      <a:r>
                        <a:rPr lang="pt-BR" sz="900" b="0" i="0" u="none" strike="noStrike" dirty="0">
                          <a:solidFill>
                            <a:srgbClr val="000000"/>
                          </a:solidFill>
                          <a:effectLst/>
                          <a:latin typeface="Montserrat" panose="00000500000000000000" pitchFamily="2" charset="0"/>
                        </a:rPr>
                        <a:t>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Munro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21.510</a:t>
                      </a:r>
                    </a:p>
                  </a:txBody>
                  <a:tcPr marL="9525" marR="9525" marT="9525" marB="0" anchor="ctr"/>
                </a:tc>
                <a:extLst>
                  <a:ext uri="{0D108BD9-81ED-4DB2-BD59-A6C34878D82A}">
                    <a16:rowId xmlns:a16="http://schemas.microsoft.com/office/drawing/2014/main" val="3929758918"/>
                  </a:ext>
                </a:extLst>
              </a:tr>
              <a:tr h="308892">
                <a:tc>
                  <a:txBody>
                    <a:bodyPr/>
                    <a:lstStyle/>
                    <a:p>
                      <a:pPr algn="ctr" fontAlgn="b"/>
                      <a:r>
                        <a:rPr lang="pt-BR" sz="900" b="0" i="0" u="none" strike="noStrike" dirty="0" err="1">
                          <a:solidFill>
                            <a:srgbClr val="000000"/>
                          </a:solidFill>
                          <a:effectLst/>
                          <a:latin typeface="Montserrat" panose="00000500000000000000" pitchFamily="2" charset="0"/>
                        </a:rPr>
                        <a:t>Nordelta</a:t>
                      </a:r>
                      <a:r>
                        <a:rPr lang="pt-BR" sz="900" b="0" i="0" u="none" strike="noStrike" dirty="0">
                          <a:solidFill>
                            <a:srgbClr val="000000"/>
                          </a:solidFill>
                          <a:effectLst/>
                          <a:latin typeface="Montserrat" panose="00000500000000000000" pitchFamily="2" charset="0"/>
                        </a:rPr>
                        <a:t> Centro Comercial</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Cecnor</a:t>
                      </a:r>
                      <a:r>
                        <a:rPr lang="pt-BR" sz="900" b="0" i="0" u="none" strike="noStrike" dirty="0">
                          <a:solidFill>
                            <a:srgbClr val="000000"/>
                          </a:solidFill>
                          <a:effectLst/>
                          <a:latin typeface="Montserrat" panose="00000500000000000000" pitchFamily="2" charset="0"/>
                        </a:rPr>
                        <a:t> S.A.</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Nordelta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13.070</a:t>
                      </a:r>
                    </a:p>
                  </a:txBody>
                  <a:tcPr marL="9525" marR="9525" marT="9525" marB="0" anchor="ctr"/>
                </a:tc>
                <a:extLst>
                  <a:ext uri="{0D108BD9-81ED-4DB2-BD59-A6C34878D82A}">
                    <a16:rowId xmlns:a16="http://schemas.microsoft.com/office/drawing/2014/main" val="3933403289"/>
                  </a:ext>
                </a:extLst>
              </a:tr>
              <a:tr h="308892">
                <a:tc>
                  <a:txBody>
                    <a:bodyPr/>
                    <a:lstStyle/>
                    <a:p>
                      <a:pPr algn="ctr" fontAlgn="b"/>
                      <a:r>
                        <a:rPr lang="pt-BR" sz="900" b="0" i="0" u="none" strike="noStrike" dirty="0">
                          <a:solidFill>
                            <a:srgbClr val="000000"/>
                          </a:solidFill>
                          <a:effectLst/>
                          <a:latin typeface="Montserrat" panose="00000500000000000000" pitchFamily="2" charset="0"/>
                        </a:rPr>
                        <a:t>Nuevo Quilmes Plaza</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Fideicomiso</a:t>
                      </a:r>
                      <a:r>
                        <a:rPr lang="pt-BR" sz="900" b="0" i="0" u="none" strike="noStrike" dirty="0">
                          <a:solidFill>
                            <a:srgbClr val="000000"/>
                          </a:solidFill>
                          <a:effectLst/>
                          <a:latin typeface="Montserrat" panose="00000500000000000000" pitchFamily="2" charset="0"/>
                        </a:rPr>
                        <a:t> Nuevo Quilmes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Quilmes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9.763</a:t>
                      </a:r>
                    </a:p>
                  </a:txBody>
                  <a:tcPr marL="9525" marR="9525" marT="9525" marB="0" anchor="ctr"/>
                </a:tc>
                <a:extLst>
                  <a:ext uri="{0D108BD9-81ED-4DB2-BD59-A6C34878D82A}">
                    <a16:rowId xmlns:a16="http://schemas.microsoft.com/office/drawing/2014/main" val="562895131"/>
                  </a:ext>
                </a:extLst>
              </a:tr>
              <a:tr h="308892">
                <a:tc>
                  <a:txBody>
                    <a:bodyPr/>
                    <a:lstStyle/>
                    <a:p>
                      <a:pPr algn="ctr" fontAlgn="b"/>
                      <a:r>
                        <a:rPr lang="pt-BR" sz="900" b="0" i="0" u="none" strike="noStrike" dirty="0" err="1">
                          <a:solidFill>
                            <a:srgbClr val="000000"/>
                          </a:solidFill>
                          <a:effectLst/>
                          <a:latin typeface="Montserrat" panose="00000500000000000000" pitchFamily="2" charset="0"/>
                        </a:rPr>
                        <a:t>Nuevocentro</a:t>
                      </a:r>
                      <a:r>
                        <a:rPr lang="pt-BR" sz="900" b="0" i="0" u="none" strike="noStrike" dirty="0">
                          <a:solidFill>
                            <a:srgbClr val="000000"/>
                          </a:solidFill>
                          <a:effectLst/>
                          <a:latin typeface="Montserrat" panose="00000500000000000000" pitchFamily="2" charset="0"/>
                        </a:rPr>
                        <a:t>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Capdel</a:t>
                      </a:r>
                      <a:r>
                        <a:rPr lang="pt-BR" sz="900" b="0" i="0" u="none" strike="noStrike" dirty="0">
                          <a:solidFill>
                            <a:srgbClr val="000000"/>
                          </a:solidFill>
                          <a:effectLst/>
                          <a:latin typeface="Montserrat" panose="00000500000000000000" pitchFamily="2" charset="0"/>
                        </a:rPr>
                        <a:t>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Córdoba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Córdoba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27.508</a:t>
                      </a:r>
                    </a:p>
                  </a:txBody>
                  <a:tcPr marL="9525" marR="9525" marT="9525" marB="0" anchor="ctr"/>
                </a:tc>
                <a:extLst>
                  <a:ext uri="{0D108BD9-81ED-4DB2-BD59-A6C34878D82A}">
                    <a16:rowId xmlns:a16="http://schemas.microsoft.com/office/drawing/2014/main" val="2026311568"/>
                  </a:ext>
                </a:extLst>
              </a:tr>
              <a:tr h="308892">
                <a:tc>
                  <a:txBody>
                    <a:bodyPr/>
                    <a:lstStyle/>
                    <a:p>
                      <a:pPr algn="ctr" fontAlgn="b"/>
                      <a:r>
                        <a:rPr lang="pt-BR" sz="900" b="0" i="0" u="none" strike="noStrike" dirty="0">
                          <a:solidFill>
                            <a:srgbClr val="000000"/>
                          </a:solidFill>
                          <a:effectLst/>
                          <a:latin typeface="Montserrat" panose="00000500000000000000" pitchFamily="2" charset="0"/>
                        </a:rPr>
                        <a:t>Palmas Del Pilar</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Cencosud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Pilar</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68.222</a:t>
                      </a:r>
                    </a:p>
                  </a:txBody>
                  <a:tcPr marL="9525" marR="9525" marT="9525" marB="0" anchor="ctr"/>
                </a:tc>
                <a:extLst>
                  <a:ext uri="{0D108BD9-81ED-4DB2-BD59-A6C34878D82A}">
                    <a16:rowId xmlns:a16="http://schemas.microsoft.com/office/drawing/2014/main" val="3185641319"/>
                  </a:ext>
                </a:extLst>
              </a:tr>
              <a:tr h="308892">
                <a:tc>
                  <a:txBody>
                    <a:bodyPr/>
                    <a:lstStyle/>
                    <a:p>
                      <a:pPr algn="ctr" fontAlgn="b"/>
                      <a:r>
                        <a:rPr lang="pt-BR" sz="900" b="0" i="0" u="none" strike="noStrike" dirty="0">
                          <a:solidFill>
                            <a:srgbClr val="000000"/>
                          </a:solidFill>
                          <a:effectLst/>
                          <a:latin typeface="Montserrat" panose="00000500000000000000" pitchFamily="2" charset="0"/>
                        </a:rPr>
                        <a:t>Parque Avellaneda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Argentimo</a:t>
                      </a:r>
                      <a:r>
                        <a:rPr lang="pt-BR" sz="900" b="0" i="0" u="none" strike="noStrike" dirty="0">
                          <a:solidFill>
                            <a:srgbClr val="000000"/>
                          </a:solidFill>
                          <a:effectLst/>
                          <a:latin typeface="Montserrat" panose="00000500000000000000" pitchFamily="2" charset="0"/>
                        </a:rPr>
                        <a:t>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Avellaneda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9.388</a:t>
                      </a:r>
                    </a:p>
                  </a:txBody>
                  <a:tcPr marL="9525" marR="9525" marT="9525" marB="0" anchor="ctr"/>
                </a:tc>
                <a:extLst>
                  <a:ext uri="{0D108BD9-81ED-4DB2-BD59-A6C34878D82A}">
                    <a16:rowId xmlns:a16="http://schemas.microsoft.com/office/drawing/2014/main" val="2746906140"/>
                  </a:ext>
                </a:extLst>
              </a:tr>
              <a:tr h="308892">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Champagnat</a:t>
                      </a:r>
                    </a:p>
                  </a:txBody>
                  <a:tcPr marL="9525" marR="9525" marT="9525" marB="0" anchor="ctr"/>
                </a:tc>
                <a:tc>
                  <a:txBody>
                    <a:bodyPr/>
                    <a:lstStyle/>
                    <a:p>
                      <a:pPr algn="ctr" fontAlgn="b"/>
                      <a:r>
                        <a:rPr lang="es-ES" sz="900" b="0" i="0" u="none" strike="noStrike" dirty="0" err="1">
                          <a:solidFill>
                            <a:srgbClr val="000000"/>
                          </a:solidFill>
                          <a:effectLst/>
                          <a:latin typeface="Montserrat" panose="00000500000000000000" pitchFamily="2" charset="0"/>
                        </a:rPr>
                        <a:t>Musmark</a:t>
                      </a:r>
                      <a:r>
                        <a:rPr lang="es-ES" sz="900" b="0" i="0" u="none" strike="noStrike" dirty="0">
                          <a:solidFill>
                            <a:srgbClr val="000000"/>
                          </a:solidFill>
                          <a:effectLst/>
                          <a:latin typeface="Montserrat" panose="00000500000000000000" pitchFamily="2" charset="0"/>
                        </a:rPr>
                        <a:t> S.A. - Grupo Paseos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Pilar</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14.578</a:t>
                      </a:r>
                    </a:p>
                  </a:txBody>
                  <a:tcPr marL="9525" marR="9525" marT="9525" marB="0" anchor="ctr"/>
                </a:tc>
                <a:extLst>
                  <a:ext uri="{0D108BD9-81ED-4DB2-BD59-A6C34878D82A}">
                    <a16:rowId xmlns:a16="http://schemas.microsoft.com/office/drawing/2014/main" val="4084903455"/>
                  </a:ext>
                </a:extLst>
              </a:tr>
              <a:tr h="420869">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De La Patagonia</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S.A. Importadora Y Exportadora De La Patagonia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Neuquén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Neuquén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9.300</a:t>
                      </a:r>
                    </a:p>
                  </a:txBody>
                  <a:tcPr marL="9525" marR="9525" marT="9525" marB="0" anchor="ctr"/>
                </a:tc>
                <a:extLst>
                  <a:ext uri="{0D108BD9-81ED-4DB2-BD59-A6C34878D82A}">
                    <a16:rowId xmlns:a16="http://schemas.microsoft.com/office/drawing/2014/main" val="3857270473"/>
                  </a:ext>
                </a:extLst>
              </a:tr>
              <a:tr h="308892">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Del Fuego</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Fideicomiso</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Ushuaia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Ushuaia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Tierra Del Fuego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10.700</a:t>
                      </a:r>
                    </a:p>
                  </a:txBody>
                  <a:tcPr marL="9525" marR="9525" marT="9525" marB="0" anchor="ctr"/>
                </a:tc>
                <a:extLst>
                  <a:ext uri="{0D108BD9-81ED-4DB2-BD59-A6C34878D82A}">
                    <a16:rowId xmlns:a16="http://schemas.microsoft.com/office/drawing/2014/main" val="929604792"/>
                  </a:ext>
                </a:extLst>
              </a:tr>
              <a:tr h="308892">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Lugones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Libertad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Córdoba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Córdoba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28.155</a:t>
                      </a:r>
                    </a:p>
                  </a:txBody>
                  <a:tcPr marL="9525" marR="9525" marT="9525" marB="0" anchor="ctr"/>
                </a:tc>
                <a:extLst>
                  <a:ext uri="{0D108BD9-81ED-4DB2-BD59-A6C34878D82A}">
                    <a16:rowId xmlns:a16="http://schemas.microsoft.com/office/drawing/2014/main" val="3611666958"/>
                  </a:ext>
                </a:extLst>
              </a:tr>
              <a:tr h="308892">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Rivera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Libertad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Córdoba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Córdoba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11.855</a:t>
                      </a:r>
                    </a:p>
                  </a:txBody>
                  <a:tcPr marL="9525" marR="9525" marT="9525" marB="0" anchor="ctr"/>
                </a:tc>
                <a:extLst>
                  <a:ext uri="{0D108BD9-81ED-4DB2-BD59-A6C34878D82A}">
                    <a16:rowId xmlns:a16="http://schemas.microsoft.com/office/drawing/2014/main" val="1661396278"/>
                  </a:ext>
                </a:extLst>
              </a:tr>
              <a:tr h="308892">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Salta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Libertad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Salta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Salta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14.665</a:t>
                      </a:r>
                    </a:p>
                  </a:txBody>
                  <a:tcPr marL="9525" marR="9525" marT="9525" marB="0" anchor="ctr"/>
                </a:tc>
                <a:extLst>
                  <a:ext uri="{0D108BD9-81ED-4DB2-BD59-A6C34878D82A}">
                    <a16:rowId xmlns:a16="http://schemas.microsoft.com/office/drawing/2014/main" val="1428700010"/>
                  </a:ext>
                </a:extLst>
              </a:tr>
              <a:tr h="308892">
                <a:tc>
                  <a:txBody>
                    <a:bodyPr/>
                    <a:lstStyle/>
                    <a:p>
                      <a:pPr algn="ctr" fontAlgn="b"/>
                      <a:r>
                        <a:rPr lang="pt-BR" sz="900" b="0" i="0" u="none" strike="noStrike" dirty="0" err="1">
                          <a:solidFill>
                            <a:srgbClr val="000000"/>
                          </a:solidFill>
                          <a:effectLst/>
                          <a:latin typeface="Montserrat" panose="00000500000000000000" pitchFamily="2" charset="0"/>
                        </a:rPr>
                        <a:t>Paseo</a:t>
                      </a:r>
                      <a:r>
                        <a:rPr lang="pt-BR" sz="900" b="0" i="0" u="none" strike="noStrike" dirty="0">
                          <a:solidFill>
                            <a:srgbClr val="000000"/>
                          </a:solidFill>
                          <a:effectLst/>
                          <a:latin typeface="Montserrat" panose="00000500000000000000" pitchFamily="2" charset="0"/>
                        </a:rPr>
                        <a:t> San Juan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Libertad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 Juan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 Juan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18.537</a:t>
                      </a:r>
                    </a:p>
                  </a:txBody>
                  <a:tcPr marL="9525" marR="9525" marT="9525" marB="0" anchor="ctr"/>
                </a:tc>
                <a:extLst>
                  <a:ext uri="{0D108BD9-81ED-4DB2-BD59-A6C34878D82A}">
                    <a16:rowId xmlns:a16="http://schemas.microsoft.com/office/drawing/2014/main" val="3773668651"/>
                  </a:ext>
                </a:extLst>
              </a:tr>
              <a:tr h="308892">
                <a:tc>
                  <a:txBody>
                    <a:bodyPr/>
                    <a:lstStyle/>
                    <a:p>
                      <a:pPr algn="ctr" fontAlgn="b"/>
                      <a:r>
                        <a:rPr lang="pt-BR" sz="900" b="0" i="0" u="none" strike="noStrike" dirty="0">
                          <a:solidFill>
                            <a:srgbClr val="000000"/>
                          </a:solidFill>
                          <a:effectLst/>
                          <a:latin typeface="Montserrat" panose="00000500000000000000" pitchFamily="2" charset="0"/>
                        </a:rPr>
                        <a:t>Paso Del Bosque</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Micropack</a:t>
                      </a:r>
                      <a:r>
                        <a:rPr lang="pt-BR" sz="900" b="0" i="0" u="none" strike="noStrike" dirty="0">
                          <a:solidFill>
                            <a:srgbClr val="000000"/>
                          </a:solidFill>
                          <a:effectLst/>
                          <a:latin typeface="Montserrat" panose="00000500000000000000" pitchFamily="2" charset="0"/>
                        </a:rPr>
                        <a:t>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Rosario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Santa Fe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8.500</a:t>
                      </a:r>
                    </a:p>
                  </a:txBody>
                  <a:tcPr marL="9525" marR="9525" marT="9525" marB="0" anchor="ctr"/>
                </a:tc>
                <a:extLst>
                  <a:ext uri="{0D108BD9-81ED-4DB2-BD59-A6C34878D82A}">
                    <a16:rowId xmlns:a16="http://schemas.microsoft.com/office/drawing/2014/main" val="2573794083"/>
                  </a:ext>
                </a:extLst>
              </a:tr>
              <a:tr h="308892">
                <a:tc>
                  <a:txBody>
                    <a:bodyPr/>
                    <a:lstStyle/>
                    <a:p>
                      <a:pPr algn="ctr" fontAlgn="b"/>
                      <a:r>
                        <a:rPr lang="pt-BR" sz="900" b="0" i="0" u="none" strike="noStrike" dirty="0">
                          <a:solidFill>
                            <a:srgbClr val="000000"/>
                          </a:solidFill>
                          <a:effectLst/>
                          <a:latin typeface="Montserrat" panose="00000500000000000000" pitchFamily="2" charset="0"/>
                        </a:rPr>
                        <a:t>Patio </a:t>
                      </a:r>
                      <a:r>
                        <a:rPr lang="pt-BR" sz="900" b="0" i="0" u="none" strike="noStrike" dirty="0" err="1">
                          <a:solidFill>
                            <a:srgbClr val="000000"/>
                          </a:solidFill>
                          <a:effectLst/>
                          <a:latin typeface="Montserrat" panose="00000500000000000000" pitchFamily="2" charset="0"/>
                        </a:rPr>
                        <a:t>Bullrich</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IRSA Inversiones Y Representaciones S.A.</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10.974</a:t>
                      </a:r>
                    </a:p>
                  </a:txBody>
                  <a:tcPr marL="9525" marR="9525" marT="9525" marB="0" anchor="ctr"/>
                </a:tc>
                <a:extLst>
                  <a:ext uri="{0D108BD9-81ED-4DB2-BD59-A6C34878D82A}">
                    <a16:rowId xmlns:a16="http://schemas.microsoft.com/office/drawing/2014/main" val="3402022351"/>
                  </a:ext>
                </a:extLst>
              </a:tr>
            </a:tbl>
          </a:graphicData>
        </a:graphic>
      </p:graphicFrame>
      <p:pic>
        <p:nvPicPr>
          <p:cNvPr id="5" name="Imagem 4" descr="Uma imagem contendo Diagrama&#10;&#10;Descrição gerada automaticamente">
            <a:extLst>
              <a:ext uri="{FF2B5EF4-FFF2-40B4-BE49-F238E27FC236}">
                <a16:creationId xmlns:a16="http://schemas.microsoft.com/office/drawing/2014/main" id="{8F339FBF-F705-70A1-C7C3-666220BD0728}"/>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6084" t="50387" r="6601" b="10444"/>
          <a:stretch/>
        </p:blipFill>
        <p:spPr>
          <a:xfrm rot="16200000">
            <a:off x="-3125093" y="3125093"/>
            <a:ext cx="6846680" cy="596494"/>
          </a:xfrm>
          <a:prstGeom prst="rect">
            <a:avLst/>
          </a:prstGeom>
        </p:spPr>
      </p:pic>
      <p:sp>
        <p:nvSpPr>
          <p:cNvPr id="2" name="CaixaDeTexto 1">
            <a:extLst>
              <a:ext uri="{FF2B5EF4-FFF2-40B4-BE49-F238E27FC236}">
                <a16:creationId xmlns:a16="http://schemas.microsoft.com/office/drawing/2014/main" id="{DA171A37-B9E7-4C62-7924-70C778133DB3}"/>
              </a:ext>
            </a:extLst>
          </p:cNvPr>
          <p:cNvSpPr txBox="1"/>
          <p:nvPr/>
        </p:nvSpPr>
        <p:spPr>
          <a:xfrm>
            <a:off x="888319" y="3473463"/>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74A9DB"/>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74A9DB"/>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74A9DB"/>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C8CB0277-EAB0-D69A-5CF4-3E94EAC72DF4}"/>
              </a:ext>
            </a:extLst>
          </p:cNvPr>
          <p:cNvGrpSpPr/>
          <p:nvPr/>
        </p:nvGrpSpPr>
        <p:grpSpPr>
          <a:xfrm>
            <a:off x="0" y="-203200"/>
            <a:ext cx="596496" cy="7096541"/>
            <a:chOff x="0" y="9939"/>
            <a:chExt cx="596496" cy="6858002"/>
          </a:xfrm>
        </p:grpSpPr>
        <p:pic>
          <p:nvPicPr>
            <p:cNvPr id="6" name="Imagem 5" descr="Uma imagem contendo Diagrama&#10;&#10;Descrição gerada automaticamente">
              <a:extLst>
                <a:ext uri="{FF2B5EF4-FFF2-40B4-BE49-F238E27FC236}">
                  <a16:creationId xmlns:a16="http://schemas.microsoft.com/office/drawing/2014/main" id="{6BAC517B-1D06-A19B-D646-5EFA347A054A}"/>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6084" t="50387" r="6601" b="10444"/>
            <a:stretch/>
          </p:blipFill>
          <p:spPr>
            <a:xfrm rot="16200000">
              <a:off x="-3130752" y="3140693"/>
              <a:ext cx="6858002" cy="596494"/>
            </a:xfrm>
            <a:prstGeom prst="rect">
              <a:avLst/>
            </a:prstGeom>
          </p:spPr>
        </p:pic>
        <p:sp>
          <p:nvSpPr>
            <p:cNvPr id="7" name="Retângulo 6">
              <a:extLst>
                <a:ext uri="{FF2B5EF4-FFF2-40B4-BE49-F238E27FC236}">
                  <a16:creationId xmlns:a16="http://schemas.microsoft.com/office/drawing/2014/main" id="{77CFB059-CF9D-C8CD-14DE-F1FC54CFDFED}"/>
                </a:ext>
              </a:extLst>
            </p:cNvPr>
            <p:cNvSpPr/>
            <p:nvPr/>
          </p:nvSpPr>
          <p:spPr>
            <a:xfrm>
              <a:off x="0" y="2112621"/>
              <a:ext cx="275303" cy="276374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9" name="Retângulo: Cantos Arredondados 8">
            <a:extLst>
              <a:ext uri="{FF2B5EF4-FFF2-40B4-BE49-F238E27FC236}">
                <a16:creationId xmlns:a16="http://schemas.microsoft.com/office/drawing/2014/main" id="{BE140925-5EEC-A099-3209-7099E110D688}"/>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25</a:t>
            </a:r>
          </a:p>
        </p:txBody>
      </p:sp>
      <p:sp>
        <p:nvSpPr>
          <p:cNvPr id="8" name="Retângulo: Cantos Arredondados 7">
            <a:hlinkClick r:id="rId3" action="ppaction://hlinksldjump"/>
            <a:extLst>
              <a:ext uri="{FF2B5EF4-FFF2-40B4-BE49-F238E27FC236}">
                <a16:creationId xmlns:a16="http://schemas.microsoft.com/office/drawing/2014/main" id="{1B75C47B-63F2-D480-16AC-B0BFCB6152A5}"/>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33988595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Elipse 32">
            <a:extLst>
              <a:ext uri="{FF2B5EF4-FFF2-40B4-BE49-F238E27FC236}">
                <a16:creationId xmlns:a16="http://schemas.microsoft.com/office/drawing/2014/main" id="{2A5E699A-EC03-26E1-1AA7-A198757AF257}"/>
              </a:ext>
            </a:extLst>
          </p:cNvPr>
          <p:cNvSpPr/>
          <p:nvPr/>
        </p:nvSpPr>
        <p:spPr>
          <a:xfrm>
            <a:off x="723070" y="360615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34" name="Conector reto 33">
            <a:extLst>
              <a:ext uri="{FF2B5EF4-FFF2-40B4-BE49-F238E27FC236}">
                <a16:creationId xmlns:a16="http://schemas.microsoft.com/office/drawing/2014/main" id="{369AB8F3-200C-91D8-6013-31C5BEBBA299}"/>
              </a:ext>
            </a:extLst>
          </p:cNvPr>
          <p:cNvCxnSpPr>
            <a:cxnSpLocks/>
          </p:cNvCxnSpPr>
          <p:nvPr/>
        </p:nvCxnSpPr>
        <p:spPr>
          <a:xfrm>
            <a:off x="802871" y="-203200"/>
            <a:ext cx="0" cy="395219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3" name="Tabela 6">
            <a:extLst>
              <a:ext uri="{FF2B5EF4-FFF2-40B4-BE49-F238E27FC236}">
                <a16:creationId xmlns:a16="http://schemas.microsoft.com/office/drawing/2014/main" id="{09845D77-C551-3E5A-D3B3-90658E8C4005}"/>
              </a:ext>
            </a:extLst>
          </p:cNvPr>
          <p:cNvGraphicFramePr>
            <a:graphicFrameLocks noGrp="1"/>
          </p:cNvGraphicFramePr>
          <p:nvPr>
            <p:extLst>
              <p:ext uri="{D42A27DB-BD31-4B8C-83A1-F6EECF244321}">
                <p14:modId xmlns:p14="http://schemas.microsoft.com/office/powerpoint/2010/main" val="3265870335"/>
              </p:ext>
            </p:extLst>
          </p:nvPr>
        </p:nvGraphicFramePr>
        <p:xfrm>
          <a:off x="3725782" y="0"/>
          <a:ext cx="7812001" cy="6832648"/>
        </p:xfrm>
        <a:graphic>
          <a:graphicData uri="http://schemas.openxmlformats.org/drawingml/2006/table">
            <a:tbl>
              <a:tblPr firstRow="1" bandRow="1">
                <a:tableStyleId>{5C22544A-7EE6-4342-B048-85BDC9FD1C3A}</a:tableStyleId>
              </a:tblPr>
              <a:tblGrid>
                <a:gridCol w="1662129">
                  <a:extLst>
                    <a:ext uri="{9D8B030D-6E8A-4147-A177-3AD203B41FA5}">
                      <a16:colId xmlns:a16="http://schemas.microsoft.com/office/drawing/2014/main" val="3049885317"/>
                    </a:ext>
                  </a:extLst>
                </a:gridCol>
                <a:gridCol w="1662129">
                  <a:extLst>
                    <a:ext uri="{9D8B030D-6E8A-4147-A177-3AD203B41FA5}">
                      <a16:colId xmlns:a16="http://schemas.microsoft.com/office/drawing/2014/main" val="867868816"/>
                    </a:ext>
                  </a:extLst>
                </a:gridCol>
                <a:gridCol w="1662129">
                  <a:extLst>
                    <a:ext uri="{9D8B030D-6E8A-4147-A177-3AD203B41FA5}">
                      <a16:colId xmlns:a16="http://schemas.microsoft.com/office/drawing/2014/main" val="3117169216"/>
                    </a:ext>
                  </a:extLst>
                </a:gridCol>
                <a:gridCol w="1662129">
                  <a:extLst>
                    <a:ext uri="{9D8B030D-6E8A-4147-A177-3AD203B41FA5}">
                      <a16:colId xmlns:a16="http://schemas.microsoft.com/office/drawing/2014/main" val="1852995145"/>
                    </a:ext>
                  </a:extLst>
                </a:gridCol>
                <a:gridCol w="1163485">
                  <a:extLst>
                    <a:ext uri="{9D8B030D-6E8A-4147-A177-3AD203B41FA5}">
                      <a16:colId xmlns:a16="http://schemas.microsoft.com/office/drawing/2014/main" val="615224810"/>
                    </a:ext>
                  </a:extLst>
                </a:gridCol>
              </a:tblGrid>
              <a:tr h="557848">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298800">
                <a:tc>
                  <a:txBody>
                    <a:bodyPr/>
                    <a:lstStyle/>
                    <a:p>
                      <a:pPr algn="ctr" fontAlgn="b"/>
                      <a:r>
                        <a:rPr lang="pt-BR" sz="900" b="0" i="0" u="none" strike="noStrike" dirty="0">
                          <a:solidFill>
                            <a:srgbClr val="000000"/>
                          </a:solidFill>
                          <a:effectLst/>
                          <a:latin typeface="Montserrat" panose="00000500000000000000" pitchFamily="2" charset="0"/>
                        </a:rPr>
                        <a:t>Patio Olmos</a:t>
                      </a:r>
                    </a:p>
                  </a:txBody>
                  <a:tcPr marL="9525" marR="9525" marT="9525" marB="0" anchor="ctr">
                    <a:solidFill>
                      <a:srgbClr val="D2DEEF"/>
                    </a:solidFill>
                  </a:tcPr>
                </a:tc>
                <a:tc>
                  <a:txBody>
                    <a:bodyPr/>
                    <a:lstStyle/>
                    <a:p>
                      <a:pPr algn="ctr" fontAlgn="b"/>
                      <a:r>
                        <a:rPr lang="pt-BR" sz="900" b="0" i="0" u="none" strike="noStrike" dirty="0" err="1">
                          <a:solidFill>
                            <a:srgbClr val="000000"/>
                          </a:solidFill>
                          <a:effectLst/>
                          <a:latin typeface="Montserrat" panose="00000500000000000000" pitchFamily="2" charset="0"/>
                        </a:rPr>
                        <a:t>Ymk</a:t>
                      </a:r>
                      <a:r>
                        <a:rPr lang="pt-BR" sz="900" b="0" i="0" u="none" strike="noStrike" dirty="0">
                          <a:solidFill>
                            <a:srgbClr val="000000"/>
                          </a:solidFill>
                          <a:effectLst/>
                          <a:latin typeface="Montserrat" panose="00000500000000000000" pitchFamily="2" charset="0"/>
                        </a:rPr>
                        <a:t> S.A.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Córdoba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Córdoba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17.595</a:t>
                      </a:r>
                    </a:p>
                  </a:txBody>
                  <a:tcPr marL="9525" marR="9525" marT="9525" marB="0" anchor="ctr"/>
                </a:tc>
                <a:extLst>
                  <a:ext uri="{0D108BD9-81ED-4DB2-BD59-A6C34878D82A}">
                    <a16:rowId xmlns:a16="http://schemas.microsoft.com/office/drawing/2014/main" val="4084838371"/>
                  </a:ext>
                </a:extLst>
              </a:tr>
              <a:tr h="298800">
                <a:tc>
                  <a:txBody>
                    <a:bodyPr/>
                    <a:lstStyle/>
                    <a:p>
                      <a:pPr algn="ctr" fontAlgn="b"/>
                      <a:r>
                        <a:rPr lang="pt-BR" sz="900" b="0" i="0" u="none" strike="noStrike" dirty="0">
                          <a:solidFill>
                            <a:srgbClr val="000000"/>
                          </a:solidFill>
                          <a:effectLst/>
                          <a:latin typeface="Montserrat" panose="00000500000000000000" pitchFamily="2" charset="0"/>
                        </a:rPr>
                        <a:t>Plaza </a:t>
                      </a:r>
                      <a:r>
                        <a:rPr lang="pt-BR" sz="900" b="0" i="0" u="none" strike="noStrike" dirty="0" err="1">
                          <a:solidFill>
                            <a:srgbClr val="000000"/>
                          </a:solidFill>
                          <a:effectLst/>
                          <a:latin typeface="Montserrat" panose="00000500000000000000" pitchFamily="2" charset="0"/>
                        </a:rPr>
                        <a:t>Liniers</a:t>
                      </a:r>
                      <a:endParaRPr lang="pt-BR" sz="900" b="0" i="0" u="none" strike="noStrike" dirty="0">
                        <a:solidFill>
                          <a:srgbClr val="000000"/>
                        </a:solidFill>
                        <a:effectLst/>
                        <a:latin typeface="Montserrat" panose="00000500000000000000" pitchFamily="2" charset="0"/>
                      </a:endParaRPr>
                    </a:p>
                  </a:txBody>
                  <a:tcPr marL="9525" marR="9525" marT="9525" marB="0" anchor="ctr">
                    <a:solidFill>
                      <a:srgbClr val="EAEFF7"/>
                    </a:solidFill>
                  </a:tcPr>
                </a:tc>
                <a:tc>
                  <a:txBody>
                    <a:bodyPr/>
                    <a:lstStyle/>
                    <a:p>
                      <a:pPr algn="ctr" fontAlgn="b"/>
                      <a:r>
                        <a:rPr lang="pt-BR" sz="900" b="0" i="0" u="none" strike="noStrike" dirty="0">
                          <a:solidFill>
                            <a:srgbClr val="000000"/>
                          </a:solidFill>
                          <a:effectLst/>
                          <a:latin typeface="Montserrat" panose="00000500000000000000" pitchFamily="2" charset="0"/>
                        </a:rPr>
                        <a:t>Otto </a:t>
                      </a:r>
                      <a:r>
                        <a:rPr lang="pt-BR" sz="900" b="0" i="0" u="none" strike="noStrike" dirty="0" err="1">
                          <a:solidFill>
                            <a:srgbClr val="000000"/>
                          </a:solidFill>
                          <a:effectLst/>
                          <a:latin typeface="Montserrat" panose="00000500000000000000" pitchFamily="2" charset="0"/>
                        </a:rPr>
                        <a:t>Garde</a:t>
                      </a:r>
                      <a:r>
                        <a:rPr lang="pt-BR" sz="900" b="0" i="0" u="none" strike="noStrike" dirty="0">
                          <a:solidFill>
                            <a:srgbClr val="000000"/>
                          </a:solidFill>
                          <a:effectLst/>
                          <a:latin typeface="Montserrat" panose="00000500000000000000" pitchFamily="2" charset="0"/>
                        </a:rPr>
                        <a:t> Y </a:t>
                      </a:r>
                      <a:r>
                        <a:rPr lang="pt-BR" sz="900" b="0" i="0" u="none" strike="noStrike" dirty="0" err="1">
                          <a:solidFill>
                            <a:srgbClr val="000000"/>
                          </a:solidFill>
                          <a:effectLst/>
                          <a:latin typeface="Montserrat" panose="00000500000000000000" pitchFamily="2" charset="0"/>
                        </a:rPr>
                        <a:t>Cía</a:t>
                      </a:r>
                      <a:r>
                        <a:rPr lang="pt-BR" sz="900" b="0" i="0" u="none" strike="noStrike" dirty="0">
                          <a:solidFill>
                            <a:srgbClr val="000000"/>
                          </a:solidFill>
                          <a:effectLst/>
                          <a:latin typeface="Montserrat" panose="00000500000000000000" pitchFamily="2" charset="0"/>
                        </a:rPr>
                        <a:t>. S.A. Ind. </a:t>
                      </a:r>
                      <a:r>
                        <a:rPr lang="pt-BR" sz="900" b="0" i="0" u="none" strike="noStrike" dirty="0" err="1">
                          <a:solidFill>
                            <a:srgbClr val="000000"/>
                          </a:solidFill>
                          <a:effectLst/>
                          <a:latin typeface="Montserrat" panose="00000500000000000000" pitchFamily="2" charset="0"/>
                        </a:rPr>
                        <a:t>Ccial</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Financ</a:t>
                      </a:r>
                      <a:r>
                        <a:rPr lang="pt-BR" sz="900" b="0" i="0" u="none" strike="noStrike" dirty="0">
                          <a:solidFill>
                            <a:srgbClr val="000000"/>
                          </a:solidFill>
                          <a:effectLst/>
                          <a:latin typeface="Montserrat" panose="00000500000000000000" pitchFamily="2" charset="0"/>
                        </a:rPr>
                        <a:t>. E </a:t>
                      </a:r>
                      <a:r>
                        <a:rPr lang="pt-BR" sz="900" b="0" i="0" u="none" strike="noStrike" dirty="0" err="1">
                          <a:solidFill>
                            <a:srgbClr val="000000"/>
                          </a:solidFill>
                          <a:effectLst/>
                          <a:latin typeface="Montserrat" panose="00000500000000000000" pitchFamily="2" charset="0"/>
                        </a:rPr>
                        <a:t>Inmob</a:t>
                      </a:r>
                      <a:r>
                        <a:rPr lang="pt-BR" sz="900" b="0" i="0" u="none" strike="noStrike" dirty="0">
                          <a:solidFill>
                            <a:srgbClr val="000000"/>
                          </a:solidFill>
                          <a:effectLst/>
                          <a:latin typeface="Montserrat" panose="00000500000000000000" pitchFamily="2" charset="0"/>
                        </a:rPr>
                        <a:t>.</a:t>
                      </a:r>
                    </a:p>
                  </a:txBody>
                  <a:tcPr marL="9525" marR="9525" marT="9525" marB="0" anchor="ctr"/>
                </a:tc>
                <a:tc>
                  <a:txBody>
                    <a:bodyPr/>
                    <a:lstStyle/>
                    <a:p>
                      <a:pPr algn="ctr" fontAlgn="b"/>
                      <a:r>
                        <a:rPr lang="es-ES" sz="900" b="0" i="0" u="none" strike="noStrike">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es-ES" sz="900" b="0" i="0" u="none" strike="noStrike">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9.069</a:t>
                      </a:r>
                    </a:p>
                  </a:txBody>
                  <a:tcPr marL="9525" marR="9525" marT="9525" marB="0" anchor="ctr"/>
                </a:tc>
                <a:extLst>
                  <a:ext uri="{0D108BD9-81ED-4DB2-BD59-A6C34878D82A}">
                    <a16:rowId xmlns:a16="http://schemas.microsoft.com/office/drawing/2014/main" val="3980164922"/>
                  </a:ext>
                </a:extLst>
              </a:tr>
              <a:tr h="298800">
                <a:tc>
                  <a:txBody>
                    <a:bodyPr/>
                    <a:lstStyle/>
                    <a:p>
                      <a:pPr algn="ctr" fontAlgn="b"/>
                      <a:r>
                        <a:rPr lang="pt-BR" sz="900" b="0" i="0" u="none" strike="noStrike" dirty="0">
                          <a:solidFill>
                            <a:srgbClr val="000000"/>
                          </a:solidFill>
                          <a:effectLst/>
                          <a:latin typeface="Montserrat" panose="00000500000000000000" pitchFamily="2" charset="0"/>
                        </a:rPr>
                        <a:t>Plaza Oeste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Cencosud S.A.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Morón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33.921</a:t>
                      </a:r>
                    </a:p>
                  </a:txBody>
                  <a:tcPr marL="9525" marR="9525" marT="9525" marB="0" anchor="ctr"/>
                </a:tc>
                <a:extLst>
                  <a:ext uri="{0D108BD9-81ED-4DB2-BD59-A6C34878D82A}">
                    <a16:rowId xmlns:a16="http://schemas.microsoft.com/office/drawing/2014/main" val="2169466808"/>
                  </a:ext>
                </a:extLst>
              </a:tr>
              <a:tr h="298800">
                <a:tc>
                  <a:txBody>
                    <a:bodyPr/>
                    <a:lstStyle/>
                    <a:p>
                      <a:pPr algn="ctr" fontAlgn="b"/>
                      <a:r>
                        <a:rPr lang="pt-BR" sz="900" b="0" i="0" u="none" strike="noStrike" dirty="0">
                          <a:solidFill>
                            <a:srgbClr val="000000"/>
                          </a:solidFill>
                          <a:effectLst/>
                          <a:latin typeface="Montserrat" panose="00000500000000000000" pitchFamily="2" charset="0"/>
                        </a:rPr>
                        <a:t>Portal Lomas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Cencosud S.A.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Lomas de Zamora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35.667</a:t>
                      </a:r>
                    </a:p>
                  </a:txBody>
                  <a:tcPr marL="9525" marR="9525" marT="9525" marB="0" anchor="ctr"/>
                </a:tc>
                <a:extLst>
                  <a:ext uri="{0D108BD9-81ED-4DB2-BD59-A6C34878D82A}">
                    <a16:rowId xmlns:a16="http://schemas.microsoft.com/office/drawing/2014/main" val="2561620714"/>
                  </a:ext>
                </a:extLst>
              </a:tr>
              <a:tr h="298800">
                <a:tc>
                  <a:txBody>
                    <a:bodyPr/>
                    <a:lstStyle/>
                    <a:p>
                      <a:pPr algn="ctr" fontAlgn="b"/>
                      <a:r>
                        <a:rPr lang="pt-BR" sz="900" b="0" i="0" u="none" strike="noStrike" dirty="0">
                          <a:solidFill>
                            <a:srgbClr val="000000"/>
                          </a:solidFill>
                          <a:effectLst/>
                          <a:latin typeface="Montserrat" panose="00000500000000000000" pitchFamily="2" charset="0"/>
                        </a:rPr>
                        <a:t>Portal Los Andes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Cencosud S.A.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Mendoza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Mendoza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32.386</a:t>
                      </a:r>
                    </a:p>
                  </a:txBody>
                  <a:tcPr marL="9525" marR="9525" marT="9525" marB="0" anchor="ctr"/>
                </a:tc>
                <a:extLst>
                  <a:ext uri="{0D108BD9-81ED-4DB2-BD59-A6C34878D82A}">
                    <a16:rowId xmlns:a16="http://schemas.microsoft.com/office/drawing/2014/main" val="470419466"/>
                  </a:ext>
                </a:extLst>
              </a:tr>
              <a:tr h="298800">
                <a:tc>
                  <a:txBody>
                    <a:bodyPr/>
                    <a:lstStyle/>
                    <a:p>
                      <a:pPr algn="ctr" fontAlgn="b"/>
                      <a:r>
                        <a:rPr lang="pt-BR" sz="900" b="0" i="0" u="none" strike="noStrike" dirty="0">
                          <a:solidFill>
                            <a:srgbClr val="000000"/>
                          </a:solidFill>
                          <a:effectLst/>
                          <a:latin typeface="Montserrat" panose="00000500000000000000" pitchFamily="2" charset="0"/>
                        </a:rPr>
                        <a:t>Portal Patagonia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Cencosud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Neuquén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Neuquén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38.442</a:t>
                      </a:r>
                    </a:p>
                  </a:txBody>
                  <a:tcPr marL="9525" marR="9525" marT="9525" marB="0" anchor="ctr"/>
                </a:tc>
                <a:extLst>
                  <a:ext uri="{0D108BD9-81ED-4DB2-BD59-A6C34878D82A}">
                    <a16:rowId xmlns:a16="http://schemas.microsoft.com/office/drawing/2014/main" val="3929758918"/>
                  </a:ext>
                </a:extLst>
              </a:tr>
              <a:tr h="298800">
                <a:tc>
                  <a:txBody>
                    <a:bodyPr/>
                    <a:lstStyle/>
                    <a:p>
                      <a:pPr algn="ctr" fontAlgn="b"/>
                      <a:r>
                        <a:rPr lang="pt-BR" sz="900" b="0" i="0" u="none" strike="noStrike" dirty="0">
                          <a:solidFill>
                            <a:srgbClr val="000000"/>
                          </a:solidFill>
                          <a:effectLst/>
                          <a:latin typeface="Montserrat" panose="00000500000000000000" pitchFamily="2" charset="0"/>
                        </a:rPr>
                        <a:t>Portal Rosario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Cencosud S.A.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Rosario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Fe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57.426</a:t>
                      </a:r>
                    </a:p>
                  </a:txBody>
                  <a:tcPr marL="9525" marR="9525" marT="9525" marB="0" anchor="ctr"/>
                </a:tc>
                <a:extLst>
                  <a:ext uri="{0D108BD9-81ED-4DB2-BD59-A6C34878D82A}">
                    <a16:rowId xmlns:a16="http://schemas.microsoft.com/office/drawing/2014/main" val="3933403289"/>
                  </a:ext>
                </a:extLst>
              </a:tr>
              <a:tr h="298800">
                <a:tc>
                  <a:txBody>
                    <a:bodyPr/>
                    <a:lstStyle/>
                    <a:p>
                      <a:pPr algn="ctr" fontAlgn="b"/>
                      <a:r>
                        <a:rPr lang="pt-BR" sz="900" b="0" i="0" u="none" strike="noStrike" dirty="0">
                          <a:solidFill>
                            <a:srgbClr val="000000"/>
                          </a:solidFill>
                          <a:effectLst/>
                          <a:latin typeface="Montserrat" panose="00000500000000000000" pitchFamily="2" charset="0"/>
                        </a:rPr>
                        <a:t>Portal Salta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Cencosud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Salta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Salta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23.511</a:t>
                      </a:r>
                    </a:p>
                  </a:txBody>
                  <a:tcPr marL="9525" marR="9525" marT="9525" marB="0" anchor="ctr"/>
                </a:tc>
                <a:extLst>
                  <a:ext uri="{0D108BD9-81ED-4DB2-BD59-A6C34878D82A}">
                    <a16:rowId xmlns:a16="http://schemas.microsoft.com/office/drawing/2014/main" val="562895131"/>
                  </a:ext>
                </a:extLst>
              </a:tr>
              <a:tr h="298800">
                <a:tc>
                  <a:txBody>
                    <a:bodyPr/>
                    <a:lstStyle/>
                    <a:p>
                      <a:pPr algn="ctr" fontAlgn="b"/>
                      <a:r>
                        <a:rPr lang="pt-BR" sz="900" b="0" i="0" u="none" strike="noStrike" dirty="0">
                          <a:solidFill>
                            <a:srgbClr val="000000"/>
                          </a:solidFill>
                          <a:effectLst/>
                          <a:latin typeface="Montserrat" panose="00000500000000000000" pitchFamily="2" charset="0"/>
                        </a:rPr>
                        <a:t>Portal Santiago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Cencosud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Santiago </a:t>
                      </a:r>
                      <a:r>
                        <a:rPr lang="pt-BR" sz="900" b="0" i="0" u="none" strike="noStrike" dirty="0" err="1">
                          <a:solidFill>
                            <a:srgbClr val="000000"/>
                          </a:solidFill>
                          <a:effectLst/>
                          <a:latin typeface="Montserrat" panose="00000500000000000000" pitchFamily="2" charset="0"/>
                        </a:rPr>
                        <a:t>del</a:t>
                      </a:r>
                      <a:r>
                        <a:rPr lang="pt-BR" sz="900" b="0" i="0" u="none" strike="noStrike" dirty="0">
                          <a:solidFill>
                            <a:srgbClr val="000000"/>
                          </a:solidFill>
                          <a:effectLst/>
                          <a:latin typeface="Montserrat" panose="00000500000000000000" pitchFamily="2" charset="0"/>
                        </a:rPr>
                        <a:t> Estero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Santiago del Estero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16.576</a:t>
                      </a:r>
                    </a:p>
                  </a:txBody>
                  <a:tcPr marL="9525" marR="9525" marT="9525" marB="0" anchor="ctr"/>
                </a:tc>
                <a:extLst>
                  <a:ext uri="{0D108BD9-81ED-4DB2-BD59-A6C34878D82A}">
                    <a16:rowId xmlns:a16="http://schemas.microsoft.com/office/drawing/2014/main" val="2026311568"/>
                  </a:ext>
                </a:extLst>
              </a:tr>
              <a:tr h="298800">
                <a:tc>
                  <a:txBody>
                    <a:bodyPr/>
                    <a:lstStyle/>
                    <a:p>
                      <a:pPr algn="ctr" fontAlgn="b"/>
                      <a:r>
                        <a:rPr lang="pt-BR" sz="900" b="0" i="0" u="none" strike="noStrike" dirty="0">
                          <a:solidFill>
                            <a:srgbClr val="000000"/>
                          </a:solidFill>
                          <a:effectLst/>
                          <a:latin typeface="Montserrat" panose="00000500000000000000" pitchFamily="2" charset="0"/>
                        </a:rPr>
                        <a:t>Portal Trelew</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Cencosud S.A.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Trelew</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Chubut</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19.342</a:t>
                      </a:r>
                    </a:p>
                  </a:txBody>
                  <a:tcPr marL="9525" marR="9525" marT="9525" marB="0" anchor="ctr"/>
                </a:tc>
                <a:extLst>
                  <a:ext uri="{0D108BD9-81ED-4DB2-BD59-A6C34878D82A}">
                    <a16:rowId xmlns:a16="http://schemas.microsoft.com/office/drawing/2014/main" val="3185641319"/>
                  </a:ext>
                </a:extLst>
              </a:tr>
              <a:tr h="298800">
                <a:tc>
                  <a:txBody>
                    <a:bodyPr/>
                    <a:lstStyle/>
                    <a:p>
                      <a:pPr algn="ctr" fontAlgn="b"/>
                      <a:r>
                        <a:rPr lang="pt-BR" sz="900" b="0" i="0" u="none" strike="noStrike" dirty="0">
                          <a:solidFill>
                            <a:srgbClr val="000000"/>
                          </a:solidFill>
                          <a:effectLst/>
                          <a:latin typeface="Montserrat" panose="00000500000000000000" pitchFamily="2" charset="0"/>
                        </a:rPr>
                        <a:t>Portal </a:t>
                      </a:r>
                      <a:r>
                        <a:rPr lang="pt-BR" sz="900" b="0" i="0" u="none" strike="noStrike" dirty="0" err="1">
                          <a:solidFill>
                            <a:srgbClr val="000000"/>
                          </a:solidFill>
                          <a:effectLst/>
                          <a:latin typeface="Montserrat" panose="00000500000000000000" pitchFamily="2" charset="0"/>
                        </a:rPr>
                        <a:t>Tucuman</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Cencosud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 Miguel de Tucumán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Tucumán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29.605</a:t>
                      </a:r>
                    </a:p>
                  </a:txBody>
                  <a:tcPr marL="9525" marR="9525" marT="9525" marB="0" anchor="ctr"/>
                </a:tc>
                <a:extLst>
                  <a:ext uri="{0D108BD9-81ED-4DB2-BD59-A6C34878D82A}">
                    <a16:rowId xmlns:a16="http://schemas.microsoft.com/office/drawing/2014/main" val="2746906140"/>
                  </a:ext>
                </a:extLst>
              </a:tr>
              <a:tr h="298800">
                <a:tc>
                  <a:txBody>
                    <a:bodyPr/>
                    <a:lstStyle/>
                    <a:p>
                      <a:pPr algn="ctr" fontAlgn="b"/>
                      <a:r>
                        <a:rPr lang="pt-BR" sz="900" b="0" i="0" u="none" strike="noStrike" dirty="0">
                          <a:solidFill>
                            <a:srgbClr val="000000"/>
                          </a:solidFill>
                          <a:effectLst/>
                          <a:latin typeface="Montserrat" panose="00000500000000000000" pitchFamily="2" charset="0"/>
                        </a:rPr>
                        <a:t>Posadas Plaza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Marnani</a:t>
                      </a:r>
                      <a:r>
                        <a:rPr lang="pt-BR" sz="900" b="0" i="0" u="none" strike="noStrike" dirty="0">
                          <a:solidFill>
                            <a:srgbClr val="000000"/>
                          </a:solidFill>
                          <a:effectLst/>
                          <a:latin typeface="Montserrat" panose="00000500000000000000" pitchFamily="2" charset="0"/>
                        </a:rPr>
                        <a:t>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Posadas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Misiones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4.997</a:t>
                      </a:r>
                    </a:p>
                  </a:txBody>
                  <a:tcPr marL="9525" marR="9525" marT="9525" marB="0" anchor="ctr"/>
                </a:tc>
                <a:extLst>
                  <a:ext uri="{0D108BD9-81ED-4DB2-BD59-A6C34878D82A}">
                    <a16:rowId xmlns:a16="http://schemas.microsoft.com/office/drawing/2014/main" val="4084903455"/>
                  </a:ext>
                </a:extLst>
              </a:tr>
              <a:tr h="298800">
                <a:tc>
                  <a:txBody>
                    <a:bodyPr/>
                    <a:lstStyle/>
                    <a:p>
                      <a:pPr algn="ctr" fontAlgn="b"/>
                      <a:r>
                        <a:rPr lang="pt-BR" sz="900" b="0" i="0" u="none" strike="noStrike" dirty="0">
                          <a:solidFill>
                            <a:srgbClr val="000000"/>
                          </a:solidFill>
                          <a:effectLst/>
                          <a:latin typeface="Montserrat" panose="00000500000000000000" pitchFamily="2" charset="0"/>
                        </a:rPr>
                        <a:t>Recoleta </a:t>
                      </a:r>
                      <a:r>
                        <a:rPr lang="pt-BR" sz="900" b="0" i="0" u="none" strike="noStrike" dirty="0" err="1">
                          <a:solidFill>
                            <a:srgbClr val="000000"/>
                          </a:solidFill>
                          <a:effectLst/>
                          <a:latin typeface="Montserrat" panose="00000500000000000000" pitchFamily="2" charset="0"/>
                        </a:rPr>
                        <a:t>Urban</a:t>
                      </a:r>
                      <a:r>
                        <a:rPr lang="pt-BR" sz="900" b="0" i="0" u="none" strike="noStrike" dirty="0">
                          <a:solidFill>
                            <a:srgbClr val="000000"/>
                          </a:solidFill>
                          <a:effectLst/>
                          <a:latin typeface="Montserrat" panose="00000500000000000000" pitchFamily="2" charset="0"/>
                        </a:rPr>
                        <a:t> Mall</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Fortín</a:t>
                      </a:r>
                      <a:r>
                        <a:rPr lang="pt-BR" sz="900" b="0" i="0" u="none" strike="noStrike" dirty="0">
                          <a:solidFill>
                            <a:srgbClr val="000000"/>
                          </a:solidFill>
                          <a:effectLst/>
                          <a:latin typeface="Montserrat" panose="00000500000000000000" pitchFamily="2" charset="0"/>
                        </a:rPr>
                        <a:t> Maure S.A.</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15.000</a:t>
                      </a:r>
                    </a:p>
                  </a:txBody>
                  <a:tcPr marL="9525" marR="9525" marT="9525" marB="0" anchor="ctr"/>
                </a:tc>
                <a:extLst>
                  <a:ext uri="{0D108BD9-81ED-4DB2-BD59-A6C34878D82A}">
                    <a16:rowId xmlns:a16="http://schemas.microsoft.com/office/drawing/2014/main" val="3857270473"/>
                  </a:ext>
                </a:extLst>
              </a:tr>
              <a:tr h="298800">
                <a:tc>
                  <a:txBody>
                    <a:bodyPr/>
                    <a:lstStyle/>
                    <a:p>
                      <a:pPr algn="ctr" fontAlgn="b"/>
                      <a:r>
                        <a:rPr lang="pt-BR" sz="900" b="0" i="0" u="none" strike="noStrike" dirty="0">
                          <a:solidFill>
                            <a:srgbClr val="000000"/>
                          </a:solidFill>
                          <a:effectLst/>
                          <a:latin typeface="Montserrat" panose="00000500000000000000" pitchFamily="2" charset="0"/>
                        </a:rPr>
                        <a:t>Ribera Shopping</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IRSA Inversiones Y Representaciones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Santa Fe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Fe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9.298</a:t>
                      </a:r>
                    </a:p>
                  </a:txBody>
                  <a:tcPr marL="9525" marR="9525" marT="9525" marB="0" anchor="ctr"/>
                </a:tc>
                <a:extLst>
                  <a:ext uri="{0D108BD9-81ED-4DB2-BD59-A6C34878D82A}">
                    <a16:rowId xmlns:a16="http://schemas.microsoft.com/office/drawing/2014/main" val="929604792"/>
                  </a:ext>
                </a:extLst>
              </a:tr>
              <a:tr h="298800">
                <a:tc>
                  <a:txBody>
                    <a:bodyPr/>
                    <a:lstStyle/>
                    <a:p>
                      <a:pPr algn="ctr" fontAlgn="b"/>
                      <a:r>
                        <a:rPr lang="pt-BR" sz="900" b="0" i="0" u="none" strike="noStrike" dirty="0">
                          <a:solidFill>
                            <a:srgbClr val="000000"/>
                          </a:solidFill>
                          <a:effectLst/>
                          <a:latin typeface="Montserrat" panose="00000500000000000000" pitchFamily="2" charset="0"/>
                        </a:rPr>
                        <a:t>San Justo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Urbana Centro Comercial</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Ciudad Autónoma De 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12.350</a:t>
                      </a:r>
                    </a:p>
                  </a:txBody>
                  <a:tcPr marL="9525" marR="9525" marT="9525" marB="0" anchor="ctr"/>
                </a:tc>
                <a:extLst>
                  <a:ext uri="{0D108BD9-81ED-4DB2-BD59-A6C34878D82A}">
                    <a16:rowId xmlns:a16="http://schemas.microsoft.com/office/drawing/2014/main" val="3611666958"/>
                  </a:ext>
                </a:extLst>
              </a:tr>
              <a:tr h="298800">
                <a:tc>
                  <a:txBody>
                    <a:bodyPr/>
                    <a:lstStyle/>
                    <a:p>
                      <a:pPr algn="ctr" fontAlgn="b"/>
                      <a:r>
                        <a:rPr lang="pt-BR" sz="900" b="0" i="0" u="none" strike="noStrike" dirty="0">
                          <a:solidFill>
                            <a:srgbClr val="000000"/>
                          </a:solidFill>
                          <a:effectLst/>
                          <a:latin typeface="Montserrat" panose="00000500000000000000" pitchFamily="2" charset="0"/>
                        </a:rPr>
                        <a:t>Sarmiento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Ceshma</a:t>
                      </a:r>
                      <a:r>
                        <a:rPr lang="pt-BR" sz="900" b="0" i="0" u="none" strike="noStrike" dirty="0">
                          <a:solidFill>
                            <a:srgbClr val="000000"/>
                          </a:solidFill>
                          <a:effectLst/>
                          <a:latin typeface="Montserrat" panose="00000500000000000000" pitchFamily="2" charset="0"/>
                        </a:rPr>
                        <a:t> S.A.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Resistencia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Chaco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12.350</a:t>
                      </a:r>
                    </a:p>
                  </a:txBody>
                  <a:tcPr marL="9525" marR="9525" marT="9525" marB="0" anchor="ctr"/>
                </a:tc>
                <a:extLst>
                  <a:ext uri="{0D108BD9-81ED-4DB2-BD59-A6C34878D82A}">
                    <a16:rowId xmlns:a16="http://schemas.microsoft.com/office/drawing/2014/main" val="1661396278"/>
                  </a:ext>
                </a:extLst>
              </a:tr>
              <a:tr h="298800">
                <a:tc>
                  <a:txBody>
                    <a:bodyPr/>
                    <a:lstStyle/>
                    <a:p>
                      <a:pPr algn="ctr" fontAlgn="b"/>
                      <a:r>
                        <a:rPr lang="pt-BR" sz="900" b="0" i="0" u="none" strike="noStrike" dirty="0">
                          <a:solidFill>
                            <a:srgbClr val="000000"/>
                          </a:solidFill>
                          <a:effectLst/>
                          <a:latin typeface="Montserrat" panose="00000500000000000000" pitchFamily="2" charset="0"/>
                        </a:rPr>
                        <a:t>Shopping Del </a:t>
                      </a:r>
                      <a:r>
                        <a:rPr lang="pt-BR" sz="900" b="0" i="0" u="none" strike="noStrike" dirty="0" err="1">
                          <a:solidFill>
                            <a:srgbClr val="000000"/>
                          </a:solidFill>
                          <a:effectLst/>
                          <a:latin typeface="Montserrat" panose="00000500000000000000" pitchFamily="2" charset="0"/>
                        </a:rPr>
                        <a:t>Siglo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Condominio</a:t>
                      </a:r>
                      <a:r>
                        <a:rPr lang="pt-BR" sz="900" b="0" i="0" u="none" strike="noStrike" dirty="0">
                          <a:solidFill>
                            <a:srgbClr val="000000"/>
                          </a:solidFill>
                          <a:effectLst/>
                          <a:latin typeface="Montserrat" panose="00000500000000000000" pitchFamily="2" charset="0"/>
                        </a:rPr>
                        <a:t> Rioja 1640</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Rosario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Santa Fe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5.589</a:t>
                      </a:r>
                    </a:p>
                  </a:txBody>
                  <a:tcPr marL="9525" marR="9525" marT="9525" marB="0" anchor="ctr"/>
                </a:tc>
                <a:extLst>
                  <a:ext uri="{0D108BD9-81ED-4DB2-BD59-A6C34878D82A}">
                    <a16:rowId xmlns:a16="http://schemas.microsoft.com/office/drawing/2014/main" val="1428700010"/>
                  </a:ext>
                </a:extLst>
              </a:tr>
              <a:tr h="298800">
                <a:tc>
                  <a:txBody>
                    <a:bodyPr/>
                    <a:lstStyle/>
                    <a:p>
                      <a:pPr algn="ctr" fontAlgn="b"/>
                      <a:r>
                        <a:rPr lang="pt-BR" sz="900" b="0" i="0" u="none" strike="noStrike" dirty="0">
                          <a:solidFill>
                            <a:srgbClr val="000000"/>
                          </a:solidFill>
                          <a:effectLst/>
                          <a:latin typeface="Montserrat" panose="00000500000000000000" pitchFamily="2" charset="0"/>
                        </a:rPr>
                        <a:t>Soleil Premium Outlet</a:t>
                      </a:r>
                    </a:p>
                  </a:txBody>
                  <a:tcPr marL="9525" marR="9525" marT="9525" marB="0" anchor="ctr"/>
                </a:tc>
                <a:tc>
                  <a:txBody>
                    <a:bodyPr/>
                    <a:lstStyle/>
                    <a:p>
                      <a:pPr algn="ctr" fontAlgn="b"/>
                      <a:r>
                        <a:rPr lang="es-ES" sz="900" b="0" i="0" u="none" strike="noStrike" dirty="0">
                          <a:solidFill>
                            <a:srgbClr val="000000"/>
                          </a:solidFill>
                          <a:effectLst/>
                          <a:latin typeface="Montserrat" panose="00000500000000000000" pitchFamily="2" charset="0"/>
                        </a:rPr>
                        <a:t>IRSA Inversiones Y Representaciones S.A.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Boulogne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15.150</a:t>
                      </a:r>
                    </a:p>
                  </a:txBody>
                  <a:tcPr marL="9525" marR="9525" marT="9525" marB="0" anchor="ctr"/>
                </a:tc>
                <a:extLst>
                  <a:ext uri="{0D108BD9-81ED-4DB2-BD59-A6C34878D82A}">
                    <a16:rowId xmlns:a16="http://schemas.microsoft.com/office/drawing/2014/main" val="3773668651"/>
                  </a:ext>
                </a:extLst>
              </a:tr>
              <a:tr h="298800">
                <a:tc>
                  <a:txBody>
                    <a:bodyPr/>
                    <a:lstStyle/>
                    <a:p>
                      <a:pPr algn="ctr" fontAlgn="b"/>
                      <a:r>
                        <a:rPr lang="pt-BR" sz="900" b="0" i="0" u="none" strike="noStrike" dirty="0" err="1">
                          <a:solidFill>
                            <a:srgbClr val="000000"/>
                          </a:solidFill>
                          <a:effectLst/>
                          <a:latin typeface="Montserrat" panose="00000500000000000000" pitchFamily="2" charset="0"/>
                        </a:rPr>
                        <a:t>Terrazas</a:t>
                      </a:r>
                      <a:r>
                        <a:rPr lang="pt-BR" sz="900" b="0" i="0" u="none" strike="noStrike" dirty="0">
                          <a:solidFill>
                            <a:srgbClr val="000000"/>
                          </a:solidFill>
                          <a:effectLst/>
                          <a:latin typeface="Montserrat" panose="00000500000000000000" pitchFamily="2" charset="0"/>
                        </a:rPr>
                        <a:t> De </a:t>
                      </a:r>
                      <a:r>
                        <a:rPr lang="pt-BR" sz="900" b="0" i="0" u="none" strike="noStrike" dirty="0" err="1">
                          <a:solidFill>
                            <a:srgbClr val="000000"/>
                          </a:solidFill>
                          <a:effectLst/>
                          <a:latin typeface="Montserrat" panose="00000500000000000000" pitchFamily="2" charset="0"/>
                        </a:rPr>
                        <a:t>Mayo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fr-FR" sz="900" b="0" i="0" u="none" strike="noStrike" dirty="0">
                          <a:solidFill>
                            <a:srgbClr val="000000"/>
                          </a:solidFill>
                          <a:effectLst/>
                          <a:latin typeface="Montserrat" panose="00000500000000000000" pitchFamily="2" charset="0"/>
                        </a:rPr>
                        <a:t>Inc S.A. - Carrefour Argentina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Malvinas Argentinas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53.570</a:t>
                      </a:r>
                    </a:p>
                  </a:txBody>
                  <a:tcPr marL="9525" marR="9525" marT="9525" marB="0" anchor="ctr"/>
                </a:tc>
                <a:extLst>
                  <a:ext uri="{0D108BD9-81ED-4DB2-BD59-A6C34878D82A}">
                    <a16:rowId xmlns:a16="http://schemas.microsoft.com/office/drawing/2014/main" val="2573794083"/>
                  </a:ext>
                </a:extLst>
              </a:tr>
              <a:tr h="298800">
                <a:tc>
                  <a:txBody>
                    <a:bodyPr/>
                    <a:lstStyle/>
                    <a:p>
                      <a:pPr algn="ctr" fontAlgn="b"/>
                      <a:r>
                        <a:rPr lang="pt-BR" sz="900" b="0" i="0" u="none" strike="noStrike" dirty="0">
                          <a:solidFill>
                            <a:srgbClr val="000000"/>
                          </a:solidFill>
                          <a:effectLst/>
                          <a:latin typeface="Montserrat" panose="00000500000000000000" pitchFamily="2" charset="0"/>
                        </a:rPr>
                        <a:t>Tom - </a:t>
                      </a:r>
                      <a:r>
                        <a:rPr lang="pt-BR" sz="900" b="0" i="0" u="none" strike="noStrike" dirty="0" err="1">
                          <a:solidFill>
                            <a:srgbClr val="000000"/>
                          </a:solidFill>
                          <a:effectLst/>
                          <a:latin typeface="Montserrat" panose="00000500000000000000" pitchFamily="2" charset="0"/>
                        </a:rPr>
                        <a:t>Tortugas</a:t>
                      </a:r>
                      <a:r>
                        <a:rPr lang="pt-BR" sz="900" b="0" i="0" u="none" strike="noStrike" dirty="0">
                          <a:solidFill>
                            <a:srgbClr val="000000"/>
                          </a:solidFill>
                          <a:effectLst/>
                          <a:latin typeface="Montserrat" panose="00000500000000000000" pitchFamily="2" charset="0"/>
                        </a:rPr>
                        <a:t> Open Mall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Ba Mall S.R.L.</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Tortuguitas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53.000</a:t>
                      </a:r>
                    </a:p>
                  </a:txBody>
                  <a:tcPr marL="9525" marR="9525" marT="9525" marB="0" anchor="ctr"/>
                </a:tc>
                <a:extLst>
                  <a:ext uri="{0D108BD9-81ED-4DB2-BD59-A6C34878D82A}">
                    <a16:rowId xmlns:a16="http://schemas.microsoft.com/office/drawing/2014/main" val="3402022351"/>
                  </a:ext>
                </a:extLst>
              </a:tr>
              <a:tr h="298800">
                <a:tc>
                  <a:txBody>
                    <a:bodyPr/>
                    <a:lstStyle/>
                    <a:p>
                      <a:pPr algn="ctr" fontAlgn="b"/>
                      <a:r>
                        <a:rPr lang="pt-BR" sz="900" b="0" i="0" u="none" strike="noStrike" dirty="0" err="1">
                          <a:solidFill>
                            <a:srgbClr val="000000"/>
                          </a:solidFill>
                          <a:effectLst/>
                          <a:latin typeface="Montserrat" panose="00000500000000000000" pitchFamily="2" charset="0"/>
                        </a:rPr>
                        <a:t>Unicenter</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Cencosud S.A.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Martínez</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Buenos Aires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90.351</a:t>
                      </a:r>
                    </a:p>
                  </a:txBody>
                  <a:tcPr marL="9525" marR="9525" marT="9525" marB="0" anchor="ctr"/>
                </a:tc>
                <a:extLst>
                  <a:ext uri="{0D108BD9-81ED-4DB2-BD59-A6C34878D82A}">
                    <a16:rowId xmlns:a16="http://schemas.microsoft.com/office/drawing/2014/main" val="3332897093"/>
                  </a:ext>
                </a:extLst>
              </a:tr>
            </a:tbl>
          </a:graphicData>
        </a:graphic>
      </p:graphicFrame>
      <p:pic>
        <p:nvPicPr>
          <p:cNvPr id="5" name="Imagem 4" descr="Uma imagem contendo Diagrama&#10;&#10;Descrição gerada automaticamente">
            <a:extLst>
              <a:ext uri="{FF2B5EF4-FFF2-40B4-BE49-F238E27FC236}">
                <a16:creationId xmlns:a16="http://schemas.microsoft.com/office/drawing/2014/main" id="{8F339FBF-F705-70A1-C7C3-666220BD0728}"/>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6084" t="50387" r="6601" b="10444"/>
          <a:stretch/>
        </p:blipFill>
        <p:spPr>
          <a:xfrm rot="16200000">
            <a:off x="-3125093" y="3125093"/>
            <a:ext cx="6846680" cy="596494"/>
          </a:xfrm>
          <a:prstGeom prst="rect">
            <a:avLst/>
          </a:prstGeom>
        </p:spPr>
      </p:pic>
      <p:sp>
        <p:nvSpPr>
          <p:cNvPr id="2" name="CaixaDeTexto 1">
            <a:extLst>
              <a:ext uri="{FF2B5EF4-FFF2-40B4-BE49-F238E27FC236}">
                <a16:creationId xmlns:a16="http://schemas.microsoft.com/office/drawing/2014/main" id="{DA171A37-B9E7-4C62-7924-70C778133DB3}"/>
              </a:ext>
            </a:extLst>
          </p:cNvPr>
          <p:cNvSpPr txBox="1"/>
          <p:nvPr/>
        </p:nvSpPr>
        <p:spPr>
          <a:xfrm>
            <a:off x="888319" y="3473463"/>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rgbClr val="74A9DB"/>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74A9DB"/>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74A9DB"/>
              </a:solidFill>
              <a:effectLst/>
              <a:uLnTx/>
              <a:uFillTx/>
              <a:latin typeface="Montserrat" panose="00000500000000000000" pitchFamily="2" charset="0"/>
            </a:endParaRPr>
          </a:p>
        </p:txBody>
      </p:sp>
      <p:grpSp>
        <p:nvGrpSpPr>
          <p:cNvPr id="4" name="Agrupar 3">
            <a:extLst>
              <a:ext uri="{FF2B5EF4-FFF2-40B4-BE49-F238E27FC236}">
                <a16:creationId xmlns:a16="http://schemas.microsoft.com/office/drawing/2014/main" id="{C8CB0277-EAB0-D69A-5CF4-3E94EAC72DF4}"/>
              </a:ext>
            </a:extLst>
          </p:cNvPr>
          <p:cNvGrpSpPr/>
          <p:nvPr/>
        </p:nvGrpSpPr>
        <p:grpSpPr>
          <a:xfrm>
            <a:off x="0" y="-203200"/>
            <a:ext cx="596496" cy="7096541"/>
            <a:chOff x="0" y="9939"/>
            <a:chExt cx="596496" cy="6858002"/>
          </a:xfrm>
        </p:grpSpPr>
        <p:pic>
          <p:nvPicPr>
            <p:cNvPr id="6" name="Imagem 5" descr="Uma imagem contendo Diagrama&#10;&#10;Descrição gerada automaticamente">
              <a:extLst>
                <a:ext uri="{FF2B5EF4-FFF2-40B4-BE49-F238E27FC236}">
                  <a16:creationId xmlns:a16="http://schemas.microsoft.com/office/drawing/2014/main" id="{6BAC517B-1D06-A19B-D646-5EFA347A054A}"/>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6084" t="50387" r="6601" b="10444"/>
            <a:stretch/>
          </p:blipFill>
          <p:spPr>
            <a:xfrm rot="16200000">
              <a:off x="-3130752" y="3140693"/>
              <a:ext cx="6858002" cy="596494"/>
            </a:xfrm>
            <a:prstGeom prst="rect">
              <a:avLst/>
            </a:prstGeom>
          </p:spPr>
        </p:pic>
        <p:sp>
          <p:nvSpPr>
            <p:cNvPr id="7" name="Retângulo 6">
              <a:extLst>
                <a:ext uri="{FF2B5EF4-FFF2-40B4-BE49-F238E27FC236}">
                  <a16:creationId xmlns:a16="http://schemas.microsoft.com/office/drawing/2014/main" id="{77CFB059-CF9D-C8CD-14DE-F1FC54CFDFED}"/>
                </a:ext>
              </a:extLst>
            </p:cNvPr>
            <p:cNvSpPr/>
            <p:nvPr/>
          </p:nvSpPr>
          <p:spPr>
            <a:xfrm>
              <a:off x="0" y="2112621"/>
              <a:ext cx="275303" cy="276374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0" name="Retângulo: Cantos Arredondados 9">
            <a:extLst>
              <a:ext uri="{FF2B5EF4-FFF2-40B4-BE49-F238E27FC236}">
                <a16:creationId xmlns:a16="http://schemas.microsoft.com/office/drawing/2014/main" id="{ECD9E466-A661-F456-5ED1-5AB7DCA5779B}"/>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26</a:t>
            </a:r>
          </a:p>
        </p:txBody>
      </p:sp>
      <p:sp>
        <p:nvSpPr>
          <p:cNvPr id="8" name="Retângulo: Cantos Arredondados 7">
            <a:hlinkClick r:id="rId3" action="ppaction://hlinksldjump"/>
            <a:extLst>
              <a:ext uri="{FF2B5EF4-FFF2-40B4-BE49-F238E27FC236}">
                <a16:creationId xmlns:a16="http://schemas.microsoft.com/office/drawing/2014/main" id="{AC67A884-33B7-2C20-7EE2-9C964915A441}"/>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76780956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m 2" descr="Tela de computador com texto preto sobre fundo branco&#10;&#10;Descrição gerada automaticamente com confiança média">
            <a:extLst>
              <a:ext uri="{FF2B5EF4-FFF2-40B4-BE49-F238E27FC236}">
                <a16:creationId xmlns:a16="http://schemas.microsoft.com/office/drawing/2014/main" id="{21F9DF79-6E65-6F3E-926B-B9B456C8E227}"/>
              </a:ext>
            </a:extLst>
          </p:cNvPr>
          <p:cNvPicPr>
            <a:picLocks noChangeAspect="1"/>
          </p:cNvPicPr>
          <p:nvPr/>
        </p:nvPicPr>
        <p:blipFill rotWithShape="1">
          <a:blip r:embed="rId3">
            <a:extLst>
              <a:ext uri="{28A0092B-C50C-407E-A947-70E740481C1C}">
                <a14:useLocalDpi xmlns:a14="http://schemas.microsoft.com/office/drawing/2010/main" val="0"/>
              </a:ext>
            </a:extLst>
          </a:blip>
          <a:srcRect t="4998" b="6382"/>
          <a:stretch/>
        </p:blipFill>
        <p:spPr>
          <a:xfrm rot="16200000">
            <a:off x="-1807091" y="1807089"/>
            <a:ext cx="6858002" cy="3243820"/>
          </a:xfrm>
          <a:prstGeom prst="rect">
            <a:avLst/>
          </a:prstGeom>
        </p:spPr>
      </p:pic>
      <p:sp>
        <p:nvSpPr>
          <p:cNvPr id="4" name="CaixaDeTexto 3">
            <a:extLst>
              <a:ext uri="{FF2B5EF4-FFF2-40B4-BE49-F238E27FC236}">
                <a16:creationId xmlns:a16="http://schemas.microsoft.com/office/drawing/2014/main" id="{B6B93228-D4F8-0083-151D-B9654AA0F60F}"/>
              </a:ext>
            </a:extLst>
          </p:cNvPr>
          <p:cNvSpPr txBox="1"/>
          <p:nvPr/>
        </p:nvSpPr>
        <p:spPr>
          <a:xfrm>
            <a:off x="4146341" y="2798058"/>
            <a:ext cx="3076638" cy="1261884"/>
          </a:xfrm>
          <a:prstGeom prst="rect">
            <a:avLst/>
          </a:prstGeom>
          <a:noFill/>
        </p:spPr>
        <p:txBody>
          <a:bodyPr wrap="square" rtlCol="0">
            <a:spAutoFit/>
          </a:bodyPr>
          <a:lstStyle/>
          <a:p>
            <a:r>
              <a:rPr lang="pt-BR" sz="7600" b="1" dirty="0">
                <a:solidFill>
                  <a:srgbClr val="009B3A"/>
                </a:solidFill>
                <a:latin typeface="Montserrat" panose="00000500000000000000" pitchFamily="2" charset="0"/>
              </a:rPr>
              <a:t>Brasil</a:t>
            </a:r>
          </a:p>
        </p:txBody>
      </p:sp>
      <p:cxnSp>
        <p:nvCxnSpPr>
          <p:cNvPr id="9" name="Conector reto 8">
            <a:extLst>
              <a:ext uri="{FF2B5EF4-FFF2-40B4-BE49-F238E27FC236}">
                <a16:creationId xmlns:a16="http://schemas.microsoft.com/office/drawing/2014/main" id="{4EB27928-E7A6-969A-2BE1-9F5349F9AACA}"/>
              </a:ext>
            </a:extLst>
          </p:cNvPr>
          <p:cNvCxnSpPr/>
          <p:nvPr/>
        </p:nvCxnSpPr>
        <p:spPr>
          <a:xfrm>
            <a:off x="4010239" y="-1271125"/>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3934566" y="3423848"/>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12" name="CaixaDeTexto 11">
            <a:extLst>
              <a:ext uri="{FF2B5EF4-FFF2-40B4-BE49-F238E27FC236}">
                <a16:creationId xmlns:a16="http://schemas.microsoft.com/office/drawing/2014/main" id="{B45B384E-7E8F-8FB2-9909-42C6E76A6164}"/>
              </a:ext>
            </a:extLst>
          </p:cNvPr>
          <p:cNvSpPr txBox="1"/>
          <p:nvPr/>
        </p:nvSpPr>
        <p:spPr>
          <a:xfrm>
            <a:off x="7965704" y="789112"/>
            <a:ext cx="2236510"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0038A8"/>
                </a:solidFill>
                <a:effectLst/>
                <a:uLnTx/>
                <a:uFillTx/>
                <a:latin typeface="Bebas Neue" panose="00000500000000000000" pitchFamily="2" charset="0"/>
                <a:ea typeface="Segoe UI Black" panose="020B0A02040204020203" pitchFamily="34" charset="0"/>
                <a:cs typeface="Segoe UI" panose="020B0502040204020203" pitchFamily="34" charset="0"/>
              </a:rPr>
              <a:t>628</a:t>
            </a:r>
            <a:br>
              <a:rPr kumimoji="0" lang="es-419" sz="1600" b="1" i="0" u="none" strike="noStrike" kern="1200" cap="none" spc="0" normalizeH="0" baseline="0" dirty="0">
                <a:ln>
                  <a:noFill/>
                </a:ln>
                <a:solidFill>
                  <a:srgbClr val="653040"/>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Centros comerciales</a:t>
            </a:r>
          </a:p>
        </p:txBody>
      </p:sp>
      <p:sp>
        <p:nvSpPr>
          <p:cNvPr id="14" name="CaixaDeTexto 13">
            <a:extLst>
              <a:ext uri="{FF2B5EF4-FFF2-40B4-BE49-F238E27FC236}">
                <a16:creationId xmlns:a16="http://schemas.microsoft.com/office/drawing/2014/main" id="{F70F5611-1A76-37D8-A96F-725B42F702BC}"/>
              </a:ext>
            </a:extLst>
          </p:cNvPr>
          <p:cNvSpPr txBox="1"/>
          <p:nvPr/>
        </p:nvSpPr>
        <p:spPr>
          <a:xfrm>
            <a:off x="7965704" y="1776783"/>
            <a:ext cx="3240768" cy="94128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Tamaño promedio de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los centros comerciales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0038A8"/>
                </a:solidFill>
                <a:effectLst/>
                <a:uLnTx/>
                <a:uFillTx/>
                <a:latin typeface="Bebas Neue" panose="00000500000000000000" pitchFamily="2" charset="0"/>
                <a:ea typeface="Segoe UI Black" panose="020B0A02040204020203" pitchFamily="34" charset="0"/>
                <a:cs typeface="Segoe UI" panose="020B0502040204020203" pitchFamily="34" charset="0"/>
              </a:rPr>
              <a:t>27.442 m²</a:t>
            </a:r>
          </a:p>
        </p:txBody>
      </p:sp>
      <p:sp>
        <p:nvSpPr>
          <p:cNvPr id="15" name="CaixaDeTexto 14">
            <a:extLst>
              <a:ext uri="{FF2B5EF4-FFF2-40B4-BE49-F238E27FC236}">
                <a16:creationId xmlns:a16="http://schemas.microsoft.com/office/drawing/2014/main" id="{3548069D-5266-A5AD-9060-10F2F298D034}"/>
              </a:ext>
            </a:extLst>
          </p:cNvPr>
          <p:cNvSpPr txBox="1"/>
          <p:nvPr/>
        </p:nvSpPr>
        <p:spPr>
          <a:xfrm>
            <a:off x="7965704" y="3136123"/>
            <a:ext cx="2640466"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0038A8"/>
                </a:solidFill>
                <a:effectLst/>
                <a:uLnTx/>
                <a:uFillTx/>
                <a:latin typeface="Bebas Neue" panose="00000500000000000000" pitchFamily="2" charset="0"/>
                <a:ea typeface="Segoe UI Black" panose="020B0A02040204020203" pitchFamily="34" charset="0"/>
                <a:cs typeface="Segoe UI" panose="020B0502040204020203" pitchFamily="34" charset="0"/>
              </a:rPr>
              <a:t>244 ciudades</a:t>
            </a:r>
            <a:br>
              <a:rPr kumimoji="0" lang="es-419" sz="1600" b="1" i="0" u="none" strike="noStrike" kern="1200" cap="none" spc="0" normalizeH="0" baseline="0" dirty="0">
                <a:ln>
                  <a:noFill/>
                </a:ln>
                <a:solidFill>
                  <a:srgbClr val="E04C34"/>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con centros comerciales</a:t>
            </a:r>
          </a:p>
        </p:txBody>
      </p:sp>
      <p:sp>
        <p:nvSpPr>
          <p:cNvPr id="16" name="CaixaDeTexto 15">
            <a:extLst>
              <a:ext uri="{FF2B5EF4-FFF2-40B4-BE49-F238E27FC236}">
                <a16:creationId xmlns:a16="http://schemas.microsoft.com/office/drawing/2014/main" id="{71C9D30D-A3AD-ADA3-6182-B081842AB3B1}"/>
              </a:ext>
            </a:extLst>
          </p:cNvPr>
          <p:cNvSpPr txBox="1"/>
          <p:nvPr/>
        </p:nvSpPr>
        <p:spPr>
          <a:xfrm>
            <a:off x="7982702" y="4364922"/>
            <a:ext cx="1534394" cy="62940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1600" dirty="0">
                <a:solidFill>
                  <a:srgbClr val="404040"/>
                </a:solidFill>
                <a:latin typeface="Montserrat" panose="00000500000000000000" pitchFamily="2" charset="0"/>
                <a:ea typeface="Segoe UI Black" panose="020B0A02040204020203" pitchFamily="34" charset="0"/>
                <a:cs typeface="Segoe UI Light" panose="020B0502040204020203" pitchFamily="34" charset="0"/>
              </a:rPr>
              <a:t>G</a:t>
            </a: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LA</a:t>
            </a:r>
            <a:b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br>
            <a:r>
              <a:rPr kumimoji="0" lang="es-419" sz="2400" b="1" i="0" u="none" strike="noStrike" kern="1200" cap="none" spc="0" normalizeH="0" baseline="0" dirty="0">
                <a:ln>
                  <a:noFill/>
                </a:ln>
                <a:solidFill>
                  <a:srgbClr val="0038A8"/>
                </a:solidFill>
                <a:effectLst/>
                <a:uLnTx/>
                <a:uFillTx/>
                <a:latin typeface="Bebas Neue" panose="00000500000000000000" pitchFamily="2" charset="0"/>
                <a:ea typeface="Segoe UI Black" panose="020B0A02040204020203" pitchFamily="34" charset="0"/>
                <a:cs typeface="Segoe UI" panose="020B0502040204020203" pitchFamily="34" charset="0"/>
              </a:rPr>
              <a:t>17.509 mm m²</a:t>
            </a:r>
          </a:p>
        </p:txBody>
      </p:sp>
      <p:sp>
        <p:nvSpPr>
          <p:cNvPr id="17" name="CaixaDeTexto 16">
            <a:extLst>
              <a:ext uri="{FF2B5EF4-FFF2-40B4-BE49-F238E27FC236}">
                <a16:creationId xmlns:a16="http://schemas.microsoft.com/office/drawing/2014/main" id="{28C5E4DD-C396-3222-E107-AE7D5D48795D}"/>
              </a:ext>
            </a:extLst>
          </p:cNvPr>
          <p:cNvSpPr txBox="1"/>
          <p:nvPr/>
        </p:nvSpPr>
        <p:spPr>
          <a:xfrm>
            <a:off x="7562394" y="4829922"/>
            <a:ext cx="420308" cy="510909"/>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3200" b="1" i="0" u="none" strike="noStrike" kern="1200" cap="none" spc="0" normalizeH="0" baseline="0">
                <a:ln>
                  <a:noFill/>
                </a:ln>
                <a:solidFill>
                  <a:prstClr val="white"/>
                </a:solidFill>
                <a:effectLst/>
                <a:uLnTx/>
                <a:uFillTx/>
                <a:latin typeface="Segoe UI" panose="020B0502040204020203" pitchFamily="34" charset="0"/>
                <a:ea typeface="Segoe UI Black" panose="020B0A02040204020203" pitchFamily="34" charset="0"/>
                <a:cs typeface="Segoe UI" panose="020B0502040204020203" pitchFamily="34" charset="0"/>
              </a:rPr>
              <a:t>5</a:t>
            </a:r>
            <a:endParaRPr kumimoji="0" lang="es-419" sz="3200" b="0" i="0" u="none" strike="noStrike" kern="1200" cap="none" spc="0" normalizeH="0" baseline="0">
              <a:ln>
                <a:noFill/>
              </a:ln>
              <a:solidFill>
                <a:prstClr val="white"/>
              </a:solidFill>
              <a:effectLst/>
              <a:uLnTx/>
              <a:uFillTx/>
              <a:latin typeface="Segoe UI Light" panose="020B0502040204020203" pitchFamily="34" charset="0"/>
              <a:ea typeface="Segoe UI Black" panose="020B0A02040204020203" pitchFamily="34" charset="0"/>
              <a:cs typeface="Segoe UI Light" panose="020B0502040204020203" pitchFamily="34" charset="0"/>
            </a:endParaRPr>
          </a:p>
        </p:txBody>
      </p:sp>
      <p:grpSp>
        <p:nvGrpSpPr>
          <p:cNvPr id="18" name="Agrupar 17">
            <a:extLst>
              <a:ext uri="{FF2B5EF4-FFF2-40B4-BE49-F238E27FC236}">
                <a16:creationId xmlns:a16="http://schemas.microsoft.com/office/drawing/2014/main" id="{72EEB066-0DB7-BE03-BA61-1B1E106BCB53}"/>
              </a:ext>
            </a:extLst>
          </p:cNvPr>
          <p:cNvGrpSpPr/>
          <p:nvPr/>
        </p:nvGrpSpPr>
        <p:grpSpPr>
          <a:xfrm>
            <a:off x="7568879" y="-1012372"/>
            <a:ext cx="136272" cy="8183880"/>
            <a:chOff x="8805915" y="403820"/>
            <a:chExt cx="136272" cy="8183880"/>
          </a:xfrm>
        </p:grpSpPr>
        <p:cxnSp>
          <p:nvCxnSpPr>
            <p:cNvPr id="19" name="Conector reto 18">
              <a:extLst>
                <a:ext uri="{FF2B5EF4-FFF2-40B4-BE49-F238E27FC236}">
                  <a16:creationId xmlns:a16="http://schemas.microsoft.com/office/drawing/2014/main" id="{67B34D11-8F3A-D309-1167-C006EED51938}"/>
                </a:ext>
              </a:extLst>
            </p:cNvPr>
            <p:cNvCxnSpPr>
              <a:cxnSpLocks/>
            </p:cNvCxnSpPr>
            <p:nvPr/>
          </p:nvCxnSpPr>
          <p:spPr>
            <a:xfrm>
              <a:off x="8873837" y="403820"/>
              <a:ext cx="0" cy="8183880"/>
            </a:xfrm>
            <a:prstGeom prst="line">
              <a:avLst/>
            </a:prstGeom>
            <a:ln w="952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nvGrpSpPr>
            <p:cNvPr id="20" name="Agrupar 19">
              <a:extLst>
                <a:ext uri="{FF2B5EF4-FFF2-40B4-BE49-F238E27FC236}">
                  <a16:creationId xmlns:a16="http://schemas.microsoft.com/office/drawing/2014/main" id="{FD87A7E9-ED11-76EC-02EE-0EA7C518665C}"/>
                </a:ext>
              </a:extLst>
            </p:cNvPr>
            <p:cNvGrpSpPr/>
            <p:nvPr/>
          </p:nvGrpSpPr>
          <p:grpSpPr>
            <a:xfrm>
              <a:off x="8805915" y="2339882"/>
              <a:ext cx="136272" cy="3712393"/>
              <a:chOff x="4304804" y="2919385"/>
              <a:chExt cx="136272" cy="3712393"/>
            </a:xfrm>
          </p:grpSpPr>
          <p:sp>
            <p:nvSpPr>
              <p:cNvPr id="21" name="Elipse 20">
                <a:extLst>
                  <a:ext uri="{FF2B5EF4-FFF2-40B4-BE49-F238E27FC236}">
                    <a16:creationId xmlns:a16="http://schemas.microsoft.com/office/drawing/2014/main" id="{0D76614E-B847-B630-470B-E8DEC0E32DD7}"/>
                  </a:ext>
                </a:extLst>
              </p:cNvPr>
              <p:cNvSpPr/>
              <p:nvPr/>
            </p:nvSpPr>
            <p:spPr>
              <a:xfrm>
                <a:off x="4304804" y="2919385"/>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3" name="Elipse 22">
                <a:extLst>
                  <a:ext uri="{FF2B5EF4-FFF2-40B4-BE49-F238E27FC236}">
                    <a16:creationId xmlns:a16="http://schemas.microsoft.com/office/drawing/2014/main" id="{50308E62-7855-86BD-D1FE-44867424D660}"/>
                  </a:ext>
                </a:extLst>
              </p:cNvPr>
              <p:cNvSpPr/>
              <p:nvPr/>
            </p:nvSpPr>
            <p:spPr>
              <a:xfrm>
                <a:off x="4305232" y="4111568"/>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Elipse 23">
                <a:extLst>
                  <a:ext uri="{FF2B5EF4-FFF2-40B4-BE49-F238E27FC236}">
                    <a16:creationId xmlns:a16="http://schemas.microsoft.com/office/drawing/2014/main" id="{69E7EC7E-CE51-7A88-FC25-D09BA7E0A348}"/>
                  </a:ext>
                </a:extLst>
              </p:cNvPr>
              <p:cNvSpPr/>
              <p:nvPr/>
            </p:nvSpPr>
            <p:spPr>
              <a:xfrm>
                <a:off x="4304804" y="5303751"/>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Elipse 24">
                <a:extLst>
                  <a:ext uri="{FF2B5EF4-FFF2-40B4-BE49-F238E27FC236}">
                    <a16:creationId xmlns:a16="http://schemas.microsoft.com/office/drawing/2014/main" id="{D1C2F61E-A986-40AF-74F7-F1B311149F86}"/>
                  </a:ext>
                </a:extLst>
              </p:cNvPr>
              <p:cNvSpPr/>
              <p:nvPr/>
            </p:nvSpPr>
            <p:spPr>
              <a:xfrm>
                <a:off x="4304804" y="6495934"/>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sp>
        <p:nvSpPr>
          <p:cNvPr id="2" name="CaixaDeTexto 1">
            <a:extLst>
              <a:ext uri="{FF2B5EF4-FFF2-40B4-BE49-F238E27FC236}">
                <a16:creationId xmlns:a16="http://schemas.microsoft.com/office/drawing/2014/main" id="{2A0EA10B-65B4-295F-9DEB-58F5BDE48026}"/>
              </a:ext>
            </a:extLst>
          </p:cNvPr>
          <p:cNvSpPr txBox="1"/>
          <p:nvPr/>
        </p:nvSpPr>
        <p:spPr>
          <a:xfrm>
            <a:off x="7965704" y="3715599"/>
            <a:ext cx="3725700"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Al contar el número de ciudades con centros comerciales, se incluyen aquellas con centros comerciales por inaugurar en 2023.</a:t>
            </a:r>
            <a:endParaRPr lang="es-419" sz="900" dirty="0">
              <a:latin typeface="Montserrat" panose="00000500000000000000" pitchFamily="2" charset="0"/>
              <a:cs typeface="Calibri" panose="020F0502020204030204" pitchFamily="34" charset="0"/>
            </a:endParaRPr>
          </a:p>
        </p:txBody>
      </p:sp>
      <p:sp>
        <p:nvSpPr>
          <p:cNvPr id="6" name="Retângulo: Cantos Arredondados 5">
            <a:extLst>
              <a:ext uri="{FF2B5EF4-FFF2-40B4-BE49-F238E27FC236}">
                <a16:creationId xmlns:a16="http://schemas.microsoft.com/office/drawing/2014/main" id="{68BDF033-BC42-FFC3-AE86-1A8E536E4AA0}"/>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27</a:t>
            </a:r>
          </a:p>
        </p:txBody>
      </p:sp>
      <p:sp>
        <p:nvSpPr>
          <p:cNvPr id="28" name="Elipse 27">
            <a:extLst>
              <a:ext uri="{FF2B5EF4-FFF2-40B4-BE49-F238E27FC236}">
                <a16:creationId xmlns:a16="http://schemas.microsoft.com/office/drawing/2014/main" id="{797E73C6-C6B0-FCD6-4D1C-41D5CAC2BD49}"/>
              </a:ext>
            </a:extLst>
          </p:cNvPr>
          <p:cNvSpPr/>
          <p:nvPr/>
        </p:nvSpPr>
        <p:spPr>
          <a:xfrm>
            <a:off x="7568878" y="5675897"/>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9" name="CaixaDeTexto 28">
            <a:extLst>
              <a:ext uri="{FF2B5EF4-FFF2-40B4-BE49-F238E27FC236}">
                <a16:creationId xmlns:a16="http://schemas.microsoft.com/office/drawing/2014/main" id="{61F7CAF3-8E7A-6B49-7B9D-BC94AFD34048}"/>
              </a:ext>
            </a:extLst>
          </p:cNvPr>
          <p:cNvSpPr txBox="1"/>
          <p:nvPr/>
        </p:nvSpPr>
        <p:spPr>
          <a:xfrm>
            <a:off x="7979571" y="5565224"/>
            <a:ext cx="3240768" cy="889987"/>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ES"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Promedio de centros comerciales por ciudad</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0038A8"/>
                </a:solidFill>
                <a:effectLst/>
                <a:uLnTx/>
                <a:uFillTx/>
                <a:latin typeface="Bebas Neue" panose="00000500000000000000" pitchFamily="2" charset="0"/>
                <a:ea typeface="Segoe UI Black" panose="020B0A02040204020203" pitchFamily="34" charset="0"/>
                <a:cs typeface="Segoe UI" panose="020B0502040204020203" pitchFamily="34" charset="0"/>
              </a:rPr>
              <a:t>2,6</a:t>
            </a:r>
          </a:p>
        </p:txBody>
      </p:sp>
      <p:sp>
        <p:nvSpPr>
          <p:cNvPr id="5" name="Retângulo: Cantos Arredondados 4">
            <a:hlinkClick r:id="rId4" action="ppaction://hlinksldjump"/>
            <a:extLst>
              <a:ext uri="{FF2B5EF4-FFF2-40B4-BE49-F238E27FC236}">
                <a16:creationId xmlns:a16="http://schemas.microsoft.com/office/drawing/2014/main" id="{CB524D0E-9A6C-B433-AAF8-AD4F351D2F15}"/>
              </a:ext>
            </a:extLst>
          </p:cNvPr>
          <p:cNvSpPr/>
          <p:nvPr/>
        </p:nvSpPr>
        <p:spPr>
          <a:xfrm>
            <a:off x="3445302"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92617390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lipse 2">
            <a:extLst>
              <a:ext uri="{FF2B5EF4-FFF2-40B4-BE49-F238E27FC236}">
                <a16:creationId xmlns:a16="http://schemas.microsoft.com/office/drawing/2014/main" id="{7D640E71-6146-68E9-FBE2-20B6F6C18756}"/>
              </a:ext>
            </a:extLst>
          </p:cNvPr>
          <p:cNvSpPr/>
          <p:nvPr/>
        </p:nvSpPr>
        <p:spPr>
          <a:xfrm>
            <a:off x="1144042" y="296368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09555" y="-174997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tângulo 5">
            <a:extLst>
              <a:ext uri="{FF2B5EF4-FFF2-40B4-BE49-F238E27FC236}">
                <a16:creationId xmlns:a16="http://schemas.microsoft.com/office/drawing/2014/main" id="{03B4CBA6-B982-A1CA-F9D3-3D1F15B42CDF}"/>
              </a:ext>
            </a:extLst>
          </p:cNvPr>
          <p:cNvSpPr/>
          <p:nvPr/>
        </p:nvSpPr>
        <p:spPr>
          <a:xfrm>
            <a:off x="5328268" y="0"/>
            <a:ext cx="3513396" cy="1458410"/>
          </a:xfrm>
          <a:prstGeom prst="rect">
            <a:avLst/>
          </a:prstGeom>
          <a:solidFill>
            <a:srgbClr val="70AD47"/>
          </a:solidFill>
          <a:ln>
            <a:solidFill>
              <a:srgbClr val="70AD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Retângulo 8">
            <a:extLst>
              <a:ext uri="{FF2B5EF4-FFF2-40B4-BE49-F238E27FC236}">
                <a16:creationId xmlns:a16="http://schemas.microsoft.com/office/drawing/2014/main" id="{316A612B-1021-57CC-EAAA-FCFD26AA9F5D}"/>
              </a:ext>
            </a:extLst>
          </p:cNvPr>
          <p:cNvSpPr/>
          <p:nvPr/>
        </p:nvSpPr>
        <p:spPr>
          <a:xfrm>
            <a:off x="5328268" y="2898702"/>
            <a:ext cx="3513396" cy="1458410"/>
          </a:xfrm>
          <a:prstGeom prst="rect">
            <a:avLst/>
          </a:prstGeom>
          <a:solidFill>
            <a:srgbClr val="70AD47"/>
          </a:solidFill>
          <a:ln>
            <a:solidFill>
              <a:srgbClr val="70AD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Retângulo 14">
            <a:extLst>
              <a:ext uri="{FF2B5EF4-FFF2-40B4-BE49-F238E27FC236}">
                <a16:creationId xmlns:a16="http://schemas.microsoft.com/office/drawing/2014/main" id="{9FA756A5-B9EE-1DD7-5C40-E8119EEDB4BE}"/>
              </a:ext>
            </a:extLst>
          </p:cNvPr>
          <p:cNvSpPr/>
          <p:nvPr/>
        </p:nvSpPr>
        <p:spPr>
          <a:xfrm>
            <a:off x="5328268" y="5808132"/>
            <a:ext cx="6863732" cy="1049867"/>
          </a:xfrm>
          <a:prstGeom prst="rect">
            <a:avLst/>
          </a:prstGeom>
          <a:solidFill>
            <a:srgbClr val="70AD47"/>
          </a:solidFill>
          <a:ln>
            <a:solidFill>
              <a:srgbClr val="70AD4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7" name="Conector reto 16">
            <a:extLst>
              <a:ext uri="{FF2B5EF4-FFF2-40B4-BE49-F238E27FC236}">
                <a16:creationId xmlns:a16="http://schemas.microsoft.com/office/drawing/2014/main" id="{E312AF2E-3246-6ABC-D0AC-269F08A61ABB}"/>
              </a:ext>
            </a:extLst>
          </p:cNvPr>
          <p:cNvCxnSpPr>
            <a:cxnSpLocks/>
          </p:cNvCxnSpPr>
          <p:nvPr/>
        </p:nvCxnSpPr>
        <p:spPr>
          <a:xfrm>
            <a:off x="8841664" y="0"/>
            <a:ext cx="0" cy="5808132"/>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8" name="CaixaDeTexto 17">
            <a:extLst>
              <a:ext uri="{FF2B5EF4-FFF2-40B4-BE49-F238E27FC236}">
                <a16:creationId xmlns:a16="http://schemas.microsoft.com/office/drawing/2014/main" id="{3319470B-B298-8533-5174-A727CE7E5D3B}"/>
              </a:ext>
            </a:extLst>
          </p:cNvPr>
          <p:cNvSpPr txBox="1"/>
          <p:nvPr/>
        </p:nvSpPr>
        <p:spPr>
          <a:xfrm>
            <a:off x="9168381" y="593956"/>
            <a:ext cx="2696900" cy="338554"/>
          </a:xfrm>
          <a:prstGeom prst="rect">
            <a:avLst/>
          </a:prstGeom>
          <a:noFill/>
        </p:spPr>
        <p:txBody>
          <a:bodyPr wrap="square" rtlCol="0">
            <a:spAutoFit/>
          </a:bodyPr>
          <a:lstStyle/>
          <a:p>
            <a:r>
              <a:rPr lang="pt-BR" sz="1600" dirty="0">
                <a:ln>
                  <a:solidFill>
                    <a:schemeClr val="accent5">
                      <a:lumMod val="75000"/>
                    </a:schemeClr>
                  </a:solidFill>
                </a:ln>
                <a:solidFill>
                  <a:schemeClr val="accent5">
                    <a:lumMod val="75000"/>
                  </a:schemeClr>
                </a:solidFill>
                <a:latin typeface="Montserrat" panose="00000500000000000000" pitchFamily="2" charset="0"/>
              </a:rPr>
              <a:t>215,6 </a:t>
            </a:r>
            <a:r>
              <a:rPr lang="pt-BR" sz="1600" dirty="0" err="1">
                <a:ln>
                  <a:solidFill>
                    <a:schemeClr val="accent5">
                      <a:lumMod val="75000"/>
                    </a:schemeClr>
                  </a:solidFill>
                </a:ln>
                <a:solidFill>
                  <a:schemeClr val="accent5">
                    <a:lumMod val="75000"/>
                  </a:schemeClr>
                </a:solidFill>
                <a:latin typeface="Montserrat" panose="00000500000000000000" pitchFamily="2" charset="0"/>
              </a:rPr>
              <a:t>millones</a:t>
            </a:r>
            <a:endParaRPr lang="pt-BR" sz="1600" dirty="0">
              <a:ln>
                <a:solidFill>
                  <a:schemeClr val="accent5">
                    <a:lumMod val="75000"/>
                  </a:schemeClr>
                </a:solidFill>
              </a:ln>
              <a:solidFill>
                <a:schemeClr val="accent5">
                  <a:lumMod val="75000"/>
                </a:schemeClr>
              </a:solidFill>
              <a:latin typeface="Montserrat" panose="00000500000000000000" pitchFamily="2" charset="0"/>
            </a:endParaRPr>
          </a:p>
        </p:txBody>
      </p:sp>
      <p:sp>
        <p:nvSpPr>
          <p:cNvPr id="24" name="CaixaDeTexto 23">
            <a:extLst>
              <a:ext uri="{FF2B5EF4-FFF2-40B4-BE49-F238E27FC236}">
                <a16:creationId xmlns:a16="http://schemas.microsoft.com/office/drawing/2014/main" id="{2CFF9016-8104-B2BE-39BF-DA316542EF28}"/>
              </a:ext>
            </a:extLst>
          </p:cNvPr>
          <p:cNvSpPr txBox="1"/>
          <p:nvPr/>
        </p:nvSpPr>
        <p:spPr>
          <a:xfrm>
            <a:off x="9171638" y="2112621"/>
            <a:ext cx="2696900" cy="338554"/>
          </a:xfrm>
          <a:prstGeom prst="rect">
            <a:avLst/>
          </a:prstGeom>
          <a:noFill/>
        </p:spPr>
        <p:txBody>
          <a:bodyPr wrap="square" rtlCol="0">
            <a:spAutoFit/>
          </a:bodyPr>
          <a:lstStyle/>
          <a:p>
            <a:r>
              <a:rPr lang="pt-BR" sz="1600" dirty="0">
                <a:ln>
                  <a:solidFill>
                    <a:schemeClr val="accent5">
                      <a:lumMod val="75000"/>
                    </a:schemeClr>
                  </a:solidFill>
                </a:ln>
                <a:solidFill>
                  <a:schemeClr val="accent5">
                    <a:lumMod val="75000"/>
                  </a:schemeClr>
                </a:solidFill>
                <a:latin typeface="Montserrat" panose="00000500000000000000" pitchFamily="2" charset="0"/>
              </a:rPr>
              <a:t>0,53%</a:t>
            </a:r>
          </a:p>
        </p:txBody>
      </p:sp>
      <p:sp>
        <p:nvSpPr>
          <p:cNvPr id="26" name="CaixaDeTexto 25">
            <a:extLst>
              <a:ext uri="{FF2B5EF4-FFF2-40B4-BE49-F238E27FC236}">
                <a16:creationId xmlns:a16="http://schemas.microsoft.com/office/drawing/2014/main" id="{A109AEB9-B84B-D38F-3FD8-FB83FA335533}"/>
              </a:ext>
            </a:extLst>
          </p:cNvPr>
          <p:cNvSpPr txBox="1"/>
          <p:nvPr/>
        </p:nvSpPr>
        <p:spPr>
          <a:xfrm>
            <a:off x="9168381" y="3458630"/>
            <a:ext cx="2696900" cy="338554"/>
          </a:xfrm>
          <a:prstGeom prst="rect">
            <a:avLst/>
          </a:prstGeom>
          <a:noFill/>
        </p:spPr>
        <p:txBody>
          <a:bodyPr wrap="square" rtlCol="0">
            <a:spAutoFit/>
          </a:bodyPr>
          <a:lstStyle/>
          <a:p>
            <a:r>
              <a:rPr lang="pt-BR" sz="1600" dirty="0">
                <a:ln>
                  <a:solidFill>
                    <a:schemeClr val="accent5">
                      <a:lumMod val="75000"/>
                    </a:schemeClr>
                  </a:solidFill>
                </a:ln>
                <a:solidFill>
                  <a:schemeClr val="accent5">
                    <a:lumMod val="75000"/>
                  </a:schemeClr>
                </a:solidFill>
                <a:latin typeface="Montserrat" panose="00000500000000000000" pitchFamily="2" charset="0"/>
              </a:rPr>
              <a:t>1.608.981.456.325</a:t>
            </a:r>
          </a:p>
        </p:txBody>
      </p:sp>
      <p:sp>
        <p:nvSpPr>
          <p:cNvPr id="28" name="CaixaDeTexto 27">
            <a:extLst>
              <a:ext uri="{FF2B5EF4-FFF2-40B4-BE49-F238E27FC236}">
                <a16:creationId xmlns:a16="http://schemas.microsoft.com/office/drawing/2014/main" id="{1C9C1374-D4DA-38A5-52E1-A3D985AF55CF}"/>
              </a:ext>
            </a:extLst>
          </p:cNvPr>
          <p:cNvSpPr txBox="1"/>
          <p:nvPr/>
        </p:nvSpPr>
        <p:spPr>
          <a:xfrm>
            <a:off x="9233496" y="4876370"/>
            <a:ext cx="2696900" cy="338554"/>
          </a:xfrm>
          <a:prstGeom prst="rect">
            <a:avLst/>
          </a:prstGeom>
          <a:noFill/>
        </p:spPr>
        <p:txBody>
          <a:bodyPr wrap="square" rtlCol="0">
            <a:spAutoFit/>
          </a:bodyPr>
          <a:lstStyle/>
          <a:p>
            <a:r>
              <a:rPr lang="pt-BR" sz="1600" dirty="0">
                <a:ln>
                  <a:solidFill>
                    <a:schemeClr val="accent5">
                      <a:lumMod val="75000"/>
                    </a:schemeClr>
                  </a:solidFill>
                </a:ln>
                <a:solidFill>
                  <a:schemeClr val="accent5">
                    <a:lumMod val="75000"/>
                  </a:schemeClr>
                </a:solidFill>
                <a:latin typeface="Montserrat" panose="00000500000000000000" pitchFamily="2" charset="0"/>
              </a:rPr>
              <a:t>4,62%</a:t>
            </a:r>
          </a:p>
        </p:txBody>
      </p:sp>
      <p:pic>
        <p:nvPicPr>
          <p:cNvPr id="7" name="Imagem 6" descr="Tela de computador com texto preto sobre fundo branco&#10;&#10;Descrição gerada automaticamente com confiança média">
            <a:extLst>
              <a:ext uri="{FF2B5EF4-FFF2-40B4-BE49-F238E27FC236}">
                <a16:creationId xmlns:a16="http://schemas.microsoft.com/office/drawing/2014/main" id="{9609B92C-C4D8-CD06-A175-BB473192CF20}"/>
              </a:ext>
            </a:extLst>
          </p:cNvPr>
          <p:cNvPicPr>
            <a:picLocks noChangeAspect="1"/>
          </p:cNvPicPr>
          <p:nvPr/>
        </p:nvPicPr>
        <p:blipFill rotWithShape="1">
          <a:blip r:embed="rId2">
            <a:extLst>
              <a:ext uri="{28A0092B-C50C-407E-A947-70E740481C1C}">
                <a14:useLocalDpi xmlns:a14="http://schemas.microsoft.com/office/drawing/2010/main" val="0"/>
              </a:ext>
            </a:extLst>
          </a:blip>
          <a:srcRect t="64676" b="14372"/>
          <a:stretch/>
        </p:blipFill>
        <p:spPr>
          <a:xfrm rot="16200000">
            <a:off x="-3231332" y="3196416"/>
            <a:ext cx="6866233" cy="450852"/>
          </a:xfrm>
          <a:prstGeom prst="rect">
            <a:avLst/>
          </a:prstGeom>
        </p:spPr>
      </p:pic>
      <p:sp>
        <p:nvSpPr>
          <p:cNvPr id="5" name="CaixaDeTexto 4">
            <a:extLst>
              <a:ext uri="{FF2B5EF4-FFF2-40B4-BE49-F238E27FC236}">
                <a16:creationId xmlns:a16="http://schemas.microsoft.com/office/drawing/2014/main" id="{99A94D2C-DD38-3EB2-7435-C399BBD27213}"/>
              </a:ext>
            </a:extLst>
          </p:cNvPr>
          <p:cNvSpPr txBox="1"/>
          <p:nvPr/>
        </p:nvSpPr>
        <p:spPr>
          <a:xfrm>
            <a:off x="5659557" y="467595"/>
            <a:ext cx="3359481" cy="461665"/>
          </a:xfrm>
          <a:prstGeom prst="rect">
            <a:avLst/>
          </a:prstGeom>
          <a:noFill/>
        </p:spPr>
        <p:txBody>
          <a:bodyPr wrap="square" rtlCol="0">
            <a:spAutoFit/>
          </a:bodyPr>
          <a:lstStyle/>
          <a:p>
            <a:r>
              <a:rPr lang="pt-BR" sz="2400" b="1" dirty="0" err="1">
                <a:solidFill>
                  <a:schemeClr val="bg1"/>
                </a:solidFill>
                <a:latin typeface="Montserrat" panose="00000500000000000000" pitchFamily="2" charset="0"/>
              </a:rPr>
              <a:t>Población</a:t>
            </a:r>
            <a:r>
              <a:rPr lang="pt-BR" sz="2400" b="1" dirty="0">
                <a:solidFill>
                  <a:schemeClr val="bg1"/>
                </a:solidFill>
                <a:latin typeface="Montserrat" panose="00000500000000000000" pitchFamily="2" charset="0"/>
              </a:rPr>
              <a:t> 2022</a:t>
            </a:r>
          </a:p>
        </p:txBody>
      </p:sp>
      <p:sp>
        <p:nvSpPr>
          <p:cNvPr id="8" name="CaixaDeTexto 7">
            <a:extLst>
              <a:ext uri="{FF2B5EF4-FFF2-40B4-BE49-F238E27FC236}">
                <a16:creationId xmlns:a16="http://schemas.microsoft.com/office/drawing/2014/main" id="{DA4B80D5-864C-F9E1-8CDE-67E599120282}"/>
              </a:ext>
            </a:extLst>
          </p:cNvPr>
          <p:cNvSpPr txBox="1"/>
          <p:nvPr/>
        </p:nvSpPr>
        <p:spPr>
          <a:xfrm>
            <a:off x="5491329" y="1793002"/>
            <a:ext cx="3028191" cy="861774"/>
          </a:xfrm>
          <a:prstGeom prst="rect">
            <a:avLst/>
          </a:prstGeom>
          <a:noFill/>
        </p:spPr>
        <p:txBody>
          <a:bodyPr wrap="square" rtlCol="0">
            <a:spAutoFit/>
          </a:bodyPr>
          <a:lstStyle/>
          <a:p>
            <a:r>
              <a:rPr lang="es-419" b="1" dirty="0">
                <a:solidFill>
                  <a:srgbClr val="70AD47"/>
                </a:solidFill>
                <a:latin typeface="Montserrat" panose="00000500000000000000" pitchFamily="2" charset="0"/>
                <a:cs typeface="Calibri" panose="020F0502020204030204" pitchFamily="34" charset="0"/>
              </a:rPr>
              <a:t>Tasa de crecimiento de la población </a:t>
            </a:r>
          </a:p>
          <a:p>
            <a:r>
              <a:rPr lang="es-419" sz="1400" dirty="0">
                <a:solidFill>
                  <a:srgbClr val="70AD47"/>
                </a:solidFill>
                <a:latin typeface="Montserrat" panose="00000500000000000000" pitchFamily="2" charset="0"/>
                <a:cs typeface="Calibri" panose="020F0502020204030204" pitchFamily="34" charset="0"/>
              </a:rPr>
              <a:t>(% anual) 2020/2021</a:t>
            </a:r>
            <a:endParaRPr lang="pt-BR" sz="1400" dirty="0">
              <a:solidFill>
                <a:srgbClr val="70AD47"/>
              </a:solidFill>
              <a:latin typeface="Montserrat" panose="00000500000000000000" pitchFamily="2" charset="0"/>
            </a:endParaRPr>
          </a:p>
        </p:txBody>
      </p:sp>
      <p:sp>
        <p:nvSpPr>
          <p:cNvPr id="10" name="CaixaDeTexto 9">
            <a:extLst>
              <a:ext uri="{FF2B5EF4-FFF2-40B4-BE49-F238E27FC236}">
                <a16:creationId xmlns:a16="http://schemas.microsoft.com/office/drawing/2014/main" id="{54892293-7F93-C1E2-20DC-78148C3E9E0B}"/>
              </a:ext>
            </a:extLst>
          </p:cNvPr>
          <p:cNvSpPr txBox="1"/>
          <p:nvPr/>
        </p:nvSpPr>
        <p:spPr>
          <a:xfrm>
            <a:off x="5752933" y="3291366"/>
            <a:ext cx="2696900" cy="707886"/>
          </a:xfrm>
          <a:prstGeom prst="rect">
            <a:avLst/>
          </a:prstGeom>
          <a:noFill/>
        </p:spPr>
        <p:txBody>
          <a:bodyPr wrap="square" rtlCol="0">
            <a:spAutoFit/>
          </a:bodyPr>
          <a:lstStyle/>
          <a:p>
            <a:r>
              <a:rPr lang="pt-BR" sz="2000" b="1" dirty="0">
                <a:solidFill>
                  <a:schemeClr val="bg1"/>
                </a:solidFill>
                <a:latin typeface="Montserrat" panose="00000500000000000000" pitchFamily="2" charset="0"/>
              </a:rPr>
              <a:t>PIB (</a:t>
            </a:r>
            <a:r>
              <a:rPr lang="pt-BR" sz="2000" b="1" dirty="0" err="1">
                <a:solidFill>
                  <a:schemeClr val="bg1"/>
                </a:solidFill>
                <a:latin typeface="Montserrat" panose="00000500000000000000" pitchFamily="2" charset="0"/>
              </a:rPr>
              <a:t>actual</a:t>
            </a:r>
            <a:r>
              <a:rPr lang="pt-BR" sz="2000" b="1" dirty="0">
                <a:solidFill>
                  <a:schemeClr val="bg1"/>
                </a:solidFill>
                <a:latin typeface="Montserrat" panose="00000500000000000000" pitchFamily="2" charset="0"/>
              </a:rPr>
              <a:t> US$) 2021</a:t>
            </a:r>
          </a:p>
        </p:txBody>
      </p:sp>
      <p:sp>
        <p:nvSpPr>
          <p:cNvPr id="12" name="CaixaDeTexto 11">
            <a:extLst>
              <a:ext uri="{FF2B5EF4-FFF2-40B4-BE49-F238E27FC236}">
                <a16:creationId xmlns:a16="http://schemas.microsoft.com/office/drawing/2014/main" id="{1A8250A2-7F0F-8F60-D152-F7667C6E6FC8}"/>
              </a:ext>
            </a:extLst>
          </p:cNvPr>
          <p:cNvSpPr txBox="1"/>
          <p:nvPr/>
        </p:nvSpPr>
        <p:spPr>
          <a:xfrm>
            <a:off x="5659556" y="4691704"/>
            <a:ext cx="3032761" cy="1015663"/>
          </a:xfrm>
          <a:prstGeom prst="rect">
            <a:avLst/>
          </a:prstGeom>
          <a:noFill/>
        </p:spPr>
        <p:txBody>
          <a:bodyPr wrap="square" rtlCol="0">
            <a:spAutoFit/>
          </a:bodyPr>
          <a:lstStyle/>
          <a:p>
            <a:r>
              <a:rPr lang="pt-BR" sz="2000" b="1" dirty="0">
                <a:solidFill>
                  <a:srgbClr val="70AD47"/>
                </a:solidFill>
                <a:latin typeface="Montserrat" panose="00000500000000000000" pitchFamily="2" charset="0"/>
                <a:cs typeface="Calibri" panose="020F0502020204030204" pitchFamily="34" charset="0"/>
              </a:rPr>
              <a:t>PIB </a:t>
            </a:r>
            <a:r>
              <a:rPr lang="pt-BR" sz="2000" b="1" dirty="0" err="1">
                <a:solidFill>
                  <a:srgbClr val="70AD47"/>
                </a:solidFill>
                <a:latin typeface="Montserrat" panose="00000500000000000000" pitchFamily="2" charset="0"/>
                <a:cs typeface="Calibri" panose="020F0502020204030204" pitchFamily="34" charset="0"/>
              </a:rPr>
              <a:t>crecimiento</a:t>
            </a:r>
            <a:r>
              <a:rPr lang="pt-BR" sz="2000" b="1" dirty="0">
                <a:solidFill>
                  <a:srgbClr val="70AD47"/>
                </a:solidFill>
                <a:latin typeface="Montserrat" panose="00000500000000000000" pitchFamily="2" charset="0"/>
                <a:cs typeface="Calibri" panose="020F0502020204030204" pitchFamily="34" charset="0"/>
              </a:rPr>
              <a:t> (anual %) - 2020/2021**</a:t>
            </a:r>
          </a:p>
        </p:txBody>
      </p:sp>
      <p:sp>
        <p:nvSpPr>
          <p:cNvPr id="13" name="CaixaDeTexto 12">
            <a:extLst>
              <a:ext uri="{FF2B5EF4-FFF2-40B4-BE49-F238E27FC236}">
                <a16:creationId xmlns:a16="http://schemas.microsoft.com/office/drawing/2014/main" id="{8849B8AE-7A98-E813-1789-F17D81E38D7D}"/>
              </a:ext>
            </a:extLst>
          </p:cNvPr>
          <p:cNvSpPr txBox="1"/>
          <p:nvPr/>
        </p:nvSpPr>
        <p:spPr>
          <a:xfrm>
            <a:off x="5594327" y="6113614"/>
            <a:ext cx="6186841" cy="800219"/>
          </a:xfrm>
          <a:prstGeom prst="rect">
            <a:avLst/>
          </a:prstGeom>
          <a:noFill/>
        </p:spPr>
        <p:txBody>
          <a:bodyPr wrap="square" rtlCol="0">
            <a:spAutoFit/>
          </a:bodyPr>
          <a:lstStyle/>
          <a:p>
            <a:pPr marL="0" marR="0" lvl="0" indent="0" rtl="0">
              <a:lnSpc>
                <a:spcPct val="100000"/>
              </a:lnSpc>
              <a:spcBef>
                <a:spcPts val="0"/>
              </a:spcBef>
              <a:spcAft>
                <a:spcPts val="0"/>
              </a:spcAft>
              <a:buNone/>
            </a:pPr>
            <a:r>
              <a:rPr lang="es-419" sz="1400" i="1" dirty="0">
                <a:solidFill>
                  <a:schemeClr val="bg1">
                    <a:lumMod val="95000"/>
                  </a:schemeClr>
                </a:solidFill>
                <a:latin typeface="Montserrat" panose="00000500000000000000" pitchFamily="2" charset="0"/>
                <a:cs typeface="Calibri" panose="020F0502020204030204" pitchFamily="34" charset="0"/>
              </a:rPr>
              <a:t>Fuente: https://data.worldbank.org/ * proyección – tasas 2020/21 ** última información disponible</a:t>
            </a:r>
          </a:p>
          <a:p>
            <a:endParaRPr lang="pt-BR" dirty="0"/>
          </a:p>
        </p:txBody>
      </p:sp>
      <p:sp>
        <p:nvSpPr>
          <p:cNvPr id="14" name="CaixaDeTexto 13">
            <a:extLst>
              <a:ext uri="{FF2B5EF4-FFF2-40B4-BE49-F238E27FC236}">
                <a16:creationId xmlns:a16="http://schemas.microsoft.com/office/drawing/2014/main" id="{D963F760-BAD4-F6BD-9D3B-DBD7BD47F84E}"/>
              </a:ext>
            </a:extLst>
          </p:cNvPr>
          <p:cNvSpPr txBox="1"/>
          <p:nvPr/>
        </p:nvSpPr>
        <p:spPr>
          <a:xfrm>
            <a:off x="1295388" y="2863595"/>
            <a:ext cx="3308919" cy="1190069"/>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4000" b="1" spc="300" dirty="0">
                <a:solidFill>
                  <a:srgbClr val="0070C0"/>
                </a:solidFill>
                <a:latin typeface="Montserrat" panose="00000500000000000000" pitchFamily="2" charset="0"/>
                <a:cs typeface="Segoe UI" panose="020B0502040204020203" pitchFamily="34" charset="0"/>
              </a:rPr>
              <a:t>Población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4000" b="1" spc="300" dirty="0">
                <a:solidFill>
                  <a:srgbClr val="0070C0"/>
                </a:solidFill>
                <a:latin typeface="Montserrat" panose="00000500000000000000" pitchFamily="2" charset="0"/>
                <a:cs typeface="Segoe UI" panose="020B0502040204020203" pitchFamily="34" charset="0"/>
              </a:rPr>
              <a:t>y PIB</a:t>
            </a:r>
          </a:p>
        </p:txBody>
      </p:sp>
      <p:grpSp>
        <p:nvGrpSpPr>
          <p:cNvPr id="20" name="Agrupar 19">
            <a:extLst>
              <a:ext uri="{FF2B5EF4-FFF2-40B4-BE49-F238E27FC236}">
                <a16:creationId xmlns:a16="http://schemas.microsoft.com/office/drawing/2014/main" id="{458720C4-1CC6-9A77-67AC-16563DB8894A}"/>
              </a:ext>
            </a:extLst>
          </p:cNvPr>
          <p:cNvGrpSpPr/>
          <p:nvPr/>
        </p:nvGrpSpPr>
        <p:grpSpPr>
          <a:xfrm>
            <a:off x="-23643" y="-154590"/>
            <a:ext cx="474964" cy="7020058"/>
            <a:chOff x="-23643" y="-165100"/>
            <a:chExt cx="474964" cy="7020058"/>
          </a:xfrm>
        </p:grpSpPr>
        <p:sp>
          <p:nvSpPr>
            <p:cNvPr id="2" name="Retângulo 1">
              <a:extLst>
                <a:ext uri="{FF2B5EF4-FFF2-40B4-BE49-F238E27FC236}">
                  <a16:creationId xmlns:a16="http://schemas.microsoft.com/office/drawing/2014/main" id="{B51CF0E9-468C-D46A-183E-529AD1BF164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 name="Retângulo 10">
              <a:extLst>
                <a:ext uri="{FF2B5EF4-FFF2-40B4-BE49-F238E27FC236}">
                  <a16:creationId xmlns:a16="http://schemas.microsoft.com/office/drawing/2014/main" id="{B75EF8AB-78A0-588F-57EA-F372E02D9FAA}"/>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Retângulo 15">
              <a:extLst>
                <a:ext uri="{FF2B5EF4-FFF2-40B4-BE49-F238E27FC236}">
                  <a16:creationId xmlns:a16="http://schemas.microsoft.com/office/drawing/2014/main" id="{533363BB-AFEB-6CF3-96BB-8D566E3B7378}"/>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9" name="Retângulo: Cantos Arredondados 18">
            <a:extLst>
              <a:ext uri="{FF2B5EF4-FFF2-40B4-BE49-F238E27FC236}">
                <a16:creationId xmlns:a16="http://schemas.microsoft.com/office/drawing/2014/main" id="{6EAE7500-1641-9C3C-C967-8D64939A348B}"/>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28</a:t>
            </a:r>
          </a:p>
        </p:txBody>
      </p:sp>
      <p:sp>
        <p:nvSpPr>
          <p:cNvPr id="21" name="Retângulo: Cantos Arredondados 20">
            <a:hlinkClick r:id="rId3" action="ppaction://hlinksldjump"/>
            <a:extLst>
              <a:ext uri="{FF2B5EF4-FFF2-40B4-BE49-F238E27FC236}">
                <a16:creationId xmlns:a16="http://schemas.microsoft.com/office/drawing/2014/main" id="{746795A4-36DD-2596-C637-7CA9DA92AD1F}"/>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57948740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tângulo 35">
            <a:extLst>
              <a:ext uri="{FF2B5EF4-FFF2-40B4-BE49-F238E27FC236}">
                <a16:creationId xmlns:a16="http://schemas.microsoft.com/office/drawing/2014/main" id="{58C95D0F-95FD-620D-AF0C-0F704AB56E53}"/>
              </a:ext>
            </a:extLst>
          </p:cNvPr>
          <p:cNvSpPr/>
          <p:nvPr/>
        </p:nvSpPr>
        <p:spPr>
          <a:xfrm>
            <a:off x="5372100" y="0"/>
            <a:ext cx="2797100" cy="6866234"/>
          </a:xfrm>
          <a:prstGeom prst="rect">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Retângulo 29">
            <a:extLst>
              <a:ext uri="{FF2B5EF4-FFF2-40B4-BE49-F238E27FC236}">
                <a16:creationId xmlns:a16="http://schemas.microsoft.com/office/drawing/2014/main" id="{92FDF75F-FC0D-2CD5-E4D2-33FCE5373033}"/>
              </a:ext>
            </a:extLst>
          </p:cNvPr>
          <p:cNvSpPr/>
          <p:nvPr/>
        </p:nvSpPr>
        <p:spPr>
          <a:xfrm>
            <a:off x="8175170" y="3548269"/>
            <a:ext cx="4016830" cy="3309731"/>
          </a:xfrm>
          <a:prstGeom prst="rect">
            <a:avLst/>
          </a:prstGeom>
          <a:solidFill>
            <a:srgbClr val="70AD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9" name="Retângulo 28">
            <a:extLst>
              <a:ext uri="{FF2B5EF4-FFF2-40B4-BE49-F238E27FC236}">
                <a16:creationId xmlns:a16="http://schemas.microsoft.com/office/drawing/2014/main" id="{B0E14FCB-C8D3-9F33-8AD9-E892E02481FE}"/>
              </a:ext>
            </a:extLst>
          </p:cNvPr>
          <p:cNvSpPr/>
          <p:nvPr/>
        </p:nvSpPr>
        <p:spPr>
          <a:xfrm>
            <a:off x="8175170" y="0"/>
            <a:ext cx="4016825" cy="3548269"/>
          </a:xfrm>
          <a:prstGeom prst="rect">
            <a:avLst/>
          </a:prstGeom>
          <a:solidFill>
            <a:srgbClr val="387BB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 name="Elipse 2">
            <a:extLst>
              <a:ext uri="{FF2B5EF4-FFF2-40B4-BE49-F238E27FC236}">
                <a16:creationId xmlns:a16="http://schemas.microsoft.com/office/drawing/2014/main" id="{7D640E71-6146-68E9-FBE2-20B6F6C18756}"/>
              </a:ext>
            </a:extLst>
          </p:cNvPr>
          <p:cNvSpPr/>
          <p:nvPr/>
        </p:nvSpPr>
        <p:spPr>
          <a:xfrm>
            <a:off x="1144042" y="296368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09555" y="-174997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Imagem 6" descr="Tela de computador com texto preto sobre fundo branco&#10;&#10;Descrição gerada automaticamente com confiança média">
            <a:extLst>
              <a:ext uri="{FF2B5EF4-FFF2-40B4-BE49-F238E27FC236}">
                <a16:creationId xmlns:a16="http://schemas.microsoft.com/office/drawing/2014/main" id="{9609B92C-C4D8-CD06-A175-BB473192CF20}"/>
              </a:ext>
            </a:extLst>
          </p:cNvPr>
          <p:cNvPicPr>
            <a:picLocks noChangeAspect="1"/>
          </p:cNvPicPr>
          <p:nvPr/>
        </p:nvPicPr>
        <p:blipFill rotWithShape="1">
          <a:blip r:embed="rId2">
            <a:extLst>
              <a:ext uri="{28A0092B-C50C-407E-A947-70E740481C1C}">
                <a14:useLocalDpi xmlns:a14="http://schemas.microsoft.com/office/drawing/2010/main" val="0"/>
              </a:ext>
            </a:extLst>
          </a:blip>
          <a:srcRect t="64676" b="14372"/>
          <a:stretch/>
        </p:blipFill>
        <p:spPr>
          <a:xfrm rot="16200000">
            <a:off x="-3231332" y="3196416"/>
            <a:ext cx="6866233" cy="450852"/>
          </a:xfrm>
          <a:prstGeom prst="rect">
            <a:avLst/>
          </a:prstGeom>
        </p:spPr>
      </p:pic>
      <p:sp>
        <p:nvSpPr>
          <p:cNvPr id="12" name="Retângulo: Cantos Arredondados 11">
            <a:extLst>
              <a:ext uri="{FF2B5EF4-FFF2-40B4-BE49-F238E27FC236}">
                <a16:creationId xmlns:a16="http://schemas.microsoft.com/office/drawing/2014/main" id="{D6B92C88-16E2-BE03-F724-3A9D43E64BDE}"/>
              </a:ext>
            </a:extLst>
          </p:cNvPr>
          <p:cNvSpPr/>
          <p:nvPr/>
        </p:nvSpPr>
        <p:spPr>
          <a:xfrm>
            <a:off x="5469385" y="1233885"/>
            <a:ext cx="31737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rgbClr val="387BB9"/>
                </a:solidFill>
                <a:latin typeface="Montserrat" panose="00000500000000000000" pitchFamily="2" charset="0"/>
                <a:cs typeface="Calibri" panose="020F0502020204030204" pitchFamily="34" charset="0"/>
              </a:rPr>
              <a:t>Centros </a:t>
            </a:r>
          </a:p>
          <a:p>
            <a:r>
              <a:rPr lang="pt-BR" b="1" dirty="0" err="1">
                <a:solidFill>
                  <a:srgbClr val="387BB9"/>
                </a:solidFill>
                <a:latin typeface="Montserrat" panose="00000500000000000000" pitchFamily="2" charset="0"/>
                <a:cs typeface="Calibri" panose="020F0502020204030204" pitchFamily="34" charset="0"/>
              </a:rPr>
              <a:t>Comerciales</a:t>
            </a:r>
            <a:r>
              <a:rPr lang="pt-BR" b="1" dirty="0">
                <a:solidFill>
                  <a:srgbClr val="387BB9"/>
                </a:solidFill>
                <a:latin typeface="Montserrat" panose="00000500000000000000" pitchFamily="2" charset="0"/>
                <a:cs typeface="Calibri" panose="020F0502020204030204" pitchFamily="34" charset="0"/>
              </a:rPr>
              <a:t> </a:t>
            </a:r>
            <a:r>
              <a:rPr lang="pt-BR" b="1" dirty="0" err="1">
                <a:solidFill>
                  <a:srgbClr val="387BB9"/>
                </a:solidFill>
                <a:latin typeface="Montserrat" panose="00000500000000000000" pitchFamily="2" charset="0"/>
                <a:cs typeface="Calibri" panose="020F0502020204030204" pitchFamily="34" charset="0"/>
              </a:rPr>
              <a:t>en</a:t>
            </a:r>
            <a:r>
              <a:rPr lang="pt-BR" b="1" dirty="0">
                <a:solidFill>
                  <a:srgbClr val="387BB9"/>
                </a:solidFill>
                <a:latin typeface="Montserrat" panose="00000500000000000000" pitchFamily="2" charset="0"/>
                <a:cs typeface="Calibri" panose="020F0502020204030204" pitchFamily="34" charset="0"/>
              </a:rPr>
              <a:t> </a:t>
            </a:r>
            <a:r>
              <a:rPr lang="pt-BR" b="1" dirty="0" err="1">
                <a:solidFill>
                  <a:srgbClr val="387BB9"/>
                </a:solidFill>
                <a:latin typeface="Montserrat" panose="00000500000000000000" pitchFamily="2" charset="0"/>
                <a:cs typeface="Calibri" panose="020F0502020204030204" pitchFamily="34" charset="0"/>
              </a:rPr>
              <a:t>Operación</a:t>
            </a:r>
            <a:endParaRPr lang="pt-BR" b="1" dirty="0">
              <a:solidFill>
                <a:srgbClr val="387BB9"/>
              </a:solidFill>
              <a:latin typeface="Montserrat" panose="00000500000000000000" pitchFamily="2" charset="0"/>
              <a:cs typeface="Calibri" panose="020F0502020204030204" pitchFamily="34" charset="0"/>
            </a:endParaRPr>
          </a:p>
          <a:p>
            <a:r>
              <a:rPr lang="pt-BR" sz="4000" b="1" dirty="0">
                <a:solidFill>
                  <a:srgbClr val="387BB9"/>
                </a:solidFill>
                <a:latin typeface="Calibri" panose="020F0502020204030204" pitchFamily="34" charset="0"/>
                <a:cs typeface="Calibri" panose="020F0502020204030204" pitchFamily="34" charset="0"/>
              </a:rPr>
              <a:t>628</a:t>
            </a:r>
          </a:p>
        </p:txBody>
      </p:sp>
      <p:sp>
        <p:nvSpPr>
          <p:cNvPr id="13" name="Retângulo: Cantos Arredondados 12">
            <a:extLst>
              <a:ext uri="{FF2B5EF4-FFF2-40B4-BE49-F238E27FC236}">
                <a16:creationId xmlns:a16="http://schemas.microsoft.com/office/drawing/2014/main" id="{FE1B52E7-A0EB-C539-999C-492188A67872}"/>
              </a:ext>
            </a:extLst>
          </p:cNvPr>
          <p:cNvSpPr/>
          <p:nvPr/>
        </p:nvSpPr>
        <p:spPr>
          <a:xfrm>
            <a:off x="5469389" y="4763299"/>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rgbClr val="70AD47"/>
                </a:solidFill>
                <a:latin typeface="Calibri" panose="020F0502020204030204" pitchFamily="34" charset="0"/>
                <a:cs typeface="Calibri" panose="020F0502020204030204" pitchFamily="34" charset="0"/>
              </a:rPr>
              <a:t>GLA m² </a:t>
            </a:r>
          </a:p>
          <a:p>
            <a:r>
              <a:rPr lang="pt-BR" sz="4000" b="1" dirty="0">
                <a:solidFill>
                  <a:srgbClr val="70AD47"/>
                </a:solidFill>
                <a:latin typeface="Calibri" panose="020F0502020204030204" pitchFamily="34" charset="0"/>
                <a:cs typeface="Calibri" panose="020F0502020204030204" pitchFamily="34" charset="0"/>
              </a:rPr>
              <a:t>17.509.461</a:t>
            </a:r>
          </a:p>
        </p:txBody>
      </p:sp>
      <p:sp>
        <p:nvSpPr>
          <p:cNvPr id="14" name="Retângulo: Cantos Arredondados 13">
            <a:extLst>
              <a:ext uri="{FF2B5EF4-FFF2-40B4-BE49-F238E27FC236}">
                <a16:creationId xmlns:a16="http://schemas.microsoft.com/office/drawing/2014/main" id="{3BD5E0C4-5562-A1F0-2BDB-272F6688ED44}"/>
              </a:ext>
            </a:extLst>
          </p:cNvPr>
          <p:cNvSpPr/>
          <p:nvPr/>
        </p:nvSpPr>
        <p:spPr>
          <a:xfrm>
            <a:off x="8470601" y="505364"/>
            <a:ext cx="3420000" cy="1178350"/>
          </a:xfrm>
          <a:prstGeom prst="roundRect">
            <a:avLst/>
          </a:prstGeom>
          <a:solidFill>
            <a:srgbClr val="387B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latin typeface="Calibri" panose="020F0502020204030204" pitchFamily="34" charset="0"/>
                <a:cs typeface="Calibri" panose="020F0502020204030204" pitchFamily="34" charset="0"/>
              </a:rPr>
              <a:t>Habitantes / Centro Comercial</a:t>
            </a:r>
          </a:p>
          <a:p>
            <a:r>
              <a:rPr lang="pt-BR" sz="3200" b="1" dirty="0">
                <a:latin typeface="Calibri" panose="020F0502020204030204" pitchFamily="34" charset="0"/>
                <a:cs typeface="Calibri" panose="020F0502020204030204" pitchFamily="34" charset="0"/>
              </a:rPr>
              <a:t>344.901</a:t>
            </a:r>
          </a:p>
        </p:txBody>
      </p:sp>
      <p:sp>
        <p:nvSpPr>
          <p:cNvPr id="16" name="Retângulo: Cantos Arredondados 15">
            <a:extLst>
              <a:ext uri="{FF2B5EF4-FFF2-40B4-BE49-F238E27FC236}">
                <a16:creationId xmlns:a16="http://schemas.microsoft.com/office/drawing/2014/main" id="{519CBC2E-D55A-F345-E7CF-E8EBCF5A0063}"/>
              </a:ext>
            </a:extLst>
          </p:cNvPr>
          <p:cNvSpPr/>
          <p:nvPr/>
        </p:nvSpPr>
        <p:spPr>
          <a:xfrm>
            <a:off x="8701769" y="3956444"/>
            <a:ext cx="3188832" cy="1178350"/>
          </a:xfrm>
          <a:prstGeom prst="roundRect">
            <a:avLst/>
          </a:prstGeom>
          <a:solidFill>
            <a:srgbClr val="70AD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latin typeface="Calibri" panose="020F0502020204030204" pitchFamily="34" charset="0"/>
                <a:cs typeface="Calibri" panose="020F0502020204030204" pitchFamily="34" charset="0"/>
              </a:rPr>
              <a:t>Habitantes / m² de GLA </a:t>
            </a:r>
          </a:p>
          <a:p>
            <a:r>
              <a:rPr lang="pt-BR" sz="3200" b="1" dirty="0">
                <a:latin typeface="Calibri" panose="020F0502020204030204" pitchFamily="34" charset="0"/>
                <a:cs typeface="Calibri" panose="020F0502020204030204" pitchFamily="34" charset="0"/>
              </a:rPr>
              <a:t>13</a:t>
            </a:r>
          </a:p>
        </p:txBody>
      </p:sp>
      <p:sp>
        <p:nvSpPr>
          <p:cNvPr id="23" name="Retângulo: Cantos Arredondados 22">
            <a:extLst>
              <a:ext uri="{FF2B5EF4-FFF2-40B4-BE49-F238E27FC236}">
                <a16:creationId xmlns:a16="http://schemas.microsoft.com/office/drawing/2014/main" id="{97C29DF5-C8B9-A261-1017-ECBA8D193F58}"/>
              </a:ext>
            </a:extLst>
          </p:cNvPr>
          <p:cNvSpPr/>
          <p:nvPr/>
        </p:nvSpPr>
        <p:spPr>
          <a:xfrm>
            <a:off x="8440393" y="1871171"/>
            <a:ext cx="3420000" cy="1178350"/>
          </a:xfrm>
          <a:prstGeom prst="roundRect">
            <a:avLst/>
          </a:prstGeom>
          <a:solidFill>
            <a:srgbClr val="387B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latin typeface="Calibri" panose="020F0502020204030204" pitchFamily="34" charset="0"/>
                <a:cs typeface="Calibri" panose="020F0502020204030204" pitchFamily="34" charset="0"/>
              </a:rPr>
              <a:t>PIB (US$) / Centro </a:t>
            </a:r>
            <a:r>
              <a:rPr lang="pt-BR" b="1" dirty="0" err="1">
                <a:latin typeface="Calibri" panose="020F0502020204030204" pitchFamily="34" charset="0"/>
                <a:cs typeface="Calibri" panose="020F0502020204030204" pitchFamily="34" charset="0"/>
              </a:rPr>
              <a:t>comerciales</a:t>
            </a:r>
            <a:endParaRPr lang="pt-BR" b="1" dirty="0">
              <a:latin typeface="Calibri" panose="020F0502020204030204" pitchFamily="34" charset="0"/>
              <a:cs typeface="Calibri" panose="020F0502020204030204" pitchFamily="34" charset="0"/>
            </a:endParaRPr>
          </a:p>
          <a:p>
            <a:r>
              <a:rPr lang="pt-BR" sz="3200" b="1" dirty="0">
                <a:latin typeface="Calibri" panose="020F0502020204030204" pitchFamily="34" charset="0"/>
                <a:cs typeface="Calibri" panose="020F0502020204030204" pitchFamily="34" charset="0"/>
              </a:rPr>
              <a:t>2.562.072.383 </a:t>
            </a:r>
          </a:p>
        </p:txBody>
      </p:sp>
      <p:sp>
        <p:nvSpPr>
          <p:cNvPr id="25" name="Retângulo: Cantos Arredondados 24">
            <a:extLst>
              <a:ext uri="{FF2B5EF4-FFF2-40B4-BE49-F238E27FC236}">
                <a16:creationId xmlns:a16="http://schemas.microsoft.com/office/drawing/2014/main" id="{2A7A889A-D757-1637-ADFF-FAFB8AC31A95}"/>
              </a:ext>
            </a:extLst>
          </p:cNvPr>
          <p:cNvSpPr/>
          <p:nvPr/>
        </p:nvSpPr>
        <p:spPr>
          <a:xfrm>
            <a:off x="8701769" y="5371169"/>
            <a:ext cx="3188832" cy="1178350"/>
          </a:xfrm>
          <a:prstGeom prst="roundRect">
            <a:avLst/>
          </a:prstGeom>
          <a:solidFill>
            <a:srgbClr val="70AD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latin typeface="Calibri" panose="020F0502020204030204" pitchFamily="34" charset="0"/>
                <a:cs typeface="Calibri" panose="020F0502020204030204" pitchFamily="34" charset="0"/>
              </a:rPr>
              <a:t>PIB (US$) / m² de GLA </a:t>
            </a:r>
          </a:p>
          <a:p>
            <a:r>
              <a:rPr lang="pt-BR" sz="3200" b="1" dirty="0">
                <a:latin typeface="Calibri" panose="020F0502020204030204" pitchFamily="34" charset="0"/>
                <a:cs typeface="Calibri" panose="020F0502020204030204" pitchFamily="34" charset="0"/>
              </a:rPr>
              <a:t>93.362,43</a:t>
            </a:r>
          </a:p>
        </p:txBody>
      </p:sp>
      <p:sp>
        <p:nvSpPr>
          <p:cNvPr id="5" name="CaixaDeTexto 4">
            <a:extLst>
              <a:ext uri="{FF2B5EF4-FFF2-40B4-BE49-F238E27FC236}">
                <a16:creationId xmlns:a16="http://schemas.microsoft.com/office/drawing/2014/main" id="{6D1134A6-1D36-993B-0FAA-482CEB50308C}"/>
              </a:ext>
            </a:extLst>
          </p:cNvPr>
          <p:cNvSpPr txBox="1"/>
          <p:nvPr/>
        </p:nvSpPr>
        <p:spPr>
          <a:xfrm>
            <a:off x="1410294" y="2891537"/>
            <a:ext cx="3618298"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387BB9"/>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387BB9"/>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387BB9"/>
                </a:solidFill>
                <a:latin typeface="Montserrat" panose="00000500000000000000" pitchFamily="2" charset="0"/>
                <a:cs typeface="Segoe UI" panose="020B0502040204020203" pitchFamily="34" charset="0"/>
              </a:rPr>
              <a:t>GLA,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387BB9"/>
                </a:solidFill>
                <a:latin typeface="Montserrat" panose="00000500000000000000" pitchFamily="2" charset="0"/>
                <a:cs typeface="Segoe UI" panose="020B0502040204020203" pitchFamily="34" charset="0"/>
              </a:rPr>
              <a:t>Indicadores</a:t>
            </a:r>
          </a:p>
        </p:txBody>
      </p:sp>
      <p:grpSp>
        <p:nvGrpSpPr>
          <p:cNvPr id="11" name="Agrupar 10">
            <a:extLst>
              <a:ext uri="{FF2B5EF4-FFF2-40B4-BE49-F238E27FC236}">
                <a16:creationId xmlns:a16="http://schemas.microsoft.com/office/drawing/2014/main" id="{A3203AD4-E113-7614-D3BD-B84017C1B0E9}"/>
              </a:ext>
            </a:extLst>
          </p:cNvPr>
          <p:cNvGrpSpPr/>
          <p:nvPr/>
        </p:nvGrpSpPr>
        <p:grpSpPr>
          <a:xfrm>
            <a:off x="-23643" y="-144080"/>
            <a:ext cx="474964" cy="7020058"/>
            <a:chOff x="-23643" y="-165100"/>
            <a:chExt cx="474964" cy="7020058"/>
          </a:xfrm>
        </p:grpSpPr>
        <p:sp>
          <p:nvSpPr>
            <p:cNvPr id="15" name="Retângulo 14">
              <a:extLst>
                <a:ext uri="{FF2B5EF4-FFF2-40B4-BE49-F238E27FC236}">
                  <a16:creationId xmlns:a16="http://schemas.microsoft.com/office/drawing/2014/main" id="{139A2EFD-56AA-0FB6-7F24-1B0D64905C19}"/>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Retângulo 16">
              <a:extLst>
                <a:ext uri="{FF2B5EF4-FFF2-40B4-BE49-F238E27FC236}">
                  <a16:creationId xmlns:a16="http://schemas.microsoft.com/office/drawing/2014/main" id="{5B141946-FBC4-1994-BB03-0A6314D72C21}"/>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Retângulo 17">
              <a:extLst>
                <a:ext uri="{FF2B5EF4-FFF2-40B4-BE49-F238E27FC236}">
                  <a16:creationId xmlns:a16="http://schemas.microsoft.com/office/drawing/2014/main" id="{62975B39-B7FB-76AF-63D6-B7E0E56C7AD1}"/>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6" name="Google Shape;96;p7">
            <a:extLst>
              <a:ext uri="{FF2B5EF4-FFF2-40B4-BE49-F238E27FC236}">
                <a16:creationId xmlns:a16="http://schemas.microsoft.com/office/drawing/2014/main" id="{99E0867F-3764-3A9D-7386-890AC3D616EC}"/>
              </a:ext>
            </a:extLst>
          </p:cNvPr>
          <p:cNvSpPr txBox="1"/>
          <p:nvPr/>
        </p:nvSpPr>
        <p:spPr>
          <a:xfrm>
            <a:off x="1410294" y="6372567"/>
            <a:ext cx="2383014" cy="353903"/>
          </a:xfrm>
          <a:prstGeom prst="rect">
            <a:avLst/>
          </a:prstGeom>
          <a:noFill/>
          <a:ln>
            <a:noFill/>
          </a:ln>
        </p:spPr>
        <p:txBody>
          <a:bodyPr spcFirstLastPara="1" wrap="square" lIns="91425" tIns="45700" rIns="91425" bIns="45700" anchor="t" anchorCtr="0">
            <a:spAutoFit/>
          </a:bodyPr>
          <a:lstStyle/>
          <a:p>
            <a:pPr marL="0" marR="0" lvl="0" indent="0" rtl="0">
              <a:lnSpc>
                <a:spcPct val="100000"/>
              </a:lnSpc>
              <a:spcBef>
                <a:spcPts val="0"/>
              </a:spcBef>
              <a:spcAft>
                <a:spcPts val="0"/>
              </a:spcAft>
              <a:buNone/>
            </a:pPr>
            <a:r>
              <a:rPr lang="pt-BR" sz="850" i="1" u="none" strike="noStrike" cap="none" dirty="0">
                <a:solidFill>
                  <a:srgbClr val="000000"/>
                </a:solidFill>
                <a:latin typeface="Montserrat" panose="00000500000000000000" pitchFamily="2" charset="0"/>
                <a:ea typeface="Arial" charset="0"/>
                <a:cs typeface="Calibri" panose="020F0502020204030204" pitchFamily="34" charset="0"/>
                <a:sym typeface="Century Gothic"/>
              </a:rPr>
              <a:t>Fuente: </a:t>
            </a:r>
            <a:r>
              <a:rPr lang="pt-BR" sz="850" i="1" u="none" strike="noStrike" cap="none" dirty="0">
                <a:solidFill>
                  <a:srgbClr val="000000"/>
                </a:solidFill>
                <a:latin typeface="Montserrat" panose="00000500000000000000" pitchFamily="2" charset="0"/>
                <a:ea typeface="Arial" charset="0"/>
                <a:cs typeface="Calibri" panose="020F0502020204030204" pitchFamily="34" charset="0"/>
                <a:sym typeface="Century Gothic"/>
                <a:hlinkClick r:id="rId3"/>
              </a:rPr>
              <a:t>https://data.worldbank.org/</a:t>
            </a:r>
            <a:r>
              <a:rPr lang="pt-BR" sz="850" i="1" u="none" strike="noStrike" cap="none" dirty="0">
                <a:solidFill>
                  <a:srgbClr val="000000"/>
                </a:solidFill>
                <a:latin typeface="Montserrat" panose="00000500000000000000" pitchFamily="2" charset="0"/>
                <a:ea typeface="Arial" charset="0"/>
                <a:cs typeface="Calibri" panose="020F0502020204030204" pitchFamily="34" charset="0"/>
                <a:sym typeface="Century Gothic"/>
              </a:rPr>
              <a:t> </a:t>
            </a:r>
            <a:r>
              <a:rPr lang="es-419" sz="850" dirty="0">
                <a:latin typeface="Montserrat" panose="00000500000000000000" pitchFamily="2" charset="0"/>
              </a:rPr>
              <a:t>Censo Brasileño de Centros Comerciales.</a:t>
            </a:r>
            <a:endParaRPr sz="850" i="1" dirty="0">
              <a:latin typeface="Montserrat" panose="00000500000000000000" pitchFamily="2" charset="0"/>
              <a:cs typeface="Calibri" panose="020F0502020204030204" pitchFamily="34" charset="0"/>
            </a:endParaRPr>
          </a:p>
        </p:txBody>
      </p:sp>
      <p:sp>
        <p:nvSpPr>
          <p:cNvPr id="2" name="Retângulo: Cantos Arredondados 1">
            <a:extLst>
              <a:ext uri="{FF2B5EF4-FFF2-40B4-BE49-F238E27FC236}">
                <a16:creationId xmlns:a16="http://schemas.microsoft.com/office/drawing/2014/main" id="{8D79A4EE-3AC5-45BB-6429-7B40DFDB47A7}"/>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29</a:t>
            </a:r>
          </a:p>
        </p:txBody>
      </p:sp>
      <p:sp>
        <p:nvSpPr>
          <p:cNvPr id="8" name="Retângulo: Cantos Arredondados 7">
            <a:hlinkClick r:id="rId4" action="ppaction://hlinksldjump"/>
            <a:extLst>
              <a:ext uri="{FF2B5EF4-FFF2-40B4-BE49-F238E27FC236}">
                <a16:creationId xmlns:a16="http://schemas.microsoft.com/office/drawing/2014/main" id="{625688CD-A570-2121-CB41-5E788EEA93E6}"/>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76301443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descr="Prédio com janelas de vidro&#10;&#10;Descrição gerada automaticamente">
            <a:extLst>
              <a:ext uri="{FF2B5EF4-FFF2-40B4-BE49-F238E27FC236}">
                <a16:creationId xmlns:a16="http://schemas.microsoft.com/office/drawing/2014/main" id="{D7528980-9E6B-8761-EA2C-DD35492F0682}"/>
              </a:ext>
            </a:extLst>
          </p:cNvPr>
          <p:cNvPicPr>
            <a:picLocks noChangeAspect="1"/>
          </p:cNvPicPr>
          <p:nvPr/>
        </p:nvPicPr>
        <p:blipFill rotWithShape="1">
          <a:blip r:embed="rId2"/>
          <a:srcRect t="12494" b="12542"/>
          <a:stretch/>
        </p:blipFill>
        <p:spPr>
          <a:xfrm>
            <a:off x="-5938" y="0"/>
            <a:ext cx="12197938" cy="6858000"/>
          </a:xfrm>
          <a:prstGeom prst="rect">
            <a:avLst/>
          </a:prstGeom>
        </p:spPr>
      </p:pic>
      <p:sp>
        <p:nvSpPr>
          <p:cNvPr id="3" name="Retângulo 2">
            <a:extLst>
              <a:ext uri="{FF2B5EF4-FFF2-40B4-BE49-F238E27FC236}">
                <a16:creationId xmlns:a16="http://schemas.microsoft.com/office/drawing/2014/main" id="{A02767D8-AF42-E6AD-E887-5D2B69C9B9E3}"/>
              </a:ext>
            </a:extLst>
          </p:cNvPr>
          <p:cNvSpPr/>
          <p:nvPr/>
        </p:nvSpPr>
        <p:spPr>
          <a:xfrm>
            <a:off x="-5938" y="0"/>
            <a:ext cx="5824798" cy="6858000"/>
          </a:xfrm>
          <a:prstGeom prst="rect">
            <a:avLst/>
          </a:prstGeom>
          <a:solidFill>
            <a:schemeClr val="tx1">
              <a:lumMod val="95000"/>
              <a:lumOff val="5000"/>
              <a:alpha val="68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CaixaDeTexto 21">
            <a:extLst>
              <a:ext uri="{FF2B5EF4-FFF2-40B4-BE49-F238E27FC236}">
                <a16:creationId xmlns:a16="http://schemas.microsoft.com/office/drawing/2014/main" id="{817D7DEA-D9D5-2732-0064-B649FCE34E20}"/>
              </a:ext>
            </a:extLst>
          </p:cNvPr>
          <p:cNvSpPr txBox="1"/>
          <p:nvPr/>
        </p:nvSpPr>
        <p:spPr>
          <a:xfrm>
            <a:off x="401026" y="2912420"/>
            <a:ext cx="5889290" cy="1615827"/>
          </a:xfrm>
          <a:prstGeom prst="rect">
            <a:avLst/>
          </a:prstGeom>
          <a:noFill/>
        </p:spPr>
        <p:txBody>
          <a:bodyPr wrap="square" rtlCol="0">
            <a:spAutoFit/>
          </a:bodyPr>
          <a:lstStyle>
            <a:defPPr>
              <a:defRPr lang="en-US"/>
            </a:defPPr>
            <a:lvl1pPr>
              <a:lnSpc>
                <a:spcPct val="85000"/>
              </a:lnSpc>
              <a:spcBef>
                <a:spcPts val="200"/>
              </a:spcBef>
              <a:spcAft>
                <a:spcPts val="200"/>
              </a:spcAft>
              <a:defRPr sz="5400">
                <a:pattFill prst="dkDnDiag">
                  <a:fgClr>
                    <a:srgbClr val="005082"/>
                  </a:fgClr>
                  <a:bgClr>
                    <a:srgbClr val="002F4D"/>
                  </a:bgClr>
                </a:pattFill>
                <a:latin typeface="Segoe UI Black" panose="020B0A02040204020203" pitchFamily="34" charset="0"/>
                <a:ea typeface="Segoe UI Black" panose="020B0A02040204020203" pitchFamily="34" charset="0"/>
                <a:cs typeface="Segoe UI" panose="020B0502040204020203" pitchFamily="34" charset="0"/>
              </a:defRPr>
            </a:lvl1pPr>
          </a:lstStyle>
          <a:p>
            <a:pPr marL="0" marR="0" lvl="0" indent="0" defTabSz="914400" rtl="0" eaLnBrk="1" fontAlgn="auto" latinLnBrk="0" hangingPunct="1">
              <a:lnSpc>
                <a:spcPct val="80000"/>
              </a:lnSpc>
              <a:spcBef>
                <a:spcPts val="0"/>
              </a:spcBef>
              <a:spcAft>
                <a:spcPts val="0"/>
              </a:spcAft>
              <a:buClrTx/>
              <a:buSzTx/>
              <a:buFontTx/>
              <a:buNone/>
              <a:tabLst/>
              <a:defRPr/>
            </a:pPr>
            <a:r>
              <a:rPr kumimoji="0" lang="es-419" sz="6000" b="1" i="0" u="none" strike="noStrike" kern="1200" cap="none" spc="0" normalizeH="0" baseline="0" dirty="0">
                <a:ln>
                  <a:noFill/>
                </a:ln>
                <a:solidFill>
                  <a:schemeClr val="bg1"/>
                </a:solidFill>
                <a:effectLst/>
                <a:uLnTx/>
                <a:uFillTx/>
                <a:latin typeface="Bebas Neue" panose="00000500000000000000" pitchFamily="2" charset="0"/>
              </a:rPr>
              <a:t>Objetivos y metodologías</a:t>
            </a:r>
          </a:p>
        </p:txBody>
      </p:sp>
      <p:grpSp>
        <p:nvGrpSpPr>
          <p:cNvPr id="24" name="Agrupar 23">
            <a:extLst>
              <a:ext uri="{FF2B5EF4-FFF2-40B4-BE49-F238E27FC236}">
                <a16:creationId xmlns:a16="http://schemas.microsoft.com/office/drawing/2014/main" id="{DE860434-0D6E-AFE1-E07D-6D15772C5726}"/>
              </a:ext>
            </a:extLst>
          </p:cNvPr>
          <p:cNvGrpSpPr/>
          <p:nvPr/>
        </p:nvGrpSpPr>
        <p:grpSpPr>
          <a:xfrm>
            <a:off x="635072" y="4653698"/>
            <a:ext cx="245162" cy="414236"/>
            <a:chOff x="4757051" y="2026126"/>
            <a:chExt cx="625733" cy="1057267"/>
          </a:xfrm>
          <a:solidFill>
            <a:schemeClr val="bg1"/>
          </a:solidFill>
        </p:grpSpPr>
        <p:sp>
          <p:nvSpPr>
            <p:cNvPr id="25" name="Seta: Divisa 24">
              <a:extLst>
                <a:ext uri="{FF2B5EF4-FFF2-40B4-BE49-F238E27FC236}">
                  <a16:creationId xmlns:a16="http://schemas.microsoft.com/office/drawing/2014/main" id="{FF3E52F3-441E-79AA-499A-B25391FC49A9}"/>
                </a:ext>
              </a:extLst>
            </p:cNvPr>
            <p:cNvSpPr/>
            <p:nvPr/>
          </p:nvSpPr>
          <p:spPr>
            <a:xfrm rot="16200000">
              <a:off x="4908078" y="1875099"/>
              <a:ext cx="323679" cy="625733"/>
            </a:xfrm>
            <a:prstGeom prst="chevron">
              <a:avLst>
                <a:gd name="adj" fmla="val 68156"/>
              </a:avLst>
            </a:prstGeom>
            <a:grp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419" sz="1800" b="0" i="0" u="none" strike="noStrike" kern="1200" cap="none" spc="0" normalizeH="0" baseline="0">
                <a:ln>
                  <a:noFill/>
                </a:ln>
                <a:solidFill>
                  <a:schemeClr val="tx1"/>
                </a:solidFill>
                <a:effectLst/>
                <a:uLnTx/>
                <a:uFillTx/>
                <a:latin typeface="Calibri" panose="020F0502020204030204"/>
                <a:ea typeface="+mn-ea"/>
                <a:cs typeface="+mn-cs"/>
              </a:endParaRPr>
            </a:p>
          </p:txBody>
        </p:sp>
        <p:sp>
          <p:nvSpPr>
            <p:cNvPr id="26" name="Seta: Divisa 25">
              <a:extLst>
                <a:ext uri="{FF2B5EF4-FFF2-40B4-BE49-F238E27FC236}">
                  <a16:creationId xmlns:a16="http://schemas.microsoft.com/office/drawing/2014/main" id="{E95E41DD-FAFF-9D3B-165F-B9F8DF17B5FF}"/>
                </a:ext>
              </a:extLst>
            </p:cNvPr>
            <p:cNvSpPr/>
            <p:nvPr/>
          </p:nvSpPr>
          <p:spPr>
            <a:xfrm rot="16200000">
              <a:off x="4908078" y="2129894"/>
              <a:ext cx="323679" cy="625733"/>
            </a:xfrm>
            <a:prstGeom prst="chevron">
              <a:avLst>
                <a:gd name="adj" fmla="val 68156"/>
              </a:avLst>
            </a:prstGeom>
            <a:grp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419" sz="1800" b="0" i="0" u="none" strike="noStrike" kern="1200" cap="none" spc="0" normalizeH="0" baseline="0">
                <a:ln>
                  <a:noFill/>
                </a:ln>
                <a:solidFill>
                  <a:schemeClr val="tx1"/>
                </a:solidFill>
                <a:effectLst/>
                <a:uLnTx/>
                <a:uFillTx/>
                <a:latin typeface="Calibri" panose="020F0502020204030204"/>
                <a:ea typeface="+mn-ea"/>
                <a:cs typeface="+mn-cs"/>
              </a:endParaRPr>
            </a:p>
          </p:txBody>
        </p:sp>
        <p:sp>
          <p:nvSpPr>
            <p:cNvPr id="27" name="Seta: Divisa 26">
              <a:extLst>
                <a:ext uri="{FF2B5EF4-FFF2-40B4-BE49-F238E27FC236}">
                  <a16:creationId xmlns:a16="http://schemas.microsoft.com/office/drawing/2014/main" id="{BCCEC9B2-66BD-CF62-761F-5D4C36213622}"/>
                </a:ext>
              </a:extLst>
            </p:cNvPr>
            <p:cNvSpPr/>
            <p:nvPr/>
          </p:nvSpPr>
          <p:spPr>
            <a:xfrm rot="16200000">
              <a:off x="4908078" y="2608687"/>
              <a:ext cx="323679" cy="625733"/>
            </a:xfrm>
            <a:prstGeom prst="chevron">
              <a:avLst>
                <a:gd name="adj" fmla="val 68156"/>
              </a:avLst>
            </a:prstGeom>
            <a:grp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419" sz="1800" b="0" i="0" u="none" strike="noStrike" kern="1200" cap="none" spc="0" normalizeH="0" baseline="0">
                <a:ln>
                  <a:noFill/>
                </a:ln>
                <a:solidFill>
                  <a:schemeClr val="tx1"/>
                </a:solidFill>
                <a:effectLst/>
                <a:uLnTx/>
                <a:uFillTx/>
                <a:latin typeface="Calibri" panose="020F0502020204030204"/>
                <a:ea typeface="+mn-ea"/>
                <a:cs typeface="+mn-cs"/>
              </a:endParaRPr>
            </a:p>
          </p:txBody>
        </p:sp>
      </p:grpSp>
      <p:sp>
        <p:nvSpPr>
          <p:cNvPr id="2" name="Retângulo 1">
            <a:extLst>
              <a:ext uri="{FF2B5EF4-FFF2-40B4-BE49-F238E27FC236}">
                <a16:creationId xmlns:a16="http://schemas.microsoft.com/office/drawing/2014/main" id="{BBA1406E-04D1-670F-4BA5-B08D65DF818F}"/>
              </a:ext>
            </a:extLst>
          </p:cNvPr>
          <p:cNvSpPr/>
          <p:nvPr/>
        </p:nvSpPr>
        <p:spPr>
          <a:xfrm>
            <a:off x="5818860" y="0"/>
            <a:ext cx="82826" cy="6858000"/>
          </a:xfrm>
          <a:prstGeom prst="rect">
            <a:avLst/>
          </a:prstGeom>
          <a:solidFill>
            <a:srgbClr val="FF0000"/>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 name="Retângulo: Cantos Arredondados 3">
            <a:extLst>
              <a:ext uri="{FF2B5EF4-FFF2-40B4-BE49-F238E27FC236}">
                <a16:creationId xmlns:a16="http://schemas.microsoft.com/office/drawing/2014/main" id="{D6F88A7A-1384-975A-BEB3-CF778AEEB0D6}"/>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rgbClr val="0D4168"/>
                </a:solidFill>
                <a:latin typeface="Segoe UI Light" panose="020B0502040204020203" pitchFamily="34" charset="0"/>
                <a:cs typeface="Segoe UI Light" panose="020B0502040204020203" pitchFamily="34" charset="0"/>
              </a:rPr>
              <a:t>3</a:t>
            </a:r>
            <a:endPar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
        <p:nvSpPr>
          <p:cNvPr id="7" name="Retângulo: Cantos Arredondados 6">
            <a:hlinkClick r:id="rId3" action="ppaction://hlinksldjump"/>
            <a:extLst>
              <a:ext uri="{FF2B5EF4-FFF2-40B4-BE49-F238E27FC236}">
                <a16:creationId xmlns:a16="http://schemas.microsoft.com/office/drawing/2014/main" id="{E4EDD412-6C63-1D77-0CB9-9C9A65B7DE21}"/>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22792570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tângulo 5">
            <a:extLst>
              <a:ext uri="{FF2B5EF4-FFF2-40B4-BE49-F238E27FC236}">
                <a16:creationId xmlns:a16="http://schemas.microsoft.com/office/drawing/2014/main" id="{71FEA4A3-13EC-DCB6-8F57-3CDBE051F270}"/>
              </a:ext>
            </a:extLst>
          </p:cNvPr>
          <p:cNvSpPr/>
          <p:nvPr/>
        </p:nvSpPr>
        <p:spPr>
          <a:xfrm>
            <a:off x="5848352" y="3714750"/>
            <a:ext cx="6343647" cy="2583325"/>
          </a:xfrm>
          <a:prstGeom prst="rect">
            <a:avLst/>
          </a:prstGeom>
          <a:solidFill>
            <a:srgbClr val="5B8E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419"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22" name="Retângulo 21">
            <a:extLst>
              <a:ext uri="{FF2B5EF4-FFF2-40B4-BE49-F238E27FC236}">
                <a16:creationId xmlns:a16="http://schemas.microsoft.com/office/drawing/2014/main" id="{E1F0567B-B818-F324-91CC-6B41F4C18E8D}"/>
              </a:ext>
            </a:extLst>
          </p:cNvPr>
          <p:cNvSpPr/>
          <p:nvPr/>
        </p:nvSpPr>
        <p:spPr>
          <a:xfrm>
            <a:off x="5848352" y="4758126"/>
            <a:ext cx="6343648" cy="1525333"/>
          </a:xfrm>
          <a:prstGeom prst="rect">
            <a:avLst/>
          </a:prstGeom>
          <a:solidFill>
            <a:schemeClr val="accent5">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3" name="Elipse 2">
            <a:extLst>
              <a:ext uri="{FF2B5EF4-FFF2-40B4-BE49-F238E27FC236}">
                <a16:creationId xmlns:a16="http://schemas.microsoft.com/office/drawing/2014/main" id="{7D640E71-6146-68E9-FBE2-20B6F6C18756}"/>
              </a:ext>
            </a:extLst>
          </p:cNvPr>
          <p:cNvSpPr/>
          <p:nvPr/>
        </p:nvSpPr>
        <p:spPr>
          <a:xfrm>
            <a:off x="1071291" y="1400552"/>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136804" y="-3313107"/>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Imagem 6" descr="Tela de computador com texto preto sobre fundo branco&#10;&#10;Descrição gerada automaticamente com confiança média">
            <a:extLst>
              <a:ext uri="{FF2B5EF4-FFF2-40B4-BE49-F238E27FC236}">
                <a16:creationId xmlns:a16="http://schemas.microsoft.com/office/drawing/2014/main" id="{9609B92C-C4D8-CD06-A175-BB473192CF20}"/>
              </a:ext>
            </a:extLst>
          </p:cNvPr>
          <p:cNvPicPr>
            <a:picLocks noChangeAspect="1"/>
          </p:cNvPicPr>
          <p:nvPr/>
        </p:nvPicPr>
        <p:blipFill rotWithShape="1">
          <a:blip r:embed="rId2">
            <a:extLst>
              <a:ext uri="{28A0092B-C50C-407E-A947-70E740481C1C}">
                <a14:useLocalDpi xmlns:a14="http://schemas.microsoft.com/office/drawing/2010/main" val="0"/>
              </a:ext>
            </a:extLst>
          </a:blip>
          <a:srcRect t="64676" b="14372"/>
          <a:stretch/>
        </p:blipFill>
        <p:spPr>
          <a:xfrm rot="16200000">
            <a:off x="-3231332" y="3215077"/>
            <a:ext cx="6866233" cy="450852"/>
          </a:xfrm>
          <a:prstGeom prst="rect">
            <a:avLst/>
          </a:prstGeom>
        </p:spPr>
      </p:pic>
      <p:sp>
        <p:nvSpPr>
          <p:cNvPr id="5" name="CaixaDeTexto 4">
            <a:extLst>
              <a:ext uri="{FF2B5EF4-FFF2-40B4-BE49-F238E27FC236}">
                <a16:creationId xmlns:a16="http://schemas.microsoft.com/office/drawing/2014/main" id="{7B375E4D-8818-2CFC-852E-725EA641F80A}"/>
              </a:ext>
            </a:extLst>
          </p:cNvPr>
          <p:cNvSpPr txBox="1"/>
          <p:nvPr/>
        </p:nvSpPr>
        <p:spPr>
          <a:xfrm>
            <a:off x="1217982" y="2372488"/>
            <a:ext cx="2928848" cy="327782"/>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800" b="0" i="0" u="none" strike="noStrike" kern="1200" cap="none" spc="300" normalizeH="0" baseline="0" dirty="0">
                <a:ln>
                  <a:noFill/>
                </a:ln>
                <a:solidFill>
                  <a:srgbClr val="404040"/>
                </a:solidFill>
                <a:effectLst/>
                <a:uLnTx/>
                <a:uFillTx/>
                <a:latin typeface="Montserrat" panose="00000500000000000000" pitchFamily="2" charset="0"/>
              </a:rPr>
              <a:t>EMPLEOS</a:t>
            </a:r>
          </a:p>
        </p:txBody>
      </p:sp>
      <p:graphicFrame>
        <p:nvGraphicFramePr>
          <p:cNvPr id="12" name="Gráfico 11">
            <a:extLst>
              <a:ext uri="{FF2B5EF4-FFF2-40B4-BE49-F238E27FC236}">
                <a16:creationId xmlns:a16="http://schemas.microsoft.com/office/drawing/2014/main" id="{B04E7FAE-DED1-0B96-6E27-B8FB7F9C548B}"/>
              </a:ext>
            </a:extLst>
          </p:cNvPr>
          <p:cNvGraphicFramePr/>
          <p:nvPr>
            <p:extLst>
              <p:ext uri="{D42A27DB-BD31-4B8C-83A1-F6EECF244321}">
                <p14:modId xmlns:p14="http://schemas.microsoft.com/office/powerpoint/2010/main" val="1009072395"/>
              </p:ext>
            </p:extLst>
          </p:nvPr>
        </p:nvGraphicFramePr>
        <p:xfrm>
          <a:off x="5939791" y="877310"/>
          <a:ext cx="6158598" cy="3733385"/>
        </p:xfrm>
        <a:graphic>
          <a:graphicData uri="http://schemas.openxmlformats.org/drawingml/2006/chart">
            <c:chart xmlns:c="http://schemas.openxmlformats.org/drawingml/2006/chart" xmlns:r="http://schemas.openxmlformats.org/officeDocument/2006/relationships" r:id="rId3"/>
          </a:graphicData>
        </a:graphic>
      </p:graphicFrame>
      <p:grpSp>
        <p:nvGrpSpPr>
          <p:cNvPr id="13" name="Agrupar 12">
            <a:extLst>
              <a:ext uri="{FF2B5EF4-FFF2-40B4-BE49-F238E27FC236}">
                <a16:creationId xmlns:a16="http://schemas.microsoft.com/office/drawing/2014/main" id="{308E6FE6-9000-3C5C-99CB-5B425E307BBD}"/>
              </a:ext>
            </a:extLst>
          </p:cNvPr>
          <p:cNvGrpSpPr/>
          <p:nvPr/>
        </p:nvGrpSpPr>
        <p:grpSpPr>
          <a:xfrm>
            <a:off x="5961193" y="4869588"/>
            <a:ext cx="6117963" cy="1266440"/>
            <a:chOff x="5419198" y="5773368"/>
            <a:chExt cx="5808986" cy="1266440"/>
          </a:xfrm>
          <a:solidFill>
            <a:srgbClr val="9C5BCD"/>
          </a:solidFill>
        </p:grpSpPr>
        <p:sp>
          <p:nvSpPr>
            <p:cNvPr id="14" name="Retângulo de cantos arredondados 32">
              <a:extLst>
                <a:ext uri="{FF2B5EF4-FFF2-40B4-BE49-F238E27FC236}">
                  <a16:creationId xmlns:a16="http://schemas.microsoft.com/office/drawing/2014/main" id="{7E9C5879-7B07-AA6C-CCDA-9482B4A7B1FF}"/>
                </a:ext>
              </a:extLst>
            </p:cNvPr>
            <p:cNvSpPr/>
            <p:nvPr/>
          </p:nvSpPr>
          <p:spPr>
            <a:xfrm>
              <a:off x="6086042" y="6454956"/>
              <a:ext cx="1105518" cy="561325"/>
            </a:xfrm>
            <a:prstGeom prst="roundRect">
              <a:avLst/>
            </a:prstGeom>
            <a:no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pt-BR" sz="2000" kern="0" dirty="0">
                  <a:solidFill>
                    <a:prstClr val="white"/>
                  </a:solidFill>
                  <a:latin typeface="Montserrat" panose="00000500000000000000" pitchFamily="2" charset="0"/>
                </a:rPr>
                <a:t>42</a:t>
              </a:r>
            </a:p>
          </p:txBody>
        </p:sp>
        <p:sp>
          <p:nvSpPr>
            <p:cNvPr id="16" name="Retângulo de cantos arredondados 32">
              <a:extLst>
                <a:ext uri="{FF2B5EF4-FFF2-40B4-BE49-F238E27FC236}">
                  <a16:creationId xmlns:a16="http://schemas.microsoft.com/office/drawing/2014/main" id="{375E6AF8-031A-EDA3-2816-A507844123C4}"/>
                </a:ext>
              </a:extLst>
            </p:cNvPr>
            <p:cNvSpPr/>
            <p:nvPr/>
          </p:nvSpPr>
          <p:spPr>
            <a:xfrm>
              <a:off x="7755167" y="6478483"/>
              <a:ext cx="1105518" cy="561325"/>
            </a:xfrm>
            <a:prstGeom prst="roundRect">
              <a:avLst/>
            </a:prstGeom>
            <a:no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pt-BR" sz="2000" kern="0" dirty="0">
                  <a:solidFill>
                    <a:prstClr val="white"/>
                  </a:solidFill>
                  <a:latin typeface="Montserrat" panose="00000500000000000000" pitchFamily="2" charset="0"/>
                </a:rPr>
                <a:t>1.515</a:t>
              </a:r>
            </a:p>
          </p:txBody>
        </p:sp>
        <p:sp>
          <p:nvSpPr>
            <p:cNvPr id="20" name="Retângulo de cantos arredondados 32">
              <a:extLst>
                <a:ext uri="{FF2B5EF4-FFF2-40B4-BE49-F238E27FC236}">
                  <a16:creationId xmlns:a16="http://schemas.microsoft.com/office/drawing/2014/main" id="{8CE1240B-9766-9CB1-E8CB-F5689345AFC8}"/>
                </a:ext>
              </a:extLst>
            </p:cNvPr>
            <p:cNvSpPr/>
            <p:nvPr/>
          </p:nvSpPr>
          <p:spPr>
            <a:xfrm>
              <a:off x="9424292" y="6478483"/>
              <a:ext cx="1105518" cy="561325"/>
            </a:xfrm>
            <a:prstGeom prst="roundRect">
              <a:avLst/>
            </a:prstGeom>
            <a:no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pt-BR" sz="2000" kern="0" dirty="0">
                  <a:solidFill>
                    <a:schemeClr val="bg1"/>
                  </a:solidFill>
                  <a:latin typeface="Montserrat" panose="00000500000000000000" pitchFamily="2" charset="0"/>
                </a:rPr>
                <a:t>105</a:t>
              </a:r>
            </a:p>
          </p:txBody>
        </p:sp>
        <p:sp>
          <p:nvSpPr>
            <p:cNvPr id="21" name="Retângulo de cantos arredondados 32">
              <a:extLst>
                <a:ext uri="{FF2B5EF4-FFF2-40B4-BE49-F238E27FC236}">
                  <a16:creationId xmlns:a16="http://schemas.microsoft.com/office/drawing/2014/main" id="{4FECF913-A1D4-DC18-27EA-476A2A5D47E8}"/>
                </a:ext>
              </a:extLst>
            </p:cNvPr>
            <p:cNvSpPr/>
            <p:nvPr/>
          </p:nvSpPr>
          <p:spPr>
            <a:xfrm>
              <a:off x="5419198" y="5773368"/>
              <a:ext cx="5808986" cy="561325"/>
            </a:xfrm>
            <a:prstGeom prst="roundRect">
              <a:avLst/>
            </a:prstGeom>
            <a:no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pt-BR" sz="2000" b="1" kern="0" dirty="0" err="1">
                  <a:solidFill>
                    <a:prstClr val="white"/>
                  </a:solidFill>
                  <a:latin typeface="Montserrat" panose="00000500000000000000" pitchFamily="2" charset="0"/>
                </a:rPr>
                <a:t>Promedio</a:t>
              </a:r>
              <a:r>
                <a:rPr lang="pt-BR" sz="2000" b="1" kern="0" dirty="0">
                  <a:solidFill>
                    <a:prstClr val="white"/>
                  </a:solidFill>
                  <a:latin typeface="Montserrat" panose="00000500000000000000" pitchFamily="2" charset="0"/>
                </a:rPr>
                <a:t> de postos por shopping</a:t>
              </a:r>
            </a:p>
          </p:txBody>
        </p:sp>
      </p:grpSp>
      <p:sp>
        <p:nvSpPr>
          <p:cNvPr id="23" name="Retângulo de cantos arredondados 25">
            <a:extLst>
              <a:ext uri="{FF2B5EF4-FFF2-40B4-BE49-F238E27FC236}">
                <a16:creationId xmlns:a16="http://schemas.microsoft.com/office/drawing/2014/main" id="{B6978507-7508-6FE3-D214-A6EDF8DF15E5}"/>
              </a:ext>
            </a:extLst>
          </p:cNvPr>
          <p:cNvSpPr/>
          <p:nvPr/>
        </p:nvSpPr>
        <p:spPr>
          <a:xfrm>
            <a:off x="1071291" y="3404015"/>
            <a:ext cx="3468813" cy="681879"/>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pt-BR" sz="2400" b="1" dirty="0">
                <a:solidFill>
                  <a:schemeClr val="accent6">
                    <a:lumMod val="75000"/>
                  </a:schemeClr>
                </a:solidFill>
                <a:latin typeface="Montserrat" panose="00000500000000000000" pitchFamily="2" charset="0"/>
                <a:ea typeface="Verdana" panose="020B0604030504040204" pitchFamily="34" charset="0"/>
                <a:cs typeface="Verdana" panose="020B0604030504040204" pitchFamily="34" charset="0"/>
              </a:rPr>
              <a:t>Total de </a:t>
            </a:r>
            <a:r>
              <a:rPr lang="pt-BR" sz="2400" b="1" dirty="0" err="1">
                <a:solidFill>
                  <a:schemeClr val="accent6">
                    <a:lumMod val="75000"/>
                  </a:schemeClr>
                </a:solidFill>
                <a:latin typeface="Montserrat" panose="00000500000000000000" pitchFamily="2" charset="0"/>
                <a:ea typeface="Verdana" panose="020B0604030504040204" pitchFamily="34" charset="0"/>
                <a:cs typeface="Verdana" panose="020B0604030504040204" pitchFamily="34" charset="0"/>
              </a:rPr>
              <a:t>Empleos</a:t>
            </a:r>
            <a:endParaRPr lang="pt-BR" sz="2400" b="1" dirty="0">
              <a:solidFill>
                <a:schemeClr val="accent6">
                  <a:lumMod val="75000"/>
                </a:schemeClr>
              </a:solidFill>
              <a:latin typeface="Montserrat" panose="00000500000000000000" pitchFamily="2" charset="0"/>
              <a:ea typeface="Verdana" panose="020B0604030504040204" pitchFamily="34" charset="0"/>
              <a:cs typeface="Verdana" panose="020B0604030504040204" pitchFamily="34" charset="0"/>
            </a:endParaRPr>
          </a:p>
          <a:p>
            <a:r>
              <a:rPr lang="pt-BR" sz="2400" dirty="0">
                <a:solidFill>
                  <a:schemeClr val="tx1"/>
                </a:solidFill>
                <a:latin typeface="Montserrat" panose="00000500000000000000" pitchFamily="2" charset="0"/>
                <a:ea typeface="Verdana" panose="020B0604030504040204" pitchFamily="34" charset="0"/>
                <a:cs typeface="Verdana" panose="020B0604030504040204" pitchFamily="34" charset="0"/>
              </a:rPr>
              <a:t>1.043.835</a:t>
            </a:r>
          </a:p>
        </p:txBody>
      </p:sp>
      <p:sp>
        <p:nvSpPr>
          <p:cNvPr id="24" name="Retângulo de cantos arredondados 25">
            <a:extLst>
              <a:ext uri="{FF2B5EF4-FFF2-40B4-BE49-F238E27FC236}">
                <a16:creationId xmlns:a16="http://schemas.microsoft.com/office/drawing/2014/main" id="{5739B329-7255-3FD0-4B8B-04E2970BE998}"/>
              </a:ext>
            </a:extLst>
          </p:cNvPr>
          <p:cNvSpPr/>
          <p:nvPr/>
        </p:nvSpPr>
        <p:spPr>
          <a:xfrm>
            <a:off x="1111394" y="4447562"/>
            <a:ext cx="3673966" cy="681879"/>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r>
              <a:rPr lang="pt-BR" sz="2400" b="1" dirty="0" err="1">
                <a:solidFill>
                  <a:srgbClr val="548235"/>
                </a:solidFill>
                <a:latin typeface="Montserrat" panose="00000500000000000000" pitchFamily="2" charset="0"/>
                <a:ea typeface="Verdana" panose="020B0604030504040204" pitchFamily="34" charset="0"/>
                <a:cs typeface="Verdana" panose="020B0604030504040204" pitchFamily="34" charset="0"/>
              </a:rPr>
              <a:t>Promedio</a:t>
            </a:r>
            <a:r>
              <a:rPr lang="pt-BR" sz="2400" b="1" dirty="0">
                <a:solidFill>
                  <a:srgbClr val="548235"/>
                </a:solidFill>
                <a:latin typeface="Montserrat" panose="00000500000000000000" pitchFamily="2" charset="0"/>
                <a:ea typeface="Verdana" panose="020B0604030504040204" pitchFamily="34" charset="0"/>
                <a:cs typeface="Verdana" panose="020B0604030504040204" pitchFamily="34" charset="0"/>
              </a:rPr>
              <a:t> de </a:t>
            </a:r>
            <a:r>
              <a:rPr lang="pt-BR" sz="2400" b="1" dirty="0" err="1">
                <a:solidFill>
                  <a:srgbClr val="548235"/>
                </a:solidFill>
                <a:latin typeface="Montserrat" panose="00000500000000000000" pitchFamily="2" charset="0"/>
                <a:ea typeface="Verdana" panose="020B0604030504040204" pitchFamily="34" charset="0"/>
                <a:cs typeface="Verdana" panose="020B0604030504040204" pitchFamily="34" charset="0"/>
              </a:rPr>
              <a:t>emplo</a:t>
            </a:r>
            <a:r>
              <a:rPr lang="pt-BR" sz="2400" b="1" dirty="0">
                <a:solidFill>
                  <a:srgbClr val="548235"/>
                </a:solidFill>
                <a:latin typeface="Montserrat" panose="00000500000000000000" pitchFamily="2" charset="0"/>
                <a:ea typeface="Verdana" panose="020B0604030504040204" pitchFamily="34" charset="0"/>
                <a:cs typeface="Verdana" panose="020B0604030504040204" pitchFamily="34" charset="0"/>
              </a:rPr>
              <a:t> por centro comercial</a:t>
            </a:r>
          </a:p>
          <a:p>
            <a:r>
              <a:rPr lang="pt-BR" sz="2400" dirty="0">
                <a:solidFill>
                  <a:schemeClr val="tx1"/>
                </a:solidFill>
                <a:latin typeface="Montserrat" panose="00000500000000000000" pitchFamily="2" charset="0"/>
                <a:ea typeface="Verdana" panose="020B0604030504040204" pitchFamily="34" charset="0"/>
                <a:cs typeface="Verdana" panose="020B0604030504040204" pitchFamily="34" charset="0"/>
              </a:rPr>
              <a:t>1.662</a:t>
            </a:r>
          </a:p>
        </p:txBody>
      </p:sp>
      <p:grpSp>
        <p:nvGrpSpPr>
          <p:cNvPr id="17" name="Agrupar 16">
            <a:extLst>
              <a:ext uri="{FF2B5EF4-FFF2-40B4-BE49-F238E27FC236}">
                <a16:creationId xmlns:a16="http://schemas.microsoft.com/office/drawing/2014/main" id="{D0D673AC-2513-1769-8990-9C95F264159E}"/>
              </a:ext>
            </a:extLst>
          </p:cNvPr>
          <p:cNvGrpSpPr/>
          <p:nvPr/>
        </p:nvGrpSpPr>
        <p:grpSpPr>
          <a:xfrm>
            <a:off x="-23643" y="-165100"/>
            <a:ext cx="474964" cy="7020058"/>
            <a:chOff x="-23643" y="-165100"/>
            <a:chExt cx="474964" cy="7020058"/>
          </a:xfrm>
        </p:grpSpPr>
        <p:sp>
          <p:nvSpPr>
            <p:cNvPr id="18" name="Retângulo 17">
              <a:extLst>
                <a:ext uri="{FF2B5EF4-FFF2-40B4-BE49-F238E27FC236}">
                  <a16:creationId xmlns:a16="http://schemas.microsoft.com/office/drawing/2014/main" id="{951394F7-73F9-2B93-3D3C-9E196CD70D3E}"/>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9" name="Retângulo 18">
              <a:extLst>
                <a:ext uri="{FF2B5EF4-FFF2-40B4-BE49-F238E27FC236}">
                  <a16:creationId xmlns:a16="http://schemas.microsoft.com/office/drawing/2014/main" id="{1B49F2F6-35F4-364F-BB20-083F68774F6A}"/>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Retângulo 24">
              <a:extLst>
                <a:ext uri="{FF2B5EF4-FFF2-40B4-BE49-F238E27FC236}">
                  <a16:creationId xmlns:a16="http://schemas.microsoft.com/office/drawing/2014/main" id="{DDCC0A32-91B2-0BB1-AF1A-376F03D2430B}"/>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8" name="CaixaDeTexto 7">
            <a:extLst>
              <a:ext uri="{FF2B5EF4-FFF2-40B4-BE49-F238E27FC236}">
                <a16:creationId xmlns:a16="http://schemas.microsoft.com/office/drawing/2014/main" id="{EBF5516F-4D85-D322-1C10-E5DFF51B1D00}"/>
              </a:ext>
            </a:extLst>
          </p:cNvPr>
          <p:cNvSpPr txBox="1"/>
          <p:nvPr/>
        </p:nvSpPr>
        <p:spPr>
          <a:xfrm>
            <a:off x="1217982" y="1261776"/>
            <a:ext cx="5801588" cy="1085425"/>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387BB9"/>
                </a:solidFill>
                <a:latin typeface="Montserrat" panose="00000500000000000000" pitchFamily="2" charset="0"/>
                <a:cs typeface="Segoe UI" panose="020B0502040204020203" pitchFamily="34" charset="0"/>
              </a:rPr>
              <a:t>Perfil de los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387BB9"/>
                </a:solidFill>
                <a:latin typeface="Montserrat" panose="00000500000000000000" pitchFamily="2" charset="0"/>
                <a:cs typeface="Segoe UI" panose="020B0502040204020203" pitchFamily="34" charset="0"/>
              </a:rPr>
              <a:t>centros comerciales</a:t>
            </a:r>
          </a:p>
        </p:txBody>
      </p:sp>
      <p:sp>
        <p:nvSpPr>
          <p:cNvPr id="10" name="Google Shape;96;p7">
            <a:extLst>
              <a:ext uri="{FF2B5EF4-FFF2-40B4-BE49-F238E27FC236}">
                <a16:creationId xmlns:a16="http://schemas.microsoft.com/office/drawing/2014/main" id="{9F05CF0C-3BC9-1108-8D45-0D8A7358618D}"/>
              </a:ext>
            </a:extLst>
          </p:cNvPr>
          <p:cNvSpPr txBox="1"/>
          <p:nvPr/>
        </p:nvSpPr>
        <p:spPr>
          <a:xfrm>
            <a:off x="1427948" y="6389857"/>
            <a:ext cx="4436854" cy="223098"/>
          </a:xfrm>
          <a:prstGeom prst="rect">
            <a:avLst/>
          </a:prstGeom>
          <a:noFill/>
          <a:ln>
            <a:noFill/>
          </a:ln>
        </p:spPr>
        <p:txBody>
          <a:bodyPr spcFirstLastPara="1" wrap="square" lIns="91425" tIns="45700" rIns="91425" bIns="45700" anchor="t" anchorCtr="0">
            <a:spAutoFit/>
          </a:bodyPr>
          <a:lstStyle/>
          <a:p>
            <a:pPr marL="0" marR="0" lvl="0" indent="0" rtl="0">
              <a:lnSpc>
                <a:spcPct val="100000"/>
              </a:lnSpc>
              <a:spcBef>
                <a:spcPts val="0"/>
              </a:spcBef>
              <a:spcAft>
                <a:spcPts val="0"/>
              </a:spcAft>
              <a:buNone/>
            </a:pPr>
            <a:r>
              <a:rPr lang="pt-BR" sz="850" i="1" u="none" strike="noStrike" cap="none" dirty="0">
                <a:solidFill>
                  <a:srgbClr val="000000"/>
                </a:solidFill>
                <a:latin typeface="Montserrat" panose="00000500000000000000" pitchFamily="2" charset="0"/>
                <a:ea typeface="Arial" charset="0"/>
                <a:cs typeface="Calibri" panose="020F0502020204030204" pitchFamily="34" charset="0"/>
                <a:sym typeface="Century Gothic"/>
              </a:rPr>
              <a:t>Fuente: </a:t>
            </a:r>
            <a:r>
              <a:rPr lang="pt-BR" sz="850" i="1" u="none" strike="noStrike" cap="none" dirty="0">
                <a:solidFill>
                  <a:srgbClr val="000000"/>
                </a:solidFill>
                <a:latin typeface="Montserrat" panose="00000500000000000000" pitchFamily="2" charset="0"/>
                <a:ea typeface="Arial" charset="0"/>
                <a:cs typeface="Calibri" panose="020F0502020204030204" pitchFamily="34" charset="0"/>
                <a:sym typeface="Century Gothic"/>
                <a:hlinkClick r:id="rId4"/>
              </a:rPr>
              <a:t>https://data.worldbank.org/</a:t>
            </a:r>
            <a:r>
              <a:rPr lang="pt-BR" sz="850" i="1" u="none" strike="noStrike" cap="none" dirty="0">
                <a:solidFill>
                  <a:srgbClr val="000000"/>
                </a:solidFill>
                <a:latin typeface="Montserrat" panose="00000500000000000000" pitchFamily="2" charset="0"/>
                <a:ea typeface="Arial" charset="0"/>
                <a:cs typeface="Calibri" panose="020F0502020204030204" pitchFamily="34" charset="0"/>
                <a:sym typeface="Century Gothic"/>
              </a:rPr>
              <a:t> </a:t>
            </a:r>
            <a:r>
              <a:rPr lang="es-419" sz="850" dirty="0">
                <a:latin typeface="Montserrat" panose="00000500000000000000" pitchFamily="2" charset="0"/>
              </a:rPr>
              <a:t>Censo Brasileño de Centros Comerciales.</a:t>
            </a:r>
            <a:endParaRPr sz="850" i="1" dirty="0">
              <a:latin typeface="Montserrat" panose="00000500000000000000" pitchFamily="2" charset="0"/>
              <a:cs typeface="Calibri" panose="020F0502020204030204" pitchFamily="34" charset="0"/>
            </a:endParaRPr>
          </a:p>
        </p:txBody>
      </p:sp>
      <p:sp>
        <p:nvSpPr>
          <p:cNvPr id="2" name="Retângulo: Cantos Arredondados 1">
            <a:extLst>
              <a:ext uri="{FF2B5EF4-FFF2-40B4-BE49-F238E27FC236}">
                <a16:creationId xmlns:a16="http://schemas.microsoft.com/office/drawing/2014/main" id="{DE2D4362-BA84-169E-10DF-72E9F285893F}"/>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30</a:t>
            </a:r>
          </a:p>
        </p:txBody>
      </p:sp>
      <p:sp>
        <p:nvSpPr>
          <p:cNvPr id="9" name="Retângulo: Cantos Arredondados 8">
            <a:hlinkClick r:id="rId5" action="ppaction://hlinksldjump"/>
            <a:extLst>
              <a:ext uri="{FF2B5EF4-FFF2-40B4-BE49-F238E27FC236}">
                <a16:creationId xmlns:a16="http://schemas.microsoft.com/office/drawing/2014/main" id="{B41C8C85-4A4E-3BF6-9395-5A033FDEBD1C}"/>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18331779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lipse 2">
            <a:extLst>
              <a:ext uri="{FF2B5EF4-FFF2-40B4-BE49-F238E27FC236}">
                <a16:creationId xmlns:a16="http://schemas.microsoft.com/office/drawing/2014/main" id="{7D640E71-6146-68E9-FBE2-20B6F6C18756}"/>
              </a:ext>
            </a:extLst>
          </p:cNvPr>
          <p:cNvSpPr/>
          <p:nvPr/>
        </p:nvSpPr>
        <p:spPr>
          <a:xfrm>
            <a:off x="1071291" y="325723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136804" y="-145642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Imagem 6" descr="Tela de computador com texto preto sobre fundo branco&#10;&#10;Descrição gerada automaticamente com confiança média">
            <a:extLst>
              <a:ext uri="{FF2B5EF4-FFF2-40B4-BE49-F238E27FC236}">
                <a16:creationId xmlns:a16="http://schemas.microsoft.com/office/drawing/2014/main" id="{9609B92C-C4D8-CD06-A175-BB473192CF20}"/>
              </a:ext>
            </a:extLst>
          </p:cNvPr>
          <p:cNvPicPr>
            <a:picLocks noChangeAspect="1"/>
          </p:cNvPicPr>
          <p:nvPr/>
        </p:nvPicPr>
        <p:blipFill rotWithShape="1">
          <a:blip r:embed="rId2">
            <a:extLst>
              <a:ext uri="{28A0092B-C50C-407E-A947-70E740481C1C}">
                <a14:useLocalDpi xmlns:a14="http://schemas.microsoft.com/office/drawing/2010/main" val="0"/>
              </a:ext>
            </a:extLst>
          </a:blip>
          <a:srcRect t="64676" b="14372"/>
          <a:stretch/>
        </p:blipFill>
        <p:spPr>
          <a:xfrm rot="16200000">
            <a:off x="-3231332" y="3215077"/>
            <a:ext cx="6866233" cy="450852"/>
          </a:xfrm>
          <a:prstGeom prst="rect">
            <a:avLst/>
          </a:prstGeom>
        </p:spPr>
      </p:pic>
      <p:sp>
        <p:nvSpPr>
          <p:cNvPr id="8" name="Retângulo 7">
            <a:extLst>
              <a:ext uri="{FF2B5EF4-FFF2-40B4-BE49-F238E27FC236}">
                <a16:creationId xmlns:a16="http://schemas.microsoft.com/office/drawing/2014/main" id="{583350AE-7CE1-58BE-3AFB-B27CBCB612E3}"/>
              </a:ext>
            </a:extLst>
          </p:cNvPr>
          <p:cNvSpPr/>
          <p:nvPr/>
        </p:nvSpPr>
        <p:spPr>
          <a:xfrm>
            <a:off x="5642176" y="-12178"/>
            <a:ext cx="3667443" cy="3357261"/>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9" name="Imagem 8" descr="Estação de metro&#10;&#10;Descrição gerada automaticamente com confiança média">
            <a:extLst>
              <a:ext uri="{FF2B5EF4-FFF2-40B4-BE49-F238E27FC236}">
                <a16:creationId xmlns:a16="http://schemas.microsoft.com/office/drawing/2014/main" id="{FFEDF33D-AC27-5288-89ED-2649A80B9684}"/>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1957" t="28990" r="20745" b="12743"/>
          <a:stretch/>
        </p:blipFill>
        <p:spPr>
          <a:xfrm>
            <a:off x="5642176" y="3345084"/>
            <a:ext cx="6600095" cy="3512916"/>
          </a:xfrm>
          <a:prstGeom prst="rect">
            <a:avLst/>
          </a:prstGeom>
        </p:spPr>
      </p:pic>
      <p:sp>
        <p:nvSpPr>
          <p:cNvPr id="11" name="CaixaDeTexto 10">
            <a:extLst>
              <a:ext uri="{FF2B5EF4-FFF2-40B4-BE49-F238E27FC236}">
                <a16:creationId xmlns:a16="http://schemas.microsoft.com/office/drawing/2014/main" id="{FE065CE5-CBE1-4D0C-E783-353CB039C573}"/>
              </a:ext>
            </a:extLst>
          </p:cNvPr>
          <p:cNvSpPr txBox="1"/>
          <p:nvPr/>
        </p:nvSpPr>
        <p:spPr>
          <a:xfrm>
            <a:off x="6734318" y="671237"/>
            <a:ext cx="2407535" cy="523220"/>
          </a:xfrm>
          <a:prstGeom prst="rect">
            <a:avLst/>
          </a:prstGeom>
          <a:noFill/>
        </p:spPr>
        <p:txBody>
          <a:bodyPr wrap="square" rtlCol="0">
            <a:spAutoFit/>
          </a:bodyPr>
          <a:lstStyle/>
          <a:p>
            <a:pPr algn="r"/>
            <a:r>
              <a:rPr lang="pt-BR" sz="2800" dirty="0">
                <a:solidFill>
                  <a:schemeClr val="bg1"/>
                </a:solidFill>
                <a:latin typeface="Montserrat" panose="00000500000000000000" pitchFamily="2" charset="0"/>
              </a:rPr>
              <a:t>R$ 191,8 Bi</a:t>
            </a:r>
          </a:p>
        </p:txBody>
      </p:sp>
      <p:sp>
        <p:nvSpPr>
          <p:cNvPr id="15" name="CaixaDeTexto 14">
            <a:extLst>
              <a:ext uri="{FF2B5EF4-FFF2-40B4-BE49-F238E27FC236}">
                <a16:creationId xmlns:a16="http://schemas.microsoft.com/office/drawing/2014/main" id="{CB79FF3E-8D26-DEBA-8647-0477561B7BA9}"/>
              </a:ext>
            </a:extLst>
          </p:cNvPr>
          <p:cNvSpPr txBox="1"/>
          <p:nvPr/>
        </p:nvSpPr>
        <p:spPr>
          <a:xfrm>
            <a:off x="6775610" y="1867950"/>
            <a:ext cx="2407535" cy="523220"/>
          </a:xfrm>
          <a:prstGeom prst="rect">
            <a:avLst/>
          </a:prstGeom>
          <a:noFill/>
        </p:spPr>
        <p:txBody>
          <a:bodyPr wrap="square" rtlCol="0">
            <a:spAutoFit/>
          </a:bodyPr>
          <a:lstStyle/>
          <a:p>
            <a:pPr algn="r"/>
            <a:r>
              <a:rPr lang="pt-BR" sz="2800" dirty="0">
                <a:solidFill>
                  <a:schemeClr val="bg1"/>
                </a:solidFill>
                <a:latin typeface="Montserrat" panose="00000500000000000000" pitchFamily="2" charset="0"/>
              </a:rPr>
              <a:t>R$ 305,4 Mi</a:t>
            </a:r>
          </a:p>
        </p:txBody>
      </p:sp>
      <p:sp>
        <p:nvSpPr>
          <p:cNvPr id="25" name="CaixaDeTexto 24">
            <a:extLst>
              <a:ext uri="{FF2B5EF4-FFF2-40B4-BE49-F238E27FC236}">
                <a16:creationId xmlns:a16="http://schemas.microsoft.com/office/drawing/2014/main" id="{716445EC-5053-76A1-E897-A6DBAEC7F3B9}"/>
              </a:ext>
            </a:extLst>
          </p:cNvPr>
          <p:cNvSpPr txBox="1"/>
          <p:nvPr/>
        </p:nvSpPr>
        <p:spPr>
          <a:xfrm>
            <a:off x="9534650" y="647782"/>
            <a:ext cx="2438345" cy="523220"/>
          </a:xfrm>
          <a:prstGeom prst="rect">
            <a:avLst/>
          </a:prstGeom>
          <a:noFill/>
        </p:spPr>
        <p:txBody>
          <a:bodyPr wrap="square" rtlCol="0">
            <a:spAutoFit/>
          </a:bodyPr>
          <a:lstStyle/>
          <a:p>
            <a:r>
              <a:rPr lang="pt-BR" sz="2800" b="1" dirty="0">
                <a:solidFill>
                  <a:schemeClr val="accent5">
                    <a:lumMod val="75000"/>
                  </a:schemeClr>
                </a:solidFill>
                <a:latin typeface="Montserrat" panose="00000500000000000000" pitchFamily="2" charset="0"/>
              </a:rPr>
              <a:t>US$ 37,3 Bi</a:t>
            </a:r>
          </a:p>
        </p:txBody>
      </p:sp>
      <p:sp>
        <p:nvSpPr>
          <p:cNvPr id="26" name="CaixaDeTexto 25">
            <a:extLst>
              <a:ext uri="{FF2B5EF4-FFF2-40B4-BE49-F238E27FC236}">
                <a16:creationId xmlns:a16="http://schemas.microsoft.com/office/drawing/2014/main" id="{D9272BB2-2C29-4BB3-D3BC-9F866316FFB9}"/>
              </a:ext>
            </a:extLst>
          </p:cNvPr>
          <p:cNvSpPr txBox="1"/>
          <p:nvPr/>
        </p:nvSpPr>
        <p:spPr>
          <a:xfrm>
            <a:off x="9534650" y="1837957"/>
            <a:ext cx="2438345" cy="523220"/>
          </a:xfrm>
          <a:prstGeom prst="rect">
            <a:avLst/>
          </a:prstGeom>
          <a:noFill/>
        </p:spPr>
        <p:txBody>
          <a:bodyPr wrap="square" rtlCol="0">
            <a:spAutoFit/>
          </a:bodyPr>
          <a:lstStyle/>
          <a:p>
            <a:r>
              <a:rPr lang="pt-BR" sz="2800" b="1" dirty="0">
                <a:solidFill>
                  <a:schemeClr val="accent5">
                    <a:lumMod val="75000"/>
                  </a:schemeClr>
                </a:solidFill>
                <a:latin typeface="Montserrat" panose="00000500000000000000" pitchFamily="2" charset="0"/>
              </a:rPr>
              <a:t>US$ 59,9 Mi</a:t>
            </a:r>
          </a:p>
        </p:txBody>
      </p:sp>
      <p:sp>
        <p:nvSpPr>
          <p:cNvPr id="28" name="CaixaDeTexto 27">
            <a:extLst>
              <a:ext uri="{FF2B5EF4-FFF2-40B4-BE49-F238E27FC236}">
                <a16:creationId xmlns:a16="http://schemas.microsoft.com/office/drawing/2014/main" id="{EBF7E8EF-AB90-8A3C-5D53-BFB2DF43673E}"/>
              </a:ext>
            </a:extLst>
          </p:cNvPr>
          <p:cNvSpPr txBox="1"/>
          <p:nvPr/>
        </p:nvSpPr>
        <p:spPr>
          <a:xfrm>
            <a:off x="5998299" y="748181"/>
            <a:ext cx="1554622" cy="369332"/>
          </a:xfrm>
          <a:prstGeom prst="rect">
            <a:avLst/>
          </a:prstGeom>
          <a:noFill/>
        </p:spPr>
        <p:txBody>
          <a:bodyPr wrap="square" rtlCol="0">
            <a:spAutoFit/>
          </a:bodyPr>
          <a:lstStyle/>
          <a:p>
            <a:r>
              <a:rPr lang="pt-BR" b="1" dirty="0">
                <a:solidFill>
                  <a:schemeClr val="bg1"/>
                </a:solidFill>
                <a:latin typeface="Montserrat" panose="00000500000000000000" pitchFamily="2" charset="0"/>
              </a:rPr>
              <a:t>Ventas</a:t>
            </a:r>
          </a:p>
        </p:txBody>
      </p:sp>
      <p:sp>
        <p:nvSpPr>
          <p:cNvPr id="29" name="CaixaDeTexto 28">
            <a:extLst>
              <a:ext uri="{FF2B5EF4-FFF2-40B4-BE49-F238E27FC236}">
                <a16:creationId xmlns:a16="http://schemas.microsoft.com/office/drawing/2014/main" id="{1621169C-F602-9067-4190-165E9034E247}"/>
              </a:ext>
            </a:extLst>
          </p:cNvPr>
          <p:cNvSpPr txBox="1"/>
          <p:nvPr/>
        </p:nvSpPr>
        <p:spPr>
          <a:xfrm>
            <a:off x="5998299" y="1944894"/>
            <a:ext cx="1195946" cy="1015663"/>
          </a:xfrm>
          <a:prstGeom prst="rect">
            <a:avLst/>
          </a:prstGeom>
          <a:noFill/>
        </p:spPr>
        <p:txBody>
          <a:bodyPr wrap="square" rtlCol="0">
            <a:spAutoFit/>
          </a:bodyPr>
          <a:lstStyle/>
          <a:p>
            <a:r>
              <a:rPr lang="pt-BR" b="1" dirty="0">
                <a:solidFill>
                  <a:schemeClr val="bg1"/>
                </a:solidFill>
                <a:latin typeface="Montserrat" panose="00000500000000000000" pitchFamily="2" charset="0"/>
              </a:rPr>
              <a:t>Ventas</a:t>
            </a:r>
          </a:p>
          <a:p>
            <a:r>
              <a:rPr lang="pt-BR" sz="1400" dirty="0" err="1">
                <a:solidFill>
                  <a:schemeClr val="bg1"/>
                </a:solidFill>
                <a:latin typeface="Montserrat" panose="00000500000000000000" pitchFamily="2" charset="0"/>
              </a:rPr>
              <a:t>Promedio</a:t>
            </a:r>
            <a:r>
              <a:rPr lang="pt-BR" sz="1400" dirty="0">
                <a:solidFill>
                  <a:schemeClr val="bg1"/>
                </a:solidFill>
                <a:latin typeface="Montserrat" panose="00000500000000000000" pitchFamily="2" charset="0"/>
              </a:rPr>
              <a:t> por Centro Comercial</a:t>
            </a:r>
          </a:p>
        </p:txBody>
      </p:sp>
      <p:sp>
        <p:nvSpPr>
          <p:cNvPr id="6" name="CaixaDeTexto 5">
            <a:extLst>
              <a:ext uri="{FF2B5EF4-FFF2-40B4-BE49-F238E27FC236}">
                <a16:creationId xmlns:a16="http://schemas.microsoft.com/office/drawing/2014/main" id="{439D3C7B-CA0D-4AC0-19B9-F851B0FBA225}"/>
              </a:ext>
            </a:extLst>
          </p:cNvPr>
          <p:cNvSpPr txBox="1"/>
          <p:nvPr/>
        </p:nvSpPr>
        <p:spPr>
          <a:xfrm>
            <a:off x="1360668" y="3160204"/>
            <a:ext cx="3578224" cy="1607620"/>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387BB9"/>
                </a:solidFill>
                <a:latin typeface="Montserrat" panose="00000500000000000000" pitchFamily="2" charset="0"/>
                <a:cs typeface="Segoe UI" panose="020B0502040204020203" pitchFamily="34" charset="0"/>
              </a:rPr>
              <a:t>Perfil de los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387BB9"/>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387BB9"/>
                </a:solidFill>
                <a:latin typeface="Montserrat" panose="00000500000000000000" pitchFamily="2" charset="0"/>
                <a:cs typeface="Segoe UI" panose="020B0502040204020203" pitchFamily="34" charset="0"/>
              </a:rPr>
              <a:t>comerciales</a:t>
            </a:r>
          </a:p>
        </p:txBody>
      </p:sp>
      <p:sp>
        <p:nvSpPr>
          <p:cNvPr id="10" name="CaixaDeTexto 9">
            <a:extLst>
              <a:ext uri="{FF2B5EF4-FFF2-40B4-BE49-F238E27FC236}">
                <a16:creationId xmlns:a16="http://schemas.microsoft.com/office/drawing/2014/main" id="{BC3B8617-AA3F-AA1A-56F4-00AA7DEDA702}"/>
              </a:ext>
            </a:extLst>
          </p:cNvPr>
          <p:cNvSpPr txBox="1"/>
          <p:nvPr/>
        </p:nvSpPr>
        <p:spPr>
          <a:xfrm>
            <a:off x="1360668" y="4796143"/>
            <a:ext cx="2928848" cy="6304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pc="300" dirty="0">
                <a:solidFill>
                  <a:srgbClr val="404040"/>
                </a:solidFill>
                <a:latin typeface="Montserrat" panose="00000500000000000000" pitchFamily="2" charset="0"/>
              </a:rPr>
              <a:t>FACTURACIÓN</a:t>
            </a:r>
            <a:endParaRPr kumimoji="0" lang="es-419" sz="1800" b="0" i="0" u="none" strike="noStrike" kern="1200" cap="none" spc="300" normalizeH="0" baseline="0" dirty="0">
              <a:ln>
                <a:noFill/>
              </a:ln>
              <a:solidFill>
                <a:srgbClr val="404040"/>
              </a:solidFill>
              <a:effectLst/>
              <a:uLnTx/>
              <a:uFillTx/>
              <a:latin typeface="Montserrat" panose="00000500000000000000" pitchFamily="2" charset="0"/>
            </a:endParaRPr>
          </a:p>
          <a:p>
            <a:endParaRPr lang="pt-BR" dirty="0"/>
          </a:p>
        </p:txBody>
      </p:sp>
      <p:sp>
        <p:nvSpPr>
          <p:cNvPr id="2" name="CaixaDeTexto 1">
            <a:extLst>
              <a:ext uri="{FF2B5EF4-FFF2-40B4-BE49-F238E27FC236}">
                <a16:creationId xmlns:a16="http://schemas.microsoft.com/office/drawing/2014/main" id="{30BF5862-4934-04B6-14E9-5FBB27DAA447}"/>
              </a:ext>
            </a:extLst>
          </p:cNvPr>
          <p:cNvSpPr txBox="1"/>
          <p:nvPr/>
        </p:nvSpPr>
        <p:spPr>
          <a:xfrm>
            <a:off x="1360668" y="5195739"/>
            <a:ext cx="4505372" cy="461665"/>
          </a:xfrm>
          <a:prstGeom prst="rect">
            <a:avLst/>
          </a:prstGeom>
          <a:noFill/>
        </p:spPr>
        <p:txBody>
          <a:bodyPr wrap="square">
            <a:spAutoFit/>
          </a:bodyPr>
          <a:lstStyle/>
          <a:p>
            <a:r>
              <a:rPr lang="es-ES" sz="1200" spc="300" dirty="0">
                <a:latin typeface="Montserrat" panose="00000500000000000000" pitchFamily="2" charset="0"/>
                <a:ea typeface="Segoe UI Black" panose="020B0A02040204020203" pitchFamily="34" charset="0"/>
                <a:cs typeface="Segoe UI" panose="020B0502040204020203" pitchFamily="34" charset="0"/>
              </a:rPr>
              <a:t>Cotización: US$ 1,00 = R$ 5,144  (29/03/2023)</a:t>
            </a:r>
          </a:p>
        </p:txBody>
      </p:sp>
      <p:grpSp>
        <p:nvGrpSpPr>
          <p:cNvPr id="16" name="Agrupar 15">
            <a:extLst>
              <a:ext uri="{FF2B5EF4-FFF2-40B4-BE49-F238E27FC236}">
                <a16:creationId xmlns:a16="http://schemas.microsoft.com/office/drawing/2014/main" id="{DCDC0345-5A41-D5F3-D47E-C14B99B2D4CC}"/>
              </a:ext>
            </a:extLst>
          </p:cNvPr>
          <p:cNvGrpSpPr/>
          <p:nvPr/>
        </p:nvGrpSpPr>
        <p:grpSpPr>
          <a:xfrm>
            <a:off x="-23643" y="-165100"/>
            <a:ext cx="474964" cy="7020058"/>
            <a:chOff x="-23643" y="-165100"/>
            <a:chExt cx="474964" cy="7020058"/>
          </a:xfrm>
        </p:grpSpPr>
        <p:sp>
          <p:nvSpPr>
            <p:cNvPr id="17" name="Retângulo 16">
              <a:extLst>
                <a:ext uri="{FF2B5EF4-FFF2-40B4-BE49-F238E27FC236}">
                  <a16:creationId xmlns:a16="http://schemas.microsoft.com/office/drawing/2014/main" id="{37C81734-CF9A-7B3A-BD03-D3236AB715C2}"/>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Retângulo 17">
              <a:extLst>
                <a:ext uri="{FF2B5EF4-FFF2-40B4-BE49-F238E27FC236}">
                  <a16:creationId xmlns:a16="http://schemas.microsoft.com/office/drawing/2014/main" id="{F6CBFCF8-9D1F-13EF-E36C-D4E4751F32B0}"/>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9" name="Retângulo 18">
              <a:extLst>
                <a:ext uri="{FF2B5EF4-FFF2-40B4-BE49-F238E27FC236}">
                  <a16:creationId xmlns:a16="http://schemas.microsoft.com/office/drawing/2014/main" id="{DD7C0391-3316-D938-CD09-AB8494D7508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2" name="Google Shape;96;p7">
            <a:extLst>
              <a:ext uri="{FF2B5EF4-FFF2-40B4-BE49-F238E27FC236}">
                <a16:creationId xmlns:a16="http://schemas.microsoft.com/office/drawing/2014/main" id="{A35229CA-3BC6-958B-F9F9-006BB33D9C46}"/>
              </a:ext>
            </a:extLst>
          </p:cNvPr>
          <p:cNvSpPr txBox="1"/>
          <p:nvPr/>
        </p:nvSpPr>
        <p:spPr>
          <a:xfrm rot="16200000">
            <a:off x="3312834" y="4570044"/>
            <a:ext cx="4436854" cy="230792"/>
          </a:xfrm>
          <a:prstGeom prst="rect">
            <a:avLst/>
          </a:prstGeom>
          <a:noFill/>
          <a:ln>
            <a:noFill/>
          </a:ln>
        </p:spPr>
        <p:txBody>
          <a:bodyPr spcFirstLastPara="1" wrap="square" lIns="91425" tIns="45700" rIns="91425" bIns="45700" anchor="t" anchorCtr="0">
            <a:spAutoFit/>
          </a:bodyPr>
          <a:lstStyle/>
          <a:p>
            <a:pPr algn="l"/>
            <a:r>
              <a:rPr lang="pt-BR" sz="850" dirty="0">
                <a:latin typeface="Montserrat" panose="00000500000000000000" pitchFamily="2" charset="0"/>
              </a:rPr>
              <a:t>Fuente: </a:t>
            </a:r>
            <a:r>
              <a:rPr lang="es-ES" sz="850" dirty="0">
                <a:latin typeface="Montserrat" panose="00000500000000000000" pitchFamily="2" charset="0"/>
              </a:rPr>
              <a:t>Estudio: </a:t>
            </a:r>
            <a:r>
              <a:rPr lang="es-419" sz="850" dirty="0">
                <a:latin typeface="Montserrat" panose="00000500000000000000" pitchFamily="2" charset="0"/>
              </a:rPr>
              <a:t>Censo Brasileño de Centros Comerciales.</a:t>
            </a:r>
          </a:p>
        </p:txBody>
      </p:sp>
      <p:sp>
        <p:nvSpPr>
          <p:cNvPr id="5" name="Retângulo: Cantos Arredondados 4">
            <a:extLst>
              <a:ext uri="{FF2B5EF4-FFF2-40B4-BE49-F238E27FC236}">
                <a16:creationId xmlns:a16="http://schemas.microsoft.com/office/drawing/2014/main" id="{EA995560-AD66-8B63-A45F-FFA964BCFCE8}"/>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31</a:t>
            </a:r>
          </a:p>
        </p:txBody>
      </p:sp>
      <p:sp>
        <p:nvSpPr>
          <p:cNvPr id="13" name="Retângulo: Cantos Arredondados 12">
            <a:hlinkClick r:id="rId4" action="ppaction://hlinksldjump"/>
            <a:extLst>
              <a:ext uri="{FF2B5EF4-FFF2-40B4-BE49-F238E27FC236}">
                <a16:creationId xmlns:a16="http://schemas.microsoft.com/office/drawing/2014/main" id="{EF71FEF7-A59B-28C8-2CAF-CC5652E1A4AD}"/>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4372264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tângulo 16">
            <a:extLst>
              <a:ext uri="{FF2B5EF4-FFF2-40B4-BE49-F238E27FC236}">
                <a16:creationId xmlns:a16="http://schemas.microsoft.com/office/drawing/2014/main" id="{55DB0FB7-F77E-291E-E28D-F6F9437965C3}"/>
              </a:ext>
            </a:extLst>
          </p:cNvPr>
          <p:cNvSpPr/>
          <p:nvPr/>
        </p:nvSpPr>
        <p:spPr>
          <a:xfrm>
            <a:off x="4219011" y="0"/>
            <a:ext cx="7972990" cy="6866233"/>
          </a:xfrm>
          <a:prstGeom prst="rect">
            <a:avLst/>
          </a:prstGeom>
          <a:solidFill>
            <a:srgbClr val="3C6D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Retângulo 23">
            <a:extLst>
              <a:ext uri="{FF2B5EF4-FFF2-40B4-BE49-F238E27FC236}">
                <a16:creationId xmlns:a16="http://schemas.microsoft.com/office/drawing/2014/main" id="{A0A02259-F2AC-E9D1-6545-C11BF3EBED1F}"/>
              </a:ext>
            </a:extLst>
          </p:cNvPr>
          <p:cNvSpPr/>
          <p:nvPr/>
        </p:nvSpPr>
        <p:spPr>
          <a:xfrm>
            <a:off x="8843499" y="-1"/>
            <a:ext cx="3399063" cy="6866233"/>
          </a:xfrm>
          <a:prstGeom prst="rect">
            <a:avLst/>
          </a:prstGeom>
          <a:solidFill>
            <a:srgbClr val="588C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1" name="CaixaDeTexto 90">
            <a:extLst>
              <a:ext uri="{FF2B5EF4-FFF2-40B4-BE49-F238E27FC236}">
                <a16:creationId xmlns:a16="http://schemas.microsoft.com/office/drawing/2014/main" id="{0DF72FE7-F05F-61B8-10FB-BC160864403C}"/>
              </a:ext>
            </a:extLst>
          </p:cNvPr>
          <p:cNvSpPr txBox="1"/>
          <p:nvPr/>
        </p:nvSpPr>
        <p:spPr>
          <a:xfrm>
            <a:off x="886393" y="2660329"/>
            <a:ext cx="2489784" cy="1658916"/>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4800" b="1" i="0" u="none" strike="noStrike" kern="1200" cap="none" spc="0" normalizeH="0" baseline="0" dirty="0">
                <a:ln>
                  <a:noFill/>
                </a:ln>
                <a:solidFill>
                  <a:srgbClr val="387BB9"/>
                </a:solidFill>
                <a:effectLst/>
                <a:uLnTx/>
                <a:uFillTx/>
                <a:latin typeface="Montserrat" panose="00000500000000000000" pitchFamily="2" charset="0"/>
                <a:cs typeface="Segoe UI" panose="020B0502040204020203" pitchFamily="34" charset="0"/>
              </a:rPr>
              <a:t>Perfil</a:t>
            </a:r>
            <a:endParaRPr kumimoji="0" lang="es-419" sz="4800" b="1" i="0" u="none" strike="noStrike" kern="1200" cap="none" spc="0" normalizeH="0" baseline="0" dirty="0">
              <a:ln>
                <a:noFill/>
              </a:ln>
              <a:solidFill>
                <a:srgbClr val="387BB9"/>
              </a:solidFill>
              <a:effectLst/>
              <a:uLnTx/>
              <a:uFillTx/>
              <a:latin typeface="Bebas Neue" panose="00000500000000000000" pitchFamily="2" charset="0"/>
              <a:cs typeface="Segoe UI" panose="020B0502040204020203" pitchFamily="34" charset="0"/>
            </a:endParaRP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0" i="0" u="none" strike="noStrike" kern="1200" cap="none" spc="300" normalizeH="0" baseline="0" dirty="0">
                <a:ln>
                  <a:noFill/>
                </a:ln>
                <a:solidFill>
                  <a:srgbClr val="404040"/>
                </a:solidFill>
                <a:effectLst/>
                <a:uLnTx/>
                <a:uFillTx/>
                <a:latin typeface="Montserrat" panose="00000500000000000000" pitchFamily="2" charset="0"/>
              </a:rPr>
              <a:t>DE LOS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0" i="0" u="none" strike="noStrike" kern="1200" cap="none" spc="300" normalizeH="0" baseline="0" dirty="0">
                <a:ln>
                  <a:noFill/>
                </a:ln>
                <a:solidFill>
                  <a:srgbClr val="404040"/>
                </a:solidFill>
                <a:effectLst/>
                <a:uLnTx/>
                <a:uFillTx/>
                <a:latin typeface="Montserrat" panose="00000500000000000000" pitchFamily="2"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0" i="0" u="none" strike="noStrike" kern="1200" cap="none" spc="300" normalizeH="0" baseline="0" dirty="0">
                <a:ln>
                  <a:noFill/>
                </a:ln>
                <a:solidFill>
                  <a:srgbClr val="404040"/>
                </a:solidFill>
                <a:effectLst/>
                <a:uLnTx/>
                <a:uFillTx/>
                <a:latin typeface="Montserrat" panose="00000500000000000000" pitchFamily="2" charset="0"/>
              </a:rPr>
              <a:t>COMERCIALES</a:t>
            </a:r>
          </a:p>
        </p:txBody>
      </p:sp>
      <p:sp>
        <p:nvSpPr>
          <p:cNvPr id="93" name="CaixaDeTexto 92">
            <a:extLst>
              <a:ext uri="{FF2B5EF4-FFF2-40B4-BE49-F238E27FC236}">
                <a16:creationId xmlns:a16="http://schemas.microsoft.com/office/drawing/2014/main" id="{954B6C70-5022-592B-0D84-7A6F204AD423}"/>
              </a:ext>
            </a:extLst>
          </p:cNvPr>
          <p:cNvSpPr txBox="1"/>
          <p:nvPr/>
        </p:nvSpPr>
        <p:spPr>
          <a:xfrm>
            <a:off x="883158" y="4412715"/>
            <a:ext cx="6417141" cy="275460"/>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0" i="0" u="none" strike="noStrike" kern="1200" cap="none" spc="0" normalizeH="0" baseline="0" dirty="0">
                <a:ln>
                  <a:noFill/>
                </a:ln>
                <a:solidFill>
                  <a:schemeClr val="tx1"/>
                </a:solidFill>
                <a:effectLst/>
                <a:uLnTx/>
                <a:uFillTx/>
                <a:latin typeface="Montserrat" panose="00000500000000000000" pitchFamily="2" charset="0"/>
              </a:rPr>
              <a:t>Tipos de centros</a:t>
            </a:r>
            <a:r>
              <a:rPr kumimoji="0" lang="es-419" sz="1400" b="0" i="0" u="none" strike="noStrike" kern="1200" cap="none" spc="0" normalizeH="0" dirty="0">
                <a:ln>
                  <a:noFill/>
                </a:ln>
                <a:solidFill>
                  <a:schemeClr val="tx1"/>
                </a:solidFill>
                <a:effectLst/>
                <a:uLnTx/>
                <a:uFillTx/>
                <a:latin typeface="Montserrat" panose="00000500000000000000" pitchFamily="2" charset="0"/>
              </a:rPr>
              <a:t> comerciales</a:t>
            </a:r>
            <a:r>
              <a:rPr kumimoji="0" lang="es-419" sz="1400" b="0" i="0" u="none" strike="noStrike" kern="1200" cap="none" spc="0" normalizeH="0" baseline="0" dirty="0">
                <a:ln>
                  <a:noFill/>
                </a:ln>
                <a:solidFill>
                  <a:schemeClr val="tx1"/>
                </a:solidFill>
                <a:effectLst/>
                <a:uLnTx/>
                <a:uFillTx/>
                <a:latin typeface="Montserrat" panose="00000500000000000000" pitchFamily="2" charset="0"/>
              </a:rPr>
              <a:t> (%)</a:t>
            </a:r>
          </a:p>
        </p:txBody>
      </p:sp>
      <p:graphicFrame>
        <p:nvGraphicFramePr>
          <p:cNvPr id="111" name="Gráfico 110">
            <a:extLst>
              <a:ext uri="{FF2B5EF4-FFF2-40B4-BE49-F238E27FC236}">
                <a16:creationId xmlns:a16="http://schemas.microsoft.com/office/drawing/2014/main" id="{659A2324-02CD-47EC-9302-404D44AC6D2F}"/>
              </a:ext>
            </a:extLst>
          </p:cNvPr>
          <p:cNvGraphicFramePr/>
          <p:nvPr>
            <p:extLst>
              <p:ext uri="{D42A27DB-BD31-4B8C-83A1-F6EECF244321}">
                <p14:modId xmlns:p14="http://schemas.microsoft.com/office/powerpoint/2010/main" val="3890231288"/>
              </p:ext>
            </p:extLst>
          </p:nvPr>
        </p:nvGraphicFramePr>
        <p:xfrm>
          <a:off x="4618267" y="-366576"/>
          <a:ext cx="3267554" cy="4083495"/>
        </p:xfrm>
        <a:graphic>
          <a:graphicData uri="http://schemas.openxmlformats.org/drawingml/2006/chart">
            <c:chart xmlns:c="http://schemas.openxmlformats.org/drawingml/2006/chart" xmlns:r="http://schemas.openxmlformats.org/officeDocument/2006/relationships" r:id="rId2"/>
          </a:graphicData>
        </a:graphic>
      </p:graphicFrame>
      <p:sp>
        <p:nvSpPr>
          <p:cNvPr id="28" name="CaixaDeTexto 27">
            <a:extLst>
              <a:ext uri="{FF2B5EF4-FFF2-40B4-BE49-F238E27FC236}">
                <a16:creationId xmlns:a16="http://schemas.microsoft.com/office/drawing/2014/main" id="{8F59AD48-6FC6-12A1-4A89-CFFC7618FB1E}"/>
              </a:ext>
            </a:extLst>
          </p:cNvPr>
          <p:cNvSpPr txBox="1"/>
          <p:nvPr/>
        </p:nvSpPr>
        <p:spPr>
          <a:xfrm>
            <a:off x="6569412" y="3174416"/>
            <a:ext cx="2018709" cy="365485"/>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solidFill>
                  <a:srgbClr val="E2AA00"/>
                </a:solidFill>
                <a:effectLst/>
                <a:uLnTx/>
                <a:uFillTx/>
                <a:latin typeface="Bebas Neue" panose="00000500000000000000" pitchFamily="2" charset="0"/>
                <a:ea typeface="Segoe UI Black" panose="020B0A02040204020203" pitchFamily="34" charset="0"/>
                <a:cs typeface="Segoe UI" panose="020B0502040204020203" pitchFamily="34" charset="0"/>
              </a:rPr>
              <a:t>Especializados</a:t>
            </a:r>
          </a:p>
        </p:txBody>
      </p:sp>
      <p:sp>
        <p:nvSpPr>
          <p:cNvPr id="29" name="CaixaDeTexto 28">
            <a:extLst>
              <a:ext uri="{FF2B5EF4-FFF2-40B4-BE49-F238E27FC236}">
                <a16:creationId xmlns:a16="http://schemas.microsoft.com/office/drawing/2014/main" id="{A23C28E9-4C23-6930-75AD-0EE11ECB2674}"/>
              </a:ext>
            </a:extLst>
          </p:cNvPr>
          <p:cNvSpPr txBox="1"/>
          <p:nvPr/>
        </p:nvSpPr>
        <p:spPr>
          <a:xfrm>
            <a:off x="7069177" y="171220"/>
            <a:ext cx="2018709" cy="365485"/>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2000" b="1" dirty="0">
                <a:solidFill>
                  <a:srgbClr val="FFD184"/>
                </a:solidFill>
                <a:latin typeface="Bebas Neue" panose="00000500000000000000" pitchFamily="2" charset="0"/>
                <a:ea typeface="Segoe UI Black" panose="020B0A02040204020203" pitchFamily="34" charset="0"/>
                <a:cs typeface="Segoe UI" panose="020B0502040204020203" pitchFamily="34" charset="0"/>
              </a:rPr>
              <a:t>Tradicionales</a:t>
            </a:r>
            <a:endParaRPr kumimoji="0" lang="es-419" sz="2000" b="1" i="0" u="none" strike="noStrike" kern="1200" cap="none" spc="0" normalizeH="0" baseline="0" dirty="0">
              <a:ln>
                <a:noFill/>
              </a:ln>
              <a:solidFill>
                <a:srgbClr val="FFD184"/>
              </a:solidFill>
              <a:effectLst/>
              <a:uLnTx/>
              <a:uFillTx/>
              <a:latin typeface="Bebas Neue" panose="00000500000000000000" pitchFamily="2" charset="0"/>
              <a:ea typeface="Segoe UI Black" panose="020B0A02040204020203" pitchFamily="34" charset="0"/>
              <a:cs typeface="Segoe UI" panose="020B0502040204020203" pitchFamily="34" charset="0"/>
            </a:endParaRPr>
          </a:p>
        </p:txBody>
      </p:sp>
      <p:graphicFrame>
        <p:nvGraphicFramePr>
          <p:cNvPr id="33" name="Gráfico 32">
            <a:extLst>
              <a:ext uri="{FF2B5EF4-FFF2-40B4-BE49-F238E27FC236}">
                <a16:creationId xmlns:a16="http://schemas.microsoft.com/office/drawing/2014/main" id="{AAAF9890-7357-6E09-39B8-1FF07DF8B055}"/>
              </a:ext>
            </a:extLst>
          </p:cNvPr>
          <p:cNvGraphicFramePr/>
          <p:nvPr>
            <p:extLst>
              <p:ext uri="{D42A27DB-BD31-4B8C-83A1-F6EECF244321}">
                <p14:modId xmlns:p14="http://schemas.microsoft.com/office/powerpoint/2010/main" val="2254940158"/>
              </p:ext>
            </p:extLst>
          </p:nvPr>
        </p:nvGraphicFramePr>
        <p:xfrm>
          <a:off x="4827107" y="3429000"/>
          <a:ext cx="2829537" cy="3560630"/>
        </p:xfrm>
        <a:graphic>
          <a:graphicData uri="http://schemas.openxmlformats.org/drawingml/2006/chart">
            <c:chart xmlns:c="http://schemas.openxmlformats.org/drawingml/2006/chart" xmlns:r="http://schemas.openxmlformats.org/officeDocument/2006/relationships" r:id="rId3"/>
          </a:graphicData>
        </a:graphic>
      </p:graphicFrame>
      <p:sp>
        <p:nvSpPr>
          <p:cNvPr id="34" name="CaixaDeTexto 33">
            <a:extLst>
              <a:ext uri="{FF2B5EF4-FFF2-40B4-BE49-F238E27FC236}">
                <a16:creationId xmlns:a16="http://schemas.microsoft.com/office/drawing/2014/main" id="{1EBC0233-94B9-C825-140E-4C57C5D8B7EE}"/>
              </a:ext>
            </a:extLst>
          </p:cNvPr>
          <p:cNvSpPr txBox="1"/>
          <p:nvPr/>
        </p:nvSpPr>
        <p:spPr>
          <a:xfrm>
            <a:off x="7251674" y="4201662"/>
            <a:ext cx="1385873" cy="365485"/>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solidFill>
                  <a:srgbClr val="70AD47"/>
                </a:solidFill>
                <a:effectLst/>
                <a:uLnTx/>
                <a:uFillTx/>
                <a:latin typeface="Bebas Neue" panose="00000500000000000000" pitchFamily="2" charset="0"/>
                <a:ea typeface="Segoe UI Black" panose="020B0A02040204020203" pitchFamily="34" charset="0"/>
                <a:cs typeface="Segoe UI" panose="020B0502040204020203" pitchFamily="34" charset="0"/>
              </a:rPr>
              <a:t>Temáticos</a:t>
            </a:r>
          </a:p>
        </p:txBody>
      </p:sp>
      <p:sp>
        <p:nvSpPr>
          <p:cNvPr id="35" name="CaixaDeTexto 34">
            <a:extLst>
              <a:ext uri="{FF2B5EF4-FFF2-40B4-BE49-F238E27FC236}">
                <a16:creationId xmlns:a16="http://schemas.microsoft.com/office/drawing/2014/main" id="{53855302-1BFF-E26B-CF32-542355FBA552}"/>
              </a:ext>
            </a:extLst>
          </p:cNvPr>
          <p:cNvSpPr txBox="1"/>
          <p:nvPr/>
        </p:nvSpPr>
        <p:spPr>
          <a:xfrm>
            <a:off x="6885829" y="6374898"/>
            <a:ext cx="1385873" cy="365485"/>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solidFill>
                  <a:srgbClr val="B4CFA8"/>
                </a:solidFill>
                <a:effectLst/>
                <a:uLnTx/>
                <a:uFillTx/>
                <a:latin typeface="Bebas Neue" panose="00000500000000000000" pitchFamily="2" charset="0"/>
                <a:ea typeface="Segoe UI Black" panose="020B0A02040204020203" pitchFamily="34" charset="0"/>
                <a:cs typeface="Segoe UI" panose="020B0502040204020203" pitchFamily="34" charset="0"/>
              </a:rPr>
              <a:t>Outlets</a:t>
            </a:r>
          </a:p>
        </p:txBody>
      </p:sp>
      <p:sp>
        <p:nvSpPr>
          <p:cNvPr id="36" name="CaixaDeTexto 35">
            <a:extLst>
              <a:ext uri="{FF2B5EF4-FFF2-40B4-BE49-F238E27FC236}">
                <a16:creationId xmlns:a16="http://schemas.microsoft.com/office/drawing/2014/main" id="{E1DBD82C-A050-8B4A-73DD-EE4AA5CE1EEA}"/>
              </a:ext>
            </a:extLst>
          </p:cNvPr>
          <p:cNvSpPr txBox="1"/>
          <p:nvPr/>
        </p:nvSpPr>
        <p:spPr>
          <a:xfrm>
            <a:off x="4572259" y="3742000"/>
            <a:ext cx="1385873" cy="365485"/>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u="none" strike="noStrike" kern="1200" cap="none" spc="0" normalizeH="0" baseline="0" dirty="0" err="1">
                <a:ln>
                  <a:noFill/>
                </a:ln>
                <a:solidFill>
                  <a:srgbClr val="5B8E39"/>
                </a:solidFill>
                <a:effectLst/>
                <a:uLnTx/>
                <a:uFillTx/>
                <a:latin typeface="Bebas Neue" panose="00000500000000000000" pitchFamily="2" charset="0"/>
                <a:ea typeface="Segoe UI Black" panose="020B0A02040204020203" pitchFamily="34" charset="0"/>
                <a:cs typeface="Segoe UI" panose="020B0502040204020203" pitchFamily="34" charset="0"/>
              </a:rPr>
              <a:t>Lifestyle</a:t>
            </a:r>
            <a:endParaRPr kumimoji="0" lang="es-419" sz="2000" b="1" u="none" strike="noStrike" kern="1200" cap="none" spc="0" normalizeH="0" baseline="0" dirty="0">
              <a:ln>
                <a:noFill/>
              </a:ln>
              <a:solidFill>
                <a:srgbClr val="5B8E39"/>
              </a:solidFill>
              <a:effectLst/>
              <a:uLnTx/>
              <a:uFillTx/>
              <a:latin typeface="Bebas Neue" panose="00000500000000000000" pitchFamily="2" charset="0"/>
              <a:ea typeface="Segoe UI Black" panose="020B0A02040204020203" pitchFamily="34" charset="0"/>
              <a:cs typeface="Segoe UI" panose="020B0502040204020203" pitchFamily="34" charset="0"/>
            </a:endParaRPr>
          </a:p>
        </p:txBody>
      </p:sp>
      <p:sp>
        <p:nvSpPr>
          <p:cNvPr id="39" name="CaixaDeTexto 38">
            <a:extLst>
              <a:ext uri="{FF2B5EF4-FFF2-40B4-BE49-F238E27FC236}">
                <a16:creationId xmlns:a16="http://schemas.microsoft.com/office/drawing/2014/main" id="{764DD1E4-8D11-1B39-486B-5DF7A531C3FB}"/>
              </a:ext>
            </a:extLst>
          </p:cNvPr>
          <p:cNvSpPr txBox="1"/>
          <p:nvPr/>
        </p:nvSpPr>
        <p:spPr>
          <a:xfrm>
            <a:off x="8843499" y="4148034"/>
            <a:ext cx="1692877" cy="58477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200"/>
              </a:spcBef>
              <a:spcAft>
                <a:spcPts val="200"/>
              </a:spcAft>
              <a:buClrTx/>
              <a:buSzTx/>
              <a:buFontTx/>
              <a:buNone/>
              <a:tabLst/>
              <a:defRPr/>
            </a:pPr>
            <a:r>
              <a:rPr kumimoji="0" lang="es-419" sz="4000" b="1" i="0" u="none" strike="noStrike" kern="1200" cap="none" spc="0" normalizeH="0" baseline="0" dirty="0">
                <a:ln>
                  <a:noFill/>
                </a:ln>
                <a:solidFill>
                  <a:schemeClr val="bg1"/>
                </a:solidFill>
                <a:effectLst/>
                <a:uLnTx/>
                <a:uFillTx/>
                <a:latin typeface="Montserrat" panose="00000500000000000000" pitchFamily="2" charset="0"/>
                <a:ea typeface="Segoe UI Black" panose="020B0A02040204020203" pitchFamily="34" charset="0"/>
                <a:cs typeface="Segoe UI" panose="020B0502040204020203" pitchFamily="34" charset="0"/>
              </a:rPr>
              <a:t>2021</a:t>
            </a:r>
          </a:p>
        </p:txBody>
      </p:sp>
      <p:sp>
        <p:nvSpPr>
          <p:cNvPr id="41" name="CaixaDeTexto 40">
            <a:extLst>
              <a:ext uri="{FF2B5EF4-FFF2-40B4-BE49-F238E27FC236}">
                <a16:creationId xmlns:a16="http://schemas.microsoft.com/office/drawing/2014/main" id="{4A8F857A-5001-5236-1601-8500BB8D1DFE}"/>
              </a:ext>
            </a:extLst>
          </p:cNvPr>
          <p:cNvSpPr txBox="1"/>
          <p:nvPr/>
        </p:nvSpPr>
        <p:spPr>
          <a:xfrm>
            <a:off x="9029742" y="5839499"/>
            <a:ext cx="3212820" cy="510909"/>
          </a:xfrm>
          <a:prstGeom prst="rect">
            <a:avLst/>
          </a:prstGeom>
          <a:noFill/>
        </p:spPr>
        <p:txBody>
          <a:bodyPr wrap="square" rtlCol="0">
            <a:spAutoFit/>
          </a:bodyPr>
          <a:lstStyle/>
          <a:p>
            <a:pPr lvl="0">
              <a:lnSpc>
                <a:spcPct val="85000"/>
              </a:lnSpc>
              <a:spcBef>
                <a:spcPts val="200"/>
              </a:spcBef>
              <a:spcAft>
                <a:spcPts val="200"/>
              </a:spcAft>
              <a:defRPr/>
            </a:pPr>
            <a:r>
              <a:rPr lang="es-419" sz="1600" dirty="0">
                <a:solidFill>
                  <a:schemeClr val="bg1"/>
                </a:solidFill>
                <a:latin typeface="Segoe UI Light" panose="020B0502040204020203" pitchFamily="34" charset="0"/>
                <a:ea typeface="Verdana" panose="020B0604030504040204" pitchFamily="34" charset="0"/>
                <a:cs typeface="Segoe UI Light" panose="020B0502040204020203" pitchFamily="34" charset="0"/>
              </a:rPr>
              <a:t>Los centros comerciales </a:t>
            </a:r>
            <a:r>
              <a:rPr lang="es-419" sz="1600" i="1" dirty="0" err="1">
                <a:solidFill>
                  <a:schemeClr val="bg1"/>
                </a:solidFill>
                <a:latin typeface="Segoe UI Light" panose="020B0502040204020203" pitchFamily="34" charset="0"/>
                <a:ea typeface="Verdana" panose="020B0604030504040204" pitchFamily="34" charset="0"/>
                <a:cs typeface="Segoe UI Light" panose="020B0502040204020203" pitchFamily="34" charset="0"/>
              </a:rPr>
              <a:t>lifestyle</a:t>
            </a:r>
            <a:r>
              <a:rPr lang="es-419" sz="1600" dirty="0">
                <a:solidFill>
                  <a:schemeClr val="bg1"/>
                </a:solidFill>
                <a:latin typeface="Segoe UI Light" panose="020B0502040204020203" pitchFamily="34" charset="0"/>
                <a:ea typeface="Verdana" panose="020B0604030504040204" pitchFamily="34" charset="0"/>
                <a:cs typeface="Segoe UI Light" panose="020B0502040204020203" pitchFamily="34" charset="0"/>
              </a:rPr>
              <a:t> han ganado cada vez más espacio</a:t>
            </a:r>
            <a:endParaRPr kumimoji="0" lang="es-419" sz="1600" b="0" i="0" u="none" strike="noStrike" kern="1200" cap="none" spc="0" normalizeH="0" baseline="0" dirty="0">
              <a:ln>
                <a:noFill/>
              </a:ln>
              <a:solidFill>
                <a:schemeClr val="bg1"/>
              </a:solidFill>
              <a:effectLst/>
              <a:uLnTx/>
              <a:uFillTx/>
              <a:latin typeface="Segoe UI Light" panose="020B0502040204020203" pitchFamily="34" charset="0"/>
              <a:ea typeface="Verdana" panose="020B0604030504040204" pitchFamily="34" charset="0"/>
              <a:cs typeface="Segoe UI Light" panose="020B0502040204020203" pitchFamily="34" charset="0"/>
            </a:endParaRPr>
          </a:p>
        </p:txBody>
      </p:sp>
      <p:pic>
        <p:nvPicPr>
          <p:cNvPr id="10" name="Imagem 9" descr="Tela de computador com texto preto sobre fundo branco&#10;&#10;Descrição gerada automaticamente com confiança média">
            <a:extLst>
              <a:ext uri="{FF2B5EF4-FFF2-40B4-BE49-F238E27FC236}">
                <a16:creationId xmlns:a16="http://schemas.microsoft.com/office/drawing/2014/main" id="{968A4818-86D6-3704-9F05-376ABCED0E25}"/>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14372"/>
          <a:stretch/>
        </p:blipFill>
        <p:spPr>
          <a:xfrm rot="16200000">
            <a:off x="-3231332" y="3215077"/>
            <a:ext cx="6866233" cy="450852"/>
          </a:xfrm>
          <a:prstGeom prst="rect">
            <a:avLst/>
          </a:prstGeom>
        </p:spPr>
      </p:pic>
      <p:graphicFrame>
        <p:nvGraphicFramePr>
          <p:cNvPr id="42" name="Tabela 42">
            <a:extLst>
              <a:ext uri="{FF2B5EF4-FFF2-40B4-BE49-F238E27FC236}">
                <a16:creationId xmlns:a16="http://schemas.microsoft.com/office/drawing/2014/main" id="{ABD875C8-2A78-6CFD-B2D0-DCFE131E5BC5}"/>
              </a:ext>
            </a:extLst>
          </p:cNvPr>
          <p:cNvGraphicFramePr>
            <a:graphicFrameLocks noGrp="1"/>
          </p:cNvGraphicFramePr>
          <p:nvPr>
            <p:extLst>
              <p:ext uri="{D42A27DB-BD31-4B8C-83A1-F6EECF244321}">
                <p14:modId xmlns:p14="http://schemas.microsoft.com/office/powerpoint/2010/main" val="817652490"/>
              </p:ext>
            </p:extLst>
          </p:nvPr>
        </p:nvGraphicFramePr>
        <p:xfrm>
          <a:off x="9066092" y="4646299"/>
          <a:ext cx="2452625" cy="1097280"/>
        </p:xfrm>
        <a:graphic>
          <a:graphicData uri="http://schemas.openxmlformats.org/drawingml/2006/table">
            <a:tbl>
              <a:tblPr firstRow="1" bandRow="1">
                <a:tableStyleId>{5C22544A-7EE6-4342-B048-85BDC9FD1C3A}</a:tableStyleId>
              </a:tblPr>
              <a:tblGrid>
                <a:gridCol w="1444625">
                  <a:extLst>
                    <a:ext uri="{9D8B030D-6E8A-4147-A177-3AD203B41FA5}">
                      <a16:colId xmlns:a16="http://schemas.microsoft.com/office/drawing/2014/main" val="1494759567"/>
                    </a:ext>
                  </a:extLst>
                </a:gridCol>
                <a:gridCol w="1008000">
                  <a:extLst>
                    <a:ext uri="{9D8B030D-6E8A-4147-A177-3AD203B41FA5}">
                      <a16:colId xmlns:a16="http://schemas.microsoft.com/office/drawing/2014/main" val="922018560"/>
                    </a:ext>
                  </a:extLst>
                </a:gridCol>
              </a:tblGrid>
              <a:tr h="324000">
                <a:tc>
                  <a:txBody>
                    <a:bodyPr/>
                    <a:lstStyle/>
                    <a:p>
                      <a:pPr algn="l"/>
                      <a:r>
                        <a:rPr lang="pt-BR" b="1" dirty="0">
                          <a:solidFill>
                            <a:srgbClr val="B4CFA8"/>
                          </a:solidFill>
                          <a:latin typeface="Segoe UI" panose="020B0502040204020203" pitchFamily="34" charset="0"/>
                          <a:cs typeface="Segoe UI" panose="020B0502040204020203" pitchFamily="34" charset="0"/>
                        </a:rPr>
                        <a:t>Outlet</a:t>
                      </a:r>
                    </a:p>
                  </a:txBody>
                  <a:tcPr marL="45720" marR="4572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l"/>
                      <a:r>
                        <a:rPr lang="pt-BR" b="1" dirty="0">
                          <a:solidFill>
                            <a:srgbClr val="B4CFA8"/>
                          </a:solidFill>
                          <a:latin typeface="Montserrat" panose="00000500000000000000" pitchFamily="2" charset="0"/>
                          <a:cs typeface="Segoe UI" panose="020B0502040204020203" pitchFamily="34" charset="0"/>
                        </a:rPr>
                        <a:t>24</a:t>
                      </a:r>
                      <a:r>
                        <a:rPr lang="pt-BR" b="1" dirty="0">
                          <a:solidFill>
                            <a:srgbClr val="B4CFA8"/>
                          </a:solidFill>
                          <a:latin typeface="Segoe UI" panose="020B0502040204020203" pitchFamily="34" charset="0"/>
                          <a:cs typeface="Segoe UI" panose="020B0502040204020203" pitchFamily="34" charset="0"/>
                        </a:rPr>
                        <a:t>%</a:t>
                      </a:r>
                    </a:p>
                  </a:txBody>
                  <a:tcPr marL="45720" marR="4572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837201300"/>
                  </a:ext>
                </a:extLst>
              </a:tr>
              <a:tr h="324000">
                <a:tc>
                  <a:txBody>
                    <a:bodyPr/>
                    <a:lstStyle/>
                    <a:p>
                      <a:pPr algn="l"/>
                      <a:r>
                        <a:rPr lang="pt-BR" b="1" dirty="0">
                          <a:solidFill>
                            <a:srgbClr val="70AD47"/>
                          </a:solidFill>
                          <a:latin typeface="Montserrat" panose="00000500000000000000" pitchFamily="2" charset="0"/>
                          <a:cs typeface="Segoe UI" panose="020B0502040204020203" pitchFamily="34" charset="0"/>
                        </a:rPr>
                        <a:t>Temáticos</a:t>
                      </a:r>
                    </a:p>
                  </a:txBody>
                  <a:tcPr marL="45720" marR="4572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p>
                      <a:pPr algn="l"/>
                      <a:r>
                        <a:rPr lang="pt-BR" b="1" dirty="0">
                          <a:solidFill>
                            <a:srgbClr val="70AD47"/>
                          </a:solidFill>
                          <a:latin typeface="Montserrat" panose="00000500000000000000" pitchFamily="2" charset="0"/>
                          <a:cs typeface="Segoe UI" panose="020B0502040204020203" pitchFamily="34" charset="0"/>
                        </a:rPr>
                        <a:t>24%</a:t>
                      </a:r>
                    </a:p>
                  </a:txBody>
                  <a:tcPr marL="45720" marR="4572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088757356"/>
                  </a:ext>
                </a:extLst>
              </a:tr>
              <a:tr h="324000">
                <a:tc>
                  <a:txBody>
                    <a:bodyPr/>
                    <a:lstStyle/>
                    <a:p>
                      <a:pPr algn="l"/>
                      <a:r>
                        <a:rPr lang="pt-BR" b="1" dirty="0" err="1">
                          <a:solidFill>
                            <a:srgbClr val="5B8E39"/>
                          </a:solidFill>
                          <a:latin typeface="Montserrat" panose="00000500000000000000" pitchFamily="2" charset="0"/>
                          <a:cs typeface="Segoe UI" panose="020B0502040204020203" pitchFamily="34" charset="0"/>
                        </a:rPr>
                        <a:t>Lifestyle</a:t>
                      </a:r>
                      <a:endParaRPr lang="pt-BR" b="1" dirty="0">
                        <a:solidFill>
                          <a:srgbClr val="5B8E39"/>
                        </a:solidFill>
                        <a:latin typeface="Montserrat" panose="00000500000000000000" pitchFamily="2" charset="0"/>
                        <a:cs typeface="Segoe UI" panose="020B0502040204020203" pitchFamily="34" charset="0"/>
                      </a:endParaRPr>
                    </a:p>
                  </a:txBody>
                  <a:tcPr marL="45720" marR="4572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noFill/>
                  </a:tcPr>
                </a:tc>
                <a:tc>
                  <a:txBody>
                    <a:bodyPr/>
                    <a:lstStyle/>
                    <a:p>
                      <a:pPr algn="l"/>
                      <a:r>
                        <a:rPr lang="pt-BR" b="1" dirty="0">
                          <a:solidFill>
                            <a:srgbClr val="5B8E39"/>
                          </a:solidFill>
                          <a:latin typeface="Montserrat" panose="00000500000000000000" pitchFamily="2" charset="0"/>
                          <a:cs typeface="Segoe UI" panose="020B0502040204020203" pitchFamily="34" charset="0"/>
                        </a:rPr>
                        <a:t>52%</a:t>
                      </a:r>
                    </a:p>
                  </a:txBody>
                  <a:tcPr marL="45720" marR="45720">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noFill/>
                  </a:tcPr>
                </a:tc>
                <a:extLst>
                  <a:ext uri="{0D108BD9-81ED-4DB2-BD59-A6C34878D82A}">
                    <a16:rowId xmlns:a16="http://schemas.microsoft.com/office/drawing/2014/main" val="2265956845"/>
                  </a:ext>
                </a:extLst>
              </a:tr>
            </a:tbl>
          </a:graphicData>
        </a:graphic>
      </p:graphicFrame>
      <p:sp>
        <p:nvSpPr>
          <p:cNvPr id="7" name="Retângulo 6">
            <a:hlinkClick r:id="rId5" action="ppaction://hlinksldjump"/>
            <a:extLst>
              <a:ext uri="{FF2B5EF4-FFF2-40B4-BE49-F238E27FC236}">
                <a16:creationId xmlns:a16="http://schemas.microsoft.com/office/drawing/2014/main" id="{0A305660-1775-031B-3191-ED2812D1E5F9}"/>
              </a:ext>
            </a:extLst>
          </p:cNvPr>
          <p:cNvSpPr/>
          <p:nvPr/>
        </p:nvSpPr>
        <p:spPr>
          <a:xfrm>
            <a:off x="3634022" y="6176770"/>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dirty="0">
              <a:latin typeface="Century Gothic" panose="020B0502020202020204" pitchFamily="34" charset="0"/>
              <a:ea typeface="Verdana" panose="020B0604030504040204" pitchFamily="34" charset="0"/>
              <a:cs typeface="Verdana" panose="020B0604030504040204" pitchFamily="34" charset="0"/>
            </a:endParaRPr>
          </a:p>
        </p:txBody>
      </p:sp>
      <p:cxnSp>
        <p:nvCxnSpPr>
          <p:cNvPr id="14" name="Conector reto 13">
            <a:extLst>
              <a:ext uri="{FF2B5EF4-FFF2-40B4-BE49-F238E27FC236}">
                <a16:creationId xmlns:a16="http://schemas.microsoft.com/office/drawing/2014/main" id="{D252A663-45E6-3C27-6675-D101687665A2}"/>
              </a:ext>
            </a:extLst>
          </p:cNvPr>
          <p:cNvCxnSpPr/>
          <p:nvPr/>
        </p:nvCxnSpPr>
        <p:spPr>
          <a:xfrm>
            <a:off x="775485" y="-184719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Elipse 14">
            <a:extLst>
              <a:ext uri="{FF2B5EF4-FFF2-40B4-BE49-F238E27FC236}">
                <a16:creationId xmlns:a16="http://schemas.microsoft.com/office/drawing/2014/main" id="{D8982C9E-C070-AA8E-C150-30AF37433A92}"/>
              </a:ext>
            </a:extLst>
          </p:cNvPr>
          <p:cNvSpPr/>
          <p:nvPr/>
        </p:nvSpPr>
        <p:spPr>
          <a:xfrm>
            <a:off x="699430" y="289312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31" name="Conector de Seta Reta 30">
            <a:extLst>
              <a:ext uri="{FF2B5EF4-FFF2-40B4-BE49-F238E27FC236}">
                <a16:creationId xmlns:a16="http://schemas.microsoft.com/office/drawing/2014/main" id="{276FCE38-9EDC-8871-4098-D0147FA65A4E}"/>
              </a:ext>
            </a:extLst>
          </p:cNvPr>
          <p:cNvCxnSpPr>
            <a:cxnSpLocks/>
          </p:cNvCxnSpPr>
          <p:nvPr/>
        </p:nvCxnSpPr>
        <p:spPr>
          <a:xfrm>
            <a:off x="6230351" y="3026716"/>
            <a:ext cx="21693" cy="1181050"/>
          </a:xfrm>
          <a:prstGeom prst="straightConnector1">
            <a:avLst/>
          </a:prstGeom>
          <a:ln w="25400" cap="rnd">
            <a:solidFill>
              <a:schemeClr val="bg1"/>
            </a:solidFill>
            <a:round/>
            <a:tailEnd type="arrow"/>
          </a:ln>
        </p:spPr>
        <p:style>
          <a:lnRef idx="1">
            <a:schemeClr val="accent1"/>
          </a:lnRef>
          <a:fillRef idx="0">
            <a:schemeClr val="accent1"/>
          </a:fillRef>
          <a:effectRef idx="0">
            <a:schemeClr val="accent1"/>
          </a:effectRef>
          <a:fontRef idx="minor">
            <a:schemeClr val="tx1"/>
          </a:fontRef>
        </p:style>
      </p:cxnSp>
      <p:pic>
        <p:nvPicPr>
          <p:cNvPr id="23" name="Imagem 22" descr="Uma imagem contendo biblioteca&#10;&#10;Descrição gerada automaticamente">
            <a:extLst>
              <a:ext uri="{FF2B5EF4-FFF2-40B4-BE49-F238E27FC236}">
                <a16:creationId xmlns:a16="http://schemas.microsoft.com/office/drawing/2014/main" id="{977E6566-DEB9-5DC4-04AC-C43E3D6E4BB0}"/>
              </a:ext>
            </a:extLst>
          </p:cNvPr>
          <p:cNvPicPr>
            <a:picLocks noChangeAspect="1"/>
          </p:cNvPicPr>
          <p:nvPr/>
        </p:nvPicPr>
        <p:blipFill rotWithShape="1">
          <a:blip r:embed="rId6" cstate="print">
            <a:alphaModFix amt="70000"/>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val="0"/>
              </a:ext>
            </a:extLst>
          </a:blip>
          <a:srcRect l="23907" t="17417" r="28800" b="8879"/>
          <a:stretch/>
        </p:blipFill>
        <p:spPr>
          <a:xfrm>
            <a:off x="8843499" y="0"/>
            <a:ext cx="3407163" cy="3539901"/>
          </a:xfrm>
          <a:prstGeom prst="rect">
            <a:avLst/>
          </a:prstGeom>
        </p:spPr>
      </p:pic>
      <p:grpSp>
        <p:nvGrpSpPr>
          <p:cNvPr id="6" name="Agrupar 5">
            <a:extLst>
              <a:ext uri="{FF2B5EF4-FFF2-40B4-BE49-F238E27FC236}">
                <a16:creationId xmlns:a16="http://schemas.microsoft.com/office/drawing/2014/main" id="{8ED2F1EF-78EB-764E-50E4-B50A6AC7C7B6}"/>
              </a:ext>
            </a:extLst>
          </p:cNvPr>
          <p:cNvGrpSpPr/>
          <p:nvPr/>
        </p:nvGrpSpPr>
        <p:grpSpPr>
          <a:xfrm>
            <a:off x="-23643" y="-165100"/>
            <a:ext cx="474964" cy="7020058"/>
            <a:chOff x="-23643" y="-165100"/>
            <a:chExt cx="474964" cy="7020058"/>
          </a:xfrm>
        </p:grpSpPr>
        <p:sp>
          <p:nvSpPr>
            <p:cNvPr id="8" name="Retângulo 7">
              <a:extLst>
                <a:ext uri="{FF2B5EF4-FFF2-40B4-BE49-F238E27FC236}">
                  <a16:creationId xmlns:a16="http://schemas.microsoft.com/office/drawing/2014/main" id="{6FE8463E-8363-96A4-53CE-3D230F9D1B67}"/>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Retângulo 8">
              <a:extLst>
                <a:ext uri="{FF2B5EF4-FFF2-40B4-BE49-F238E27FC236}">
                  <a16:creationId xmlns:a16="http://schemas.microsoft.com/office/drawing/2014/main" id="{D0114FDE-89CA-8314-BEAC-0EFE2BA6AE63}"/>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 name="Retângulo 10">
              <a:extLst>
                <a:ext uri="{FF2B5EF4-FFF2-40B4-BE49-F238E27FC236}">
                  <a16:creationId xmlns:a16="http://schemas.microsoft.com/office/drawing/2014/main" id="{0983BCCB-5C05-235A-0D51-BCCF3747F86E}"/>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2" name="Google Shape;96;p7">
            <a:extLst>
              <a:ext uri="{FF2B5EF4-FFF2-40B4-BE49-F238E27FC236}">
                <a16:creationId xmlns:a16="http://schemas.microsoft.com/office/drawing/2014/main" id="{E4466DEC-4398-E408-B623-D3A62A7D8E5C}"/>
              </a:ext>
            </a:extLst>
          </p:cNvPr>
          <p:cNvSpPr txBox="1"/>
          <p:nvPr/>
        </p:nvSpPr>
        <p:spPr>
          <a:xfrm>
            <a:off x="1355702" y="6350408"/>
            <a:ext cx="2248251" cy="353903"/>
          </a:xfrm>
          <a:prstGeom prst="rect">
            <a:avLst/>
          </a:prstGeom>
          <a:noFill/>
          <a:ln>
            <a:noFill/>
          </a:ln>
        </p:spPr>
        <p:txBody>
          <a:bodyPr spcFirstLastPara="1" wrap="square" lIns="91425" tIns="45700" rIns="91425" bIns="45700" anchor="t" anchorCtr="0">
            <a:spAutoFit/>
          </a:bodyPr>
          <a:lstStyle/>
          <a:p>
            <a:pPr algn="l"/>
            <a:r>
              <a:rPr lang="pt-BR" sz="850" dirty="0">
                <a:latin typeface="Montserrat" panose="00000500000000000000" pitchFamily="2" charset="0"/>
              </a:rPr>
              <a:t>Fuente: </a:t>
            </a:r>
            <a:r>
              <a:rPr lang="es-ES" sz="850" dirty="0">
                <a:latin typeface="Montserrat" panose="00000500000000000000" pitchFamily="2" charset="0"/>
              </a:rPr>
              <a:t>Estudio: </a:t>
            </a:r>
            <a:r>
              <a:rPr lang="es-419" sz="850" dirty="0">
                <a:latin typeface="Montserrat" panose="00000500000000000000" pitchFamily="2" charset="0"/>
              </a:rPr>
              <a:t>Censo Brasileño de Centros Comerciales.</a:t>
            </a:r>
          </a:p>
        </p:txBody>
      </p:sp>
      <p:sp>
        <p:nvSpPr>
          <p:cNvPr id="3" name="Retângulo: Cantos Arredondados 2">
            <a:extLst>
              <a:ext uri="{FF2B5EF4-FFF2-40B4-BE49-F238E27FC236}">
                <a16:creationId xmlns:a16="http://schemas.microsoft.com/office/drawing/2014/main" id="{9391D219-5BF2-8626-FF37-BAE0487A775A}"/>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32</a:t>
            </a:r>
          </a:p>
        </p:txBody>
      </p:sp>
      <p:sp>
        <p:nvSpPr>
          <p:cNvPr id="4" name="Retângulo: Cantos Arredondados 3">
            <a:hlinkClick r:id="rId5" action="ppaction://hlinksldjump"/>
            <a:extLst>
              <a:ext uri="{FF2B5EF4-FFF2-40B4-BE49-F238E27FC236}">
                <a16:creationId xmlns:a16="http://schemas.microsoft.com/office/drawing/2014/main" id="{656F1D90-3CE0-192E-717D-6297F36BD62C}"/>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55577398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Retângulo 89">
            <a:extLst>
              <a:ext uri="{FF2B5EF4-FFF2-40B4-BE49-F238E27FC236}">
                <a16:creationId xmlns:a16="http://schemas.microsoft.com/office/drawing/2014/main" id="{D89B3B29-79BF-A95B-36B8-F82B0418DB74}"/>
              </a:ext>
            </a:extLst>
          </p:cNvPr>
          <p:cNvSpPr/>
          <p:nvPr/>
        </p:nvSpPr>
        <p:spPr>
          <a:xfrm>
            <a:off x="414278" y="1828800"/>
            <a:ext cx="11777722" cy="503652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419"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sp>
        <p:nvSpPr>
          <p:cNvPr id="93" name="CaixaDeTexto 92">
            <a:extLst>
              <a:ext uri="{FF2B5EF4-FFF2-40B4-BE49-F238E27FC236}">
                <a16:creationId xmlns:a16="http://schemas.microsoft.com/office/drawing/2014/main" id="{954B6C70-5022-592B-0D84-7A6F204AD423}"/>
              </a:ext>
            </a:extLst>
          </p:cNvPr>
          <p:cNvSpPr txBox="1"/>
          <p:nvPr/>
        </p:nvSpPr>
        <p:spPr>
          <a:xfrm>
            <a:off x="804743" y="1288881"/>
            <a:ext cx="6417141" cy="327782"/>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800" b="0" i="0" u="none" strike="noStrike" kern="1200" cap="none" spc="0" normalizeH="0" baseline="0" dirty="0">
                <a:ln>
                  <a:noFill/>
                </a:ln>
                <a:solidFill>
                  <a:srgbClr val="70AD47"/>
                </a:solidFill>
                <a:effectLst/>
                <a:uLnTx/>
                <a:uFillTx/>
                <a:latin typeface="Segoe UI Light" panose="020B0502040204020203" pitchFamily="34" charset="0"/>
                <a:ea typeface="Segoe UI Black" panose="020B0A02040204020203" pitchFamily="34" charset="0"/>
                <a:cs typeface="Segoe UI Light" panose="020B0502040204020203" pitchFamily="34" charset="0"/>
              </a:rPr>
              <a:t>Tipos de centros comerciales (%)</a:t>
            </a:r>
          </a:p>
        </p:txBody>
      </p:sp>
      <p:graphicFrame>
        <p:nvGraphicFramePr>
          <p:cNvPr id="111" name="Gráfico 110">
            <a:extLst>
              <a:ext uri="{FF2B5EF4-FFF2-40B4-BE49-F238E27FC236}">
                <a16:creationId xmlns:a16="http://schemas.microsoft.com/office/drawing/2014/main" id="{659A2324-02CD-47EC-9302-404D44AC6D2F}"/>
              </a:ext>
            </a:extLst>
          </p:cNvPr>
          <p:cNvGraphicFramePr/>
          <p:nvPr>
            <p:extLst>
              <p:ext uri="{D42A27DB-BD31-4B8C-83A1-F6EECF244321}">
                <p14:modId xmlns:p14="http://schemas.microsoft.com/office/powerpoint/2010/main" val="2669587501"/>
              </p:ext>
            </p:extLst>
          </p:nvPr>
        </p:nvGraphicFramePr>
        <p:xfrm>
          <a:off x="1070961" y="2772863"/>
          <a:ext cx="2763287" cy="3446325"/>
        </p:xfrm>
        <a:graphic>
          <a:graphicData uri="http://schemas.openxmlformats.org/drawingml/2006/chart">
            <c:chart xmlns:c="http://schemas.openxmlformats.org/drawingml/2006/chart" xmlns:r="http://schemas.openxmlformats.org/officeDocument/2006/relationships" r:id="rId2"/>
          </a:graphicData>
        </a:graphic>
      </p:graphicFrame>
      <p:sp>
        <p:nvSpPr>
          <p:cNvPr id="18" name="CaixaDeTexto 17">
            <a:extLst>
              <a:ext uri="{FF2B5EF4-FFF2-40B4-BE49-F238E27FC236}">
                <a16:creationId xmlns:a16="http://schemas.microsoft.com/office/drawing/2014/main" id="{E41F4922-7F23-42C5-E5D9-28FE6B4FB4D5}"/>
              </a:ext>
            </a:extLst>
          </p:cNvPr>
          <p:cNvSpPr txBox="1"/>
          <p:nvPr/>
        </p:nvSpPr>
        <p:spPr>
          <a:xfrm>
            <a:off x="2197074" y="5922788"/>
            <a:ext cx="908967" cy="275460"/>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5591C7"/>
                </a:solidFill>
                <a:effectLst/>
                <a:uLnTx/>
                <a:uFillTx/>
                <a:latin typeface="Montserrat" panose="00000500000000000000" pitchFamily="2" charset="0"/>
                <a:ea typeface="Segoe UI Black" panose="020B0A02040204020203" pitchFamily="34" charset="0"/>
                <a:cs typeface="Segoe UI" panose="020B0502040204020203" pitchFamily="34" charset="0"/>
              </a:rPr>
              <a:t>Medio</a:t>
            </a:r>
          </a:p>
        </p:txBody>
      </p:sp>
      <p:sp>
        <p:nvSpPr>
          <p:cNvPr id="19" name="CaixaDeTexto 18">
            <a:extLst>
              <a:ext uri="{FF2B5EF4-FFF2-40B4-BE49-F238E27FC236}">
                <a16:creationId xmlns:a16="http://schemas.microsoft.com/office/drawing/2014/main" id="{06B3D315-C84B-6EBC-F64F-09CCAB5D0524}"/>
              </a:ext>
            </a:extLst>
          </p:cNvPr>
          <p:cNvSpPr txBox="1"/>
          <p:nvPr/>
        </p:nvSpPr>
        <p:spPr>
          <a:xfrm>
            <a:off x="3328942" y="3279657"/>
            <a:ext cx="1097485" cy="275460"/>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84AEDC"/>
                </a:solidFill>
                <a:effectLst/>
                <a:uLnTx/>
                <a:uFillTx/>
                <a:latin typeface="Montserrat" panose="00000500000000000000" pitchFamily="2" charset="0"/>
                <a:ea typeface="Segoe UI Black" panose="020B0A02040204020203" pitchFamily="34" charset="0"/>
                <a:cs typeface="Segoe UI" panose="020B0502040204020203" pitchFamily="34" charset="0"/>
              </a:rPr>
              <a:t>Regional</a:t>
            </a:r>
          </a:p>
        </p:txBody>
      </p:sp>
      <p:sp>
        <p:nvSpPr>
          <p:cNvPr id="20" name="CaixaDeTexto 19">
            <a:extLst>
              <a:ext uri="{FF2B5EF4-FFF2-40B4-BE49-F238E27FC236}">
                <a16:creationId xmlns:a16="http://schemas.microsoft.com/office/drawing/2014/main" id="{A3E40A21-30C2-9FA7-EAD5-112F424CE376}"/>
              </a:ext>
            </a:extLst>
          </p:cNvPr>
          <p:cNvSpPr txBox="1"/>
          <p:nvPr/>
        </p:nvSpPr>
        <p:spPr>
          <a:xfrm>
            <a:off x="2345680" y="2857033"/>
            <a:ext cx="928640" cy="275460"/>
          </a:xfrm>
          <a:prstGeom prst="rect">
            <a:avLst/>
          </a:prstGeom>
          <a:noFill/>
        </p:spPr>
        <p:txBody>
          <a:bodyPr wrap="square" rtlCol="0">
            <a:spAutoFit/>
          </a:bodyPr>
          <a:lstStyle/>
          <a:p>
            <a:pPr marL="0" marR="0" lvl="0" indent="0" algn="ctr"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B8CDE8"/>
                </a:solidFill>
                <a:effectLst/>
                <a:uLnTx/>
                <a:uFillTx/>
                <a:latin typeface="Montserrat" panose="00000500000000000000" pitchFamily="2" charset="0"/>
                <a:ea typeface="Segoe UI Black" panose="020B0A02040204020203" pitchFamily="34" charset="0"/>
                <a:cs typeface="Segoe UI" panose="020B0502040204020203" pitchFamily="34" charset="0"/>
              </a:rPr>
              <a:t>Mega</a:t>
            </a:r>
          </a:p>
        </p:txBody>
      </p:sp>
      <p:sp>
        <p:nvSpPr>
          <p:cNvPr id="21" name="CaixaDeTexto 20">
            <a:extLst>
              <a:ext uri="{FF2B5EF4-FFF2-40B4-BE49-F238E27FC236}">
                <a16:creationId xmlns:a16="http://schemas.microsoft.com/office/drawing/2014/main" id="{0774FBA7-2D2E-A021-58BC-03127EF1BA07}"/>
              </a:ext>
            </a:extLst>
          </p:cNvPr>
          <p:cNvSpPr txBox="1"/>
          <p:nvPr/>
        </p:nvSpPr>
        <p:spPr>
          <a:xfrm>
            <a:off x="476485" y="3177368"/>
            <a:ext cx="1180184" cy="275460"/>
          </a:xfrm>
          <a:prstGeom prst="rect">
            <a:avLst/>
          </a:prstGeom>
          <a:noFill/>
        </p:spPr>
        <p:txBody>
          <a:bodyPr wrap="square" rtlCol="0">
            <a:spAutoFit/>
          </a:bodyPr>
          <a:lstStyle/>
          <a:p>
            <a:pPr marL="0" marR="0" lvl="0" indent="0" algn="r"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4679A7"/>
                </a:solidFill>
                <a:effectLst/>
                <a:uLnTx/>
                <a:uFillTx/>
                <a:latin typeface="Montserrat" panose="00000500000000000000" pitchFamily="2" charset="0"/>
                <a:ea typeface="Segoe UI Black" panose="020B0A02040204020203" pitchFamily="34" charset="0"/>
                <a:cs typeface="Segoe UI" panose="020B0502040204020203" pitchFamily="34" charset="0"/>
              </a:rPr>
              <a:t>Pequeño</a:t>
            </a:r>
          </a:p>
        </p:txBody>
      </p:sp>
      <p:graphicFrame>
        <p:nvGraphicFramePr>
          <p:cNvPr id="22" name="Tabela 42">
            <a:extLst>
              <a:ext uri="{FF2B5EF4-FFF2-40B4-BE49-F238E27FC236}">
                <a16:creationId xmlns:a16="http://schemas.microsoft.com/office/drawing/2014/main" id="{646A3199-AEB0-8EE9-2E75-90F8638D275A}"/>
              </a:ext>
            </a:extLst>
          </p:cNvPr>
          <p:cNvGraphicFramePr>
            <a:graphicFrameLocks noGrp="1"/>
          </p:cNvGraphicFramePr>
          <p:nvPr>
            <p:extLst>
              <p:ext uri="{D42A27DB-BD31-4B8C-83A1-F6EECF244321}">
                <p14:modId xmlns:p14="http://schemas.microsoft.com/office/powerpoint/2010/main" val="1180517106"/>
              </p:ext>
            </p:extLst>
          </p:nvPr>
        </p:nvGraphicFramePr>
        <p:xfrm>
          <a:off x="4103164" y="4496025"/>
          <a:ext cx="2322086" cy="2208765"/>
        </p:xfrm>
        <a:graphic>
          <a:graphicData uri="http://schemas.openxmlformats.org/drawingml/2006/table">
            <a:tbl>
              <a:tblPr firstRow="1" bandRow="1">
                <a:tableStyleId>{5C22544A-7EE6-4342-B048-85BDC9FD1C3A}</a:tableStyleId>
              </a:tblPr>
              <a:tblGrid>
                <a:gridCol w="1032737">
                  <a:extLst>
                    <a:ext uri="{9D8B030D-6E8A-4147-A177-3AD203B41FA5}">
                      <a16:colId xmlns:a16="http://schemas.microsoft.com/office/drawing/2014/main" val="1494759567"/>
                    </a:ext>
                  </a:extLst>
                </a:gridCol>
                <a:gridCol w="1289349">
                  <a:extLst>
                    <a:ext uri="{9D8B030D-6E8A-4147-A177-3AD203B41FA5}">
                      <a16:colId xmlns:a16="http://schemas.microsoft.com/office/drawing/2014/main" val="922018560"/>
                    </a:ext>
                  </a:extLst>
                </a:gridCol>
              </a:tblGrid>
              <a:tr h="441753">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algn="l"/>
                      <a:r>
                        <a:rPr lang="es-419" sz="1400" noProof="0" dirty="0">
                          <a:solidFill>
                            <a:schemeClr val="bg2">
                              <a:lumMod val="10000"/>
                            </a:schemeClr>
                          </a:solidFill>
                          <a:effectLst/>
                          <a:latin typeface="Montserrat" panose="00000500000000000000" pitchFamily="2" charset="0"/>
                          <a:cs typeface="Segoe UI" panose="020B0502040204020203" pitchFamily="34" charset="0"/>
                        </a:rPr>
                        <a:t>Tamaño</a:t>
                      </a: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algn="l"/>
                      <a:r>
                        <a:rPr lang="es-419" sz="1400" noProof="0" dirty="0">
                          <a:solidFill>
                            <a:schemeClr val="bg2">
                              <a:lumMod val="10000"/>
                            </a:schemeClr>
                          </a:solidFill>
                          <a:effectLst/>
                          <a:latin typeface="Montserrat" panose="00000500000000000000" pitchFamily="2" charset="0"/>
                          <a:cs typeface="Segoe UI" panose="020B0502040204020203" pitchFamily="34" charset="0"/>
                        </a:rPr>
                        <a:t>GLA</a:t>
                      </a: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837201300"/>
                  </a:ext>
                </a:extLst>
              </a:tr>
              <a:tr h="441753">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algn="l"/>
                      <a:r>
                        <a:rPr lang="es-419" sz="1200" b="0" noProof="0" dirty="0">
                          <a:solidFill>
                            <a:schemeClr val="tx1">
                              <a:lumMod val="75000"/>
                              <a:lumOff val="25000"/>
                            </a:schemeClr>
                          </a:solidFill>
                          <a:effectLst/>
                          <a:latin typeface="Montserrat" panose="00000500000000000000" pitchFamily="2" charset="0"/>
                          <a:cs typeface="Segoe UI" panose="020B0502040204020203" pitchFamily="34" charset="0"/>
                        </a:rPr>
                        <a:t>Mega</a:t>
                      </a: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algn="l"/>
                      <a:r>
                        <a:rPr lang="es-419" sz="1100" noProof="0">
                          <a:solidFill>
                            <a:schemeClr val="tx1">
                              <a:lumMod val="75000"/>
                              <a:lumOff val="25000"/>
                            </a:schemeClr>
                          </a:solidFill>
                          <a:effectLst/>
                          <a:latin typeface="Montserrat" panose="00000500000000000000" pitchFamily="2" charset="0"/>
                          <a:cs typeface="Segoe UI" panose="020B0502040204020203" pitchFamily="34" charset="0"/>
                        </a:rPr>
                        <a:t>Más</a:t>
                      </a:r>
                      <a:r>
                        <a:rPr lang="es-419" sz="1100" baseline="0" noProof="0">
                          <a:solidFill>
                            <a:schemeClr val="tx1">
                              <a:lumMod val="75000"/>
                              <a:lumOff val="25000"/>
                            </a:schemeClr>
                          </a:solidFill>
                          <a:effectLst/>
                          <a:latin typeface="Montserrat" panose="00000500000000000000" pitchFamily="2" charset="0"/>
                          <a:cs typeface="Segoe UI" panose="020B0502040204020203" pitchFamily="34" charset="0"/>
                        </a:rPr>
                        <a:t> de </a:t>
                      </a:r>
                      <a:br>
                        <a:rPr lang="es-419" sz="1100" baseline="0" noProof="0">
                          <a:solidFill>
                            <a:schemeClr val="tx1">
                              <a:lumMod val="75000"/>
                              <a:lumOff val="25000"/>
                            </a:schemeClr>
                          </a:solidFill>
                          <a:effectLst/>
                          <a:latin typeface="Montserrat" panose="00000500000000000000" pitchFamily="2" charset="0"/>
                          <a:cs typeface="Segoe UI" panose="020B0502040204020203" pitchFamily="34" charset="0"/>
                        </a:rPr>
                      </a:br>
                      <a:r>
                        <a:rPr lang="es-419" sz="1100" baseline="0" noProof="0">
                          <a:solidFill>
                            <a:schemeClr val="tx1">
                              <a:lumMod val="75000"/>
                              <a:lumOff val="25000"/>
                            </a:schemeClr>
                          </a:solidFill>
                          <a:effectLst/>
                          <a:latin typeface="Montserrat" panose="00000500000000000000" pitchFamily="2" charset="0"/>
                          <a:cs typeface="Segoe UI" panose="020B0502040204020203" pitchFamily="34" charset="0"/>
                        </a:rPr>
                        <a:t>60 mil m²</a:t>
                      </a:r>
                      <a:endParaRPr lang="es-419" sz="1100" noProof="0">
                        <a:solidFill>
                          <a:schemeClr val="tx1">
                            <a:lumMod val="75000"/>
                            <a:lumOff val="25000"/>
                          </a:schemeClr>
                        </a:solidFill>
                        <a:effectLst/>
                        <a:latin typeface="Montserrat" panose="00000500000000000000" pitchFamily="2" charset="0"/>
                        <a:cs typeface="Segoe UI" panose="020B0502040204020203" pitchFamily="34" charset="0"/>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088757356"/>
                  </a:ext>
                </a:extLst>
              </a:tr>
              <a:tr h="441753">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algn="l"/>
                      <a:r>
                        <a:rPr lang="es-419" sz="1200" b="0" noProof="0" dirty="0">
                          <a:solidFill>
                            <a:schemeClr val="tx1">
                              <a:lumMod val="75000"/>
                              <a:lumOff val="25000"/>
                            </a:schemeClr>
                          </a:solidFill>
                          <a:effectLst/>
                          <a:latin typeface="Montserrat" panose="00000500000000000000" pitchFamily="2" charset="0"/>
                          <a:cs typeface="Segoe UI" panose="020B0502040204020203" pitchFamily="34" charset="0"/>
                        </a:rPr>
                        <a:t>Regional</a:t>
                      </a: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algn="l"/>
                      <a:r>
                        <a:rPr lang="es-419" sz="1100" noProof="0">
                          <a:solidFill>
                            <a:schemeClr val="tx1">
                              <a:lumMod val="75000"/>
                              <a:lumOff val="25000"/>
                            </a:schemeClr>
                          </a:solidFill>
                          <a:effectLst/>
                          <a:latin typeface="Montserrat" panose="00000500000000000000" pitchFamily="2" charset="0"/>
                          <a:cs typeface="Segoe UI" panose="020B0502040204020203" pitchFamily="34" charset="0"/>
                        </a:rPr>
                        <a:t>De 30.000</a:t>
                      </a:r>
                      <a:r>
                        <a:rPr lang="es-419" sz="1100" baseline="0" noProof="0">
                          <a:solidFill>
                            <a:schemeClr val="tx1">
                              <a:lumMod val="75000"/>
                              <a:lumOff val="25000"/>
                            </a:schemeClr>
                          </a:solidFill>
                          <a:effectLst/>
                          <a:latin typeface="Montserrat" panose="00000500000000000000" pitchFamily="2" charset="0"/>
                          <a:cs typeface="Segoe UI" panose="020B0502040204020203" pitchFamily="34" charset="0"/>
                        </a:rPr>
                        <a:t> a 59.999 m²</a:t>
                      </a:r>
                      <a:endParaRPr lang="es-419" sz="1100" noProof="0">
                        <a:solidFill>
                          <a:schemeClr val="tx1">
                            <a:lumMod val="75000"/>
                            <a:lumOff val="25000"/>
                          </a:schemeClr>
                        </a:solidFill>
                        <a:effectLst/>
                        <a:latin typeface="Montserrat" panose="00000500000000000000" pitchFamily="2" charset="0"/>
                        <a:cs typeface="Segoe UI" panose="020B0502040204020203" pitchFamily="34" charset="0"/>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265956845"/>
                  </a:ext>
                </a:extLst>
              </a:tr>
              <a:tr h="441753">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algn="l"/>
                      <a:r>
                        <a:rPr lang="es-419" sz="1200" b="0" noProof="0" dirty="0">
                          <a:solidFill>
                            <a:schemeClr val="tx1">
                              <a:lumMod val="75000"/>
                              <a:lumOff val="25000"/>
                            </a:schemeClr>
                          </a:solidFill>
                          <a:effectLst/>
                          <a:latin typeface="Montserrat" panose="00000500000000000000" pitchFamily="2" charset="0"/>
                          <a:cs typeface="Segoe UI" panose="020B0502040204020203" pitchFamily="34" charset="0"/>
                        </a:rPr>
                        <a:t>Medio</a:t>
                      </a: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noProof="0" dirty="0">
                          <a:solidFill>
                            <a:schemeClr val="tx1">
                              <a:lumMod val="75000"/>
                              <a:lumOff val="25000"/>
                            </a:schemeClr>
                          </a:solidFill>
                          <a:effectLst/>
                          <a:latin typeface="Montserrat" panose="00000500000000000000" pitchFamily="2" charset="0"/>
                          <a:cs typeface="Segoe UI" panose="020B0502040204020203" pitchFamily="34" charset="0"/>
                        </a:rPr>
                        <a:t>De 20.000</a:t>
                      </a:r>
                      <a:r>
                        <a:rPr lang="es-419" sz="1100" baseline="0" noProof="0" dirty="0">
                          <a:solidFill>
                            <a:schemeClr val="tx1">
                              <a:lumMod val="75000"/>
                              <a:lumOff val="25000"/>
                            </a:schemeClr>
                          </a:solidFill>
                          <a:effectLst/>
                          <a:latin typeface="Montserrat" panose="00000500000000000000" pitchFamily="2" charset="0"/>
                          <a:cs typeface="Segoe UI" panose="020B0502040204020203" pitchFamily="34" charset="0"/>
                        </a:rPr>
                        <a:t> a 29.999 m²</a:t>
                      </a:r>
                      <a:endParaRPr lang="es-419" sz="1100" noProof="0" dirty="0">
                        <a:solidFill>
                          <a:schemeClr val="tx1">
                            <a:lumMod val="75000"/>
                            <a:lumOff val="25000"/>
                          </a:schemeClr>
                        </a:solidFill>
                        <a:effectLst/>
                        <a:latin typeface="Montserrat" panose="00000500000000000000" pitchFamily="2" charset="0"/>
                        <a:cs typeface="Segoe UI" panose="020B0502040204020203" pitchFamily="34" charset="0"/>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846911969"/>
                  </a:ext>
                </a:extLst>
              </a:tr>
              <a:tr h="441753">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algn="l"/>
                      <a:r>
                        <a:rPr lang="es-419" sz="1200" b="0" noProof="0">
                          <a:solidFill>
                            <a:schemeClr val="tx1">
                              <a:lumMod val="75000"/>
                              <a:lumOff val="25000"/>
                            </a:schemeClr>
                          </a:solidFill>
                          <a:effectLst/>
                          <a:latin typeface="Montserrat" panose="00000500000000000000" pitchFamily="2" charset="0"/>
                          <a:cs typeface="Segoe UI" panose="020B0502040204020203" pitchFamily="34" charset="0"/>
                        </a:rPr>
                        <a:t>Pequeño</a:t>
                      </a: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no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algn="l"/>
                      <a:r>
                        <a:rPr lang="es-419" sz="1100" noProof="0" dirty="0">
                          <a:solidFill>
                            <a:schemeClr val="tx1">
                              <a:lumMod val="75000"/>
                              <a:lumOff val="25000"/>
                            </a:schemeClr>
                          </a:solidFill>
                          <a:effectLst/>
                          <a:latin typeface="Montserrat" panose="00000500000000000000" pitchFamily="2" charset="0"/>
                          <a:cs typeface="Segoe UI" panose="020B0502040204020203" pitchFamily="34" charset="0"/>
                        </a:rPr>
                        <a:t>Hasta 19.999 m²</a:t>
                      </a: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noFill/>
                  </a:tcPr>
                </a:tc>
                <a:extLst>
                  <a:ext uri="{0D108BD9-81ED-4DB2-BD59-A6C34878D82A}">
                    <a16:rowId xmlns:a16="http://schemas.microsoft.com/office/drawing/2014/main" val="1802978389"/>
                  </a:ext>
                </a:extLst>
              </a:tr>
            </a:tbl>
          </a:graphicData>
        </a:graphic>
      </p:graphicFrame>
      <p:graphicFrame>
        <p:nvGraphicFramePr>
          <p:cNvPr id="23" name="Gráfico 22">
            <a:extLst>
              <a:ext uri="{FF2B5EF4-FFF2-40B4-BE49-F238E27FC236}">
                <a16:creationId xmlns:a16="http://schemas.microsoft.com/office/drawing/2014/main" id="{BDBAE8EC-0313-0B28-299B-04C6F4246346}"/>
              </a:ext>
            </a:extLst>
          </p:cNvPr>
          <p:cNvGraphicFramePr/>
          <p:nvPr>
            <p:extLst>
              <p:ext uri="{D42A27DB-BD31-4B8C-83A1-F6EECF244321}">
                <p14:modId xmlns:p14="http://schemas.microsoft.com/office/powerpoint/2010/main" val="491169197"/>
              </p:ext>
            </p:extLst>
          </p:nvPr>
        </p:nvGraphicFramePr>
        <p:xfrm>
          <a:off x="6689263" y="2849862"/>
          <a:ext cx="2763287" cy="3446325"/>
        </p:xfrm>
        <a:graphic>
          <a:graphicData uri="http://schemas.openxmlformats.org/drawingml/2006/chart">
            <c:chart xmlns:c="http://schemas.openxmlformats.org/drawingml/2006/chart" xmlns:r="http://schemas.openxmlformats.org/officeDocument/2006/relationships" r:id="rId3"/>
          </a:graphicData>
        </a:graphic>
      </p:graphicFrame>
      <p:sp>
        <p:nvSpPr>
          <p:cNvPr id="24" name="CaixaDeTexto 23">
            <a:extLst>
              <a:ext uri="{FF2B5EF4-FFF2-40B4-BE49-F238E27FC236}">
                <a16:creationId xmlns:a16="http://schemas.microsoft.com/office/drawing/2014/main" id="{F31A4882-A986-6FCE-9DA4-23D2E842718D}"/>
              </a:ext>
            </a:extLst>
          </p:cNvPr>
          <p:cNvSpPr txBox="1"/>
          <p:nvPr/>
        </p:nvSpPr>
        <p:spPr>
          <a:xfrm>
            <a:off x="6303139" y="3117253"/>
            <a:ext cx="1328920" cy="275460"/>
          </a:xfrm>
          <a:prstGeom prst="rect">
            <a:avLst/>
          </a:prstGeom>
          <a:noFill/>
        </p:spPr>
        <p:txBody>
          <a:bodyPr wrap="square" rtlCol="0">
            <a:spAutoFit/>
          </a:bodyPr>
          <a:lstStyle/>
          <a:p>
            <a:pPr marL="0" marR="0" lvl="0" indent="0" algn="ctr"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D39E00"/>
                </a:solidFill>
                <a:effectLst/>
                <a:uLnTx/>
                <a:uFillTx/>
                <a:latin typeface="Montserrat" panose="00000500000000000000" pitchFamily="2" charset="0"/>
                <a:ea typeface="Segoe UI Black" panose="020B0A02040204020203" pitchFamily="34" charset="0"/>
                <a:cs typeface="Segoe UI" panose="020B0502040204020203" pitchFamily="34" charset="0"/>
              </a:rPr>
              <a:t>Pequeño</a:t>
            </a:r>
          </a:p>
        </p:txBody>
      </p:sp>
      <p:sp>
        <p:nvSpPr>
          <p:cNvPr id="25" name="CaixaDeTexto 24">
            <a:extLst>
              <a:ext uri="{FF2B5EF4-FFF2-40B4-BE49-F238E27FC236}">
                <a16:creationId xmlns:a16="http://schemas.microsoft.com/office/drawing/2014/main" id="{CCE358FE-0662-0290-C3B4-FE7CD9326F94}"/>
              </a:ext>
            </a:extLst>
          </p:cNvPr>
          <p:cNvSpPr txBox="1"/>
          <p:nvPr/>
        </p:nvSpPr>
        <p:spPr>
          <a:xfrm>
            <a:off x="8974763" y="3117253"/>
            <a:ext cx="928640" cy="275460"/>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FFD9A0"/>
                </a:solidFill>
                <a:effectLst/>
                <a:uLnTx/>
                <a:uFillTx/>
                <a:latin typeface="Montserrat" panose="00000500000000000000" pitchFamily="2" charset="0"/>
                <a:ea typeface="Segoe UI Black" panose="020B0A02040204020203" pitchFamily="34" charset="0"/>
                <a:cs typeface="Segoe UI" panose="020B0502040204020203" pitchFamily="34" charset="0"/>
              </a:rPr>
              <a:t>Grande</a:t>
            </a:r>
          </a:p>
        </p:txBody>
      </p:sp>
      <p:sp>
        <p:nvSpPr>
          <p:cNvPr id="27" name="CaixaDeTexto 26">
            <a:extLst>
              <a:ext uri="{FF2B5EF4-FFF2-40B4-BE49-F238E27FC236}">
                <a16:creationId xmlns:a16="http://schemas.microsoft.com/office/drawing/2014/main" id="{F15F7D6A-DE90-504C-0417-292891189C4D}"/>
              </a:ext>
            </a:extLst>
          </p:cNvPr>
          <p:cNvSpPr txBox="1"/>
          <p:nvPr/>
        </p:nvSpPr>
        <p:spPr>
          <a:xfrm>
            <a:off x="7606586" y="6124703"/>
            <a:ext cx="928640" cy="275460"/>
          </a:xfrm>
          <a:prstGeom prst="rect">
            <a:avLst/>
          </a:prstGeom>
          <a:noFill/>
        </p:spPr>
        <p:txBody>
          <a:bodyPr wrap="square" rtlCol="0">
            <a:spAutoFit/>
          </a:bodyPr>
          <a:lstStyle/>
          <a:p>
            <a:pPr marL="0" marR="0" lvl="0" indent="0" algn="r" defTabSz="914400" rtl="0" eaLnBrk="1" fontAlgn="auto" latinLnBrk="0" hangingPunct="1">
              <a:lnSpc>
                <a:spcPct val="85000"/>
              </a:lnSpc>
              <a:spcBef>
                <a:spcPts val="200"/>
              </a:spcBef>
              <a:spcAft>
                <a:spcPts val="200"/>
              </a:spcAft>
              <a:buClrTx/>
              <a:buSzTx/>
              <a:buFontTx/>
              <a:buNone/>
              <a:tabLst/>
              <a:defRPr/>
            </a:pPr>
            <a:r>
              <a:rPr kumimoji="0" lang="es-419" sz="1400" b="1" i="0" u="none" strike="noStrike" kern="1200" cap="none" spc="0" normalizeH="0" baseline="0" dirty="0">
                <a:ln>
                  <a:noFill/>
                </a:ln>
                <a:solidFill>
                  <a:srgbClr val="FFCB05"/>
                </a:solidFill>
                <a:effectLst/>
                <a:uLnTx/>
                <a:uFillTx/>
                <a:latin typeface="Montserrat" panose="00000500000000000000" pitchFamily="2" charset="0"/>
                <a:ea typeface="Segoe UI Black" panose="020B0A02040204020203" pitchFamily="34" charset="0"/>
                <a:cs typeface="Segoe UI" panose="020B0502040204020203" pitchFamily="34" charset="0"/>
              </a:rPr>
              <a:t>Medio</a:t>
            </a:r>
          </a:p>
        </p:txBody>
      </p:sp>
      <p:graphicFrame>
        <p:nvGraphicFramePr>
          <p:cNvPr id="28" name="Tabela 42">
            <a:extLst>
              <a:ext uri="{FF2B5EF4-FFF2-40B4-BE49-F238E27FC236}">
                <a16:creationId xmlns:a16="http://schemas.microsoft.com/office/drawing/2014/main" id="{916F876F-BF70-256C-C6B6-63BA8D6CB692}"/>
              </a:ext>
            </a:extLst>
          </p:cNvPr>
          <p:cNvGraphicFramePr>
            <a:graphicFrameLocks noGrp="1"/>
          </p:cNvGraphicFramePr>
          <p:nvPr>
            <p:extLst>
              <p:ext uri="{D42A27DB-BD31-4B8C-83A1-F6EECF244321}">
                <p14:modId xmlns:p14="http://schemas.microsoft.com/office/powerpoint/2010/main" val="145166400"/>
              </p:ext>
            </p:extLst>
          </p:nvPr>
        </p:nvGraphicFramePr>
        <p:xfrm>
          <a:off x="9621289" y="4480785"/>
          <a:ext cx="2322086" cy="1767012"/>
        </p:xfrm>
        <a:graphic>
          <a:graphicData uri="http://schemas.openxmlformats.org/drawingml/2006/table">
            <a:tbl>
              <a:tblPr firstRow="1" bandRow="1">
                <a:tableStyleId>{5C22544A-7EE6-4342-B048-85BDC9FD1C3A}</a:tableStyleId>
              </a:tblPr>
              <a:tblGrid>
                <a:gridCol w="1032737">
                  <a:extLst>
                    <a:ext uri="{9D8B030D-6E8A-4147-A177-3AD203B41FA5}">
                      <a16:colId xmlns:a16="http://schemas.microsoft.com/office/drawing/2014/main" val="1494759567"/>
                    </a:ext>
                  </a:extLst>
                </a:gridCol>
                <a:gridCol w="1289349">
                  <a:extLst>
                    <a:ext uri="{9D8B030D-6E8A-4147-A177-3AD203B41FA5}">
                      <a16:colId xmlns:a16="http://schemas.microsoft.com/office/drawing/2014/main" val="922018560"/>
                    </a:ext>
                  </a:extLst>
                </a:gridCol>
              </a:tblGrid>
              <a:tr h="441753">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algn="l"/>
                      <a:r>
                        <a:rPr lang="es-419" sz="1400" noProof="0">
                          <a:solidFill>
                            <a:schemeClr val="bg2">
                              <a:lumMod val="10000"/>
                            </a:schemeClr>
                          </a:solidFill>
                          <a:effectLst/>
                          <a:latin typeface="Montserrat" panose="00000500000000000000" pitchFamily="2" charset="0"/>
                          <a:cs typeface="Segoe UI" panose="020B0502040204020203" pitchFamily="34" charset="0"/>
                        </a:rPr>
                        <a:t>Tamaño</a:t>
                      </a: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lvl1pPr marL="0" algn="l" defTabSz="914400" rtl="0" eaLnBrk="1" latinLnBrk="0" hangingPunct="1">
                        <a:defRPr sz="1800" b="1" kern="1200">
                          <a:solidFill>
                            <a:schemeClr val="lt1"/>
                          </a:solidFill>
                          <a:latin typeface="Arial"/>
                          <a:ea typeface=""/>
                          <a:cs typeface=""/>
                        </a:defRPr>
                      </a:lvl1pPr>
                      <a:lvl2pPr marL="457200" algn="l" defTabSz="914400" rtl="0" eaLnBrk="1" latinLnBrk="0" hangingPunct="1">
                        <a:defRPr sz="1800" b="1" kern="1200">
                          <a:solidFill>
                            <a:schemeClr val="lt1"/>
                          </a:solidFill>
                          <a:latin typeface="Arial"/>
                          <a:ea typeface=""/>
                          <a:cs typeface=""/>
                        </a:defRPr>
                      </a:lvl2pPr>
                      <a:lvl3pPr marL="914400" algn="l" defTabSz="914400" rtl="0" eaLnBrk="1" latinLnBrk="0" hangingPunct="1">
                        <a:defRPr sz="1800" b="1" kern="1200">
                          <a:solidFill>
                            <a:schemeClr val="lt1"/>
                          </a:solidFill>
                          <a:latin typeface="Arial"/>
                          <a:ea typeface=""/>
                          <a:cs typeface=""/>
                        </a:defRPr>
                      </a:lvl3pPr>
                      <a:lvl4pPr marL="1371600" algn="l" defTabSz="914400" rtl="0" eaLnBrk="1" latinLnBrk="0" hangingPunct="1">
                        <a:defRPr sz="1800" b="1" kern="1200">
                          <a:solidFill>
                            <a:schemeClr val="lt1"/>
                          </a:solidFill>
                          <a:latin typeface="Arial"/>
                          <a:ea typeface=""/>
                          <a:cs typeface=""/>
                        </a:defRPr>
                      </a:lvl4pPr>
                      <a:lvl5pPr marL="1828800" algn="l" defTabSz="914400" rtl="0" eaLnBrk="1" latinLnBrk="0" hangingPunct="1">
                        <a:defRPr sz="1800" b="1" kern="1200">
                          <a:solidFill>
                            <a:schemeClr val="lt1"/>
                          </a:solidFill>
                          <a:latin typeface="Arial"/>
                          <a:ea typeface=""/>
                          <a:cs typeface=""/>
                        </a:defRPr>
                      </a:lvl5pPr>
                      <a:lvl6pPr marL="2286000" algn="l" defTabSz="914400" rtl="0" eaLnBrk="1" latinLnBrk="0" hangingPunct="1">
                        <a:defRPr sz="1800" b="1" kern="1200">
                          <a:solidFill>
                            <a:schemeClr val="lt1"/>
                          </a:solidFill>
                          <a:latin typeface="Arial"/>
                          <a:ea typeface=""/>
                          <a:cs typeface=""/>
                        </a:defRPr>
                      </a:lvl6pPr>
                      <a:lvl7pPr marL="2743200" algn="l" defTabSz="914400" rtl="0" eaLnBrk="1" latinLnBrk="0" hangingPunct="1">
                        <a:defRPr sz="1800" b="1" kern="1200">
                          <a:solidFill>
                            <a:schemeClr val="lt1"/>
                          </a:solidFill>
                          <a:latin typeface="Arial"/>
                          <a:ea typeface=""/>
                          <a:cs typeface=""/>
                        </a:defRPr>
                      </a:lvl7pPr>
                      <a:lvl8pPr marL="3200400" algn="l" defTabSz="914400" rtl="0" eaLnBrk="1" latinLnBrk="0" hangingPunct="1">
                        <a:defRPr sz="1800" b="1" kern="1200">
                          <a:solidFill>
                            <a:schemeClr val="lt1"/>
                          </a:solidFill>
                          <a:latin typeface="Arial"/>
                          <a:ea typeface=""/>
                          <a:cs typeface=""/>
                        </a:defRPr>
                      </a:lvl8pPr>
                      <a:lvl9pPr marL="3657600" algn="l" defTabSz="914400" rtl="0" eaLnBrk="1" latinLnBrk="0" hangingPunct="1">
                        <a:defRPr sz="1800" b="1" kern="1200">
                          <a:solidFill>
                            <a:schemeClr val="lt1"/>
                          </a:solidFill>
                          <a:latin typeface="Arial"/>
                          <a:ea typeface=""/>
                          <a:cs typeface=""/>
                        </a:defRPr>
                      </a:lvl9pPr>
                    </a:lstStyle>
                    <a:p>
                      <a:pPr algn="l"/>
                      <a:r>
                        <a:rPr lang="es-419" sz="1400" noProof="0" dirty="0">
                          <a:solidFill>
                            <a:schemeClr val="bg2">
                              <a:lumMod val="10000"/>
                            </a:schemeClr>
                          </a:solidFill>
                          <a:effectLst/>
                          <a:latin typeface="Montserrat" panose="00000500000000000000" pitchFamily="2" charset="0"/>
                          <a:cs typeface="Segoe UI" panose="020B0502040204020203" pitchFamily="34" charset="0"/>
                        </a:rPr>
                        <a:t>GLA</a:t>
                      </a: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837201300"/>
                  </a:ext>
                </a:extLst>
              </a:tr>
              <a:tr h="441753">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algn="l"/>
                      <a:r>
                        <a:rPr lang="es-419" sz="1200" b="0" noProof="0">
                          <a:solidFill>
                            <a:schemeClr val="tx1"/>
                          </a:solidFill>
                          <a:effectLst/>
                          <a:latin typeface="Montserrat" panose="00000500000000000000" pitchFamily="2" charset="0"/>
                          <a:cs typeface="Segoe UI" panose="020B0502040204020203" pitchFamily="34" charset="0"/>
                        </a:rPr>
                        <a:t>Grande</a:t>
                      </a: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algn="l"/>
                      <a:r>
                        <a:rPr lang="es-419" sz="1100" baseline="0" noProof="0" dirty="0">
                          <a:solidFill>
                            <a:schemeClr val="tx1"/>
                          </a:solidFill>
                          <a:effectLst/>
                          <a:latin typeface="Montserrat" panose="00000500000000000000" pitchFamily="2" charset="0"/>
                          <a:cs typeface="Segoe UI" panose="020B0502040204020203" pitchFamily="34" charset="0"/>
                        </a:rPr>
                        <a:t>Más de </a:t>
                      </a:r>
                      <a:br>
                        <a:rPr lang="es-419" sz="1100" baseline="0" noProof="0" dirty="0">
                          <a:solidFill>
                            <a:schemeClr val="tx1"/>
                          </a:solidFill>
                          <a:effectLst/>
                          <a:latin typeface="Montserrat" panose="00000500000000000000" pitchFamily="2" charset="0"/>
                          <a:cs typeface="Segoe UI" panose="020B0502040204020203" pitchFamily="34" charset="0"/>
                        </a:rPr>
                      </a:br>
                      <a:r>
                        <a:rPr lang="es-419" sz="1100" baseline="0" noProof="0" dirty="0">
                          <a:solidFill>
                            <a:schemeClr val="tx1"/>
                          </a:solidFill>
                          <a:effectLst/>
                          <a:latin typeface="Montserrat" panose="00000500000000000000" pitchFamily="2" charset="0"/>
                          <a:cs typeface="Segoe UI" panose="020B0502040204020203" pitchFamily="34" charset="0"/>
                        </a:rPr>
                        <a:t>20.000 m²</a:t>
                      </a:r>
                      <a:endParaRPr lang="es-419" sz="1100" noProof="0" dirty="0">
                        <a:solidFill>
                          <a:schemeClr val="tx1"/>
                        </a:solidFill>
                        <a:effectLst/>
                        <a:latin typeface="Montserrat" panose="00000500000000000000" pitchFamily="2" charset="0"/>
                        <a:cs typeface="Segoe UI" panose="020B0502040204020203" pitchFamily="34" charset="0"/>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3088757356"/>
                  </a:ext>
                </a:extLst>
              </a:tr>
              <a:tr h="441753">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algn="l"/>
                      <a:r>
                        <a:rPr lang="es-419" sz="1200" b="0" noProof="0" dirty="0">
                          <a:solidFill>
                            <a:schemeClr val="tx1"/>
                          </a:solidFill>
                          <a:effectLst/>
                          <a:latin typeface="Montserrat" panose="00000500000000000000" pitchFamily="2" charset="0"/>
                          <a:cs typeface="Segoe UI" panose="020B0502040204020203" pitchFamily="34" charset="0"/>
                        </a:rPr>
                        <a:t>Medio</a:t>
                      </a: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s-419" sz="1100" noProof="0" dirty="0">
                          <a:solidFill>
                            <a:schemeClr val="tx1"/>
                          </a:solidFill>
                          <a:effectLst/>
                          <a:latin typeface="Montserrat" panose="00000500000000000000" pitchFamily="2" charset="0"/>
                          <a:cs typeface="Segoe UI" panose="020B0502040204020203" pitchFamily="34" charset="0"/>
                        </a:rPr>
                        <a:t>De 10.000</a:t>
                      </a:r>
                      <a:r>
                        <a:rPr lang="es-419" sz="1100" baseline="0" noProof="0" dirty="0">
                          <a:solidFill>
                            <a:schemeClr val="tx1"/>
                          </a:solidFill>
                          <a:effectLst/>
                          <a:latin typeface="Montserrat" panose="00000500000000000000" pitchFamily="2" charset="0"/>
                          <a:cs typeface="Segoe UI" panose="020B0502040204020203" pitchFamily="34" charset="0"/>
                        </a:rPr>
                        <a:t> a 19.999 m²</a:t>
                      </a:r>
                      <a:endParaRPr lang="es-419" sz="1100" noProof="0" dirty="0">
                        <a:solidFill>
                          <a:schemeClr val="tx1"/>
                        </a:solidFill>
                        <a:effectLst/>
                        <a:latin typeface="Montserrat" panose="00000500000000000000" pitchFamily="2" charset="0"/>
                        <a:cs typeface="Segoe UI" panose="020B0502040204020203" pitchFamily="34" charset="0"/>
                      </a:endParaRP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265956845"/>
                  </a:ext>
                </a:extLst>
              </a:tr>
              <a:tr h="441753">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algn="l"/>
                      <a:r>
                        <a:rPr lang="es-419" sz="1200" b="0" noProof="0" dirty="0">
                          <a:solidFill>
                            <a:schemeClr val="tx1"/>
                          </a:solidFill>
                          <a:effectLst/>
                          <a:latin typeface="Montserrat" panose="00000500000000000000" pitchFamily="2" charset="0"/>
                          <a:cs typeface="Segoe UI" panose="020B0502040204020203" pitchFamily="34" charset="0"/>
                        </a:rPr>
                        <a:t>Pequeño</a:t>
                      </a: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noFill/>
                  </a:tcPr>
                </a:tc>
                <a:tc>
                  <a:txBody>
                    <a:bodyPr/>
                    <a:lstStyle>
                      <a:lvl1pPr marL="0" algn="l" defTabSz="914400" rtl="0" eaLnBrk="1" latinLnBrk="0" hangingPunct="1">
                        <a:defRPr sz="1800" kern="1200">
                          <a:solidFill>
                            <a:schemeClr val="dk1"/>
                          </a:solidFill>
                          <a:latin typeface="Arial"/>
                          <a:ea typeface=""/>
                          <a:cs typeface=""/>
                        </a:defRPr>
                      </a:lvl1pPr>
                      <a:lvl2pPr marL="457200" algn="l" defTabSz="914400" rtl="0" eaLnBrk="1" latinLnBrk="0" hangingPunct="1">
                        <a:defRPr sz="1800" kern="1200">
                          <a:solidFill>
                            <a:schemeClr val="dk1"/>
                          </a:solidFill>
                          <a:latin typeface="Arial"/>
                          <a:ea typeface=""/>
                          <a:cs typeface=""/>
                        </a:defRPr>
                      </a:lvl2pPr>
                      <a:lvl3pPr marL="914400" algn="l" defTabSz="914400" rtl="0" eaLnBrk="1" latinLnBrk="0" hangingPunct="1">
                        <a:defRPr sz="1800" kern="1200">
                          <a:solidFill>
                            <a:schemeClr val="dk1"/>
                          </a:solidFill>
                          <a:latin typeface="Arial"/>
                          <a:ea typeface=""/>
                          <a:cs typeface=""/>
                        </a:defRPr>
                      </a:lvl3pPr>
                      <a:lvl4pPr marL="1371600" algn="l" defTabSz="914400" rtl="0" eaLnBrk="1" latinLnBrk="0" hangingPunct="1">
                        <a:defRPr sz="1800" kern="1200">
                          <a:solidFill>
                            <a:schemeClr val="dk1"/>
                          </a:solidFill>
                          <a:latin typeface="Arial"/>
                          <a:ea typeface=""/>
                          <a:cs typeface=""/>
                        </a:defRPr>
                      </a:lvl4pPr>
                      <a:lvl5pPr marL="1828800" algn="l" defTabSz="914400" rtl="0" eaLnBrk="1" latinLnBrk="0" hangingPunct="1">
                        <a:defRPr sz="1800" kern="1200">
                          <a:solidFill>
                            <a:schemeClr val="dk1"/>
                          </a:solidFill>
                          <a:latin typeface="Arial"/>
                          <a:ea typeface=""/>
                          <a:cs typeface=""/>
                        </a:defRPr>
                      </a:lvl5pPr>
                      <a:lvl6pPr marL="2286000" algn="l" defTabSz="914400" rtl="0" eaLnBrk="1" latinLnBrk="0" hangingPunct="1">
                        <a:defRPr sz="1800" kern="1200">
                          <a:solidFill>
                            <a:schemeClr val="dk1"/>
                          </a:solidFill>
                          <a:latin typeface="Arial"/>
                          <a:ea typeface=""/>
                          <a:cs typeface=""/>
                        </a:defRPr>
                      </a:lvl6pPr>
                      <a:lvl7pPr marL="2743200" algn="l" defTabSz="914400" rtl="0" eaLnBrk="1" latinLnBrk="0" hangingPunct="1">
                        <a:defRPr sz="1800" kern="1200">
                          <a:solidFill>
                            <a:schemeClr val="dk1"/>
                          </a:solidFill>
                          <a:latin typeface="Arial"/>
                          <a:ea typeface=""/>
                          <a:cs typeface=""/>
                        </a:defRPr>
                      </a:lvl7pPr>
                      <a:lvl8pPr marL="3200400" algn="l" defTabSz="914400" rtl="0" eaLnBrk="1" latinLnBrk="0" hangingPunct="1">
                        <a:defRPr sz="1800" kern="1200">
                          <a:solidFill>
                            <a:schemeClr val="dk1"/>
                          </a:solidFill>
                          <a:latin typeface="Arial"/>
                          <a:ea typeface=""/>
                          <a:cs typeface=""/>
                        </a:defRPr>
                      </a:lvl8pPr>
                      <a:lvl9pPr marL="3657600" algn="l" defTabSz="914400" rtl="0" eaLnBrk="1" latinLnBrk="0" hangingPunct="1">
                        <a:defRPr sz="1800" kern="1200">
                          <a:solidFill>
                            <a:schemeClr val="dk1"/>
                          </a:solidFill>
                          <a:latin typeface="Arial"/>
                          <a:ea typeface=""/>
                          <a:cs typeface=""/>
                        </a:defRPr>
                      </a:lvl9pPr>
                    </a:lstStyle>
                    <a:p>
                      <a:pPr algn="l"/>
                      <a:r>
                        <a:rPr lang="es-419" sz="1100" noProof="0" dirty="0">
                          <a:solidFill>
                            <a:schemeClr val="tx1"/>
                          </a:solidFill>
                          <a:effectLst/>
                          <a:latin typeface="Montserrat" panose="00000500000000000000" pitchFamily="2" charset="0"/>
                          <a:cs typeface="Segoe UI" panose="020B0502040204020203" pitchFamily="34" charset="0"/>
                        </a:rPr>
                        <a:t>Hasta 9.999 m²</a:t>
                      </a:r>
                    </a:p>
                  </a:txBody>
                  <a:tcPr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noFill/>
                  </a:tcPr>
                </a:tc>
                <a:extLst>
                  <a:ext uri="{0D108BD9-81ED-4DB2-BD59-A6C34878D82A}">
                    <a16:rowId xmlns:a16="http://schemas.microsoft.com/office/drawing/2014/main" val="846911969"/>
                  </a:ext>
                </a:extLst>
              </a:tr>
            </a:tbl>
          </a:graphicData>
        </a:graphic>
      </p:graphicFrame>
      <p:sp>
        <p:nvSpPr>
          <p:cNvPr id="12" name="Retângulo 11">
            <a:hlinkClick r:id="rId4" action="ppaction://hlinksldjump"/>
            <a:extLst>
              <a:ext uri="{FF2B5EF4-FFF2-40B4-BE49-F238E27FC236}">
                <a16:creationId xmlns:a16="http://schemas.microsoft.com/office/drawing/2014/main" id="{0F7BAAE1-D873-9FF7-7209-A02F663E4F0F}"/>
              </a:ext>
            </a:extLst>
          </p:cNvPr>
          <p:cNvSpPr/>
          <p:nvPr/>
        </p:nvSpPr>
        <p:spPr>
          <a:xfrm>
            <a:off x="1795032" y="6467443"/>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dirty="0">
              <a:latin typeface="Century Gothic" panose="020B0502020202020204" pitchFamily="34" charset="0"/>
              <a:ea typeface="Verdana" panose="020B0604030504040204" pitchFamily="34" charset="0"/>
              <a:cs typeface="Verdana" panose="020B0604030504040204" pitchFamily="34" charset="0"/>
            </a:endParaRPr>
          </a:p>
        </p:txBody>
      </p:sp>
      <p:sp>
        <p:nvSpPr>
          <p:cNvPr id="11" name="CaixaDeTexto 10">
            <a:extLst>
              <a:ext uri="{FF2B5EF4-FFF2-40B4-BE49-F238E27FC236}">
                <a16:creationId xmlns:a16="http://schemas.microsoft.com/office/drawing/2014/main" id="{EFD506DD-7A7D-FDAA-B92C-C10E0165B561}"/>
              </a:ext>
            </a:extLst>
          </p:cNvPr>
          <p:cNvSpPr txBox="1"/>
          <p:nvPr/>
        </p:nvSpPr>
        <p:spPr>
          <a:xfrm>
            <a:off x="804743" y="342496"/>
            <a:ext cx="5386411" cy="1033103"/>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4800" b="1" i="0" u="none" strike="noStrike" kern="1200" cap="none" spc="0" normalizeH="0" baseline="0" dirty="0">
                <a:ln>
                  <a:noFill/>
                </a:ln>
                <a:solidFill>
                  <a:srgbClr val="387BB9"/>
                </a:solidFill>
                <a:effectLst/>
                <a:uLnTx/>
                <a:uFillTx/>
                <a:latin typeface="Montserrat" panose="00000500000000000000" pitchFamily="2" charset="0"/>
                <a:cs typeface="Segoe UI" panose="020B0502040204020203" pitchFamily="34" charset="0"/>
              </a:rPr>
              <a:t>Perfil</a:t>
            </a:r>
            <a:endParaRPr kumimoji="0" lang="es-419" sz="4800" b="1" i="0" u="none" strike="noStrike" kern="1200" cap="none" spc="0" normalizeH="0" baseline="0" dirty="0">
              <a:ln>
                <a:noFill/>
              </a:ln>
              <a:solidFill>
                <a:srgbClr val="387BB9"/>
              </a:solidFill>
              <a:effectLst/>
              <a:uLnTx/>
              <a:uFillTx/>
              <a:latin typeface="Bebas Neue" panose="00000500000000000000" pitchFamily="2" charset="0"/>
              <a:cs typeface="Segoe UI" panose="020B0502040204020203" pitchFamily="34" charset="0"/>
            </a:endParaRP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0" i="0" u="none" strike="noStrike" kern="1200" cap="none" spc="300" normalizeH="0" baseline="0" dirty="0">
                <a:ln>
                  <a:noFill/>
                </a:ln>
                <a:solidFill>
                  <a:srgbClr val="404040"/>
                </a:solidFill>
                <a:effectLst/>
                <a:uLnTx/>
                <a:uFillTx/>
                <a:latin typeface="Montserrat" panose="00000500000000000000" pitchFamily="2" charset="0"/>
              </a:rPr>
              <a:t>DE LOS CENTROS COMERCIALES</a:t>
            </a:r>
          </a:p>
        </p:txBody>
      </p:sp>
      <p:pic>
        <p:nvPicPr>
          <p:cNvPr id="13" name="Imagem 12" descr="Tela de computador com texto preto sobre fundo branco&#10;&#10;Descrição gerada automaticamente com confiança média">
            <a:extLst>
              <a:ext uri="{FF2B5EF4-FFF2-40B4-BE49-F238E27FC236}">
                <a16:creationId xmlns:a16="http://schemas.microsoft.com/office/drawing/2014/main" id="{D9E57D18-6AD1-2352-7B34-20C3C991DC3E}"/>
              </a:ext>
            </a:extLst>
          </p:cNvPr>
          <p:cNvPicPr>
            <a:picLocks noChangeAspect="1"/>
          </p:cNvPicPr>
          <p:nvPr/>
        </p:nvPicPr>
        <p:blipFill rotWithShape="1">
          <a:blip r:embed="rId5">
            <a:extLst>
              <a:ext uri="{28A0092B-C50C-407E-A947-70E740481C1C}">
                <a14:useLocalDpi xmlns:a14="http://schemas.microsoft.com/office/drawing/2010/main" val="0"/>
              </a:ext>
            </a:extLst>
          </a:blip>
          <a:srcRect t="64676" b="14372"/>
          <a:stretch/>
        </p:blipFill>
        <p:spPr>
          <a:xfrm rot="16200000">
            <a:off x="-3244265" y="3206785"/>
            <a:ext cx="6866233" cy="450852"/>
          </a:xfrm>
          <a:prstGeom prst="rect">
            <a:avLst/>
          </a:prstGeom>
        </p:spPr>
      </p:pic>
      <p:cxnSp>
        <p:nvCxnSpPr>
          <p:cNvPr id="14" name="Conector reto 13">
            <a:extLst>
              <a:ext uri="{FF2B5EF4-FFF2-40B4-BE49-F238E27FC236}">
                <a16:creationId xmlns:a16="http://schemas.microsoft.com/office/drawing/2014/main" id="{5CD47412-2CFD-960F-7390-97E8B98E9E6E}"/>
              </a:ext>
            </a:extLst>
          </p:cNvPr>
          <p:cNvCxnSpPr/>
          <p:nvPr/>
        </p:nvCxnSpPr>
        <p:spPr>
          <a:xfrm>
            <a:off x="699287" y="-4204050"/>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Elipse 14">
            <a:extLst>
              <a:ext uri="{FF2B5EF4-FFF2-40B4-BE49-F238E27FC236}">
                <a16:creationId xmlns:a16="http://schemas.microsoft.com/office/drawing/2014/main" id="{2C8F44AF-E090-CFC3-9B46-81A6C9CD435E}"/>
              </a:ext>
            </a:extLst>
          </p:cNvPr>
          <p:cNvSpPr/>
          <p:nvPr/>
        </p:nvSpPr>
        <p:spPr>
          <a:xfrm>
            <a:off x="623614" y="509609"/>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16" name="CaixaDeTexto 15">
            <a:extLst>
              <a:ext uri="{FF2B5EF4-FFF2-40B4-BE49-F238E27FC236}">
                <a16:creationId xmlns:a16="http://schemas.microsoft.com/office/drawing/2014/main" id="{35D23E8B-3369-3B29-1DA3-7E1FF584A315}"/>
              </a:ext>
            </a:extLst>
          </p:cNvPr>
          <p:cNvSpPr txBox="1"/>
          <p:nvPr/>
        </p:nvSpPr>
        <p:spPr>
          <a:xfrm>
            <a:off x="1290136" y="2203182"/>
            <a:ext cx="2335270" cy="463946"/>
          </a:xfrm>
          <a:prstGeom prst="rect">
            <a:avLst/>
          </a:prstGeom>
          <a:noFill/>
        </p:spPr>
        <p:txBody>
          <a:bodyPr wrap="square" rtlCol="0">
            <a:spAutoFit/>
          </a:bodyPr>
          <a:lstStyle/>
          <a:p>
            <a:r>
              <a:rPr lang="es-419" sz="2400" b="1" dirty="0">
                <a:solidFill>
                  <a:schemeClr val="bg2">
                    <a:lumMod val="10000"/>
                  </a:schemeClr>
                </a:solidFill>
                <a:latin typeface="Montserrat" panose="00000500000000000000" pitchFamily="2" charset="0"/>
                <a:ea typeface="Segoe UI Black" panose="020B0A02040204020203" pitchFamily="34" charset="0"/>
                <a:cs typeface="Segoe UI" panose="020B0502040204020203" pitchFamily="34" charset="0"/>
              </a:rPr>
              <a:t>Tradicionales</a:t>
            </a:r>
            <a:endParaRPr lang="pt-BR" sz="2400" dirty="0">
              <a:solidFill>
                <a:schemeClr val="bg2">
                  <a:lumMod val="10000"/>
                </a:schemeClr>
              </a:solidFill>
              <a:latin typeface="Montserrat" panose="00000500000000000000" pitchFamily="2" charset="0"/>
            </a:endParaRPr>
          </a:p>
        </p:txBody>
      </p:sp>
      <p:sp>
        <p:nvSpPr>
          <p:cNvPr id="17" name="CaixaDeTexto 16">
            <a:extLst>
              <a:ext uri="{FF2B5EF4-FFF2-40B4-BE49-F238E27FC236}">
                <a16:creationId xmlns:a16="http://schemas.microsoft.com/office/drawing/2014/main" id="{3B2A7980-625D-C5BE-0E6D-E644B9AD32C7}"/>
              </a:ext>
            </a:extLst>
          </p:cNvPr>
          <p:cNvSpPr txBox="1"/>
          <p:nvPr/>
        </p:nvSpPr>
        <p:spPr>
          <a:xfrm>
            <a:off x="6929975" y="2291466"/>
            <a:ext cx="2522575" cy="461665"/>
          </a:xfrm>
          <a:prstGeom prst="rect">
            <a:avLst/>
          </a:prstGeom>
          <a:noFill/>
        </p:spPr>
        <p:txBody>
          <a:bodyPr wrap="square" rtlCol="0">
            <a:spAutoFit/>
          </a:bodyPr>
          <a:lstStyle/>
          <a:p>
            <a:r>
              <a:rPr lang="es-419" sz="2400" b="1" dirty="0">
                <a:solidFill>
                  <a:schemeClr val="bg2">
                    <a:lumMod val="10000"/>
                  </a:schemeClr>
                </a:solidFill>
                <a:latin typeface="Montserrat" panose="00000500000000000000" pitchFamily="2" charset="0"/>
                <a:ea typeface="Segoe UI Black" panose="020B0A02040204020203" pitchFamily="34" charset="0"/>
                <a:cs typeface="Segoe UI" panose="020B0502040204020203" pitchFamily="34" charset="0"/>
              </a:rPr>
              <a:t>Especializados</a:t>
            </a:r>
            <a:endParaRPr lang="pt-BR" sz="2400" dirty="0">
              <a:solidFill>
                <a:schemeClr val="bg2">
                  <a:lumMod val="10000"/>
                </a:schemeClr>
              </a:solidFill>
              <a:latin typeface="Montserrat" panose="00000500000000000000" pitchFamily="2" charset="0"/>
            </a:endParaRPr>
          </a:p>
        </p:txBody>
      </p:sp>
      <p:grpSp>
        <p:nvGrpSpPr>
          <p:cNvPr id="6" name="Agrupar 5">
            <a:extLst>
              <a:ext uri="{FF2B5EF4-FFF2-40B4-BE49-F238E27FC236}">
                <a16:creationId xmlns:a16="http://schemas.microsoft.com/office/drawing/2014/main" id="{4CE1C0D5-81E4-0D90-ABEE-0EC206581B15}"/>
              </a:ext>
            </a:extLst>
          </p:cNvPr>
          <p:cNvGrpSpPr/>
          <p:nvPr/>
        </p:nvGrpSpPr>
        <p:grpSpPr>
          <a:xfrm>
            <a:off x="-36343" y="-165100"/>
            <a:ext cx="474964" cy="7020058"/>
            <a:chOff x="-23643" y="-165100"/>
            <a:chExt cx="474964" cy="7020058"/>
          </a:xfrm>
        </p:grpSpPr>
        <p:sp>
          <p:nvSpPr>
            <p:cNvPr id="7" name="Retângulo 6">
              <a:extLst>
                <a:ext uri="{FF2B5EF4-FFF2-40B4-BE49-F238E27FC236}">
                  <a16:creationId xmlns:a16="http://schemas.microsoft.com/office/drawing/2014/main" id="{EE33364A-E37D-E73B-61BB-4026529A685C}"/>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Retângulo 7">
              <a:extLst>
                <a:ext uri="{FF2B5EF4-FFF2-40B4-BE49-F238E27FC236}">
                  <a16:creationId xmlns:a16="http://schemas.microsoft.com/office/drawing/2014/main" id="{37E39996-E93F-C01F-804C-9108271456FC}"/>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Retângulo 8">
              <a:extLst>
                <a:ext uri="{FF2B5EF4-FFF2-40B4-BE49-F238E27FC236}">
                  <a16:creationId xmlns:a16="http://schemas.microsoft.com/office/drawing/2014/main" id="{34A256AD-AE5E-47B2-98F3-A20B277DBB8E}"/>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2" name="Google Shape;96;p7">
            <a:extLst>
              <a:ext uri="{FF2B5EF4-FFF2-40B4-BE49-F238E27FC236}">
                <a16:creationId xmlns:a16="http://schemas.microsoft.com/office/drawing/2014/main" id="{D06355BD-CB79-22A6-1729-C107C085E2E5}"/>
              </a:ext>
            </a:extLst>
          </p:cNvPr>
          <p:cNvSpPr txBox="1"/>
          <p:nvPr/>
        </p:nvSpPr>
        <p:spPr>
          <a:xfrm>
            <a:off x="1355944" y="6398180"/>
            <a:ext cx="2448802" cy="353903"/>
          </a:xfrm>
          <a:prstGeom prst="rect">
            <a:avLst/>
          </a:prstGeom>
          <a:noFill/>
          <a:ln>
            <a:noFill/>
          </a:ln>
        </p:spPr>
        <p:txBody>
          <a:bodyPr spcFirstLastPara="1" wrap="square" lIns="91425" tIns="45700" rIns="91425" bIns="45700" anchor="t" anchorCtr="0">
            <a:spAutoFit/>
          </a:bodyPr>
          <a:lstStyle/>
          <a:p>
            <a:pPr algn="l"/>
            <a:r>
              <a:rPr lang="pt-BR" sz="850" dirty="0">
                <a:latin typeface="Montserrat" panose="00000500000000000000" pitchFamily="2" charset="0"/>
              </a:rPr>
              <a:t>Fuente: </a:t>
            </a:r>
            <a:r>
              <a:rPr lang="es-ES" sz="850" dirty="0">
                <a:latin typeface="Montserrat" panose="00000500000000000000" pitchFamily="2" charset="0"/>
              </a:rPr>
              <a:t>Estudio: </a:t>
            </a:r>
            <a:r>
              <a:rPr lang="es-419" sz="850" dirty="0">
                <a:latin typeface="Montserrat" panose="00000500000000000000" pitchFamily="2" charset="0"/>
              </a:rPr>
              <a:t>Censo Brasileño de Centros Comerciales.</a:t>
            </a:r>
          </a:p>
        </p:txBody>
      </p:sp>
      <p:sp>
        <p:nvSpPr>
          <p:cNvPr id="3" name="Retângulo: Cantos Arredondados 2">
            <a:extLst>
              <a:ext uri="{FF2B5EF4-FFF2-40B4-BE49-F238E27FC236}">
                <a16:creationId xmlns:a16="http://schemas.microsoft.com/office/drawing/2014/main" id="{0925390A-2A5F-952B-21AA-493B6F7ECD20}"/>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33</a:t>
            </a:r>
          </a:p>
        </p:txBody>
      </p:sp>
      <p:sp>
        <p:nvSpPr>
          <p:cNvPr id="4" name="Retângulo: Cantos Arredondados 3">
            <a:hlinkClick r:id="rId4" action="ppaction://hlinksldjump"/>
            <a:extLst>
              <a:ext uri="{FF2B5EF4-FFF2-40B4-BE49-F238E27FC236}">
                <a16:creationId xmlns:a16="http://schemas.microsoft.com/office/drawing/2014/main" id="{DB7BC550-B843-B033-B6E7-9D54DE1254C2}"/>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31904773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Retângulo 89">
            <a:extLst>
              <a:ext uri="{FF2B5EF4-FFF2-40B4-BE49-F238E27FC236}">
                <a16:creationId xmlns:a16="http://schemas.microsoft.com/office/drawing/2014/main" id="{D89B3B29-79BF-A95B-36B8-F82B0418DB74}"/>
              </a:ext>
            </a:extLst>
          </p:cNvPr>
          <p:cNvSpPr/>
          <p:nvPr/>
        </p:nvSpPr>
        <p:spPr>
          <a:xfrm>
            <a:off x="4297680" y="0"/>
            <a:ext cx="7894319" cy="6869575"/>
          </a:xfrm>
          <a:prstGeom prst="rect">
            <a:avLst/>
          </a:prstGeom>
          <a:solidFill>
            <a:srgbClr val="5B8E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419" sz="1800" b="0" i="0" u="none" strike="noStrike" kern="1200" cap="none" spc="0" normalizeH="0" baseline="0" dirty="0">
              <a:ln>
                <a:noFill/>
              </a:ln>
              <a:solidFill>
                <a:prstClr val="white"/>
              </a:solidFill>
              <a:effectLst/>
              <a:uLnTx/>
              <a:uFillTx/>
              <a:latin typeface="Calibri" panose="020F0502020204030204"/>
              <a:ea typeface="+mn-ea"/>
              <a:cs typeface="+mn-cs"/>
            </a:endParaRPr>
          </a:p>
        </p:txBody>
      </p:sp>
      <p:graphicFrame>
        <p:nvGraphicFramePr>
          <p:cNvPr id="111" name="Gráfico 110">
            <a:extLst>
              <a:ext uri="{FF2B5EF4-FFF2-40B4-BE49-F238E27FC236}">
                <a16:creationId xmlns:a16="http://schemas.microsoft.com/office/drawing/2014/main" id="{659A2324-02CD-47EC-9302-404D44AC6D2F}"/>
              </a:ext>
            </a:extLst>
          </p:cNvPr>
          <p:cNvGraphicFramePr/>
          <p:nvPr>
            <p:extLst>
              <p:ext uri="{D42A27DB-BD31-4B8C-83A1-F6EECF244321}">
                <p14:modId xmlns:p14="http://schemas.microsoft.com/office/powerpoint/2010/main" val="1207205170"/>
              </p:ext>
            </p:extLst>
          </p:nvPr>
        </p:nvGraphicFramePr>
        <p:xfrm>
          <a:off x="6829047" y="-169862"/>
          <a:ext cx="2831126" cy="3837943"/>
        </p:xfrm>
        <a:graphic>
          <a:graphicData uri="http://schemas.openxmlformats.org/drawingml/2006/chart">
            <c:chart xmlns:c="http://schemas.openxmlformats.org/drawingml/2006/chart" xmlns:r="http://schemas.openxmlformats.org/officeDocument/2006/relationships" r:id="rId2"/>
          </a:graphicData>
        </a:graphic>
      </p:graphicFrame>
      <p:sp>
        <p:nvSpPr>
          <p:cNvPr id="28" name="CaixaDeTexto 27">
            <a:extLst>
              <a:ext uri="{FF2B5EF4-FFF2-40B4-BE49-F238E27FC236}">
                <a16:creationId xmlns:a16="http://schemas.microsoft.com/office/drawing/2014/main" id="{8F59AD48-6FC6-12A1-4A89-CFFC7618FB1E}"/>
              </a:ext>
            </a:extLst>
          </p:cNvPr>
          <p:cNvSpPr txBox="1"/>
          <p:nvPr/>
        </p:nvSpPr>
        <p:spPr>
          <a:xfrm>
            <a:off x="9466175" y="2512547"/>
            <a:ext cx="2214500"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solidFill>
                  <a:srgbClr val="D39E00"/>
                </a:solidFill>
                <a:effectLst/>
                <a:uLnTx/>
                <a:uFillTx/>
                <a:latin typeface="Montserrat" panose="00000500000000000000" pitchFamily="2" charset="0"/>
                <a:ea typeface="Segoe UI Black" panose="020B0A02040204020203" pitchFamily="34" charset="0"/>
                <a:cs typeface="Segoe UI" panose="020B0502040204020203" pitchFamily="34" charset="0"/>
              </a:rPr>
              <a:t>Otras Ciudades</a:t>
            </a:r>
          </a:p>
        </p:txBody>
      </p:sp>
      <p:sp>
        <p:nvSpPr>
          <p:cNvPr id="29" name="CaixaDeTexto 28">
            <a:extLst>
              <a:ext uri="{FF2B5EF4-FFF2-40B4-BE49-F238E27FC236}">
                <a16:creationId xmlns:a16="http://schemas.microsoft.com/office/drawing/2014/main" id="{A23C28E9-4C23-6930-75AD-0EE11ECB2674}"/>
              </a:ext>
            </a:extLst>
          </p:cNvPr>
          <p:cNvSpPr txBox="1"/>
          <p:nvPr/>
        </p:nvSpPr>
        <p:spPr>
          <a:xfrm>
            <a:off x="5469634" y="940321"/>
            <a:ext cx="1417139"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1" i="0" u="none" strike="noStrike" kern="1200" cap="none" spc="0" normalizeH="0" baseline="0" dirty="0">
                <a:ln>
                  <a:noFill/>
                </a:ln>
                <a:solidFill>
                  <a:srgbClr val="FFD9A0"/>
                </a:solidFill>
                <a:effectLst/>
                <a:uLnTx/>
                <a:uFillTx/>
                <a:latin typeface="Montserrat" panose="00000500000000000000" pitchFamily="2" charset="0"/>
                <a:ea typeface="Segoe UI Black" panose="020B0A02040204020203" pitchFamily="34" charset="0"/>
                <a:cs typeface="Segoe UI" panose="020B0502040204020203" pitchFamily="34" charset="0"/>
              </a:rPr>
              <a:t>Capitales</a:t>
            </a:r>
          </a:p>
        </p:txBody>
      </p:sp>
      <p:graphicFrame>
        <p:nvGraphicFramePr>
          <p:cNvPr id="10" name="Gráfico 9">
            <a:extLst>
              <a:ext uri="{FF2B5EF4-FFF2-40B4-BE49-F238E27FC236}">
                <a16:creationId xmlns:a16="http://schemas.microsoft.com/office/drawing/2014/main" id="{B15EF7BE-657A-F484-E128-636A6E318ED7}"/>
              </a:ext>
            </a:extLst>
          </p:cNvPr>
          <p:cNvGraphicFramePr/>
          <p:nvPr>
            <p:extLst>
              <p:ext uri="{D42A27DB-BD31-4B8C-83A1-F6EECF244321}">
                <p14:modId xmlns:p14="http://schemas.microsoft.com/office/powerpoint/2010/main" val="563910143"/>
              </p:ext>
            </p:extLst>
          </p:nvPr>
        </p:nvGraphicFramePr>
        <p:xfrm>
          <a:off x="5554266" y="3383280"/>
          <a:ext cx="5688571" cy="3366306"/>
        </p:xfrm>
        <a:graphic>
          <a:graphicData uri="http://schemas.openxmlformats.org/drawingml/2006/chart">
            <c:chart xmlns:c="http://schemas.openxmlformats.org/drawingml/2006/chart" xmlns:r="http://schemas.openxmlformats.org/officeDocument/2006/relationships" r:id="rId3"/>
          </a:graphicData>
        </a:graphic>
      </p:graphicFrame>
      <p:sp>
        <p:nvSpPr>
          <p:cNvPr id="13" name="CaixaDeTexto 12">
            <a:extLst>
              <a:ext uri="{FF2B5EF4-FFF2-40B4-BE49-F238E27FC236}">
                <a16:creationId xmlns:a16="http://schemas.microsoft.com/office/drawing/2014/main" id="{11D17E2D-6198-8694-3419-092DEC65D1D4}"/>
              </a:ext>
            </a:extLst>
          </p:cNvPr>
          <p:cNvSpPr txBox="1"/>
          <p:nvPr/>
        </p:nvSpPr>
        <p:spPr>
          <a:xfrm>
            <a:off x="5684167" y="4908511"/>
            <a:ext cx="2765922"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i="0" u="none" strike="noStrike" kern="1200" cap="none" spc="0" normalizeH="0" baseline="0" dirty="0">
                <a:ln>
                  <a:noFill/>
                </a:ln>
                <a:solidFill>
                  <a:schemeClr val="bg1"/>
                </a:solidFill>
                <a:effectLst/>
                <a:uLnTx/>
                <a:uFillTx/>
                <a:latin typeface="Montserrat" panose="00000500000000000000" pitchFamily="2" charset="0"/>
                <a:ea typeface="Segoe UI Black" panose="020B0A02040204020203" pitchFamily="34" charset="0"/>
                <a:cs typeface="Segoe UI" panose="020B0502040204020203" pitchFamily="34" charset="0"/>
              </a:rPr>
              <a:t>OTRAS CIUDADES</a:t>
            </a:r>
          </a:p>
        </p:txBody>
      </p:sp>
      <p:sp>
        <p:nvSpPr>
          <p:cNvPr id="14" name="CaixaDeTexto 13">
            <a:extLst>
              <a:ext uri="{FF2B5EF4-FFF2-40B4-BE49-F238E27FC236}">
                <a16:creationId xmlns:a16="http://schemas.microsoft.com/office/drawing/2014/main" id="{8C00B1EE-7A25-3CA0-EB38-8E7BA3079E55}"/>
              </a:ext>
            </a:extLst>
          </p:cNvPr>
          <p:cNvSpPr txBox="1"/>
          <p:nvPr/>
        </p:nvSpPr>
        <p:spPr>
          <a:xfrm>
            <a:off x="5684167" y="3507880"/>
            <a:ext cx="2765922"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i="0" u="none" strike="noStrike" kern="1200" cap="none" spc="0" normalizeH="0" baseline="0" dirty="0">
                <a:ln>
                  <a:noFill/>
                </a:ln>
                <a:solidFill>
                  <a:schemeClr val="bg1"/>
                </a:solidFill>
                <a:effectLst/>
                <a:uLnTx/>
                <a:uFillTx/>
                <a:latin typeface="Montserrat" panose="00000500000000000000" pitchFamily="2" charset="0"/>
                <a:ea typeface="Segoe UI Black" panose="020B0A02040204020203" pitchFamily="34" charset="0"/>
                <a:cs typeface="Segoe UI" panose="020B0502040204020203" pitchFamily="34" charset="0"/>
              </a:rPr>
              <a:t>CAPITALES</a:t>
            </a:r>
          </a:p>
        </p:txBody>
      </p:sp>
      <p:sp>
        <p:nvSpPr>
          <p:cNvPr id="6" name="CaixaDeTexto 5">
            <a:extLst>
              <a:ext uri="{FF2B5EF4-FFF2-40B4-BE49-F238E27FC236}">
                <a16:creationId xmlns:a16="http://schemas.microsoft.com/office/drawing/2014/main" id="{4D070C17-E224-F6AE-42A6-21E2BBDFB6EC}"/>
              </a:ext>
            </a:extLst>
          </p:cNvPr>
          <p:cNvSpPr txBox="1"/>
          <p:nvPr/>
        </p:nvSpPr>
        <p:spPr>
          <a:xfrm>
            <a:off x="838769" y="4350838"/>
            <a:ext cx="6417141" cy="327782"/>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800" b="0" i="0" u="none" strike="noStrike" kern="1200" cap="none" spc="0" normalizeH="0" baseline="0" dirty="0">
                <a:ln>
                  <a:noFill/>
                </a:ln>
                <a:solidFill>
                  <a:srgbClr val="70AD47"/>
                </a:solidFill>
                <a:effectLst/>
                <a:uLnTx/>
                <a:uFillTx/>
                <a:latin typeface="Segoe UI Light" panose="020B0502040204020203" pitchFamily="34" charset="0"/>
                <a:ea typeface="Segoe UI Black" panose="020B0A02040204020203" pitchFamily="34" charset="0"/>
                <a:cs typeface="Segoe UI Light" panose="020B0502040204020203" pitchFamily="34" charset="0"/>
              </a:rPr>
              <a:t>Tipos de centros comerciales (%)</a:t>
            </a:r>
          </a:p>
        </p:txBody>
      </p:sp>
      <p:sp>
        <p:nvSpPr>
          <p:cNvPr id="12" name="CaixaDeTexto 11">
            <a:extLst>
              <a:ext uri="{FF2B5EF4-FFF2-40B4-BE49-F238E27FC236}">
                <a16:creationId xmlns:a16="http://schemas.microsoft.com/office/drawing/2014/main" id="{1CAE0F1D-2FE5-FD1A-5D60-3C36D1A54DCA}"/>
              </a:ext>
            </a:extLst>
          </p:cNvPr>
          <p:cNvSpPr txBox="1"/>
          <p:nvPr/>
        </p:nvSpPr>
        <p:spPr>
          <a:xfrm>
            <a:off x="838769" y="3061717"/>
            <a:ext cx="3081293" cy="1346010"/>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4800" b="1" i="0" u="none" strike="noStrike" kern="1200" cap="none" spc="0" normalizeH="0" baseline="0" dirty="0">
                <a:ln>
                  <a:noFill/>
                </a:ln>
                <a:solidFill>
                  <a:srgbClr val="387BB9"/>
                </a:solidFill>
                <a:effectLst/>
                <a:uLnTx/>
                <a:uFillTx/>
                <a:latin typeface="Montserrat" panose="00000500000000000000" pitchFamily="2" charset="0"/>
                <a:cs typeface="Segoe UI" panose="020B0502040204020203" pitchFamily="34" charset="0"/>
              </a:rPr>
              <a:t>Perfil</a:t>
            </a:r>
            <a:endParaRPr kumimoji="0" lang="es-419" sz="4800" b="1" i="0" u="none" strike="noStrike" kern="1200" cap="none" spc="0" normalizeH="0" baseline="0" dirty="0">
              <a:ln>
                <a:noFill/>
              </a:ln>
              <a:solidFill>
                <a:srgbClr val="387BB9"/>
              </a:solidFill>
              <a:effectLst/>
              <a:uLnTx/>
              <a:uFillTx/>
              <a:latin typeface="Bebas Neue" panose="00000500000000000000" pitchFamily="2" charset="0"/>
              <a:cs typeface="Segoe UI" panose="020B0502040204020203" pitchFamily="34" charset="0"/>
            </a:endParaRP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0" i="0" u="none" strike="noStrike" kern="1200" cap="none" spc="300" normalizeH="0" baseline="0" dirty="0">
                <a:ln>
                  <a:noFill/>
                </a:ln>
                <a:solidFill>
                  <a:srgbClr val="404040"/>
                </a:solidFill>
                <a:effectLst/>
                <a:uLnTx/>
                <a:uFillTx/>
                <a:latin typeface="Montserrat" panose="00000500000000000000" pitchFamily="2" charset="0"/>
              </a:rPr>
              <a:t>DE LOS 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000" b="0" i="0" u="none" strike="noStrike" kern="1200" cap="none" spc="300" normalizeH="0" baseline="0" dirty="0">
                <a:ln>
                  <a:noFill/>
                </a:ln>
                <a:solidFill>
                  <a:srgbClr val="404040"/>
                </a:solidFill>
                <a:effectLst/>
                <a:uLnTx/>
                <a:uFillTx/>
                <a:latin typeface="Montserrat" panose="00000500000000000000" pitchFamily="2" charset="0"/>
              </a:rPr>
              <a:t>COMERCIALES</a:t>
            </a:r>
          </a:p>
        </p:txBody>
      </p:sp>
      <p:cxnSp>
        <p:nvCxnSpPr>
          <p:cNvPr id="15" name="Conector reto 14">
            <a:extLst>
              <a:ext uri="{FF2B5EF4-FFF2-40B4-BE49-F238E27FC236}">
                <a16:creationId xmlns:a16="http://schemas.microsoft.com/office/drawing/2014/main" id="{2E4EF0A2-2300-3738-D680-904B8AFDAF3F}"/>
              </a:ext>
            </a:extLst>
          </p:cNvPr>
          <p:cNvCxnSpPr/>
          <p:nvPr/>
        </p:nvCxnSpPr>
        <p:spPr>
          <a:xfrm>
            <a:off x="733313" y="-916227"/>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Elipse 15">
            <a:extLst>
              <a:ext uri="{FF2B5EF4-FFF2-40B4-BE49-F238E27FC236}">
                <a16:creationId xmlns:a16="http://schemas.microsoft.com/office/drawing/2014/main" id="{D1C7B19A-FB8E-ABF5-3FBC-2167ECA064B5}"/>
              </a:ext>
            </a:extLst>
          </p:cNvPr>
          <p:cNvSpPr/>
          <p:nvPr/>
        </p:nvSpPr>
        <p:spPr>
          <a:xfrm>
            <a:off x="657640" y="3797432"/>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17" name="Imagem 16" descr="Tela de computador com texto preto sobre fundo branco&#10;&#10;Descrição gerada automaticamente com confiança média">
            <a:extLst>
              <a:ext uri="{FF2B5EF4-FFF2-40B4-BE49-F238E27FC236}">
                <a16:creationId xmlns:a16="http://schemas.microsoft.com/office/drawing/2014/main" id="{6581CCF7-9768-E516-528E-9E073A803EDD}"/>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14372"/>
          <a:stretch/>
        </p:blipFill>
        <p:spPr>
          <a:xfrm rot="16200000">
            <a:off x="-3244265" y="3206785"/>
            <a:ext cx="6866233" cy="450852"/>
          </a:xfrm>
          <a:prstGeom prst="rect">
            <a:avLst/>
          </a:prstGeom>
        </p:spPr>
      </p:pic>
      <p:grpSp>
        <p:nvGrpSpPr>
          <p:cNvPr id="7" name="Agrupar 6">
            <a:extLst>
              <a:ext uri="{FF2B5EF4-FFF2-40B4-BE49-F238E27FC236}">
                <a16:creationId xmlns:a16="http://schemas.microsoft.com/office/drawing/2014/main" id="{EBF483FD-2D4E-4FE6-F40E-0E75CB8EFA30}"/>
              </a:ext>
            </a:extLst>
          </p:cNvPr>
          <p:cNvGrpSpPr/>
          <p:nvPr/>
        </p:nvGrpSpPr>
        <p:grpSpPr>
          <a:xfrm>
            <a:off x="-36343" y="-165100"/>
            <a:ext cx="474964" cy="7020058"/>
            <a:chOff x="-23643" y="-165100"/>
            <a:chExt cx="474964" cy="7020058"/>
          </a:xfrm>
        </p:grpSpPr>
        <p:sp>
          <p:nvSpPr>
            <p:cNvPr id="8" name="Retângulo 7">
              <a:extLst>
                <a:ext uri="{FF2B5EF4-FFF2-40B4-BE49-F238E27FC236}">
                  <a16:creationId xmlns:a16="http://schemas.microsoft.com/office/drawing/2014/main" id="{FF8E6D08-D8A6-8727-3EA0-C02CD8EC627E}"/>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Retângulo 8">
              <a:extLst>
                <a:ext uri="{FF2B5EF4-FFF2-40B4-BE49-F238E27FC236}">
                  <a16:creationId xmlns:a16="http://schemas.microsoft.com/office/drawing/2014/main" id="{B09B0363-0EE4-9681-728C-C8C91A342C8D}"/>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 name="Retângulo 10">
              <a:extLst>
                <a:ext uri="{FF2B5EF4-FFF2-40B4-BE49-F238E27FC236}">
                  <a16:creationId xmlns:a16="http://schemas.microsoft.com/office/drawing/2014/main" id="{C336DD14-68FC-EA1F-14D9-740C24B4BF89}"/>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2" name="Google Shape;96;p7">
            <a:extLst>
              <a:ext uri="{FF2B5EF4-FFF2-40B4-BE49-F238E27FC236}">
                <a16:creationId xmlns:a16="http://schemas.microsoft.com/office/drawing/2014/main" id="{3945F533-C2F5-B281-82BC-FC6448D68BF9}"/>
              </a:ext>
            </a:extLst>
          </p:cNvPr>
          <p:cNvSpPr txBox="1"/>
          <p:nvPr/>
        </p:nvSpPr>
        <p:spPr>
          <a:xfrm>
            <a:off x="1380687" y="6395184"/>
            <a:ext cx="2367501" cy="353903"/>
          </a:xfrm>
          <a:prstGeom prst="rect">
            <a:avLst/>
          </a:prstGeom>
          <a:noFill/>
          <a:ln>
            <a:noFill/>
          </a:ln>
        </p:spPr>
        <p:txBody>
          <a:bodyPr spcFirstLastPara="1" wrap="square" lIns="91425" tIns="45700" rIns="91425" bIns="45700" anchor="t" anchorCtr="0">
            <a:spAutoFit/>
          </a:bodyPr>
          <a:lstStyle/>
          <a:p>
            <a:pPr algn="l"/>
            <a:r>
              <a:rPr lang="pt-BR" sz="850" dirty="0">
                <a:latin typeface="Montserrat" panose="00000500000000000000" pitchFamily="2" charset="0"/>
              </a:rPr>
              <a:t>Fuente: </a:t>
            </a:r>
            <a:r>
              <a:rPr lang="es-ES" sz="850" dirty="0">
                <a:latin typeface="Montserrat" panose="00000500000000000000" pitchFamily="2" charset="0"/>
              </a:rPr>
              <a:t>Estudio: </a:t>
            </a:r>
            <a:r>
              <a:rPr lang="es-419" sz="850" dirty="0">
                <a:latin typeface="Montserrat" panose="00000500000000000000" pitchFamily="2" charset="0"/>
              </a:rPr>
              <a:t>Censo Brasileño de Centros Comerciales.</a:t>
            </a:r>
          </a:p>
        </p:txBody>
      </p:sp>
      <p:sp>
        <p:nvSpPr>
          <p:cNvPr id="3" name="Retângulo: Cantos Arredondados 2">
            <a:extLst>
              <a:ext uri="{FF2B5EF4-FFF2-40B4-BE49-F238E27FC236}">
                <a16:creationId xmlns:a16="http://schemas.microsoft.com/office/drawing/2014/main" id="{DCDBFCC9-901B-19C8-24CB-C224B2D9C3E0}"/>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34</a:t>
            </a:r>
          </a:p>
        </p:txBody>
      </p:sp>
      <p:sp>
        <p:nvSpPr>
          <p:cNvPr id="4" name="Retângulo: Cantos Arredondados 3">
            <a:hlinkClick r:id="rId5" action="ppaction://hlinksldjump"/>
            <a:extLst>
              <a:ext uri="{FF2B5EF4-FFF2-40B4-BE49-F238E27FC236}">
                <a16:creationId xmlns:a16="http://schemas.microsoft.com/office/drawing/2014/main" id="{B4D6184F-72CA-A308-0DD8-75454F196E0D}"/>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87318959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tângulo 14">
            <a:extLst>
              <a:ext uri="{FF2B5EF4-FFF2-40B4-BE49-F238E27FC236}">
                <a16:creationId xmlns:a16="http://schemas.microsoft.com/office/drawing/2014/main" id="{7F8F05F4-B432-1D5E-50A9-78A41500C5EE}"/>
              </a:ext>
            </a:extLst>
          </p:cNvPr>
          <p:cNvSpPr/>
          <p:nvPr/>
        </p:nvSpPr>
        <p:spPr>
          <a:xfrm>
            <a:off x="9003113" y="-906"/>
            <a:ext cx="3188887" cy="6866234"/>
          </a:xfrm>
          <a:prstGeom prst="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3" name="CaixaDeTexto 92">
            <a:extLst>
              <a:ext uri="{FF2B5EF4-FFF2-40B4-BE49-F238E27FC236}">
                <a16:creationId xmlns:a16="http://schemas.microsoft.com/office/drawing/2014/main" id="{954B6C70-5022-592B-0D84-7A6F204AD423}"/>
              </a:ext>
            </a:extLst>
          </p:cNvPr>
          <p:cNvSpPr txBox="1"/>
          <p:nvPr/>
        </p:nvSpPr>
        <p:spPr>
          <a:xfrm>
            <a:off x="1365876" y="1841452"/>
            <a:ext cx="5221472" cy="30162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lvl="0" algn="l">
              <a:defRPr/>
            </a:pPr>
            <a:r>
              <a:rPr lang="es-419" sz="1600" dirty="0">
                <a:solidFill>
                  <a:srgbClr val="62993E"/>
                </a:solidFill>
                <a:latin typeface="Montserrat" panose="00000500000000000000" pitchFamily="2" charset="0"/>
              </a:rPr>
              <a:t>Integra complejo de usos múltiples  </a:t>
            </a:r>
            <a:r>
              <a:rPr kumimoji="0" lang="es-419" sz="1600" b="0" i="0" u="none" strike="noStrike" kern="1200" cap="none" spc="0" normalizeH="0" baseline="0" noProof="0" dirty="0">
                <a:ln>
                  <a:noFill/>
                </a:ln>
                <a:solidFill>
                  <a:srgbClr val="62993E"/>
                </a:solidFill>
                <a:effectLst/>
                <a:uLnTx/>
                <a:uFillTx/>
                <a:latin typeface="Montserrat" panose="00000500000000000000" pitchFamily="2" charset="0"/>
              </a:rPr>
              <a:t>(%)</a:t>
            </a:r>
          </a:p>
        </p:txBody>
      </p:sp>
      <p:graphicFrame>
        <p:nvGraphicFramePr>
          <p:cNvPr id="111" name="Gráfico 110">
            <a:extLst>
              <a:ext uri="{FF2B5EF4-FFF2-40B4-BE49-F238E27FC236}">
                <a16:creationId xmlns:a16="http://schemas.microsoft.com/office/drawing/2014/main" id="{659A2324-02CD-47EC-9302-404D44AC6D2F}"/>
              </a:ext>
            </a:extLst>
          </p:cNvPr>
          <p:cNvGraphicFramePr/>
          <p:nvPr>
            <p:extLst>
              <p:ext uri="{D42A27DB-BD31-4B8C-83A1-F6EECF244321}">
                <p14:modId xmlns:p14="http://schemas.microsoft.com/office/powerpoint/2010/main" val="932709923"/>
              </p:ext>
            </p:extLst>
          </p:nvPr>
        </p:nvGraphicFramePr>
        <p:xfrm>
          <a:off x="1478316" y="2436450"/>
          <a:ext cx="3604999" cy="387979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Gráfico 5">
            <a:extLst>
              <a:ext uri="{FF2B5EF4-FFF2-40B4-BE49-F238E27FC236}">
                <a16:creationId xmlns:a16="http://schemas.microsoft.com/office/drawing/2014/main" id="{EC3E400E-2791-FD58-CA44-F21CEE63CB55}"/>
              </a:ext>
            </a:extLst>
          </p:cNvPr>
          <p:cNvGraphicFramePr/>
          <p:nvPr>
            <p:extLst>
              <p:ext uri="{D42A27DB-BD31-4B8C-83A1-F6EECF244321}">
                <p14:modId xmlns:p14="http://schemas.microsoft.com/office/powerpoint/2010/main" val="1445974732"/>
              </p:ext>
            </p:extLst>
          </p:nvPr>
        </p:nvGraphicFramePr>
        <p:xfrm>
          <a:off x="6506231" y="1390217"/>
          <a:ext cx="5024630" cy="4533900"/>
        </p:xfrm>
        <a:graphic>
          <a:graphicData uri="http://schemas.openxmlformats.org/drawingml/2006/chart">
            <c:chart xmlns:c="http://schemas.openxmlformats.org/drawingml/2006/chart" xmlns:r="http://schemas.openxmlformats.org/officeDocument/2006/relationships" r:id="rId4"/>
          </a:graphicData>
        </a:graphic>
      </p:graphicFrame>
      <p:sp>
        <p:nvSpPr>
          <p:cNvPr id="10" name="Retângulo 9">
            <a:hlinkClick r:id="rId5" action="ppaction://hlinksldjump"/>
            <a:extLst>
              <a:ext uri="{FF2B5EF4-FFF2-40B4-BE49-F238E27FC236}">
                <a16:creationId xmlns:a16="http://schemas.microsoft.com/office/drawing/2014/main" id="{ED467A02-6873-E712-FC9F-DD7BB29C0248}"/>
              </a:ext>
            </a:extLst>
          </p:cNvPr>
          <p:cNvSpPr/>
          <p:nvPr/>
        </p:nvSpPr>
        <p:spPr>
          <a:xfrm>
            <a:off x="1494309" y="6450209"/>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dirty="0">
              <a:latin typeface="Century Gothic" panose="020B0502020202020204" pitchFamily="34" charset="0"/>
              <a:ea typeface="Verdana" panose="020B0604030504040204" pitchFamily="34" charset="0"/>
              <a:cs typeface="Verdana" panose="020B0604030504040204" pitchFamily="34" charset="0"/>
            </a:endParaRPr>
          </a:p>
        </p:txBody>
      </p:sp>
      <p:sp>
        <p:nvSpPr>
          <p:cNvPr id="12" name="CaixaDeTexto 11">
            <a:extLst>
              <a:ext uri="{FF2B5EF4-FFF2-40B4-BE49-F238E27FC236}">
                <a16:creationId xmlns:a16="http://schemas.microsoft.com/office/drawing/2014/main" id="{B7A08CD3-E8A8-233C-C059-C1E094EFF5F0}"/>
              </a:ext>
            </a:extLst>
          </p:cNvPr>
          <p:cNvSpPr txBox="1"/>
          <p:nvPr/>
        </p:nvSpPr>
        <p:spPr>
          <a:xfrm>
            <a:off x="1370592" y="571500"/>
            <a:ext cx="5024630" cy="113672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4000" b="1" dirty="0">
                <a:solidFill>
                  <a:srgbClr val="387BB9"/>
                </a:solidFill>
                <a:latin typeface="Montserrat" panose="00000500000000000000" pitchFamily="2" charset="0"/>
                <a:cs typeface="Segoe UI" panose="020B0502040204020203" pitchFamily="34" charset="0"/>
              </a:rPr>
              <a:t>Características</a:t>
            </a:r>
            <a:endParaRPr kumimoji="0" lang="es-419" sz="4000" b="1" i="0" u="none" strike="noStrike" kern="1200" cap="none" spc="0" normalizeH="0" baseline="0" dirty="0">
              <a:ln>
                <a:noFill/>
              </a:ln>
              <a:solidFill>
                <a:srgbClr val="387BB9"/>
              </a:solidFill>
              <a:effectLst/>
              <a:uLnTx/>
              <a:uFillTx/>
              <a:latin typeface="Bebas Neue" panose="00000500000000000000" pitchFamily="2" charset="0"/>
              <a:cs typeface="Segoe UI" panose="020B0502040204020203" pitchFamily="34" charset="0"/>
            </a:endParaRP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300" normalizeH="0" baseline="0" dirty="0">
                <a:ln>
                  <a:noFill/>
                </a:ln>
                <a:solidFill>
                  <a:srgbClr val="404040"/>
                </a:solidFill>
                <a:effectLst/>
                <a:uLnTx/>
                <a:uFillTx/>
                <a:latin typeface="Montserrat" panose="00000500000000000000" pitchFamily="2" charset="0"/>
              </a:rPr>
              <a:t>DE LOS 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300" normalizeH="0" baseline="0" dirty="0">
                <a:ln>
                  <a:noFill/>
                </a:ln>
                <a:solidFill>
                  <a:srgbClr val="404040"/>
                </a:solidFill>
                <a:effectLst/>
                <a:uLnTx/>
                <a:uFillTx/>
                <a:latin typeface="Montserrat" panose="00000500000000000000" pitchFamily="2" charset="0"/>
              </a:rPr>
              <a:t>COMERCIALES</a:t>
            </a:r>
          </a:p>
        </p:txBody>
      </p:sp>
      <p:cxnSp>
        <p:nvCxnSpPr>
          <p:cNvPr id="13" name="Conector reto 12">
            <a:extLst>
              <a:ext uri="{FF2B5EF4-FFF2-40B4-BE49-F238E27FC236}">
                <a16:creationId xmlns:a16="http://schemas.microsoft.com/office/drawing/2014/main" id="{8513A387-FF50-FB02-62FD-3863B9ED8D91}"/>
              </a:ext>
            </a:extLst>
          </p:cNvPr>
          <p:cNvCxnSpPr>
            <a:cxnSpLocks/>
          </p:cNvCxnSpPr>
          <p:nvPr/>
        </p:nvCxnSpPr>
        <p:spPr>
          <a:xfrm>
            <a:off x="1200063" y="-4033588"/>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Elipse 13">
            <a:extLst>
              <a:ext uri="{FF2B5EF4-FFF2-40B4-BE49-F238E27FC236}">
                <a16:creationId xmlns:a16="http://schemas.microsoft.com/office/drawing/2014/main" id="{F1AEBA70-3392-1753-A7E2-8D582853406C}"/>
              </a:ext>
            </a:extLst>
          </p:cNvPr>
          <p:cNvSpPr/>
          <p:nvPr/>
        </p:nvSpPr>
        <p:spPr>
          <a:xfrm>
            <a:off x="1124390" y="680071"/>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17" name="Conector reto 16">
            <a:extLst>
              <a:ext uri="{FF2B5EF4-FFF2-40B4-BE49-F238E27FC236}">
                <a16:creationId xmlns:a16="http://schemas.microsoft.com/office/drawing/2014/main" id="{9E4516F7-D689-7AAD-34C8-B195CC5FB523}"/>
              </a:ext>
            </a:extLst>
          </p:cNvPr>
          <p:cNvCxnSpPr>
            <a:cxnSpLocks/>
          </p:cNvCxnSpPr>
          <p:nvPr/>
        </p:nvCxnSpPr>
        <p:spPr>
          <a:xfrm flipV="1">
            <a:off x="9003113" y="-428743"/>
            <a:ext cx="0" cy="771548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2" name="Imagem 1" descr="Tela de computador com texto preto sobre fundo branco&#10;&#10;Descrição gerada automaticamente com confiança média">
            <a:extLst>
              <a:ext uri="{FF2B5EF4-FFF2-40B4-BE49-F238E27FC236}">
                <a16:creationId xmlns:a16="http://schemas.microsoft.com/office/drawing/2014/main" id="{A4285573-08D5-746A-8939-0269A8AF2383}"/>
              </a:ext>
            </a:extLst>
          </p:cNvPr>
          <p:cNvPicPr>
            <a:picLocks noChangeAspect="1"/>
          </p:cNvPicPr>
          <p:nvPr/>
        </p:nvPicPr>
        <p:blipFill rotWithShape="1">
          <a:blip r:embed="rId6">
            <a:extLst>
              <a:ext uri="{28A0092B-C50C-407E-A947-70E740481C1C}">
                <a14:useLocalDpi xmlns:a14="http://schemas.microsoft.com/office/drawing/2010/main" val="0"/>
              </a:ext>
            </a:extLst>
          </a:blip>
          <a:srcRect t="64676" b="14372"/>
          <a:stretch/>
        </p:blipFill>
        <p:spPr>
          <a:xfrm rot="16200000">
            <a:off x="-3244265" y="3206786"/>
            <a:ext cx="6866233" cy="450852"/>
          </a:xfrm>
          <a:prstGeom prst="rect">
            <a:avLst/>
          </a:prstGeom>
        </p:spPr>
      </p:pic>
      <p:grpSp>
        <p:nvGrpSpPr>
          <p:cNvPr id="3" name="Agrupar 2">
            <a:extLst>
              <a:ext uri="{FF2B5EF4-FFF2-40B4-BE49-F238E27FC236}">
                <a16:creationId xmlns:a16="http://schemas.microsoft.com/office/drawing/2014/main" id="{0910774A-2A9A-8171-0E24-63B579FFEA91}"/>
              </a:ext>
            </a:extLst>
          </p:cNvPr>
          <p:cNvGrpSpPr/>
          <p:nvPr/>
        </p:nvGrpSpPr>
        <p:grpSpPr>
          <a:xfrm>
            <a:off x="-36343" y="-165100"/>
            <a:ext cx="474964" cy="7020058"/>
            <a:chOff x="-23643" y="-165100"/>
            <a:chExt cx="474964" cy="7020058"/>
          </a:xfrm>
        </p:grpSpPr>
        <p:sp>
          <p:nvSpPr>
            <p:cNvPr id="4" name="Retângulo 3">
              <a:extLst>
                <a:ext uri="{FF2B5EF4-FFF2-40B4-BE49-F238E27FC236}">
                  <a16:creationId xmlns:a16="http://schemas.microsoft.com/office/drawing/2014/main" id="{DA4F8EA9-B3FB-8E20-70AA-3D18925E9FC2}"/>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76444BA5-D12C-10B1-53C9-B4EAD2E74FB1}"/>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Retângulo 6">
              <a:extLst>
                <a:ext uri="{FF2B5EF4-FFF2-40B4-BE49-F238E27FC236}">
                  <a16:creationId xmlns:a16="http://schemas.microsoft.com/office/drawing/2014/main" id="{FB16E335-088F-B48E-60C9-FEB3C3D7CB2A}"/>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8" name="Google Shape;96;p7">
            <a:extLst>
              <a:ext uri="{FF2B5EF4-FFF2-40B4-BE49-F238E27FC236}">
                <a16:creationId xmlns:a16="http://schemas.microsoft.com/office/drawing/2014/main" id="{1DA283BF-9889-22FB-3C1A-1C43B428CE9A}"/>
              </a:ext>
            </a:extLst>
          </p:cNvPr>
          <p:cNvSpPr txBox="1"/>
          <p:nvPr/>
        </p:nvSpPr>
        <p:spPr>
          <a:xfrm>
            <a:off x="1440648" y="6395184"/>
            <a:ext cx="4436854" cy="230792"/>
          </a:xfrm>
          <a:prstGeom prst="rect">
            <a:avLst/>
          </a:prstGeom>
          <a:noFill/>
          <a:ln>
            <a:noFill/>
          </a:ln>
        </p:spPr>
        <p:txBody>
          <a:bodyPr spcFirstLastPara="1" wrap="square" lIns="91425" tIns="45700" rIns="91425" bIns="45700" anchor="t" anchorCtr="0">
            <a:spAutoFit/>
          </a:bodyPr>
          <a:lstStyle/>
          <a:p>
            <a:pPr algn="l"/>
            <a:r>
              <a:rPr lang="pt-BR" sz="850" dirty="0">
                <a:latin typeface="Montserrat" panose="00000500000000000000" pitchFamily="2" charset="0"/>
              </a:rPr>
              <a:t>Fuente: </a:t>
            </a:r>
            <a:r>
              <a:rPr lang="es-ES" sz="850" dirty="0">
                <a:latin typeface="Montserrat" panose="00000500000000000000" pitchFamily="2" charset="0"/>
              </a:rPr>
              <a:t>Estudio: </a:t>
            </a:r>
            <a:r>
              <a:rPr lang="es-419" sz="850" dirty="0">
                <a:latin typeface="Montserrat" panose="00000500000000000000" pitchFamily="2" charset="0"/>
              </a:rPr>
              <a:t>Censo Brasileño de Centros Comerciales.</a:t>
            </a:r>
          </a:p>
        </p:txBody>
      </p:sp>
      <p:sp>
        <p:nvSpPr>
          <p:cNvPr id="9" name="Retângulo: Cantos Arredondados 8">
            <a:extLst>
              <a:ext uri="{FF2B5EF4-FFF2-40B4-BE49-F238E27FC236}">
                <a16:creationId xmlns:a16="http://schemas.microsoft.com/office/drawing/2014/main" id="{E568BE21-C2EC-7C3F-523F-CF9B42EA9FCC}"/>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35</a:t>
            </a:r>
          </a:p>
        </p:txBody>
      </p:sp>
      <p:sp>
        <p:nvSpPr>
          <p:cNvPr id="11" name="Retângulo: Cantos Arredondados 10">
            <a:hlinkClick r:id="rId5" action="ppaction://hlinksldjump"/>
            <a:extLst>
              <a:ext uri="{FF2B5EF4-FFF2-40B4-BE49-F238E27FC236}">
                <a16:creationId xmlns:a16="http://schemas.microsoft.com/office/drawing/2014/main" id="{484293A5-AF05-EA5E-5E3E-3A333FA0CF76}"/>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35423985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tângulo de cantos arredondados 6">
            <a:extLst>
              <a:ext uri="{FF2B5EF4-FFF2-40B4-BE49-F238E27FC236}">
                <a16:creationId xmlns:a16="http://schemas.microsoft.com/office/drawing/2014/main" id="{079C9647-D9C1-2676-7E88-8AB0029D9FE5}"/>
              </a:ext>
            </a:extLst>
          </p:cNvPr>
          <p:cNvSpPr/>
          <p:nvPr/>
        </p:nvSpPr>
        <p:spPr>
          <a:xfrm>
            <a:off x="7250974" y="903950"/>
            <a:ext cx="1258147" cy="534716"/>
          </a:xfrm>
          <a:prstGeom prst="roundRect">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2400" b="1" i="0" u="none" strike="noStrike" kern="1200" cap="none" spc="0" normalizeH="0" baseline="0" noProof="0" dirty="0">
                <a:ln>
                  <a:noFill/>
                </a:ln>
                <a:solidFill>
                  <a:prstClr val="white"/>
                </a:solidFill>
                <a:effectLst/>
                <a:uLnTx/>
                <a:uFillTx/>
                <a:latin typeface="Montserrat" panose="00000500000000000000" pitchFamily="2" charset="0"/>
                <a:ea typeface="Segoe UI Black" panose="020B0A02040204020203" pitchFamily="34" charset="0"/>
                <a:cs typeface="Segoe UI" panose="020B0502040204020203" pitchFamily="34" charset="0"/>
              </a:rPr>
              <a:t>1.613</a:t>
            </a:r>
          </a:p>
        </p:txBody>
      </p:sp>
      <p:sp>
        <p:nvSpPr>
          <p:cNvPr id="26" name="Retângulo de cantos arredondados 7">
            <a:extLst>
              <a:ext uri="{FF2B5EF4-FFF2-40B4-BE49-F238E27FC236}">
                <a16:creationId xmlns:a16="http://schemas.microsoft.com/office/drawing/2014/main" id="{D6C24BA3-7012-B5BB-8DBE-5D8491DB699E}"/>
              </a:ext>
            </a:extLst>
          </p:cNvPr>
          <p:cNvSpPr/>
          <p:nvPr/>
        </p:nvSpPr>
        <p:spPr>
          <a:xfrm>
            <a:off x="7041757" y="1519537"/>
            <a:ext cx="1709991" cy="327782"/>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s-419" sz="1400" b="0" i="0" u="none" strike="noStrike" kern="1200" cap="none" spc="0" normalizeH="0" baseline="0" noProof="0" dirty="0">
                <a:ln>
                  <a:noFill/>
                </a:ln>
                <a:solidFill>
                  <a:srgbClr val="62993E"/>
                </a:solidFill>
                <a:effectLst/>
                <a:uLnTx/>
                <a:uFillTx/>
                <a:latin typeface="Montserrat" panose="00000500000000000000" pitchFamily="2" charset="0"/>
                <a:ea typeface="Verdana" panose="020B0604030504040204" pitchFamily="34" charset="0"/>
                <a:cs typeface="Segoe UI" panose="020B0502040204020203" pitchFamily="34" charset="0"/>
              </a:rPr>
              <a:t>Promedio 2022</a:t>
            </a:r>
          </a:p>
        </p:txBody>
      </p:sp>
      <p:sp>
        <p:nvSpPr>
          <p:cNvPr id="29" name="CaixaDeTexto 28">
            <a:extLst>
              <a:ext uri="{FF2B5EF4-FFF2-40B4-BE49-F238E27FC236}">
                <a16:creationId xmlns:a16="http://schemas.microsoft.com/office/drawing/2014/main" id="{0DFC34E3-6DD3-E303-3B2F-A3153CD63781}"/>
              </a:ext>
            </a:extLst>
          </p:cNvPr>
          <p:cNvSpPr txBox="1"/>
          <p:nvPr/>
        </p:nvSpPr>
        <p:spPr>
          <a:xfrm>
            <a:off x="6490078" y="2819400"/>
            <a:ext cx="2566470" cy="563231"/>
          </a:xfrm>
          <a:prstGeom prst="rect">
            <a:avLst/>
          </a:prstGeom>
          <a:noFill/>
        </p:spPr>
        <p:txBody>
          <a:bodyPr wrap="square" rtlCol="0">
            <a:spAutoFit/>
          </a:bodyPr>
          <a:lstStyle/>
          <a:p>
            <a:pPr marL="0" marR="0" lvl="0" indent="0" algn="ctr" defTabSz="914400" rtl="0" eaLnBrk="1" fontAlgn="auto" latinLnBrk="0" hangingPunct="1">
              <a:lnSpc>
                <a:spcPct val="85000"/>
              </a:lnSpc>
              <a:spcBef>
                <a:spcPts val="200"/>
              </a:spcBef>
              <a:spcAft>
                <a:spcPts val="200"/>
              </a:spcAft>
              <a:buClrTx/>
              <a:buSzTx/>
              <a:buFontTx/>
              <a:buNone/>
              <a:tabLst/>
              <a:defRPr/>
            </a:pPr>
            <a:r>
              <a:rPr kumimoji="0" lang="es-419" sz="3600" b="1" i="0" u="none" strike="noStrike" kern="1200" cap="none" spc="0" normalizeH="0" baseline="0" noProof="0" dirty="0">
                <a:ln>
                  <a:noFill/>
                </a:ln>
                <a:solidFill>
                  <a:srgbClr val="2E75B6"/>
                </a:solidFill>
                <a:effectLst/>
                <a:uLnTx/>
                <a:uFillTx/>
                <a:latin typeface="Montserrat" panose="00000500000000000000" pitchFamily="2" charset="0"/>
                <a:ea typeface="Segoe UI Black" panose="020B0A02040204020203" pitchFamily="34" charset="0"/>
                <a:cs typeface="Segoe UI" panose="020B0502040204020203" pitchFamily="34" charset="0"/>
              </a:rPr>
              <a:t>1.037.369</a:t>
            </a:r>
          </a:p>
        </p:txBody>
      </p:sp>
      <p:sp>
        <p:nvSpPr>
          <p:cNvPr id="30" name="CaixaDeTexto 29">
            <a:extLst>
              <a:ext uri="{FF2B5EF4-FFF2-40B4-BE49-F238E27FC236}">
                <a16:creationId xmlns:a16="http://schemas.microsoft.com/office/drawing/2014/main" id="{B2D10F23-D424-547F-B8C8-FEC1CC35A333}"/>
              </a:ext>
            </a:extLst>
          </p:cNvPr>
          <p:cNvSpPr txBox="1"/>
          <p:nvPr/>
        </p:nvSpPr>
        <p:spPr>
          <a:xfrm>
            <a:off x="6429312" y="3294231"/>
            <a:ext cx="2942001" cy="327782"/>
          </a:xfrm>
          <a:prstGeom prst="rect">
            <a:avLst/>
          </a:prstGeom>
          <a:noFill/>
        </p:spPr>
        <p:txBody>
          <a:bodyPr wrap="square" rtlCol="0">
            <a:spAutoFit/>
          </a:bodyPr>
          <a:lstStyle/>
          <a:p>
            <a:pPr marL="0" marR="0" lvl="0" indent="0" algn="ctr" defTabSz="914400" rtl="0" eaLnBrk="1" fontAlgn="auto" latinLnBrk="0" hangingPunct="1">
              <a:lnSpc>
                <a:spcPct val="85000"/>
              </a:lnSpc>
              <a:spcBef>
                <a:spcPts val="200"/>
              </a:spcBef>
              <a:spcAft>
                <a:spcPts val="200"/>
              </a:spcAft>
              <a:buClrTx/>
              <a:buSzTx/>
              <a:buFontTx/>
              <a:buNone/>
              <a:tabLst/>
              <a:defRPr/>
            </a:pPr>
            <a:r>
              <a:rPr kumimoji="0" lang="es-419" sz="1800" b="0" i="0" u="none" strike="noStrike" kern="1200" cap="none" spc="0" normalizeH="0" baseline="0" noProof="0" dirty="0">
                <a:ln>
                  <a:noFill/>
                </a:ln>
                <a:solidFill>
                  <a:srgbClr val="62993E"/>
                </a:solidFill>
                <a:effectLst/>
                <a:uLnTx/>
                <a:uFillTx/>
                <a:latin typeface="Segoe UI" panose="020B0502040204020203" pitchFamily="34" charset="0"/>
                <a:ea typeface="Segoe UI Black" panose="020B0A02040204020203" pitchFamily="34" charset="0"/>
                <a:cs typeface="Segoe UI" panose="020B0502040204020203" pitchFamily="34" charset="0"/>
              </a:rPr>
              <a:t>Número total de </a:t>
            </a:r>
            <a:r>
              <a:rPr lang="es-419" dirty="0">
                <a:solidFill>
                  <a:srgbClr val="62993E"/>
                </a:solidFill>
                <a:latin typeface="Segoe UI" panose="020B0502040204020203" pitchFamily="34" charset="0"/>
                <a:ea typeface="Segoe UI Black" panose="020B0A02040204020203" pitchFamily="34" charset="0"/>
                <a:cs typeface="Segoe UI" panose="020B0502040204020203" pitchFamily="34" charset="0"/>
              </a:rPr>
              <a:t>plazas</a:t>
            </a:r>
            <a:r>
              <a:rPr kumimoji="0" lang="es-419" sz="1800" b="0" i="0" u="none" strike="noStrike" kern="1200" cap="none" spc="0" normalizeH="0" baseline="0" noProof="0" dirty="0">
                <a:ln>
                  <a:noFill/>
                </a:ln>
                <a:solidFill>
                  <a:srgbClr val="62993E"/>
                </a:solidFill>
                <a:effectLst/>
                <a:uLnTx/>
                <a:uFillTx/>
                <a:latin typeface="Segoe UI" panose="020B0502040204020203" pitchFamily="34" charset="0"/>
                <a:ea typeface="Segoe UI Black" panose="020B0A02040204020203" pitchFamily="34" charset="0"/>
                <a:cs typeface="Segoe UI" panose="020B0502040204020203" pitchFamily="34" charset="0"/>
              </a:rPr>
              <a:t>:</a:t>
            </a:r>
          </a:p>
        </p:txBody>
      </p:sp>
      <p:sp>
        <p:nvSpPr>
          <p:cNvPr id="11" name="Retângulo 10">
            <a:hlinkClick r:id="rId3" action="ppaction://hlinksldjump"/>
            <a:extLst>
              <a:ext uri="{FF2B5EF4-FFF2-40B4-BE49-F238E27FC236}">
                <a16:creationId xmlns:a16="http://schemas.microsoft.com/office/drawing/2014/main" id="{6D97D49F-02DB-FBD4-0CB3-ECE3F9A3CC08}"/>
              </a:ext>
            </a:extLst>
          </p:cNvPr>
          <p:cNvSpPr/>
          <p:nvPr/>
        </p:nvSpPr>
        <p:spPr>
          <a:xfrm>
            <a:off x="1700692" y="6374584"/>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dirty="0">
              <a:latin typeface="Century Gothic" panose="020B0502020202020204" pitchFamily="34" charset="0"/>
              <a:ea typeface="Verdana" panose="020B0604030504040204" pitchFamily="34" charset="0"/>
              <a:cs typeface="Verdana" panose="020B0604030504040204" pitchFamily="34" charset="0"/>
            </a:endParaRPr>
          </a:p>
        </p:txBody>
      </p:sp>
      <p:sp>
        <p:nvSpPr>
          <p:cNvPr id="22" name="CaixaDeTexto 21">
            <a:extLst>
              <a:ext uri="{FF2B5EF4-FFF2-40B4-BE49-F238E27FC236}">
                <a16:creationId xmlns:a16="http://schemas.microsoft.com/office/drawing/2014/main" id="{CDD94F4A-D818-8251-93D1-0FD9FDD7126A}"/>
              </a:ext>
            </a:extLst>
          </p:cNvPr>
          <p:cNvSpPr txBox="1"/>
          <p:nvPr/>
        </p:nvSpPr>
        <p:spPr>
          <a:xfrm>
            <a:off x="1365876" y="4229052"/>
            <a:ext cx="5221472" cy="562205"/>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lvl="0" algn="l">
              <a:defRPr/>
            </a:pPr>
            <a:r>
              <a:rPr lang="es-419" sz="1600" dirty="0">
                <a:solidFill>
                  <a:srgbClr val="62993E"/>
                </a:solidFill>
              </a:rPr>
              <a:t>Plazas de aparcamiento – </a:t>
            </a:r>
          </a:p>
          <a:p>
            <a:pPr lvl="0" algn="l">
              <a:defRPr/>
            </a:pPr>
            <a:r>
              <a:rPr lang="es-419" sz="1600" dirty="0">
                <a:solidFill>
                  <a:srgbClr val="62993E"/>
                </a:solidFill>
              </a:rPr>
              <a:t>Promedio por centro comercial</a:t>
            </a:r>
            <a:endParaRPr lang="es-419" sz="2000" dirty="0">
              <a:solidFill>
                <a:srgbClr val="62993E"/>
              </a:solidFill>
            </a:endParaRPr>
          </a:p>
        </p:txBody>
      </p:sp>
      <p:sp>
        <p:nvSpPr>
          <p:cNvPr id="31" name="Retângulo 30">
            <a:hlinkClick r:id="rId3" action="ppaction://hlinksldjump"/>
            <a:extLst>
              <a:ext uri="{FF2B5EF4-FFF2-40B4-BE49-F238E27FC236}">
                <a16:creationId xmlns:a16="http://schemas.microsoft.com/office/drawing/2014/main" id="{78E077F0-33FD-2F04-17C7-9A5B52CD530B}"/>
              </a:ext>
            </a:extLst>
          </p:cNvPr>
          <p:cNvSpPr/>
          <p:nvPr/>
        </p:nvSpPr>
        <p:spPr>
          <a:xfrm>
            <a:off x="1494309" y="6450209"/>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dirty="0">
              <a:latin typeface="Century Gothic" panose="020B0502020202020204" pitchFamily="34" charset="0"/>
              <a:ea typeface="Verdana" panose="020B0604030504040204" pitchFamily="34" charset="0"/>
              <a:cs typeface="Verdana" panose="020B0604030504040204" pitchFamily="34" charset="0"/>
            </a:endParaRPr>
          </a:p>
        </p:txBody>
      </p:sp>
      <p:sp>
        <p:nvSpPr>
          <p:cNvPr id="33" name="CaixaDeTexto 32">
            <a:extLst>
              <a:ext uri="{FF2B5EF4-FFF2-40B4-BE49-F238E27FC236}">
                <a16:creationId xmlns:a16="http://schemas.microsoft.com/office/drawing/2014/main" id="{E969D74B-0942-48D6-1BAC-C610F47B4041}"/>
              </a:ext>
            </a:extLst>
          </p:cNvPr>
          <p:cNvSpPr txBox="1"/>
          <p:nvPr/>
        </p:nvSpPr>
        <p:spPr>
          <a:xfrm>
            <a:off x="1370592" y="2870200"/>
            <a:ext cx="5024630" cy="113672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4000" b="1" dirty="0">
                <a:solidFill>
                  <a:srgbClr val="387BB9"/>
                </a:solidFill>
                <a:latin typeface="Montserrat" panose="00000500000000000000" pitchFamily="2" charset="0"/>
                <a:cs typeface="Segoe UI" panose="020B0502040204020203" pitchFamily="34" charset="0"/>
              </a:rPr>
              <a:t>Características</a:t>
            </a:r>
            <a:endParaRPr kumimoji="0" lang="es-419" sz="4000" b="1" i="0" u="none" strike="noStrike" kern="1200" cap="none" spc="0" normalizeH="0" baseline="0" dirty="0">
              <a:ln>
                <a:noFill/>
              </a:ln>
              <a:solidFill>
                <a:srgbClr val="387BB9"/>
              </a:solidFill>
              <a:effectLst/>
              <a:uLnTx/>
              <a:uFillTx/>
              <a:latin typeface="Bebas Neue" panose="00000500000000000000" pitchFamily="2" charset="0"/>
              <a:cs typeface="Segoe UI" panose="020B0502040204020203" pitchFamily="34" charset="0"/>
            </a:endParaRP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300" normalizeH="0" baseline="0" dirty="0">
                <a:ln>
                  <a:noFill/>
                </a:ln>
                <a:solidFill>
                  <a:srgbClr val="404040"/>
                </a:solidFill>
                <a:effectLst/>
                <a:uLnTx/>
                <a:uFillTx/>
                <a:latin typeface="Montserrat" panose="00000500000000000000" pitchFamily="2" charset="0"/>
              </a:rPr>
              <a:t>DE LOS 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300" normalizeH="0" baseline="0" dirty="0">
                <a:ln>
                  <a:noFill/>
                </a:ln>
                <a:solidFill>
                  <a:srgbClr val="404040"/>
                </a:solidFill>
                <a:effectLst/>
                <a:uLnTx/>
                <a:uFillTx/>
                <a:latin typeface="Montserrat" panose="00000500000000000000" pitchFamily="2" charset="0"/>
              </a:rPr>
              <a:t>COMERCIALES</a:t>
            </a:r>
          </a:p>
        </p:txBody>
      </p:sp>
      <p:cxnSp>
        <p:nvCxnSpPr>
          <p:cNvPr id="34" name="Conector reto 33">
            <a:extLst>
              <a:ext uri="{FF2B5EF4-FFF2-40B4-BE49-F238E27FC236}">
                <a16:creationId xmlns:a16="http://schemas.microsoft.com/office/drawing/2014/main" id="{1DB9A4BF-A037-FBF8-45BF-11BFFDC4E4D7}"/>
              </a:ext>
            </a:extLst>
          </p:cNvPr>
          <p:cNvCxnSpPr>
            <a:cxnSpLocks/>
          </p:cNvCxnSpPr>
          <p:nvPr/>
        </p:nvCxnSpPr>
        <p:spPr>
          <a:xfrm>
            <a:off x="1200063" y="-1734888"/>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Elipse 34">
            <a:extLst>
              <a:ext uri="{FF2B5EF4-FFF2-40B4-BE49-F238E27FC236}">
                <a16:creationId xmlns:a16="http://schemas.microsoft.com/office/drawing/2014/main" id="{856A5618-D2D0-6712-6E68-22C38BC46987}"/>
              </a:ext>
            </a:extLst>
          </p:cNvPr>
          <p:cNvSpPr/>
          <p:nvPr/>
        </p:nvSpPr>
        <p:spPr>
          <a:xfrm>
            <a:off x="1124390" y="2978771"/>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36" name="Conector reto 35">
            <a:extLst>
              <a:ext uri="{FF2B5EF4-FFF2-40B4-BE49-F238E27FC236}">
                <a16:creationId xmlns:a16="http://schemas.microsoft.com/office/drawing/2014/main" id="{2579E97C-CB1C-9974-31E5-B9DB4A90DE91}"/>
              </a:ext>
            </a:extLst>
          </p:cNvPr>
          <p:cNvCxnSpPr>
            <a:cxnSpLocks/>
          </p:cNvCxnSpPr>
          <p:nvPr/>
        </p:nvCxnSpPr>
        <p:spPr>
          <a:xfrm>
            <a:off x="6757840" y="-3340438"/>
            <a:ext cx="0" cy="5830207"/>
          </a:xfrm>
          <a:prstGeom prst="line">
            <a:avLst/>
          </a:prstGeom>
          <a:ln w="28575">
            <a:solidFill>
              <a:srgbClr val="2E75B6"/>
            </a:solidFill>
          </a:ln>
        </p:spPr>
        <p:style>
          <a:lnRef idx="1">
            <a:schemeClr val="accent1"/>
          </a:lnRef>
          <a:fillRef idx="0">
            <a:schemeClr val="accent1"/>
          </a:fillRef>
          <a:effectRef idx="0">
            <a:schemeClr val="accent1"/>
          </a:effectRef>
          <a:fontRef idx="minor">
            <a:schemeClr val="tx1"/>
          </a:fontRef>
        </p:style>
      </p:cxnSp>
      <p:sp>
        <p:nvSpPr>
          <p:cNvPr id="38" name="Elipse 37">
            <a:extLst>
              <a:ext uri="{FF2B5EF4-FFF2-40B4-BE49-F238E27FC236}">
                <a16:creationId xmlns:a16="http://schemas.microsoft.com/office/drawing/2014/main" id="{675FF785-DCA9-79DB-C370-E1F3BB48AF28}"/>
              </a:ext>
            </a:extLst>
          </p:cNvPr>
          <p:cNvSpPr/>
          <p:nvPr/>
        </p:nvSpPr>
        <p:spPr>
          <a:xfrm>
            <a:off x="6682167" y="2506312"/>
            <a:ext cx="151346" cy="151346"/>
          </a:xfrm>
          <a:prstGeom prst="ellipse">
            <a:avLst/>
          </a:prstGeom>
          <a:solidFill>
            <a:srgbClr val="2E75B6"/>
          </a:solidFill>
          <a:ln>
            <a:solidFill>
              <a:srgbClr val="2E75B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3" name="Imagem 2" descr="Edifício de tijolos&#10;&#10;Descrição gerada automaticamente com confiança baixa">
            <a:extLst>
              <a:ext uri="{FF2B5EF4-FFF2-40B4-BE49-F238E27FC236}">
                <a16:creationId xmlns:a16="http://schemas.microsoft.com/office/drawing/2014/main" id="{694755C0-7F8F-91CE-B596-33BC7E9A1B38}"/>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r="34066" b="46200"/>
          <a:stretch/>
        </p:blipFill>
        <p:spPr>
          <a:xfrm>
            <a:off x="6682167" y="3868127"/>
            <a:ext cx="5509833" cy="2997200"/>
          </a:xfrm>
          <a:prstGeom prst="rect">
            <a:avLst/>
          </a:prstGeom>
        </p:spPr>
      </p:pic>
      <p:pic>
        <p:nvPicPr>
          <p:cNvPr id="2" name="Imagem 1" descr="Tela de computador com texto preto sobre fundo branco&#10;&#10;Descrição gerada automaticamente com confiança média">
            <a:extLst>
              <a:ext uri="{FF2B5EF4-FFF2-40B4-BE49-F238E27FC236}">
                <a16:creationId xmlns:a16="http://schemas.microsoft.com/office/drawing/2014/main" id="{7D3E4837-6F49-CA30-7F70-962A137D7EAF}"/>
              </a:ext>
            </a:extLst>
          </p:cNvPr>
          <p:cNvPicPr>
            <a:picLocks noChangeAspect="1"/>
          </p:cNvPicPr>
          <p:nvPr/>
        </p:nvPicPr>
        <p:blipFill rotWithShape="1">
          <a:blip r:embed="rId5">
            <a:extLst>
              <a:ext uri="{28A0092B-C50C-407E-A947-70E740481C1C}">
                <a14:useLocalDpi xmlns:a14="http://schemas.microsoft.com/office/drawing/2010/main" val="0"/>
              </a:ext>
            </a:extLst>
          </a:blip>
          <a:srcRect t="64676" b="14372"/>
          <a:stretch/>
        </p:blipFill>
        <p:spPr>
          <a:xfrm rot="16200000">
            <a:off x="-3244265" y="3206786"/>
            <a:ext cx="6866233" cy="450852"/>
          </a:xfrm>
          <a:prstGeom prst="rect">
            <a:avLst/>
          </a:prstGeom>
        </p:spPr>
      </p:pic>
      <p:sp>
        <p:nvSpPr>
          <p:cNvPr id="4" name="Retângulo 3">
            <a:extLst>
              <a:ext uri="{FF2B5EF4-FFF2-40B4-BE49-F238E27FC236}">
                <a16:creationId xmlns:a16="http://schemas.microsoft.com/office/drawing/2014/main" id="{8245C8A4-9C2A-5140-DF39-30AD675ACA2C}"/>
              </a:ext>
            </a:extLst>
          </p:cNvPr>
          <p:cNvSpPr/>
          <p:nvPr/>
        </p:nvSpPr>
        <p:spPr>
          <a:xfrm>
            <a:off x="9448624" y="-19954"/>
            <a:ext cx="2790880" cy="1867274"/>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958E894E-D149-AEB4-989B-44B13D617A14}"/>
              </a:ext>
            </a:extLst>
          </p:cNvPr>
          <p:cNvSpPr/>
          <p:nvPr/>
        </p:nvSpPr>
        <p:spPr>
          <a:xfrm>
            <a:off x="9448624" y="1847320"/>
            <a:ext cx="2768223" cy="2020808"/>
          </a:xfrm>
          <a:prstGeom prst="rect">
            <a:avLst/>
          </a:prstGeom>
          <a:solidFill>
            <a:srgbClr val="70AD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CaixaDeTexto 5">
            <a:extLst>
              <a:ext uri="{FF2B5EF4-FFF2-40B4-BE49-F238E27FC236}">
                <a16:creationId xmlns:a16="http://schemas.microsoft.com/office/drawing/2014/main" id="{D4797F60-A053-5EEB-A688-BCB489B7C745}"/>
              </a:ext>
            </a:extLst>
          </p:cNvPr>
          <p:cNvSpPr txBox="1"/>
          <p:nvPr/>
        </p:nvSpPr>
        <p:spPr>
          <a:xfrm>
            <a:off x="9595938" y="555755"/>
            <a:ext cx="2496252" cy="1477328"/>
          </a:xfrm>
          <a:prstGeom prst="rect">
            <a:avLst/>
          </a:prstGeom>
          <a:noFill/>
        </p:spPr>
        <p:txBody>
          <a:bodyPr wrap="square" rtlCol="0">
            <a:spAutoFit/>
          </a:bodyPr>
          <a:lstStyle/>
          <a:p>
            <a:pPr algn="ctr"/>
            <a:r>
              <a:rPr lang="pt-BR" sz="1600" b="1" dirty="0" err="1">
                <a:solidFill>
                  <a:schemeClr val="bg1"/>
                </a:solidFill>
                <a:latin typeface="Montserrat" panose="00000500000000000000" pitchFamily="2" charset="0"/>
                <a:cs typeface="Calibri" panose="020F0502020204030204" pitchFamily="34" charset="0"/>
              </a:rPr>
              <a:t>Plazas</a:t>
            </a:r>
            <a:r>
              <a:rPr lang="pt-BR" sz="1600" b="1" dirty="0">
                <a:solidFill>
                  <a:schemeClr val="bg1"/>
                </a:solidFill>
                <a:latin typeface="Montserrat" panose="00000500000000000000" pitchFamily="2" charset="0"/>
                <a:cs typeface="Calibri" panose="020F0502020204030204" pitchFamily="34" charset="0"/>
              </a:rPr>
              <a:t> por centro comercial</a:t>
            </a:r>
          </a:p>
          <a:p>
            <a:pPr algn="ctr"/>
            <a:endParaRPr lang="pt-BR" sz="1600" dirty="0">
              <a:solidFill>
                <a:schemeClr val="bg1"/>
              </a:solidFill>
              <a:latin typeface="Montserrat" panose="00000500000000000000" pitchFamily="2" charset="0"/>
              <a:cs typeface="Calibri" panose="020F0502020204030204" pitchFamily="34" charset="0"/>
            </a:endParaRPr>
          </a:p>
          <a:p>
            <a:pPr algn="ctr"/>
            <a:r>
              <a:rPr lang="pt-BR" sz="2400" b="1" dirty="0">
                <a:solidFill>
                  <a:schemeClr val="bg1"/>
                </a:solidFill>
                <a:latin typeface="Montserrat" panose="00000500000000000000" pitchFamily="2" charset="0"/>
                <a:cs typeface="Calibri" panose="020F0502020204030204" pitchFamily="34" charset="0"/>
              </a:rPr>
              <a:t>1.651</a:t>
            </a:r>
          </a:p>
          <a:p>
            <a:endParaRPr lang="pt-BR" dirty="0"/>
          </a:p>
        </p:txBody>
      </p:sp>
      <p:sp>
        <p:nvSpPr>
          <p:cNvPr id="7" name="CaixaDeTexto 6">
            <a:extLst>
              <a:ext uri="{FF2B5EF4-FFF2-40B4-BE49-F238E27FC236}">
                <a16:creationId xmlns:a16="http://schemas.microsoft.com/office/drawing/2014/main" id="{4CD514E8-565B-D56F-0BC2-D5CFDA2E82D5}"/>
              </a:ext>
            </a:extLst>
          </p:cNvPr>
          <p:cNvSpPr txBox="1"/>
          <p:nvPr/>
        </p:nvSpPr>
        <p:spPr>
          <a:xfrm>
            <a:off x="9584609" y="2506058"/>
            <a:ext cx="2496252" cy="1231106"/>
          </a:xfrm>
          <a:prstGeom prst="rect">
            <a:avLst/>
          </a:prstGeom>
          <a:noFill/>
        </p:spPr>
        <p:txBody>
          <a:bodyPr wrap="square" rtlCol="0">
            <a:spAutoFit/>
          </a:bodyPr>
          <a:lstStyle/>
          <a:p>
            <a:pPr algn="ctr"/>
            <a:r>
              <a:rPr lang="pt-BR" sz="1600" b="1" dirty="0">
                <a:solidFill>
                  <a:schemeClr val="bg1"/>
                </a:solidFill>
                <a:latin typeface="Montserrat" panose="00000500000000000000" pitchFamily="2" charset="0"/>
                <a:cs typeface="Calibri" panose="020F0502020204030204" pitchFamily="34" charset="0"/>
              </a:rPr>
              <a:t>m² de GLA/ </a:t>
            </a:r>
            <a:r>
              <a:rPr lang="pt-BR" sz="1600" b="1" dirty="0" err="1">
                <a:solidFill>
                  <a:schemeClr val="bg1"/>
                </a:solidFill>
                <a:latin typeface="Montserrat" panose="00000500000000000000" pitchFamily="2" charset="0"/>
                <a:cs typeface="Calibri" panose="020F0502020204030204" pitchFamily="34" charset="0"/>
              </a:rPr>
              <a:t>Plazas</a:t>
            </a:r>
            <a:endParaRPr lang="pt-BR" sz="1600" b="1" dirty="0">
              <a:solidFill>
                <a:schemeClr val="bg1"/>
              </a:solidFill>
              <a:latin typeface="Montserrat" panose="00000500000000000000" pitchFamily="2" charset="0"/>
              <a:cs typeface="Calibri" panose="020F0502020204030204" pitchFamily="34" charset="0"/>
            </a:endParaRPr>
          </a:p>
          <a:p>
            <a:pPr algn="ctr"/>
            <a:endParaRPr lang="pt-BR" sz="1600" dirty="0">
              <a:solidFill>
                <a:schemeClr val="bg1"/>
              </a:solidFill>
              <a:latin typeface="Montserrat" panose="00000500000000000000" pitchFamily="2" charset="0"/>
              <a:cs typeface="Calibri" panose="020F0502020204030204" pitchFamily="34" charset="0"/>
            </a:endParaRPr>
          </a:p>
          <a:p>
            <a:pPr algn="ctr"/>
            <a:r>
              <a:rPr lang="pt-BR" sz="2400" b="1" dirty="0">
                <a:solidFill>
                  <a:schemeClr val="bg1"/>
                </a:solidFill>
                <a:latin typeface="Montserrat" panose="00000500000000000000" pitchFamily="2" charset="0"/>
                <a:cs typeface="Calibri" panose="020F0502020204030204" pitchFamily="34" charset="0"/>
              </a:rPr>
              <a:t>16,6</a:t>
            </a:r>
          </a:p>
          <a:p>
            <a:endParaRPr lang="pt-BR" dirty="0"/>
          </a:p>
        </p:txBody>
      </p:sp>
      <p:grpSp>
        <p:nvGrpSpPr>
          <p:cNvPr id="8" name="Agrupar 7">
            <a:extLst>
              <a:ext uri="{FF2B5EF4-FFF2-40B4-BE49-F238E27FC236}">
                <a16:creationId xmlns:a16="http://schemas.microsoft.com/office/drawing/2014/main" id="{8A496AA0-508B-756C-7523-4F6097F32164}"/>
              </a:ext>
            </a:extLst>
          </p:cNvPr>
          <p:cNvGrpSpPr/>
          <p:nvPr/>
        </p:nvGrpSpPr>
        <p:grpSpPr>
          <a:xfrm>
            <a:off x="-36343" y="-165100"/>
            <a:ext cx="474964" cy="7020058"/>
            <a:chOff x="-23643" y="-165100"/>
            <a:chExt cx="474964" cy="7020058"/>
          </a:xfrm>
        </p:grpSpPr>
        <p:sp>
          <p:nvSpPr>
            <p:cNvPr id="9" name="Retângulo 8">
              <a:extLst>
                <a:ext uri="{FF2B5EF4-FFF2-40B4-BE49-F238E27FC236}">
                  <a16:creationId xmlns:a16="http://schemas.microsoft.com/office/drawing/2014/main" id="{CDF8ABA2-9A3E-1EA8-05E7-4D0EA0479393}"/>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 name="Retângulo 9">
              <a:extLst>
                <a:ext uri="{FF2B5EF4-FFF2-40B4-BE49-F238E27FC236}">
                  <a16:creationId xmlns:a16="http://schemas.microsoft.com/office/drawing/2014/main" id="{E43153B3-B284-FBD6-9E25-4BE05EABDCEC}"/>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Retângulo 11">
              <a:extLst>
                <a:ext uri="{FF2B5EF4-FFF2-40B4-BE49-F238E27FC236}">
                  <a16:creationId xmlns:a16="http://schemas.microsoft.com/office/drawing/2014/main" id="{AC26DE0F-1946-1F02-A4D8-C83E20EE5D86}"/>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3" name="Google Shape;96;p7">
            <a:extLst>
              <a:ext uri="{FF2B5EF4-FFF2-40B4-BE49-F238E27FC236}">
                <a16:creationId xmlns:a16="http://schemas.microsoft.com/office/drawing/2014/main" id="{A6E2D227-1CE7-3A55-E7E8-8274C9B10F34}"/>
              </a:ext>
            </a:extLst>
          </p:cNvPr>
          <p:cNvSpPr txBox="1"/>
          <p:nvPr/>
        </p:nvSpPr>
        <p:spPr>
          <a:xfrm>
            <a:off x="1440648" y="6408084"/>
            <a:ext cx="4436854" cy="230792"/>
          </a:xfrm>
          <a:prstGeom prst="rect">
            <a:avLst/>
          </a:prstGeom>
          <a:noFill/>
          <a:ln>
            <a:noFill/>
          </a:ln>
        </p:spPr>
        <p:txBody>
          <a:bodyPr spcFirstLastPara="1" wrap="square" lIns="91425" tIns="45700" rIns="91425" bIns="45700" anchor="t" anchorCtr="0">
            <a:spAutoFit/>
          </a:bodyPr>
          <a:lstStyle/>
          <a:p>
            <a:pPr algn="l"/>
            <a:r>
              <a:rPr lang="pt-BR" sz="850" dirty="0">
                <a:latin typeface="Montserrat" panose="00000500000000000000" pitchFamily="2" charset="0"/>
              </a:rPr>
              <a:t>Fuente: </a:t>
            </a:r>
            <a:r>
              <a:rPr lang="es-ES" sz="850" dirty="0">
                <a:latin typeface="Montserrat" panose="00000500000000000000" pitchFamily="2" charset="0"/>
              </a:rPr>
              <a:t>Estudio: </a:t>
            </a:r>
            <a:r>
              <a:rPr lang="es-419" sz="850" dirty="0">
                <a:latin typeface="Montserrat" panose="00000500000000000000" pitchFamily="2" charset="0"/>
              </a:rPr>
              <a:t>Censo Brasileño de Centros Comerciales.</a:t>
            </a:r>
          </a:p>
        </p:txBody>
      </p:sp>
      <p:sp>
        <p:nvSpPr>
          <p:cNvPr id="14" name="Retângulo: Cantos Arredondados 13">
            <a:extLst>
              <a:ext uri="{FF2B5EF4-FFF2-40B4-BE49-F238E27FC236}">
                <a16:creationId xmlns:a16="http://schemas.microsoft.com/office/drawing/2014/main" id="{36CF03A6-170E-954B-20D4-673BDB5D2878}"/>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36</a:t>
            </a:r>
          </a:p>
        </p:txBody>
      </p:sp>
      <p:sp>
        <p:nvSpPr>
          <p:cNvPr id="15" name="Retângulo: Cantos Arredondados 14">
            <a:hlinkClick r:id="rId3" action="ppaction://hlinksldjump"/>
            <a:extLst>
              <a:ext uri="{FF2B5EF4-FFF2-40B4-BE49-F238E27FC236}">
                <a16:creationId xmlns:a16="http://schemas.microsoft.com/office/drawing/2014/main" id="{02FA66EB-4BEB-1354-AFDF-95DD1EDE7FCC}"/>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5665799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tângulo 67">
            <a:extLst>
              <a:ext uri="{FF2B5EF4-FFF2-40B4-BE49-F238E27FC236}">
                <a16:creationId xmlns:a16="http://schemas.microsoft.com/office/drawing/2014/main" id="{2F5E7360-A300-78B7-41AF-3572812DD1E8}"/>
              </a:ext>
            </a:extLst>
          </p:cNvPr>
          <p:cNvSpPr/>
          <p:nvPr/>
        </p:nvSpPr>
        <p:spPr>
          <a:xfrm>
            <a:off x="5622935" y="-152400"/>
            <a:ext cx="6569065" cy="7353299"/>
          </a:xfrm>
          <a:prstGeom prst="rect">
            <a:avLst/>
          </a:prstGeom>
          <a:solidFill>
            <a:schemeClr val="bg1">
              <a:lumMod val="95000"/>
            </a:schemeClr>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 name="CaixaDeTexto 13">
            <a:extLst>
              <a:ext uri="{FF2B5EF4-FFF2-40B4-BE49-F238E27FC236}">
                <a16:creationId xmlns:a16="http://schemas.microsoft.com/office/drawing/2014/main" id="{445A45B3-8EEF-9815-4EF4-0E3F389F45DC}"/>
              </a:ext>
            </a:extLst>
          </p:cNvPr>
          <p:cNvSpPr txBox="1"/>
          <p:nvPr/>
        </p:nvSpPr>
        <p:spPr>
          <a:xfrm>
            <a:off x="1351409" y="806280"/>
            <a:ext cx="3360215" cy="1764586"/>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4000" b="1" dirty="0">
                <a:solidFill>
                  <a:srgbClr val="387BB9"/>
                </a:solidFill>
                <a:latin typeface="Montserrat" panose="00000500000000000000" pitchFamily="2" charset="0"/>
                <a:cs typeface="Segoe UI" panose="020B0502040204020203" pitchFamily="34" charset="0"/>
              </a:rPr>
              <a:t>Perfil de los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4000" b="1" dirty="0">
                <a:solidFill>
                  <a:srgbClr val="387BB9"/>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4000" b="1" dirty="0">
                <a:solidFill>
                  <a:srgbClr val="387BB9"/>
                </a:solidFill>
                <a:latin typeface="Montserrat" panose="00000500000000000000" pitchFamily="2" charset="0"/>
                <a:cs typeface="Segoe UI" panose="020B0502040204020203" pitchFamily="34" charset="0"/>
              </a:rPr>
              <a:t>comerciales</a:t>
            </a:r>
            <a:endParaRPr kumimoji="0" lang="es-419" sz="4000" b="0" i="0" u="none" strike="noStrike" kern="1200" cap="none" spc="300" normalizeH="0" baseline="0" dirty="0">
              <a:ln>
                <a:noFill/>
              </a:ln>
              <a:solidFill>
                <a:srgbClr val="387BB9"/>
              </a:solidFill>
              <a:effectLst/>
              <a:uLnTx/>
              <a:uFillTx/>
              <a:latin typeface="Montserrat" panose="00000500000000000000" pitchFamily="2" charset="0"/>
            </a:endParaRPr>
          </a:p>
        </p:txBody>
      </p:sp>
      <p:sp>
        <p:nvSpPr>
          <p:cNvPr id="15" name="CaixaDeTexto 14">
            <a:extLst>
              <a:ext uri="{FF2B5EF4-FFF2-40B4-BE49-F238E27FC236}">
                <a16:creationId xmlns:a16="http://schemas.microsoft.com/office/drawing/2014/main" id="{5505E626-857A-9167-E9D3-59CEE5A947B1}"/>
              </a:ext>
            </a:extLst>
          </p:cNvPr>
          <p:cNvSpPr txBox="1"/>
          <p:nvPr/>
        </p:nvSpPr>
        <p:spPr>
          <a:xfrm>
            <a:off x="1333352" y="2382076"/>
            <a:ext cx="5595176" cy="419987"/>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lvl="0" algn="l">
              <a:lnSpc>
                <a:spcPct val="150000"/>
              </a:lnSpc>
              <a:defRPr/>
            </a:pPr>
            <a:r>
              <a:rPr lang="es-419" sz="1600" spc="300" dirty="0">
                <a:solidFill>
                  <a:schemeClr val="tx1"/>
                </a:solidFill>
                <a:latin typeface="Montserrat" panose="00000500000000000000" pitchFamily="2" charset="0"/>
              </a:rPr>
              <a:t>TIENDAS</a:t>
            </a:r>
            <a:endParaRPr kumimoji="0" lang="es-419" sz="1600" b="0" i="0" u="none" strike="noStrike" kern="1200" cap="none" spc="300" normalizeH="0" baseline="0" dirty="0">
              <a:ln>
                <a:noFill/>
              </a:ln>
              <a:solidFill>
                <a:schemeClr val="tx1"/>
              </a:solidFill>
              <a:effectLst/>
              <a:uLnTx/>
              <a:uFillTx/>
              <a:latin typeface="Montserrat" panose="00000500000000000000" pitchFamily="2" charset="0"/>
            </a:endParaRPr>
          </a:p>
        </p:txBody>
      </p:sp>
      <p:sp>
        <p:nvSpPr>
          <p:cNvPr id="66" name="Elipse 65">
            <a:extLst>
              <a:ext uri="{FF2B5EF4-FFF2-40B4-BE49-F238E27FC236}">
                <a16:creationId xmlns:a16="http://schemas.microsoft.com/office/drawing/2014/main" id="{96853E22-0250-ABE7-EB91-0E42860CA0D6}"/>
              </a:ext>
            </a:extLst>
          </p:cNvPr>
          <p:cNvSpPr/>
          <p:nvPr/>
        </p:nvSpPr>
        <p:spPr>
          <a:xfrm>
            <a:off x="1124390" y="93768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67" name="Conector reto 66">
            <a:extLst>
              <a:ext uri="{FF2B5EF4-FFF2-40B4-BE49-F238E27FC236}">
                <a16:creationId xmlns:a16="http://schemas.microsoft.com/office/drawing/2014/main" id="{306106CC-F907-0E48-D6C7-DB5ABE9E880C}"/>
              </a:ext>
            </a:extLst>
          </p:cNvPr>
          <p:cNvCxnSpPr>
            <a:cxnSpLocks/>
          </p:cNvCxnSpPr>
          <p:nvPr/>
        </p:nvCxnSpPr>
        <p:spPr>
          <a:xfrm>
            <a:off x="1200063" y="-3775976"/>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9" name="Gráfico 8">
            <a:extLst>
              <a:ext uri="{FF2B5EF4-FFF2-40B4-BE49-F238E27FC236}">
                <a16:creationId xmlns:a16="http://schemas.microsoft.com/office/drawing/2014/main" id="{8145F608-B0BB-8DB9-6913-F4C195B48247}"/>
              </a:ext>
            </a:extLst>
          </p:cNvPr>
          <p:cNvGraphicFramePr/>
          <p:nvPr>
            <p:extLst>
              <p:ext uri="{D42A27DB-BD31-4B8C-83A1-F6EECF244321}">
                <p14:modId xmlns:p14="http://schemas.microsoft.com/office/powerpoint/2010/main" val="3990772917"/>
              </p:ext>
            </p:extLst>
          </p:nvPr>
        </p:nvGraphicFramePr>
        <p:xfrm>
          <a:off x="5389991" y="687554"/>
          <a:ext cx="7076329" cy="5769875"/>
        </p:xfrm>
        <a:graphic>
          <a:graphicData uri="http://schemas.openxmlformats.org/drawingml/2006/chart">
            <c:chart xmlns:c="http://schemas.openxmlformats.org/drawingml/2006/chart" xmlns:r="http://schemas.openxmlformats.org/officeDocument/2006/relationships" r:id="rId3"/>
          </a:graphicData>
        </a:graphic>
      </p:graphicFrame>
      <p:grpSp>
        <p:nvGrpSpPr>
          <p:cNvPr id="19" name="Agrupar 18">
            <a:extLst>
              <a:ext uri="{FF2B5EF4-FFF2-40B4-BE49-F238E27FC236}">
                <a16:creationId xmlns:a16="http://schemas.microsoft.com/office/drawing/2014/main" id="{8B40DECD-0EA8-2A55-99E0-CEADBA818332}"/>
              </a:ext>
            </a:extLst>
          </p:cNvPr>
          <p:cNvGrpSpPr/>
          <p:nvPr/>
        </p:nvGrpSpPr>
        <p:grpSpPr>
          <a:xfrm>
            <a:off x="-23643" y="-165100"/>
            <a:ext cx="474964" cy="7020058"/>
            <a:chOff x="-23643" y="-165100"/>
            <a:chExt cx="474964" cy="7020058"/>
          </a:xfrm>
        </p:grpSpPr>
        <p:sp>
          <p:nvSpPr>
            <p:cNvPr id="20" name="Retângulo 19">
              <a:extLst>
                <a:ext uri="{FF2B5EF4-FFF2-40B4-BE49-F238E27FC236}">
                  <a16:creationId xmlns:a16="http://schemas.microsoft.com/office/drawing/2014/main" id="{F13334EF-88D5-5447-ECC0-FF9D61449586}"/>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1" name="Retângulo 20">
              <a:extLst>
                <a:ext uri="{FF2B5EF4-FFF2-40B4-BE49-F238E27FC236}">
                  <a16:creationId xmlns:a16="http://schemas.microsoft.com/office/drawing/2014/main" id="{7B9641FD-3352-9DA0-B053-7A3C52FF6AD3}"/>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Retângulo 21">
              <a:extLst>
                <a:ext uri="{FF2B5EF4-FFF2-40B4-BE49-F238E27FC236}">
                  <a16:creationId xmlns:a16="http://schemas.microsoft.com/office/drawing/2014/main" id="{1FA89779-FE9F-77BE-F3C7-ED04AD7E2296}"/>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2" name="Retângulo 1">
            <a:hlinkClick r:id="rId4" action="ppaction://hlinksldjump"/>
            <a:extLst>
              <a:ext uri="{FF2B5EF4-FFF2-40B4-BE49-F238E27FC236}">
                <a16:creationId xmlns:a16="http://schemas.microsoft.com/office/drawing/2014/main" id="{79A0518A-34D0-BF1F-57A6-8357E0FC373B}"/>
              </a:ext>
            </a:extLst>
          </p:cNvPr>
          <p:cNvSpPr/>
          <p:nvPr/>
        </p:nvSpPr>
        <p:spPr>
          <a:xfrm>
            <a:off x="1275736" y="4236216"/>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dirty="0">
              <a:latin typeface="Century Gothic" panose="020B0502020202020204" pitchFamily="34" charset="0"/>
              <a:ea typeface="Verdana" panose="020B0604030504040204" pitchFamily="34" charset="0"/>
              <a:cs typeface="Verdana" panose="020B0604030504040204" pitchFamily="34" charset="0"/>
            </a:endParaRPr>
          </a:p>
        </p:txBody>
      </p:sp>
      <p:sp>
        <p:nvSpPr>
          <p:cNvPr id="3" name="CaixaDeTexto 2">
            <a:extLst>
              <a:ext uri="{FF2B5EF4-FFF2-40B4-BE49-F238E27FC236}">
                <a16:creationId xmlns:a16="http://schemas.microsoft.com/office/drawing/2014/main" id="{57F9341E-9424-8BBE-5F9E-4A46AFB3EF85}"/>
              </a:ext>
            </a:extLst>
          </p:cNvPr>
          <p:cNvSpPr txBox="1"/>
          <p:nvPr/>
        </p:nvSpPr>
        <p:spPr>
          <a:xfrm>
            <a:off x="1275736" y="3375717"/>
            <a:ext cx="3191381"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2000" dirty="0">
                <a:latin typeface="Montserrat" panose="00000500000000000000" pitchFamily="2" charset="0"/>
                <a:ea typeface="Segoe UI Black" panose="020B0A02040204020203" pitchFamily="34" charset="0"/>
                <a:cs typeface="Segoe UI Light" panose="020B0502040204020203" pitchFamily="34" charset="0"/>
              </a:rPr>
              <a:t>115.817</a:t>
            </a:r>
          </a:p>
        </p:txBody>
      </p:sp>
      <p:sp>
        <p:nvSpPr>
          <p:cNvPr id="4" name="CaixaDeTexto 3">
            <a:extLst>
              <a:ext uri="{FF2B5EF4-FFF2-40B4-BE49-F238E27FC236}">
                <a16:creationId xmlns:a16="http://schemas.microsoft.com/office/drawing/2014/main" id="{B8D0256A-3E1D-F04D-3F51-86A5A636B818}"/>
              </a:ext>
            </a:extLst>
          </p:cNvPr>
          <p:cNvSpPr txBox="1"/>
          <p:nvPr/>
        </p:nvSpPr>
        <p:spPr>
          <a:xfrm>
            <a:off x="1275736" y="3850963"/>
            <a:ext cx="4055455" cy="315599"/>
          </a:xfrm>
          <a:prstGeom prst="rect">
            <a:avLst/>
          </a:prstGeom>
          <a:noFill/>
        </p:spPr>
        <p:txBody>
          <a:bodyPr wrap="square" rtlCol="0" anchor="ctr">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es-419" b="1" dirty="0">
                <a:solidFill>
                  <a:schemeClr val="accent6">
                    <a:lumMod val="75000"/>
                  </a:schemeClr>
                </a:solidFill>
                <a:latin typeface="Montserrat" panose="00000500000000000000" pitchFamily="2" charset="0"/>
                <a:ea typeface="Segoe UI Black" panose="020B0A02040204020203" pitchFamily="34" charset="0"/>
                <a:cs typeface="Segoe UI Light" panose="020B0502040204020203" pitchFamily="34" charset="0"/>
              </a:rPr>
              <a:t>Tiendas por centro comercial</a:t>
            </a:r>
            <a:endParaRPr kumimoji="0" lang="es-419" b="1" i="0" u="none" strike="noStrike" kern="1200" cap="none" spc="0" normalizeH="0" baseline="0" dirty="0">
              <a:ln>
                <a:noFill/>
              </a:ln>
              <a:solidFill>
                <a:schemeClr val="accent6">
                  <a:lumMod val="75000"/>
                </a:schemeClr>
              </a:solidFill>
              <a:effectLst/>
              <a:uLnTx/>
              <a:uFillTx/>
              <a:latin typeface="Montserrat" panose="00000500000000000000" pitchFamily="2" charset="0"/>
              <a:ea typeface="Segoe UI Black" panose="020B0A02040204020203" pitchFamily="34" charset="0"/>
              <a:cs typeface="Segoe UI Light" panose="020B0502040204020203" pitchFamily="34" charset="0"/>
            </a:endParaRPr>
          </a:p>
        </p:txBody>
      </p:sp>
      <p:sp>
        <p:nvSpPr>
          <p:cNvPr id="5" name="CaixaDeTexto 4">
            <a:extLst>
              <a:ext uri="{FF2B5EF4-FFF2-40B4-BE49-F238E27FC236}">
                <a16:creationId xmlns:a16="http://schemas.microsoft.com/office/drawing/2014/main" id="{685545FA-C966-9612-70FC-99F7319FF5FC}"/>
              </a:ext>
            </a:extLst>
          </p:cNvPr>
          <p:cNvSpPr txBox="1"/>
          <p:nvPr/>
        </p:nvSpPr>
        <p:spPr>
          <a:xfrm>
            <a:off x="1275736" y="4190182"/>
            <a:ext cx="3191381"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2000" dirty="0">
                <a:latin typeface="Montserrat" panose="00000500000000000000" pitchFamily="2" charset="0"/>
                <a:ea typeface="Segoe UI Black" panose="020B0A02040204020203" pitchFamily="34" charset="0"/>
                <a:cs typeface="Segoe UI Light" panose="020B0502040204020203" pitchFamily="34" charset="0"/>
              </a:rPr>
              <a:t>180</a:t>
            </a:r>
            <a:endParaRPr kumimoji="0" lang="es-419" sz="2000" b="0"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Light" panose="020B0502040204020203" pitchFamily="34" charset="0"/>
            </a:endParaRPr>
          </a:p>
        </p:txBody>
      </p:sp>
      <p:sp>
        <p:nvSpPr>
          <p:cNvPr id="6" name="CaixaDeTexto 5">
            <a:extLst>
              <a:ext uri="{FF2B5EF4-FFF2-40B4-BE49-F238E27FC236}">
                <a16:creationId xmlns:a16="http://schemas.microsoft.com/office/drawing/2014/main" id="{7D32C7EC-5153-4BB6-6CD5-A18442F70029}"/>
              </a:ext>
            </a:extLst>
          </p:cNvPr>
          <p:cNvSpPr txBox="1"/>
          <p:nvPr/>
        </p:nvSpPr>
        <p:spPr>
          <a:xfrm>
            <a:off x="1275736" y="3079109"/>
            <a:ext cx="2979047" cy="315599"/>
          </a:xfrm>
          <a:prstGeom prst="rect">
            <a:avLst/>
          </a:prstGeom>
          <a:noFill/>
        </p:spPr>
        <p:txBody>
          <a:bodyPr wrap="square" rtlCol="0" anchor="ctr">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s-419" b="1" i="0" u="none" strike="noStrike" kern="1200" cap="none" spc="0" normalizeH="0" baseline="0" dirty="0">
                <a:ln>
                  <a:noFill/>
                </a:ln>
                <a:solidFill>
                  <a:schemeClr val="accent6">
                    <a:lumMod val="75000"/>
                  </a:schemeClr>
                </a:solidFill>
                <a:effectLst/>
                <a:uLnTx/>
                <a:uFillTx/>
                <a:latin typeface="Montserrat" panose="00000500000000000000" pitchFamily="2" charset="0"/>
                <a:ea typeface="Segoe UI Black" panose="020B0A02040204020203" pitchFamily="34" charset="0"/>
                <a:cs typeface="Segoe UI Light" panose="020B0502040204020203" pitchFamily="34" charset="0"/>
              </a:rPr>
              <a:t>Total de tiendas</a:t>
            </a:r>
          </a:p>
        </p:txBody>
      </p:sp>
      <p:sp>
        <p:nvSpPr>
          <p:cNvPr id="7" name="CaixaDeTexto 6">
            <a:extLst>
              <a:ext uri="{FF2B5EF4-FFF2-40B4-BE49-F238E27FC236}">
                <a16:creationId xmlns:a16="http://schemas.microsoft.com/office/drawing/2014/main" id="{2F3BC99B-502B-31F8-6CB7-38C2453650DF}"/>
              </a:ext>
            </a:extLst>
          </p:cNvPr>
          <p:cNvSpPr txBox="1"/>
          <p:nvPr/>
        </p:nvSpPr>
        <p:spPr>
          <a:xfrm>
            <a:off x="1275736" y="4602399"/>
            <a:ext cx="2977064" cy="315599"/>
          </a:xfrm>
          <a:prstGeom prst="rect">
            <a:avLst/>
          </a:prstGeom>
          <a:noFill/>
        </p:spPr>
        <p:txBody>
          <a:bodyPr wrap="square" rtlCol="0" anchor="ctr">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s-419" b="1" i="0" u="none" strike="noStrike" kern="1200" cap="none" spc="0" normalizeH="0" baseline="0" dirty="0">
                <a:ln>
                  <a:noFill/>
                </a:ln>
                <a:solidFill>
                  <a:schemeClr val="accent6">
                    <a:lumMod val="75000"/>
                  </a:schemeClr>
                </a:solidFill>
                <a:effectLst/>
                <a:uLnTx/>
                <a:uFillTx/>
                <a:latin typeface="Montserrat" panose="00000500000000000000" pitchFamily="2" charset="0"/>
                <a:ea typeface="Segoe UI Black" panose="020B0A02040204020203" pitchFamily="34" charset="0"/>
                <a:cs typeface="Segoe UI Light" panose="020B0502040204020203" pitchFamily="34" charset="0"/>
              </a:rPr>
              <a:t>Salas de cine</a:t>
            </a:r>
          </a:p>
        </p:txBody>
      </p:sp>
      <p:sp>
        <p:nvSpPr>
          <p:cNvPr id="8" name="CaixaDeTexto 7">
            <a:extLst>
              <a:ext uri="{FF2B5EF4-FFF2-40B4-BE49-F238E27FC236}">
                <a16:creationId xmlns:a16="http://schemas.microsoft.com/office/drawing/2014/main" id="{C9FC6170-87F0-277D-1839-53CBB967F06E}"/>
              </a:ext>
            </a:extLst>
          </p:cNvPr>
          <p:cNvSpPr txBox="1"/>
          <p:nvPr/>
        </p:nvSpPr>
        <p:spPr>
          <a:xfrm>
            <a:off x="1275736" y="4897667"/>
            <a:ext cx="3191381"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2000" dirty="0">
                <a:latin typeface="Montserrat" panose="00000500000000000000" pitchFamily="2" charset="0"/>
                <a:ea typeface="Segoe UI Black" panose="020B0A02040204020203" pitchFamily="34" charset="0"/>
                <a:cs typeface="Segoe UI Light" panose="020B0502040204020203" pitchFamily="34" charset="0"/>
              </a:rPr>
              <a:t>3.051</a:t>
            </a:r>
          </a:p>
        </p:txBody>
      </p:sp>
      <p:sp>
        <p:nvSpPr>
          <p:cNvPr id="10" name="CaixaDeTexto 9">
            <a:extLst>
              <a:ext uri="{FF2B5EF4-FFF2-40B4-BE49-F238E27FC236}">
                <a16:creationId xmlns:a16="http://schemas.microsoft.com/office/drawing/2014/main" id="{AC736777-3ABE-6C5C-4585-27BF148F984A}"/>
              </a:ext>
            </a:extLst>
          </p:cNvPr>
          <p:cNvSpPr txBox="1"/>
          <p:nvPr/>
        </p:nvSpPr>
        <p:spPr>
          <a:xfrm>
            <a:off x="1275736" y="5329448"/>
            <a:ext cx="2741093" cy="537198"/>
          </a:xfrm>
          <a:prstGeom prst="rect">
            <a:avLst/>
          </a:prstGeom>
          <a:noFill/>
        </p:spPr>
        <p:txBody>
          <a:bodyPr wrap="square" rtlCol="0" anchor="ctr">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s-419" b="1" i="0" u="none" strike="noStrike" kern="1200" cap="none" spc="0" normalizeH="0" baseline="0" dirty="0">
                <a:ln>
                  <a:noFill/>
                </a:ln>
                <a:solidFill>
                  <a:schemeClr val="accent6">
                    <a:lumMod val="75000"/>
                  </a:schemeClr>
                </a:solidFill>
                <a:effectLst/>
                <a:uLnTx/>
                <a:uFillTx/>
                <a:latin typeface="Montserrat" panose="00000500000000000000" pitchFamily="2" charset="0"/>
                <a:ea typeface="Segoe UI Black" panose="020B0A02040204020203" pitchFamily="34" charset="0"/>
                <a:cs typeface="Segoe UI Light" panose="020B0502040204020203" pitchFamily="34" charset="0"/>
              </a:rPr>
              <a:t>Promedio de salas por centro comercial</a:t>
            </a:r>
          </a:p>
        </p:txBody>
      </p:sp>
      <p:sp>
        <p:nvSpPr>
          <p:cNvPr id="23" name="CaixaDeTexto 22">
            <a:extLst>
              <a:ext uri="{FF2B5EF4-FFF2-40B4-BE49-F238E27FC236}">
                <a16:creationId xmlns:a16="http://schemas.microsoft.com/office/drawing/2014/main" id="{7CF1B5C5-1869-D368-40CF-A8673D112B2B}"/>
              </a:ext>
            </a:extLst>
          </p:cNvPr>
          <p:cNvSpPr txBox="1"/>
          <p:nvPr/>
        </p:nvSpPr>
        <p:spPr>
          <a:xfrm>
            <a:off x="1275736" y="5866146"/>
            <a:ext cx="3191381" cy="35394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2000" dirty="0">
                <a:latin typeface="Montserrat" panose="00000500000000000000" pitchFamily="2" charset="0"/>
                <a:ea typeface="Segoe UI Black" panose="020B0A02040204020203" pitchFamily="34" charset="0"/>
                <a:cs typeface="Segoe UI Light" panose="020B0502040204020203" pitchFamily="34" charset="0"/>
              </a:rPr>
              <a:t>4,9</a:t>
            </a:r>
            <a:endParaRPr kumimoji="0" lang="es-419" sz="2000" b="0" i="0" u="none" strike="noStrike" kern="1200" cap="none" spc="0" normalizeH="0" baseline="0" dirty="0">
              <a:ln>
                <a:noFill/>
              </a:ln>
              <a:effectLst/>
              <a:uLnTx/>
              <a:uFillTx/>
              <a:latin typeface="Montserrat" panose="00000500000000000000" pitchFamily="2" charset="0"/>
              <a:ea typeface="Segoe UI Black" panose="020B0A02040204020203" pitchFamily="34" charset="0"/>
              <a:cs typeface="Segoe UI Light" panose="020B0502040204020203" pitchFamily="34" charset="0"/>
            </a:endParaRPr>
          </a:p>
        </p:txBody>
      </p:sp>
      <p:sp>
        <p:nvSpPr>
          <p:cNvPr id="11" name="Google Shape;96;p7">
            <a:extLst>
              <a:ext uri="{FF2B5EF4-FFF2-40B4-BE49-F238E27FC236}">
                <a16:creationId xmlns:a16="http://schemas.microsoft.com/office/drawing/2014/main" id="{ACEB9125-3862-D50B-BB57-F0F359D97D2F}"/>
              </a:ext>
            </a:extLst>
          </p:cNvPr>
          <p:cNvSpPr txBox="1"/>
          <p:nvPr/>
        </p:nvSpPr>
        <p:spPr>
          <a:xfrm>
            <a:off x="1335155" y="6396762"/>
            <a:ext cx="4436854" cy="230792"/>
          </a:xfrm>
          <a:prstGeom prst="rect">
            <a:avLst/>
          </a:prstGeom>
          <a:noFill/>
          <a:ln>
            <a:noFill/>
          </a:ln>
        </p:spPr>
        <p:txBody>
          <a:bodyPr spcFirstLastPara="1" wrap="square" lIns="91425" tIns="45700" rIns="91425" bIns="45700" anchor="t" anchorCtr="0">
            <a:spAutoFit/>
          </a:bodyPr>
          <a:lstStyle/>
          <a:p>
            <a:pPr algn="l"/>
            <a:r>
              <a:rPr lang="pt-BR" sz="850" dirty="0">
                <a:latin typeface="Montserrat" panose="00000500000000000000" pitchFamily="2" charset="0"/>
              </a:rPr>
              <a:t>Fuente: </a:t>
            </a:r>
            <a:r>
              <a:rPr lang="es-ES" sz="850" dirty="0">
                <a:latin typeface="Montserrat" panose="00000500000000000000" pitchFamily="2" charset="0"/>
              </a:rPr>
              <a:t>Estudio: </a:t>
            </a:r>
            <a:r>
              <a:rPr lang="es-419" sz="850" dirty="0">
                <a:latin typeface="Montserrat" panose="00000500000000000000" pitchFamily="2" charset="0"/>
              </a:rPr>
              <a:t>Censo Brasileño de Centros Comerciales.</a:t>
            </a:r>
          </a:p>
        </p:txBody>
      </p:sp>
      <p:sp>
        <p:nvSpPr>
          <p:cNvPr id="12" name="Retângulo: Cantos Arredondados 11">
            <a:extLst>
              <a:ext uri="{FF2B5EF4-FFF2-40B4-BE49-F238E27FC236}">
                <a16:creationId xmlns:a16="http://schemas.microsoft.com/office/drawing/2014/main" id="{9D892C18-B7FF-CEE8-29A6-4F9A21E335A6}"/>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37</a:t>
            </a:r>
          </a:p>
        </p:txBody>
      </p:sp>
      <p:sp>
        <p:nvSpPr>
          <p:cNvPr id="13" name="Retângulo: Cantos Arredondados 12">
            <a:hlinkClick r:id="rId4" action="ppaction://hlinksldjump"/>
            <a:extLst>
              <a:ext uri="{FF2B5EF4-FFF2-40B4-BE49-F238E27FC236}">
                <a16:creationId xmlns:a16="http://schemas.microsoft.com/office/drawing/2014/main" id="{26CB8AFF-447B-FEB7-DDDD-414BA9938D30}"/>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97164572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996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789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85473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7" name="Tabela 6">
            <a:extLst>
              <a:ext uri="{FF2B5EF4-FFF2-40B4-BE49-F238E27FC236}">
                <a16:creationId xmlns:a16="http://schemas.microsoft.com/office/drawing/2014/main" id="{AB49BEC5-BD74-02E4-E901-9718AAA904CE}"/>
              </a:ext>
            </a:extLst>
          </p:cNvPr>
          <p:cNvGraphicFramePr>
            <a:graphicFrameLocks noGrp="1"/>
          </p:cNvGraphicFramePr>
          <p:nvPr>
            <p:extLst>
              <p:ext uri="{D42A27DB-BD31-4B8C-83A1-F6EECF244321}">
                <p14:modId xmlns:p14="http://schemas.microsoft.com/office/powerpoint/2010/main" val="3153080865"/>
              </p:ext>
            </p:extLst>
          </p:nvPr>
        </p:nvGraphicFramePr>
        <p:xfrm>
          <a:off x="5314953" y="-1"/>
          <a:ext cx="6119999" cy="6854959"/>
        </p:xfrm>
        <a:graphic>
          <a:graphicData uri="http://schemas.openxmlformats.org/drawingml/2006/table">
            <a:tbl>
              <a:tblPr/>
              <a:tblGrid>
                <a:gridCol w="1963812">
                  <a:extLst>
                    <a:ext uri="{9D8B030D-6E8A-4147-A177-3AD203B41FA5}">
                      <a16:colId xmlns:a16="http://schemas.microsoft.com/office/drawing/2014/main" val="1127881820"/>
                    </a:ext>
                  </a:extLst>
                </a:gridCol>
                <a:gridCol w="1963812">
                  <a:extLst>
                    <a:ext uri="{9D8B030D-6E8A-4147-A177-3AD203B41FA5}">
                      <a16:colId xmlns:a16="http://schemas.microsoft.com/office/drawing/2014/main" val="2970011193"/>
                    </a:ext>
                  </a:extLst>
                </a:gridCol>
                <a:gridCol w="2192375">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3012483457"/>
                  </a:ext>
                </a:extLst>
              </a:tr>
              <a:tr h="346102">
                <a:tc>
                  <a:txBody>
                    <a:bodyPr/>
                    <a:lstStyle/>
                    <a:p>
                      <a:pPr algn="ctr" fontAlgn="b"/>
                      <a:r>
                        <a:rPr lang="pt-BR" sz="1100" b="0" i="0" u="none" strike="noStrike" dirty="0">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55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307562550"/>
                  </a:ext>
                </a:extLst>
              </a:tr>
              <a:tr h="313241">
                <a:tc>
                  <a:txBody>
                    <a:bodyPr/>
                    <a:lstStyle/>
                    <a:p>
                      <a:pPr algn="ctr" fontAlgn="b"/>
                      <a:r>
                        <a:rPr lang="pt-BR" sz="1100" b="0" i="0" u="none" strike="noStrike" dirty="0">
                          <a:solidFill>
                            <a:srgbClr val="000000"/>
                          </a:solidFill>
                          <a:effectLst/>
                          <a:latin typeface="Montserrat" panose="00000500000000000000" pitchFamily="2" charset="0"/>
                        </a:rPr>
                        <a:t>Rio de Janeiro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Rio de Janeiro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42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54193406"/>
                  </a:ext>
                </a:extLst>
              </a:tr>
              <a:tr h="313241">
                <a:tc>
                  <a:txBody>
                    <a:bodyPr/>
                    <a:lstStyle/>
                    <a:p>
                      <a:pPr algn="ctr" fontAlgn="b"/>
                      <a:r>
                        <a:rPr lang="pt-BR" sz="1100" b="0" i="0" u="none" strike="noStrike" dirty="0">
                          <a:solidFill>
                            <a:srgbClr val="000000"/>
                          </a:solidFill>
                          <a:effectLst/>
                          <a:latin typeface="Montserrat" panose="00000500000000000000" pitchFamily="2" charset="0"/>
                        </a:rPr>
                        <a:t>Brasília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Distrito Federal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21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029500507"/>
                  </a:ext>
                </a:extLst>
              </a:tr>
              <a:tr h="313241">
                <a:tc>
                  <a:txBody>
                    <a:bodyPr/>
                    <a:lstStyle/>
                    <a:p>
                      <a:pPr algn="ctr" fontAlgn="b"/>
                      <a:r>
                        <a:rPr lang="pt-BR" sz="1100" b="0" i="0" u="none" strike="noStrike">
                          <a:solidFill>
                            <a:srgbClr val="000000"/>
                          </a:solidFill>
                          <a:effectLst/>
                          <a:latin typeface="Montserrat" panose="00000500000000000000" pitchFamily="2" charset="0"/>
                        </a:rPr>
                        <a:t>Goiânia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Goiás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677110436"/>
                  </a:ext>
                </a:extLst>
              </a:tr>
              <a:tr h="313241">
                <a:tc>
                  <a:txBody>
                    <a:bodyPr/>
                    <a:lstStyle/>
                    <a:p>
                      <a:pPr algn="ctr" fontAlgn="b"/>
                      <a:r>
                        <a:rPr lang="pt-BR" sz="1100" b="0" i="0" u="none" strike="noStrike">
                          <a:solidFill>
                            <a:srgbClr val="000000"/>
                          </a:solidFill>
                          <a:effectLst/>
                          <a:latin typeface="Montserrat" panose="00000500000000000000" pitchFamily="2" charset="0"/>
                        </a:rPr>
                        <a:t>Belo Horizonte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Minas Gerais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876499050"/>
                  </a:ext>
                </a:extLst>
              </a:tr>
              <a:tr h="313241">
                <a:tc>
                  <a:txBody>
                    <a:bodyPr/>
                    <a:lstStyle/>
                    <a:p>
                      <a:pPr algn="ctr" fontAlgn="b"/>
                      <a:r>
                        <a:rPr lang="pt-BR" sz="1100" b="0" i="0" u="none" strike="noStrike">
                          <a:solidFill>
                            <a:srgbClr val="000000"/>
                          </a:solidFill>
                          <a:effectLst/>
                          <a:latin typeface="Montserrat" panose="00000500000000000000" pitchFamily="2" charset="0"/>
                        </a:rPr>
                        <a:t>Porto Alegre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Rio Grande do Sul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564501830"/>
                  </a:ext>
                </a:extLst>
              </a:tr>
              <a:tr h="313241">
                <a:tc>
                  <a:txBody>
                    <a:bodyPr/>
                    <a:lstStyle/>
                    <a:p>
                      <a:pPr algn="ctr" fontAlgn="b"/>
                      <a:r>
                        <a:rPr lang="pt-BR" sz="1100" b="0" i="0" u="none" strike="noStrike">
                          <a:solidFill>
                            <a:srgbClr val="000000"/>
                          </a:solidFill>
                          <a:effectLst/>
                          <a:latin typeface="Montserrat" panose="00000500000000000000" pitchFamily="2" charset="0"/>
                        </a:rPr>
                        <a:t>Curitiba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Paraná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45025016"/>
                  </a:ext>
                </a:extLst>
              </a:tr>
              <a:tr h="313241">
                <a:tc>
                  <a:txBody>
                    <a:bodyPr/>
                    <a:lstStyle/>
                    <a:p>
                      <a:pPr algn="ctr" fontAlgn="b"/>
                      <a:r>
                        <a:rPr lang="pt-BR" sz="1100" b="0" i="0" u="none" strike="noStrike">
                          <a:solidFill>
                            <a:srgbClr val="000000"/>
                          </a:solidFill>
                          <a:effectLst/>
                          <a:latin typeface="Montserrat" panose="00000500000000000000" pitchFamily="2" charset="0"/>
                        </a:rPr>
                        <a:t>Fortaleza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Ceará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346920883"/>
                  </a:ext>
                </a:extLst>
              </a:tr>
              <a:tr h="313241">
                <a:tc>
                  <a:txBody>
                    <a:bodyPr/>
                    <a:lstStyle/>
                    <a:p>
                      <a:pPr algn="ctr" fontAlgn="b"/>
                      <a:r>
                        <a:rPr lang="pt-BR" sz="1100" b="0" i="0" u="none" strike="noStrike">
                          <a:solidFill>
                            <a:srgbClr val="000000"/>
                          </a:solidFill>
                          <a:effectLst/>
                          <a:latin typeface="Montserrat" panose="00000500000000000000" pitchFamily="2" charset="0"/>
                        </a:rPr>
                        <a:t>Manaus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Amazonas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419818861"/>
                  </a:ext>
                </a:extLst>
              </a:tr>
              <a:tr h="313241">
                <a:tc>
                  <a:txBody>
                    <a:bodyPr/>
                    <a:lstStyle/>
                    <a:p>
                      <a:pPr algn="ctr" fontAlgn="b"/>
                      <a:r>
                        <a:rPr lang="pt-BR" sz="1100" b="0" i="0" u="none" strike="noStrike">
                          <a:solidFill>
                            <a:srgbClr val="000000"/>
                          </a:solidFill>
                          <a:effectLst/>
                          <a:latin typeface="Montserrat" panose="00000500000000000000" pitchFamily="2" charset="0"/>
                        </a:rPr>
                        <a:t>Salvador</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Bahia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10</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167419498"/>
                  </a:ext>
                </a:extLst>
              </a:tr>
              <a:tr h="313241">
                <a:tc>
                  <a:txBody>
                    <a:bodyPr/>
                    <a:lstStyle/>
                    <a:p>
                      <a:pPr algn="ctr" fontAlgn="b"/>
                      <a:r>
                        <a:rPr lang="pt-BR" sz="1100" b="0" i="0" u="none" strike="noStrike">
                          <a:solidFill>
                            <a:srgbClr val="000000"/>
                          </a:solidFill>
                          <a:effectLst/>
                          <a:latin typeface="Montserrat" panose="00000500000000000000" pitchFamily="2" charset="0"/>
                        </a:rPr>
                        <a:t>Campinas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611518731"/>
                  </a:ext>
                </a:extLst>
              </a:tr>
              <a:tr h="313241">
                <a:tc>
                  <a:txBody>
                    <a:bodyPr/>
                    <a:lstStyle/>
                    <a:p>
                      <a:pPr algn="ctr" fontAlgn="b"/>
                      <a:r>
                        <a:rPr lang="pt-BR" sz="1100" b="0" i="0" u="none" strike="noStrike">
                          <a:solidFill>
                            <a:srgbClr val="000000"/>
                          </a:solidFill>
                          <a:effectLst/>
                          <a:latin typeface="Montserrat" panose="00000500000000000000" pitchFamily="2" charset="0"/>
                        </a:rPr>
                        <a:t>Londrina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Paraná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7</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868210076"/>
                  </a:ext>
                </a:extLst>
              </a:tr>
              <a:tr h="313241">
                <a:tc>
                  <a:txBody>
                    <a:bodyPr/>
                    <a:lstStyle/>
                    <a:p>
                      <a:pPr algn="ctr" fontAlgn="b"/>
                      <a:r>
                        <a:rPr lang="pt-BR" sz="1100" b="0" i="0" u="none" strike="noStrike">
                          <a:solidFill>
                            <a:srgbClr val="000000"/>
                          </a:solidFill>
                          <a:effectLst/>
                          <a:latin typeface="Montserrat" panose="00000500000000000000" pitchFamily="2" charset="0"/>
                        </a:rPr>
                        <a:t>João Pessoa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Paraiba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98721223"/>
                  </a:ext>
                </a:extLst>
              </a:tr>
              <a:tr h="313241">
                <a:tc>
                  <a:txBody>
                    <a:bodyPr/>
                    <a:lstStyle/>
                    <a:p>
                      <a:pPr algn="ctr" fontAlgn="b"/>
                      <a:r>
                        <a:rPr lang="pt-BR" sz="1100" b="0" i="0" u="none" strike="noStrike">
                          <a:solidFill>
                            <a:srgbClr val="000000"/>
                          </a:solidFill>
                          <a:effectLst/>
                          <a:latin typeface="Montserrat" panose="00000500000000000000" pitchFamily="2" charset="0"/>
                        </a:rPr>
                        <a:t>Natal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Rio Grande do Norte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1588115436"/>
                  </a:ext>
                </a:extLst>
              </a:tr>
              <a:tr h="313241">
                <a:tc>
                  <a:txBody>
                    <a:bodyPr/>
                    <a:lstStyle/>
                    <a:p>
                      <a:pPr algn="ctr" fontAlgn="b"/>
                      <a:r>
                        <a:rPr lang="pt-BR" sz="1100" b="0" i="0" u="none" strike="noStrike">
                          <a:solidFill>
                            <a:srgbClr val="000000"/>
                          </a:solidFill>
                          <a:effectLst/>
                          <a:latin typeface="Montserrat" panose="00000500000000000000" pitchFamily="2" charset="0"/>
                        </a:rPr>
                        <a:t>Recife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Pernambuco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70546853"/>
                  </a:ext>
                </a:extLst>
              </a:tr>
              <a:tr h="313241">
                <a:tc>
                  <a:txBody>
                    <a:bodyPr/>
                    <a:lstStyle/>
                    <a:p>
                      <a:pPr algn="ctr" fontAlgn="b"/>
                      <a:r>
                        <a:rPr lang="pt-BR" sz="1100" b="0" i="0" u="none" strike="noStrike">
                          <a:solidFill>
                            <a:srgbClr val="000000"/>
                          </a:solidFill>
                          <a:effectLst/>
                          <a:latin typeface="Montserrat" panose="00000500000000000000" pitchFamily="2" charset="0"/>
                        </a:rPr>
                        <a:t>São José dos Campos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4163213381"/>
                  </a:ext>
                </a:extLst>
              </a:tr>
              <a:tr h="313241">
                <a:tc>
                  <a:txBody>
                    <a:bodyPr/>
                    <a:lstStyle/>
                    <a:p>
                      <a:pPr algn="ctr" fontAlgn="b"/>
                      <a:r>
                        <a:rPr lang="pt-BR" sz="1100" b="0" i="0" u="none" strike="noStrike">
                          <a:solidFill>
                            <a:srgbClr val="000000"/>
                          </a:solidFill>
                          <a:effectLst/>
                          <a:latin typeface="Montserrat" panose="00000500000000000000" pitchFamily="2" charset="0"/>
                        </a:rPr>
                        <a:t>São Luís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Maranhão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6</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62121646"/>
                  </a:ext>
                </a:extLst>
              </a:tr>
              <a:tr h="313241">
                <a:tc>
                  <a:txBody>
                    <a:bodyPr/>
                    <a:lstStyle/>
                    <a:p>
                      <a:pPr algn="ctr" fontAlgn="b"/>
                      <a:r>
                        <a:rPr lang="pt-BR" sz="1100" b="0" i="0" u="none" strike="noStrike">
                          <a:solidFill>
                            <a:srgbClr val="000000"/>
                          </a:solidFill>
                          <a:effectLst/>
                          <a:latin typeface="Montserrat" panose="00000500000000000000" pitchFamily="2" charset="0"/>
                        </a:rPr>
                        <a:t>Barueri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1391665"/>
                  </a:ext>
                </a:extLst>
              </a:tr>
              <a:tr h="313241">
                <a:tc>
                  <a:txBody>
                    <a:bodyPr/>
                    <a:lstStyle/>
                    <a:p>
                      <a:pPr algn="ctr" fontAlgn="b"/>
                      <a:r>
                        <a:rPr lang="pt-BR" sz="1100" b="0" i="0" u="none" strike="noStrike">
                          <a:solidFill>
                            <a:srgbClr val="000000"/>
                          </a:solidFill>
                          <a:effectLst/>
                          <a:latin typeface="Montserrat" panose="00000500000000000000" pitchFamily="2" charset="0"/>
                        </a:rPr>
                        <a:t>Belém</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Pará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008839217"/>
                  </a:ext>
                </a:extLst>
              </a:tr>
              <a:tr h="313241">
                <a:tc>
                  <a:txBody>
                    <a:bodyPr/>
                    <a:lstStyle/>
                    <a:p>
                      <a:pPr algn="ctr" fontAlgn="b"/>
                      <a:r>
                        <a:rPr lang="pt-BR" sz="1100" b="0" i="0" u="none" strike="noStrike">
                          <a:solidFill>
                            <a:srgbClr val="000000"/>
                          </a:solidFill>
                          <a:effectLst/>
                          <a:latin typeface="Montserrat" panose="00000500000000000000" pitchFamily="2" charset="0"/>
                        </a:rPr>
                        <a:t>Guarulhos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906525199"/>
                  </a:ext>
                </a:extLst>
              </a:tr>
            </a:tbl>
          </a:graphicData>
        </a:graphic>
      </p:graphicFrame>
      <p:grpSp>
        <p:nvGrpSpPr>
          <p:cNvPr id="14" name="Agrupar 13">
            <a:extLst>
              <a:ext uri="{FF2B5EF4-FFF2-40B4-BE49-F238E27FC236}">
                <a16:creationId xmlns:a16="http://schemas.microsoft.com/office/drawing/2014/main" id="{4DCEAE69-5935-0084-38A7-908744AA437A}"/>
              </a:ext>
            </a:extLst>
          </p:cNvPr>
          <p:cNvGrpSpPr/>
          <p:nvPr/>
        </p:nvGrpSpPr>
        <p:grpSpPr>
          <a:xfrm>
            <a:off x="-23643" y="-165100"/>
            <a:ext cx="474964" cy="7020058"/>
            <a:chOff x="-23643" y="-165100"/>
            <a:chExt cx="474964" cy="7020058"/>
          </a:xfrm>
        </p:grpSpPr>
        <p:sp>
          <p:nvSpPr>
            <p:cNvPr id="15" name="Retângulo 14">
              <a:extLst>
                <a:ext uri="{FF2B5EF4-FFF2-40B4-BE49-F238E27FC236}">
                  <a16:creationId xmlns:a16="http://schemas.microsoft.com/office/drawing/2014/main" id="{191DD0BD-C40B-1747-BD74-FC338050F8D9}"/>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Retângulo 15">
              <a:extLst>
                <a:ext uri="{FF2B5EF4-FFF2-40B4-BE49-F238E27FC236}">
                  <a16:creationId xmlns:a16="http://schemas.microsoft.com/office/drawing/2014/main" id="{2F6AA702-5F02-F687-3C07-F9ECF50FED48}"/>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Retângulo 16">
              <a:extLst>
                <a:ext uri="{FF2B5EF4-FFF2-40B4-BE49-F238E27FC236}">
                  <a16:creationId xmlns:a16="http://schemas.microsoft.com/office/drawing/2014/main" id="{CC9E078A-6CC7-233B-A732-12A406F88795}"/>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6" name="CaixaDeTexto 5">
            <a:extLst>
              <a:ext uri="{FF2B5EF4-FFF2-40B4-BE49-F238E27FC236}">
                <a16:creationId xmlns:a16="http://schemas.microsoft.com/office/drawing/2014/main" id="{B405AB18-1D53-DDC9-BF10-5544DB0915E7}"/>
              </a:ext>
            </a:extLst>
          </p:cNvPr>
          <p:cNvSpPr txBox="1"/>
          <p:nvPr/>
        </p:nvSpPr>
        <p:spPr>
          <a:xfrm>
            <a:off x="996450" y="4829308"/>
            <a:ext cx="3725700"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Al contar el número de ciudades con centros comerciales, se incluyen aquellas con centros comerciales por inaugurar en 2023.</a:t>
            </a:r>
            <a:endParaRPr lang="es-419" sz="900" dirty="0">
              <a:latin typeface="Montserrat" panose="00000500000000000000" pitchFamily="2" charset="0"/>
              <a:cs typeface="Calibri" panose="020F0502020204030204" pitchFamily="34" charset="0"/>
            </a:endParaRPr>
          </a:p>
        </p:txBody>
      </p:sp>
      <p:sp>
        <p:nvSpPr>
          <p:cNvPr id="5" name="Retângulo: Cantos Arredondados 4">
            <a:extLst>
              <a:ext uri="{FF2B5EF4-FFF2-40B4-BE49-F238E27FC236}">
                <a16:creationId xmlns:a16="http://schemas.microsoft.com/office/drawing/2014/main" id="{8437BC11-7D96-5A70-C53B-2E1A802B1AE0}"/>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38</a:t>
            </a:r>
          </a:p>
        </p:txBody>
      </p:sp>
      <p:sp>
        <p:nvSpPr>
          <p:cNvPr id="8" name="Retângulo: Cantos Arredondados 7">
            <a:hlinkClick r:id="rId2" action="ppaction://hlinksldjump"/>
            <a:extLst>
              <a:ext uri="{FF2B5EF4-FFF2-40B4-BE49-F238E27FC236}">
                <a16:creationId xmlns:a16="http://schemas.microsoft.com/office/drawing/2014/main" id="{B1AF6A1C-AD07-AA57-7C03-E456EE77F35D}"/>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40396649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996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789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85473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7" name="Tabela 6">
            <a:extLst>
              <a:ext uri="{FF2B5EF4-FFF2-40B4-BE49-F238E27FC236}">
                <a16:creationId xmlns:a16="http://schemas.microsoft.com/office/drawing/2014/main" id="{AB49BEC5-BD74-02E4-E901-9718AAA904CE}"/>
              </a:ext>
            </a:extLst>
          </p:cNvPr>
          <p:cNvGraphicFramePr>
            <a:graphicFrameLocks noGrp="1"/>
          </p:cNvGraphicFramePr>
          <p:nvPr>
            <p:extLst>
              <p:ext uri="{D42A27DB-BD31-4B8C-83A1-F6EECF244321}">
                <p14:modId xmlns:p14="http://schemas.microsoft.com/office/powerpoint/2010/main" val="4065969853"/>
              </p:ext>
            </p:extLst>
          </p:nvPr>
        </p:nvGraphicFramePr>
        <p:xfrm>
          <a:off x="5314953" y="-1"/>
          <a:ext cx="6120001" cy="6854959"/>
        </p:xfrm>
        <a:graphic>
          <a:graphicData uri="http://schemas.openxmlformats.org/drawingml/2006/table">
            <a:tbl>
              <a:tblPr/>
              <a:tblGrid>
                <a:gridCol w="1963814">
                  <a:extLst>
                    <a:ext uri="{9D8B030D-6E8A-4147-A177-3AD203B41FA5}">
                      <a16:colId xmlns:a16="http://schemas.microsoft.com/office/drawing/2014/main" val="1127881820"/>
                    </a:ext>
                  </a:extLst>
                </a:gridCol>
                <a:gridCol w="1963814">
                  <a:extLst>
                    <a:ext uri="{9D8B030D-6E8A-4147-A177-3AD203B41FA5}">
                      <a16:colId xmlns:a16="http://schemas.microsoft.com/office/drawing/2014/main" val="2970011193"/>
                    </a:ext>
                  </a:extLst>
                </a:gridCol>
                <a:gridCol w="2192373">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3012483457"/>
                  </a:ext>
                </a:extLst>
              </a:tr>
              <a:tr h="346102">
                <a:tc>
                  <a:txBody>
                    <a:bodyPr/>
                    <a:lstStyle/>
                    <a:p>
                      <a:pPr algn="ctr" fontAlgn="b"/>
                      <a:r>
                        <a:rPr lang="pt-BR" sz="1100" b="0" i="0" u="none" strike="noStrike" dirty="0">
                          <a:solidFill>
                            <a:srgbClr val="000000"/>
                          </a:solidFill>
                          <a:effectLst/>
                          <a:latin typeface="Montserrat" panose="00000500000000000000" pitchFamily="2" charset="0"/>
                        </a:rPr>
                        <a:t>Maringá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Paraná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307562550"/>
                  </a:ext>
                </a:extLst>
              </a:tr>
              <a:tr h="313241">
                <a:tc>
                  <a:txBody>
                    <a:bodyPr/>
                    <a:lstStyle/>
                    <a:p>
                      <a:pPr algn="ctr" fontAlgn="b"/>
                      <a:r>
                        <a:rPr lang="pt-BR" sz="1100" b="0" i="0" u="none" strike="noStrike">
                          <a:solidFill>
                            <a:srgbClr val="000000"/>
                          </a:solidFill>
                          <a:effectLst/>
                          <a:latin typeface="Montserrat" panose="00000500000000000000" pitchFamily="2" charset="0"/>
                        </a:rPr>
                        <a:t>Osasco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54193406"/>
                  </a:ext>
                </a:extLst>
              </a:tr>
              <a:tr h="313241">
                <a:tc>
                  <a:txBody>
                    <a:bodyPr/>
                    <a:lstStyle/>
                    <a:p>
                      <a:pPr algn="ctr" fontAlgn="b"/>
                      <a:r>
                        <a:rPr lang="pt-BR" sz="1100" b="0" i="0" u="none" strike="noStrike" dirty="0">
                          <a:solidFill>
                            <a:srgbClr val="000000"/>
                          </a:solidFill>
                          <a:effectLst/>
                          <a:latin typeface="Montserrat" panose="00000500000000000000" pitchFamily="2" charset="0"/>
                        </a:rPr>
                        <a:t>Sorocaba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029500507"/>
                  </a:ext>
                </a:extLst>
              </a:tr>
              <a:tr h="313241">
                <a:tc>
                  <a:txBody>
                    <a:bodyPr/>
                    <a:lstStyle/>
                    <a:p>
                      <a:pPr algn="ctr" fontAlgn="b"/>
                      <a:r>
                        <a:rPr lang="pt-BR" sz="1100" b="0" i="0" u="none" strike="noStrike">
                          <a:solidFill>
                            <a:srgbClr val="000000"/>
                          </a:solidFill>
                          <a:effectLst/>
                          <a:latin typeface="Montserrat" panose="00000500000000000000" pitchFamily="2" charset="0"/>
                        </a:rPr>
                        <a:t>Uberlândia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Minas Gerais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5</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677110436"/>
                  </a:ext>
                </a:extLst>
              </a:tr>
              <a:tr h="313241">
                <a:tc>
                  <a:txBody>
                    <a:bodyPr/>
                    <a:lstStyle/>
                    <a:p>
                      <a:pPr algn="ctr" fontAlgn="b"/>
                      <a:r>
                        <a:rPr lang="pt-BR" sz="1100" b="0" i="0" u="none" strike="noStrike">
                          <a:solidFill>
                            <a:srgbClr val="000000"/>
                          </a:solidFill>
                          <a:effectLst/>
                          <a:latin typeface="Montserrat" panose="00000500000000000000" pitchFamily="2" charset="0"/>
                        </a:rPr>
                        <a:t>Campo Grande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Mato Grosso do Sul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876499050"/>
                  </a:ext>
                </a:extLst>
              </a:tr>
              <a:tr h="313241">
                <a:tc>
                  <a:txBody>
                    <a:bodyPr/>
                    <a:lstStyle/>
                    <a:p>
                      <a:pPr algn="ctr" fontAlgn="b"/>
                      <a:r>
                        <a:rPr lang="pt-BR" sz="1100" b="0" i="0" u="none" strike="noStrike">
                          <a:solidFill>
                            <a:srgbClr val="000000"/>
                          </a:solidFill>
                          <a:effectLst/>
                          <a:latin typeface="Montserrat" panose="00000500000000000000" pitchFamily="2" charset="0"/>
                        </a:rPr>
                        <a:t>Contagem</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Minas Gerais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564501830"/>
                  </a:ext>
                </a:extLst>
              </a:tr>
              <a:tr h="313241">
                <a:tc>
                  <a:txBody>
                    <a:bodyPr/>
                    <a:lstStyle/>
                    <a:p>
                      <a:pPr algn="ctr" fontAlgn="b"/>
                      <a:r>
                        <a:rPr lang="pt-BR" sz="1100" b="0" i="0" u="none" strike="noStrike">
                          <a:solidFill>
                            <a:srgbClr val="000000"/>
                          </a:solidFill>
                          <a:effectLst/>
                          <a:latin typeface="Montserrat" panose="00000500000000000000" pitchFamily="2" charset="0"/>
                        </a:rPr>
                        <a:t>Cotia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45025016"/>
                  </a:ext>
                </a:extLst>
              </a:tr>
              <a:tr h="313241">
                <a:tc>
                  <a:txBody>
                    <a:bodyPr/>
                    <a:lstStyle/>
                    <a:p>
                      <a:pPr algn="ctr" fontAlgn="b"/>
                      <a:r>
                        <a:rPr lang="pt-BR" sz="1100" b="0" i="0" u="none" strike="noStrike">
                          <a:solidFill>
                            <a:srgbClr val="000000"/>
                          </a:solidFill>
                          <a:effectLst/>
                          <a:latin typeface="Montserrat" panose="00000500000000000000" pitchFamily="2" charset="0"/>
                        </a:rPr>
                        <a:t>Cuiabá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Mato Grosso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346920883"/>
                  </a:ext>
                </a:extLst>
              </a:tr>
              <a:tr h="313241">
                <a:tc>
                  <a:txBody>
                    <a:bodyPr/>
                    <a:lstStyle/>
                    <a:p>
                      <a:pPr algn="ctr" fontAlgn="b"/>
                      <a:r>
                        <a:rPr lang="pt-BR" sz="1100" b="0" i="0" u="none" strike="noStrike">
                          <a:solidFill>
                            <a:srgbClr val="000000"/>
                          </a:solidFill>
                          <a:effectLst/>
                          <a:latin typeface="Montserrat" panose="00000500000000000000" pitchFamily="2" charset="0"/>
                        </a:rPr>
                        <a:t>Florianópolis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Santa Catarina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419818861"/>
                  </a:ext>
                </a:extLst>
              </a:tr>
              <a:tr h="313241">
                <a:tc>
                  <a:txBody>
                    <a:bodyPr/>
                    <a:lstStyle/>
                    <a:p>
                      <a:pPr algn="ctr" fontAlgn="b"/>
                      <a:r>
                        <a:rPr lang="pt-BR" sz="1100" b="0" i="0" u="none" strike="noStrike">
                          <a:solidFill>
                            <a:srgbClr val="000000"/>
                          </a:solidFill>
                          <a:effectLst/>
                          <a:latin typeface="Montserrat" panose="00000500000000000000" pitchFamily="2" charset="0"/>
                        </a:rPr>
                        <a:t>Juiz de Fora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Minas Gerais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167419498"/>
                  </a:ext>
                </a:extLst>
              </a:tr>
              <a:tr h="313241">
                <a:tc>
                  <a:txBody>
                    <a:bodyPr/>
                    <a:lstStyle/>
                    <a:p>
                      <a:pPr algn="ctr" fontAlgn="b"/>
                      <a:r>
                        <a:rPr lang="pt-BR" sz="1100" b="0" i="0" u="none" strike="noStrike">
                          <a:solidFill>
                            <a:srgbClr val="000000"/>
                          </a:solidFill>
                          <a:effectLst/>
                          <a:latin typeface="Montserrat" panose="00000500000000000000" pitchFamily="2" charset="0"/>
                        </a:rPr>
                        <a:t>Ribeirão Preto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611518731"/>
                  </a:ext>
                </a:extLst>
              </a:tr>
              <a:tr h="313241">
                <a:tc>
                  <a:txBody>
                    <a:bodyPr/>
                    <a:lstStyle/>
                    <a:p>
                      <a:pPr algn="ctr" fontAlgn="b"/>
                      <a:r>
                        <a:rPr lang="pt-BR" sz="1100" b="0" i="0" u="none" strike="noStrike">
                          <a:solidFill>
                            <a:srgbClr val="000000"/>
                          </a:solidFill>
                          <a:effectLst/>
                          <a:latin typeface="Montserrat" panose="00000500000000000000" pitchFamily="2" charset="0"/>
                        </a:rPr>
                        <a:t>São José do Rio Preto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4</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868210076"/>
                  </a:ext>
                </a:extLst>
              </a:tr>
              <a:tr h="313241">
                <a:tc>
                  <a:txBody>
                    <a:bodyPr/>
                    <a:lstStyle/>
                    <a:p>
                      <a:pPr algn="ctr" fontAlgn="b"/>
                      <a:r>
                        <a:rPr lang="pt-BR" sz="1100" b="0" i="0" u="none" strike="noStrike">
                          <a:solidFill>
                            <a:srgbClr val="000000"/>
                          </a:solidFill>
                          <a:effectLst/>
                          <a:latin typeface="Montserrat" panose="00000500000000000000" pitchFamily="2" charset="0"/>
                        </a:rPr>
                        <a:t>Aracaju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Sergipe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98721223"/>
                  </a:ext>
                </a:extLst>
              </a:tr>
              <a:tr h="313241">
                <a:tc>
                  <a:txBody>
                    <a:bodyPr/>
                    <a:lstStyle/>
                    <a:p>
                      <a:pPr algn="ctr" fontAlgn="b"/>
                      <a:r>
                        <a:rPr lang="pt-BR" sz="1100" b="0" i="0" u="none" strike="noStrike">
                          <a:solidFill>
                            <a:srgbClr val="000000"/>
                          </a:solidFill>
                          <a:effectLst/>
                          <a:latin typeface="Montserrat" panose="00000500000000000000" pitchFamily="2" charset="0"/>
                        </a:rPr>
                        <a:t>Betim</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Minas Gerais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1588115436"/>
                  </a:ext>
                </a:extLst>
              </a:tr>
              <a:tr h="313241">
                <a:tc>
                  <a:txBody>
                    <a:bodyPr/>
                    <a:lstStyle/>
                    <a:p>
                      <a:pPr algn="ctr" fontAlgn="b"/>
                      <a:r>
                        <a:rPr lang="pt-BR" sz="1100" b="0" i="0" u="none" strike="noStrike">
                          <a:solidFill>
                            <a:srgbClr val="000000"/>
                          </a:solidFill>
                          <a:effectLst/>
                          <a:latin typeface="Montserrat" panose="00000500000000000000" pitchFamily="2" charset="0"/>
                        </a:rPr>
                        <a:t>Blumenau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Santa Catarina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70546853"/>
                  </a:ext>
                </a:extLst>
              </a:tr>
              <a:tr h="313241">
                <a:tc>
                  <a:txBody>
                    <a:bodyPr/>
                    <a:lstStyle/>
                    <a:p>
                      <a:pPr algn="ctr" fontAlgn="b"/>
                      <a:r>
                        <a:rPr lang="pt-BR" sz="1100" b="0" i="0" u="none" strike="noStrike">
                          <a:solidFill>
                            <a:srgbClr val="000000"/>
                          </a:solidFill>
                          <a:effectLst/>
                          <a:latin typeface="Montserrat" panose="00000500000000000000" pitchFamily="2" charset="0"/>
                        </a:rPr>
                        <a:t>Canoas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Rio Grande do Sul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4163213381"/>
                  </a:ext>
                </a:extLst>
              </a:tr>
              <a:tr h="313241">
                <a:tc>
                  <a:txBody>
                    <a:bodyPr/>
                    <a:lstStyle/>
                    <a:p>
                      <a:pPr algn="ctr" fontAlgn="b"/>
                      <a:r>
                        <a:rPr lang="pt-BR" sz="1100" b="0" i="0" u="none" strike="noStrike">
                          <a:solidFill>
                            <a:srgbClr val="000000"/>
                          </a:solidFill>
                          <a:effectLst/>
                          <a:latin typeface="Montserrat" panose="00000500000000000000" pitchFamily="2" charset="0"/>
                        </a:rPr>
                        <a:t>Caruaru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Pernambuco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62121646"/>
                  </a:ext>
                </a:extLst>
              </a:tr>
              <a:tr h="313241">
                <a:tc>
                  <a:txBody>
                    <a:bodyPr/>
                    <a:lstStyle/>
                    <a:p>
                      <a:pPr algn="ctr" fontAlgn="b"/>
                      <a:r>
                        <a:rPr lang="pt-BR" sz="1100" b="0" i="0" u="none" strike="noStrike">
                          <a:solidFill>
                            <a:srgbClr val="000000"/>
                          </a:solidFill>
                          <a:effectLst/>
                          <a:latin typeface="Montserrat" panose="00000500000000000000" pitchFamily="2" charset="0"/>
                        </a:rPr>
                        <a:t>Caxias do Sul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Rio Grande do Sul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1391665"/>
                  </a:ext>
                </a:extLst>
              </a:tr>
              <a:tr h="313241">
                <a:tc>
                  <a:txBody>
                    <a:bodyPr/>
                    <a:lstStyle/>
                    <a:p>
                      <a:pPr algn="ctr" fontAlgn="b"/>
                      <a:r>
                        <a:rPr lang="pt-BR" sz="1100" b="0" i="0" u="none" strike="noStrike">
                          <a:solidFill>
                            <a:srgbClr val="000000"/>
                          </a:solidFill>
                          <a:effectLst/>
                          <a:latin typeface="Montserrat" panose="00000500000000000000" pitchFamily="2" charset="0"/>
                        </a:rPr>
                        <a:t>Duque de Caxias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Rio de Janeiro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008839217"/>
                  </a:ext>
                </a:extLst>
              </a:tr>
              <a:tr h="313241">
                <a:tc>
                  <a:txBody>
                    <a:bodyPr/>
                    <a:lstStyle/>
                    <a:p>
                      <a:pPr algn="ctr" fontAlgn="b"/>
                      <a:r>
                        <a:rPr lang="pt-BR" sz="1100" b="0" i="0" u="none" strike="noStrike">
                          <a:solidFill>
                            <a:srgbClr val="000000"/>
                          </a:solidFill>
                          <a:effectLst/>
                          <a:latin typeface="Montserrat" panose="00000500000000000000" pitchFamily="2" charset="0"/>
                        </a:rPr>
                        <a:t>Indaiatuba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906525199"/>
                  </a:ext>
                </a:extLst>
              </a:tr>
            </a:tbl>
          </a:graphicData>
        </a:graphic>
      </p:graphicFrame>
      <p:grpSp>
        <p:nvGrpSpPr>
          <p:cNvPr id="14" name="Agrupar 13">
            <a:extLst>
              <a:ext uri="{FF2B5EF4-FFF2-40B4-BE49-F238E27FC236}">
                <a16:creationId xmlns:a16="http://schemas.microsoft.com/office/drawing/2014/main" id="{4DCEAE69-5935-0084-38A7-908744AA437A}"/>
              </a:ext>
            </a:extLst>
          </p:cNvPr>
          <p:cNvGrpSpPr/>
          <p:nvPr/>
        </p:nvGrpSpPr>
        <p:grpSpPr>
          <a:xfrm>
            <a:off x="-23643" y="-165100"/>
            <a:ext cx="474964" cy="7020058"/>
            <a:chOff x="-23643" y="-165100"/>
            <a:chExt cx="474964" cy="7020058"/>
          </a:xfrm>
        </p:grpSpPr>
        <p:sp>
          <p:nvSpPr>
            <p:cNvPr id="15" name="Retângulo 14">
              <a:extLst>
                <a:ext uri="{FF2B5EF4-FFF2-40B4-BE49-F238E27FC236}">
                  <a16:creationId xmlns:a16="http://schemas.microsoft.com/office/drawing/2014/main" id="{191DD0BD-C40B-1747-BD74-FC338050F8D9}"/>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Retângulo 15">
              <a:extLst>
                <a:ext uri="{FF2B5EF4-FFF2-40B4-BE49-F238E27FC236}">
                  <a16:creationId xmlns:a16="http://schemas.microsoft.com/office/drawing/2014/main" id="{2F6AA702-5F02-F687-3C07-F9ECF50FED48}"/>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Retângulo 16">
              <a:extLst>
                <a:ext uri="{FF2B5EF4-FFF2-40B4-BE49-F238E27FC236}">
                  <a16:creationId xmlns:a16="http://schemas.microsoft.com/office/drawing/2014/main" id="{CC9E078A-6CC7-233B-A732-12A406F88795}"/>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6" name="CaixaDeTexto 5">
            <a:extLst>
              <a:ext uri="{FF2B5EF4-FFF2-40B4-BE49-F238E27FC236}">
                <a16:creationId xmlns:a16="http://schemas.microsoft.com/office/drawing/2014/main" id="{67E7940B-9800-AC01-3FB5-D59E3FC8F33B}"/>
              </a:ext>
            </a:extLst>
          </p:cNvPr>
          <p:cNvSpPr txBox="1"/>
          <p:nvPr/>
        </p:nvSpPr>
        <p:spPr>
          <a:xfrm>
            <a:off x="996450" y="4829308"/>
            <a:ext cx="3725700"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Al contar el número de ciudades con centros comerciales, se incluyen aquellas con centros comerciales por inaugurar en 2023.</a:t>
            </a:r>
            <a:endParaRPr lang="es-419" sz="900" dirty="0">
              <a:latin typeface="Montserrat" panose="00000500000000000000" pitchFamily="2" charset="0"/>
              <a:cs typeface="Calibri" panose="020F0502020204030204" pitchFamily="34" charset="0"/>
            </a:endParaRPr>
          </a:p>
        </p:txBody>
      </p:sp>
      <p:sp>
        <p:nvSpPr>
          <p:cNvPr id="5" name="Retângulo: Cantos Arredondados 4">
            <a:extLst>
              <a:ext uri="{FF2B5EF4-FFF2-40B4-BE49-F238E27FC236}">
                <a16:creationId xmlns:a16="http://schemas.microsoft.com/office/drawing/2014/main" id="{F7EA3C4E-A964-097F-51FA-4326DBD1ABF9}"/>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39</a:t>
            </a:r>
          </a:p>
        </p:txBody>
      </p:sp>
      <p:sp>
        <p:nvSpPr>
          <p:cNvPr id="8" name="Retângulo: Cantos Arredondados 7">
            <a:hlinkClick r:id="rId2" action="ppaction://hlinksldjump"/>
            <a:extLst>
              <a:ext uri="{FF2B5EF4-FFF2-40B4-BE49-F238E27FC236}">
                <a16:creationId xmlns:a16="http://schemas.microsoft.com/office/drawing/2014/main" id="{1FE3558A-54DD-169B-F72E-CC8722F7F791}"/>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38587071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tângulo 4">
            <a:extLst>
              <a:ext uri="{FF2B5EF4-FFF2-40B4-BE49-F238E27FC236}">
                <a16:creationId xmlns:a16="http://schemas.microsoft.com/office/drawing/2014/main" id="{18D9ED86-FB90-A6CE-D993-8728E9655137}"/>
              </a:ext>
            </a:extLst>
          </p:cNvPr>
          <p:cNvSpPr/>
          <p:nvPr/>
        </p:nvSpPr>
        <p:spPr>
          <a:xfrm>
            <a:off x="-1522" y="0"/>
            <a:ext cx="797496" cy="6858000"/>
          </a:xfrm>
          <a:prstGeom prst="rect">
            <a:avLst/>
          </a:prstGeom>
          <a:solidFill>
            <a:srgbClr val="E04C34"/>
          </a:solidFill>
          <a:ln>
            <a:solidFill>
              <a:srgbClr val="E04C3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419"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CaixaDeTexto 5">
            <a:extLst>
              <a:ext uri="{FF2B5EF4-FFF2-40B4-BE49-F238E27FC236}">
                <a16:creationId xmlns:a16="http://schemas.microsoft.com/office/drawing/2014/main" id="{DBCB0090-C3C1-4B9B-7A20-5F4BB40DC762}"/>
              </a:ext>
            </a:extLst>
          </p:cNvPr>
          <p:cNvSpPr txBox="1"/>
          <p:nvPr/>
        </p:nvSpPr>
        <p:spPr>
          <a:xfrm>
            <a:off x="1064522" y="760777"/>
            <a:ext cx="3729433" cy="1696618"/>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6000" b="1" dirty="0">
                <a:solidFill>
                  <a:schemeClr val="tx1"/>
                </a:solidFill>
                <a:latin typeface="Bebas Neue" panose="00000500000000000000" pitchFamily="2" charset="0"/>
                <a:cs typeface="Segoe UI" panose="020B0502040204020203" pitchFamily="34" charset="0"/>
              </a:rPr>
              <a:t>Datos Y objetivos</a:t>
            </a:r>
            <a:endParaRPr kumimoji="0" lang="es-419" sz="6000" b="1" i="0" u="none" strike="noStrike" kern="1200" cap="none" spc="0" normalizeH="0" baseline="0" dirty="0">
              <a:ln>
                <a:noFill/>
              </a:ln>
              <a:solidFill>
                <a:schemeClr val="tx1"/>
              </a:solidFill>
              <a:effectLst/>
              <a:uLnTx/>
              <a:uFillTx/>
              <a:latin typeface="Bebas Neue" panose="00000500000000000000" pitchFamily="2" charset="0"/>
              <a:cs typeface="Segoe UI" panose="020B0502040204020203" pitchFamily="34" charset="0"/>
            </a:endParaRPr>
          </a:p>
        </p:txBody>
      </p:sp>
      <p:sp>
        <p:nvSpPr>
          <p:cNvPr id="9" name="CaixaDeTexto 8">
            <a:extLst>
              <a:ext uri="{FF2B5EF4-FFF2-40B4-BE49-F238E27FC236}">
                <a16:creationId xmlns:a16="http://schemas.microsoft.com/office/drawing/2014/main" id="{3054C420-768F-89EB-B108-0355E631B94F}"/>
              </a:ext>
            </a:extLst>
          </p:cNvPr>
          <p:cNvSpPr txBox="1"/>
          <p:nvPr/>
        </p:nvSpPr>
        <p:spPr>
          <a:xfrm>
            <a:off x="4710254" y="122288"/>
            <a:ext cx="4436443" cy="958789"/>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150000"/>
              </a:lnSpc>
              <a:spcBef>
                <a:spcPts val="200"/>
              </a:spcBef>
              <a:spcAft>
                <a:spcPts val="200"/>
              </a:spcAft>
              <a:buClrTx/>
              <a:buSzTx/>
              <a:buFontTx/>
              <a:buNone/>
              <a:tabLst/>
              <a:defRPr/>
            </a:pPr>
            <a:r>
              <a:rPr kumimoji="0" lang="es-419" sz="1300" b="0" i="0" u="none" strike="noStrike" kern="1200" cap="none" normalizeH="0" baseline="0" noProof="0" dirty="0">
                <a:ln>
                  <a:noFill/>
                </a:ln>
                <a:solidFill>
                  <a:schemeClr val="tx1"/>
                </a:solidFill>
                <a:effectLst/>
                <a:uLnTx/>
                <a:uFillTx/>
                <a:latin typeface="Montserrat" panose="00000500000000000000" pitchFamily="2" charset="0"/>
              </a:rPr>
              <a:t>E</a:t>
            </a:r>
            <a:r>
              <a:rPr lang="es-419" sz="1300" dirty="0">
                <a:solidFill>
                  <a:schemeClr val="tx1"/>
                </a:solidFill>
                <a:latin typeface="Montserrat" panose="00000500000000000000" pitchFamily="2" charset="0"/>
                <a:cs typeface="Calibri" panose="020F0502020204030204" pitchFamily="34" charset="0"/>
              </a:rPr>
              <a:t>n su primera edición, estamos asignando el nombre de Panorama Latinoamericano del Sector al Censo LATAM de Centros Comerciales.</a:t>
            </a:r>
          </a:p>
        </p:txBody>
      </p:sp>
      <p:sp>
        <p:nvSpPr>
          <p:cNvPr id="10" name="CaixaDeTexto 9">
            <a:extLst>
              <a:ext uri="{FF2B5EF4-FFF2-40B4-BE49-F238E27FC236}">
                <a16:creationId xmlns:a16="http://schemas.microsoft.com/office/drawing/2014/main" id="{3A2FDA8C-9617-E803-FA4D-7A89CF23D95B}"/>
              </a:ext>
            </a:extLst>
          </p:cNvPr>
          <p:cNvSpPr txBox="1"/>
          <p:nvPr/>
        </p:nvSpPr>
        <p:spPr>
          <a:xfrm>
            <a:off x="4522518" y="1198524"/>
            <a:ext cx="4690248" cy="1258871"/>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179388" lvl="0" indent="-179388" algn="l">
              <a:lnSpc>
                <a:spcPct val="150000"/>
              </a:lnSpc>
              <a:buClr>
                <a:srgbClr val="FFFFFF"/>
              </a:buClr>
              <a:buSzPts val="1400"/>
              <a:buFont typeface="Arial"/>
              <a:buChar char="•"/>
            </a:pPr>
            <a:r>
              <a:rPr lang="es-419" sz="1300" dirty="0">
                <a:solidFill>
                  <a:schemeClr val="tx1"/>
                </a:solidFill>
                <a:latin typeface="Montserrat" panose="00000500000000000000" pitchFamily="2" charset="0"/>
                <a:ea typeface="Arial" charset="0"/>
                <a:cs typeface="Calibri" panose="020F0502020204030204" pitchFamily="34" charset="0"/>
                <a:sym typeface="Century Gothic"/>
              </a:rPr>
              <a:t>El objetivo principal es dibujar una imagen del sector, mapeando todos los centros comerciales que respondieron al cuestionario, actualizando los datos técnicos y de rendimiento.</a:t>
            </a:r>
          </a:p>
        </p:txBody>
      </p:sp>
      <p:sp>
        <p:nvSpPr>
          <p:cNvPr id="12" name="CaixaDeTexto 11">
            <a:extLst>
              <a:ext uri="{FF2B5EF4-FFF2-40B4-BE49-F238E27FC236}">
                <a16:creationId xmlns:a16="http://schemas.microsoft.com/office/drawing/2014/main" id="{06E84E87-FA96-9365-AEC8-41E998B318DF}"/>
              </a:ext>
            </a:extLst>
          </p:cNvPr>
          <p:cNvSpPr txBox="1"/>
          <p:nvPr/>
        </p:nvSpPr>
        <p:spPr>
          <a:xfrm>
            <a:off x="4529195" y="2479880"/>
            <a:ext cx="4683571" cy="1258871"/>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179388" lvl="0" indent="-179388" algn="l">
              <a:lnSpc>
                <a:spcPct val="150000"/>
              </a:lnSpc>
              <a:buClr>
                <a:srgbClr val="FFFFFF"/>
              </a:buClr>
              <a:buSzPts val="1400"/>
              <a:buFont typeface="Arial"/>
              <a:buChar char="•"/>
            </a:pPr>
            <a:r>
              <a:rPr lang="es-419" sz="1300" dirty="0">
                <a:solidFill>
                  <a:schemeClr val="tx1"/>
                </a:solidFill>
                <a:latin typeface="Montserrat" panose="00000500000000000000" pitchFamily="2" charset="0"/>
                <a:ea typeface="Arial" charset="0"/>
                <a:cs typeface="Calibri" panose="020F0502020204030204" pitchFamily="34" charset="0"/>
                <a:sym typeface="Century Gothic"/>
              </a:rPr>
              <a:t>Forman parte del estudio los países miembros de CLICC (Cámara Latinoamericana de la Industria de Centros Comerciales), que suman 2.333 centros comerciales.</a:t>
            </a:r>
            <a:endParaRPr kumimoji="0" lang="es-419" sz="1300" b="0" i="0" u="none" strike="noStrike" kern="1200" cap="none" normalizeH="0" baseline="0" noProof="0" dirty="0">
              <a:ln>
                <a:noFill/>
              </a:ln>
              <a:solidFill>
                <a:srgbClr val="404040"/>
              </a:solidFill>
              <a:effectLst/>
              <a:uLnTx/>
              <a:uFillTx/>
              <a:latin typeface="Montserrat" panose="00000500000000000000" pitchFamily="2" charset="0"/>
            </a:endParaRPr>
          </a:p>
        </p:txBody>
      </p:sp>
      <p:cxnSp>
        <p:nvCxnSpPr>
          <p:cNvPr id="17" name="Conector reto 16">
            <a:extLst>
              <a:ext uri="{FF2B5EF4-FFF2-40B4-BE49-F238E27FC236}">
                <a16:creationId xmlns:a16="http://schemas.microsoft.com/office/drawing/2014/main" id="{5A61B486-6E3B-5644-D5D1-465017FF1455}"/>
              </a:ext>
            </a:extLst>
          </p:cNvPr>
          <p:cNvCxnSpPr>
            <a:cxnSpLocks/>
          </p:cNvCxnSpPr>
          <p:nvPr/>
        </p:nvCxnSpPr>
        <p:spPr>
          <a:xfrm>
            <a:off x="4581065" y="-517717"/>
            <a:ext cx="0" cy="7893434"/>
          </a:xfrm>
          <a:prstGeom prst="line">
            <a:avLst/>
          </a:prstGeom>
          <a:ln w="952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20" name="Elipse 19">
            <a:extLst>
              <a:ext uri="{FF2B5EF4-FFF2-40B4-BE49-F238E27FC236}">
                <a16:creationId xmlns:a16="http://schemas.microsoft.com/office/drawing/2014/main" id="{0C168633-CAB4-4C74-B4A3-C49DCF22C487}"/>
              </a:ext>
            </a:extLst>
          </p:cNvPr>
          <p:cNvSpPr/>
          <p:nvPr/>
        </p:nvSpPr>
        <p:spPr>
          <a:xfrm>
            <a:off x="4508785" y="257064"/>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419" dirty="0"/>
          </a:p>
        </p:txBody>
      </p:sp>
      <p:sp>
        <p:nvSpPr>
          <p:cNvPr id="22" name="Elipse 21">
            <a:extLst>
              <a:ext uri="{FF2B5EF4-FFF2-40B4-BE49-F238E27FC236}">
                <a16:creationId xmlns:a16="http://schemas.microsoft.com/office/drawing/2014/main" id="{BF0BAC2D-A309-86FF-99BC-2B632F771FAA}"/>
              </a:ext>
            </a:extLst>
          </p:cNvPr>
          <p:cNvSpPr/>
          <p:nvPr/>
        </p:nvSpPr>
        <p:spPr>
          <a:xfrm>
            <a:off x="4504293" y="1365923"/>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419" dirty="0"/>
          </a:p>
        </p:txBody>
      </p:sp>
      <p:sp>
        <p:nvSpPr>
          <p:cNvPr id="28" name="Elipse 27">
            <a:extLst>
              <a:ext uri="{FF2B5EF4-FFF2-40B4-BE49-F238E27FC236}">
                <a16:creationId xmlns:a16="http://schemas.microsoft.com/office/drawing/2014/main" id="{FEAAE619-4C11-9D09-36DF-4B2300F8A0C7}"/>
              </a:ext>
            </a:extLst>
          </p:cNvPr>
          <p:cNvSpPr/>
          <p:nvPr/>
        </p:nvSpPr>
        <p:spPr>
          <a:xfrm>
            <a:off x="4512073" y="2642533"/>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419" dirty="0"/>
          </a:p>
        </p:txBody>
      </p:sp>
      <p:graphicFrame>
        <p:nvGraphicFramePr>
          <p:cNvPr id="42" name="Tabela 41">
            <a:extLst>
              <a:ext uri="{FF2B5EF4-FFF2-40B4-BE49-F238E27FC236}">
                <a16:creationId xmlns:a16="http://schemas.microsoft.com/office/drawing/2014/main" id="{37379A81-44CF-E57F-EB55-F3A1D4BB84B3}"/>
              </a:ext>
            </a:extLst>
          </p:cNvPr>
          <p:cNvGraphicFramePr>
            <a:graphicFrameLocks noGrp="1"/>
          </p:cNvGraphicFramePr>
          <p:nvPr>
            <p:extLst>
              <p:ext uri="{D42A27DB-BD31-4B8C-83A1-F6EECF244321}">
                <p14:modId xmlns:p14="http://schemas.microsoft.com/office/powerpoint/2010/main" val="3985388879"/>
              </p:ext>
            </p:extLst>
          </p:nvPr>
        </p:nvGraphicFramePr>
        <p:xfrm>
          <a:off x="9346104" y="177800"/>
          <a:ext cx="2700000" cy="4102099"/>
        </p:xfrm>
        <a:graphic>
          <a:graphicData uri="http://schemas.openxmlformats.org/drawingml/2006/table">
            <a:tbl>
              <a:tblPr>
                <a:tableStyleId>{9DCAF9ED-07DC-4A11-8D7F-57B35C25682E}</a:tableStyleId>
              </a:tblPr>
              <a:tblGrid>
                <a:gridCol w="1250624">
                  <a:extLst>
                    <a:ext uri="{9D8B030D-6E8A-4147-A177-3AD203B41FA5}">
                      <a16:colId xmlns:a16="http://schemas.microsoft.com/office/drawing/2014/main" val="1195604015"/>
                    </a:ext>
                  </a:extLst>
                </a:gridCol>
                <a:gridCol w="1449376">
                  <a:extLst>
                    <a:ext uri="{9D8B030D-6E8A-4147-A177-3AD203B41FA5}">
                      <a16:colId xmlns:a16="http://schemas.microsoft.com/office/drawing/2014/main" val="3555491060"/>
                    </a:ext>
                  </a:extLst>
                </a:gridCol>
              </a:tblGrid>
              <a:tr h="285075">
                <a:tc>
                  <a:txBody>
                    <a:bodyPr/>
                    <a:lstStyle/>
                    <a:p>
                      <a:pPr algn="ctr" fontAlgn="b"/>
                      <a:r>
                        <a:rPr lang="es-419" sz="900" b="1" u="none" strike="noStrike" noProof="0" dirty="0">
                          <a:solidFill>
                            <a:schemeClr val="bg1"/>
                          </a:solidFill>
                          <a:effectLst/>
                          <a:latin typeface="Montserrat" panose="00000500000000000000" pitchFamily="2" charset="0"/>
                        </a:rPr>
                        <a:t>Países</a:t>
                      </a:r>
                      <a:endParaRPr lang="es-419" sz="900" b="1" i="0" u="none" strike="noStrike" noProof="0" dirty="0">
                        <a:solidFill>
                          <a:schemeClr val="bg1"/>
                        </a:solidFill>
                        <a:effectLst/>
                        <a:latin typeface="Montserrat" panose="00000500000000000000" pitchFamily="2" charset="0"/>
                      </a:endParaRPr>
                    </a:p>
                  </a:txBody>
                  <a:tcPr marL="9525" marR="9525" marT="9525" marB="0" anchor="ctr">
                    <a:solidFill>
                      <a:srgbClr val="FF0000"/>
                    </a:solidFill>
                  </a:tcPr>
                </a:tc>
                <a:tc>
                  <a:txBody>
                    <a:bodyPr/>
                    <a:lstStyle/>
                    <a:p>
                      <a:pPr algn="ctr" fontAlgn="b"/>
                      <a:r>
                        <a:rPr lang="es-419" sz="900" b="1" u="none" strike="noStrike" noProof="0" dirty="0">
                          <a:solidFill>
                            <a:schemeClr val="bg1"/>
                          </a:solidFill>
                          <a:effectLst/>
                          <a:latin typeface="Montserrat" panose="00000500000000000000" pitchFamily="2" charset="0"/>
                        </a:rPr>
                        <a:t>Centros Comerciales</a:t>
                      </a:r>
                      <a:endParaRPr lang="es-419" sz="900" b="1" i="0" u="none" strike="noStrike" noProof="0" dirty="0">
                        <a:solidFill>
                          <a:schemeClr val="bg1"/>
                        </a:solidFill>
                        <a:effectLst/>
                        <a:latin typeface="Montserrat" panose="00000500000000000000" pitchFamily="2" charset="0"/>
                      </a:endParaRPr>
                    </a:p>
                  </a:txBody>
                  <a:tcPr marL="9525" marR="9525" marT="9525" marB="0" anchor="ctr">
                    <a:solidFill>
                      <a:srgbClr val="FF0000"/>
                    </a:solidFill>
                  </a:tcPr>
                </a:tc>
                <a:extLst>
                  <a:ext uri="{0D108BD9-81ED-4DB2-BD59-A6C34878D82A}">
                    <a16:rowId xmlns:a16="http://schemas.microsoft.com/office/drawing/2014/main" val="1916173788"/>
                  </a:ext>
                </a:extLst>
              </a:tr>
              <a:tr h="264120">
                <a:tc>
                  <a:txBody>
                    <a:bodyPr/>
                    <a:lstStyle/>
                    <a:p>
                      <a:pPr algn="ctr" fontAlgn="b"/>
                      <a:r>
                        <a:rPr lang="es-419" sz="900" u="none" strike="noStrike" noProof="0" dirty="0">
                          <a:solidFill>
                            <a:schemeClr val="tx1"/>
                          </a:solidFill>
                          <a:effectLst/>
                          <a:latin typeface="Montserrat" panose="00000500000000000000" pitchFamily="2" charset="0"/>
                        </a:rPr>
                        <a:t>Argentina</a:t>
                      </a:r>
                      <a:endParaRPr lang="es-419" sz="900" b="0" i="0" u="none" strike="noStrike" noProof="0" dirty="0">
                        <a:solidFill>
                          <a:schemeClr val="tx1"/>
                        </a:solidFill>
                        <a:effectLst/>
                        <a:latin typeface="Montserrat" panose="00000500000000000000" pitchFamily="2" charset="0"/>
                      </a:endParaRPr>
                    </a:p>
                  </a:txBody>
                  <a:tcPr marL="9525" marR="9525" marT="9525" marB="0" anchor="ctr"/>
                </a:tc>
                <a:tc>
                  <a:txBody>
                    <a:bodyPr/>
                    <a:lstStyle/>
                    <a:p>
                      <a:pPr algn="ctr" fontAlgn="b"/>
                      <a:r>
                        <a:rPr lang="es-419" sz="900" u="none" strike="noStrike" noProof="0" dirty="0">
                          <a:solidFill>
                            <a:schemeClr val="tx1"/>
                          </a:solidFill>
                          <a:effectLst/>
                          <a:latin typeface="Montserrat" panose="00000500000000000000" pitchFamily="2" charset="0"/>
                        </a:rPr>
                        <a:t>61*</a:t>
                      </a:r>
                      <a:endParaRPr lang="es-419" sz="900" b="0" i="0" u="none" strike="noStrike" noProof="0" dirty="0">
                        <a:solidFill>
                          <a:schemeClr val="tx1"/>
                        </a:solidFill>
                        <a:effectLst/>
                        <a:latin typeface="Montserrat" panose="00000500000000000000" pitchFamily="2" charset="0"/>
                      </a:endParaRPr>
                    </a:p>
                  </a:txBody>
                  <a:tcPr marL="9525" marR="9525" marT="9525" marB="0" anchor="ctr"/>
                </a:tc>
                <a:extLst>
                  <a:ext uri="{0D108BD9-81ED-4DB2-BD59-A6C34878D82A}">
                    <a16:rowId xmlns:a16="http://schemas.microsoft.com/office/drawing/2014/main" val="306114587"/>
                  </a:ext>
                </a:extLst>
              </a:tr>
              <a:tr h="257688">
                <a:tc>
                  <a:txBody>
                    <a:bodyPr/>
                    <a:lstStyle/>
                    <a:p>
                      <a:pPr algn="ctr" fontAlgn="b"/>
                      <a:r>
                        <a:rPr lang="es-419" sz="900" b="0" u="none" strike="noStrike" noProof="0" dirty="0">
                          <a:solidFill>
                            <a:schemeClr val="tx1"/>
                          </a:solidFill>
                          <a:effectLst/>
                          <a:latin typeface="Montserrat" panose="00000500000000000000" pitchFamily="2" charset="0"/>
                        </a:rPr>
                        <a:t>Brasil¹</a:t>
                      </a:r>
                      <a:endParaRPr lang="es-419" sz="900" b="0" i="0" u="none" strike="noStrike" noProof="0" dirty="0">
                        <a:solidFill>
                          <a:schemeClr val="tx1"/>
                        </a:solidFill>
                        <a:effectLst/>
                        <a:latin typeface="Montserrat" panose="00000500000000000000" pitchFamily="2" charset="0"/>
                      </a:endParaRPr>
                    </a:p>
                  </a:txBody>
                  <a:tcPr marL="9525" marR="9525" marT="9525" marB="0" anchor="ctr"/>
                </a:tc>
                <a:tc>
                  <a:txBody>
                    <a:bodyPr/>
                    <a:lstStyle/>
                    <a:p>
                      <a:pPr algn="ctr" fontAlgn="b"/>
                      <a:r>
                        <a:rPr lang="es-419" sz="900" b="0" u="none" strike="noStrike" noProof="0" dirty="0">
                          <a:solidFill>
                            <a:schemeClr val="tx1"/>
                          </a:solidFill>
                          <a:effectLst/>
                          <a:latin typeface="Montserrat" panose="00000500000000000000" pitchFamily="2" charset="0"/>
                        </a:rPr>
                        <a:t>628</a:t>
                      </a:r>
                      <a:endParaRPr lang="es-419" sz="900" b="0" i="0" u="none" strike="noStrike" noProof="0" dirty="0">
                        <a:solidFill>
                          <a:schemeClr val="tx1"/>
                        </a:solidFill>
                        <a:effectLst/>
                        <a:latin typeface="Montserrat" panose="00000500000000000000" pitchFamily="2" charset="0"/>
                      </a:endParaRPr>
                    </a:p>
                  </a:txBody>
                  <a:tcPr marL="9525" marR="9525" marT="9525" marB="0" anchor="ctr"/>
                </a:tc>
                <a:extLst>
                  <a:ext uri="{0D108BD9-81ED-4DB2-BD59-A6C34878D82A}">
                    <a16:rowId xmlns:a16="http://schemas.microsoft.com/office/drawing/2014/main" val="2865515525"/>
                  </a:ext>
                </a:extLst>
              </a:tr>
              <a:tr h="251249">
                <a:tc>
                  <a:txBody>
                    <a:bodyPr/>
                    <a:lstStyle/>
                    <a:p>
                      <a:pPr algn="ctr" fontAlgn="b"/>
                      <a:r>
                        <a:rPr lang="es-419" sz="900" b="0" i="0" u="none" strike="noStrike" noProof="0" dirty="0">
                          <a:solidFill>
                            <a:schemeClr val="tx1"/>
                          </a:solidFill>
                          <a:effectLst/>
                          <a:latin typeface="Montserrat" panose="00000500000000000000" pitchFamily="2" charset="0"/>
                        </a:rPr>
                        <a:t>Chile²</a:t>
                      </a:r>
                    </a:p>
                  </a:txBody>
                  <a:tcPr marL="9525" marR="9525" marT="9525" marB="0" anchor="ctr"/>
                </a:tc>
                <a:tc>
                  <a:txBody>
                    <a:bodyPr/>
                    <a:lstStyle/>
                    <a:p>
                      <a:pPr algn="ctr" fontAlgn="b"/>
                      <a:r>
                        <a:rPr lang="es-419" sz="900" b="0" i="0" u="none" strike="noStrike" noProof="0" dirty="0">
                          <a:solidFill>
                            <a:schemeClr val="tx1"/>
                          </a:solidFill>
                          <a:effectLst/>
                          <a:latin typeface="Montserrat" panose="00000500000000000000" pitchFamily="2" charset="0"/>
                        </a:rPr>
                        <a:t>63*</a:t>
                      </a:r>
                    </a:p>
                  </a:txBody>
                  <a:tcPr marL="9525" marR="9525" marT="9525" marB="0" anchor="ctr"/>
                </a:tc>
                <a:extLst>
                  <a:ext uri="{0D108BD9-81ED-4DB2-BD59-A6C34878D82A}">
                    <a16:rowId xmlns:a16="http://schemas.microsoft.com/office/drawing/2014/main" val="1383068751"/>
                  </a:ext>
                </a:extLst>
              </a:tr>
              <a:tr h="251249">
                <a:tc>
                  <a:txBody>
                    <a:bodyPr/>
                    <a:lstStyle/>
                    <a:p>
                      <a:pPr algn="ctr" fontAlgn="b"/>
                      <a:r>
                        <a:rPr lang="es-419" sz="900" u="none" strike="noStrike" noProof="0" dirty="0">
                          <a:solidFill>
                            <a:schemeClr val="tx1"/>
                          </a:solidFill>
                          <a:effectLst/>
                          <a:latin typeface="Montserrat" panose="00000500000000000000" pitchFamily="2" charset="0"/>
                        </a:rPr>
                        <a:t>Colombia</a:t>
                      </a:r>
                      <a:endParaRPr lang="es-419" sz="900" b="0" i="0" u="none" strike="noStrike" noProof="0" dirty="0">
                        <a:solidFill>
                          <a:schemeClr val="tx1"/>
                        </a:solidFill>
                        <a:effectLst/>
                        <a:latin typeface="Montserrat" panose="00000500000000000000" pitchFamily="2" charset="0"/>
                      </a:endParaRPr>
                    </a:p>
                  </a:txBody>
                  <a:tcPr marL="9525" marR="9525" marT="9525" marB="0" anchor="ctr"/>
                </a:tc>
                <a:tc>
                  <a:txBody>
                    <a:bodyPr/>
                    <a:lstStyle/>
                    <a:p>
                      <a:pPr algn="ctr" fontAlgn="b"/>
                      <a:r>
                        <a:rPr lang="es-419" sz="900" u="none" strike="noStrike" noProof="0" dirty="0">
                          <a:solidFill>
                            <a:schemeClr val="tx1"/>
                          </a:solidFill>
                          <a:effectLst/>
                          <a:latin typeface="Montserrat" panose="00000500000000000000" pitchFamily="2" charset="0"/>
                        </a:rPr>
                        <a:t>251</a:t>
                      </a:r>
                      <a:endParaRPr lang="es-419" sz="900" b="0" i="0" u="none" strike="noStrike" noProof="0" dirty="0">
                        <a:solidFill>
                          <a:schemeClr val="tx1"/>
                        </a:solidFill>
                        <a:effectLst/>
                        <a:latin typeface="Montserrat" panose="00000500000000000000" pitchFamily="2" charset="0"/>
                      </a:endParaRPr>
                    </a:p>
                  </a:txBody>
                  <a:tcPr marL="9525" marR="9525" marT="9525" marB="0" anchor="ctr"/>
                </a:tc>
                <a:extLst>
                  <a:ext uri="{0D108BD9-81ED-4DB2-BD59-A6C34878D82A}">
                    <a16:rowId xmlns:a16="http://schemas.microsoft.com/office/drawing/2014/main" val="2120915998"/>
                  </a:ext>
                </a:extLst>
              </a:tr>
              <a:tr h="289906">
                <a:tc>
                  <a:txBody>
                    <a:bodyPr/>
                    <a:lstStyle/>
                    <a:p>
                      <a:pPr algn="ctr" fontAlgn="b"/>
                      <a:r>
                        <a:rPr lang="es-419" sz="900" u="none" strike="noStrike" noProof="0" dirty="0">
                          <a:solidFill>
                            <a:schemeClr val="tx1"/>
                          </a:solidFill>
                          <a:effectLst/>
                          <a:latin typeface="Montserrat" panose="00000500000000000000" pitchFamily="2" charset="0"/>
                        </a:rPr>
                        <a:t>Ecuador³</a:t>
                      </a:r>
                      <a:endParaRPr lang="es-419" sz="900" b="0" i="0" u="none" strike="noStrike" noProof="0" dirty="0">
                        <a:solidFill>
                          <a:schemeClr val="tx1"/>
                        </a:solidFill>
                        <a:effectLst/>
                        <a:latin typeface="Montserrat" panose="00000500000000000000" pitchFamily="2" charset="0"/>
                      </a:endParaRPr>
                    </a:p>
                  </a:txBody>
                  <a:tcPr marL="9525" marR="9525" marT="9525" marB="0" anchor="ctr"/>
                </a:tc>
                <a:tc>
                  <a:txBody>
                    <a:bodyPr/>
                    <a:lstStyle/>
                    <a:p>
                      <a:pPr algn="ctr" fontAlgn="b"/>
                      <a:r>
                        <a:rPr lang="es-419" sz="900" u="none" strike="noStrike" noProof="0" dirty="0">
                          <a:solidFill>
                            <a:schemeClr val="tx1"/>
                          </a:solidFill>
                          <a:effectLst/>
                          <a:latin typeface="Montserrat" panose="00000500000000000000" pitchFamily="2" charset="0"/>
                        </a:rPr>
                        <a:t>29*</a:t>
                      </a:r>
                      <a:endParaRPr lang="es-419" sz="900" b="0" i="0" u="none" strike="noStrike" noProof="0" dirty="0">
                        <a:solidFill>
                          <a:schemeClr val="tx1"/>
                        </a:solidFill>
                        <a:effectLst/>
                        <a:latin typeface="Montserrat" panose="00000500000000000000" pitchFamily="2" charset="0"/>
                      </a:endParaRPr>
                    </a:p>
                  </a:txBody>
                  <a:tcPr marL="9525" marR="9525" marT="9525" marB="0" anchor="ctr"/>
                </a:tc>
                <a:extLst>
                  <a:ext uri="{0D108BD9-81ED-4DB2-BD59-A6C34878D82A}">
                    <a16:rowId xmlns:a16="http://schemas.microsoft.com/office/drawing/2014/main" val="2467225008"/>
                  </a:ext>
                </a:extLst>
              </a:tr>
              <a:tr h="270574">
                <a:tc>
                  <a:txBody>
                    <a:bodyPr/>
                    <a:lstStyle/>
                    <a:p>
                      <a:pPr algn="ctr" fontAlgn="b"/>
                      <a:r>
                        <a:rPr lang="es-419" sz="900" b="0" i="0" u="none" strike="noStrike" noProof="0" dirty="0">
                          <a:solidFill>
                            <a:schemeClr val="tx1"/>
                          </a:solidFill>
                          <a:effectLst/>
                          <a:latin typeface="Montserrat" panose="00000500000000000000" pitchFamily="2" charset="0"/>
                        </a:rPr>
                        <a:t>Guatemala</a:t>
                      </a:r>
                    </a:p>
                  </a:txBody>
                  <a:tcPr marL="9525" marR="9525" marT="9525" marB="0" anchor="ctr"/>
                </a:tc>
                <a:tc>
                  <a:txBody>
                    <a:bodyPr/>
                    <a:lstStyle/>
                    <a:p>
                      <a:pPr algn="ctr" fontAlgn="b"/>
                      <a:r>
                        <a:rPr lang="es-419" sz="900" b="0" i="0" u="none" strike="noStrike" noProof="0" dirty="0">
                          <a:solidFill>
                            <a:schemeClr val="tx1"/>
                          </a:solidFill>
                          <a:effectLst/>
                          <a:latin typeface="Montserrat" panose="00000500000000000000" pitchFamily="2" charset="0"/>
                        </a:rPr>
                        <a:t>63*</a:t>
                      </a:r>
                    </a:p>
                  </a:txBody>
                  <a:tcPr marL="9525" marR="9525" marT="9525" marB="0" anchor="ctr"/>
                </a:tc>
                <a:extLst>
                  <a:ext uri="{0D108BD9-81ED-4DB2-BD59-A6C34878D82A}">
                    <a16:rowId xmlns:a16="http://schemas.microsoft.com/office/drawing/2014/main" val="3239108815"/>
                  </a:ext>
                </a:extLst>
              </a:tr>
              <a:tr h="270574">
                <a:tc>
                  <a:txBody>
                    <a:bodyPr/>
                    <a:lstStyle/>
                    <a:p>
                      <a:pPr algn="ctr" fontAlgn="b"/>
                      <a:r>
                        <a:rPr lang="es-419" sz="900" u="none" strike="noStrike" noProof="0" dirty="0">
                          <a:solidFill>
                            <a:schemeClr val="tx1"/>
                          </a:solidFill>
                          <a:effectLst/>
                          <a:latin typeface="Montserrat" panose="00000500000000000000" pitchFamily="2" charset="0"/>
                        </a:rPr>
                        <a:t>Mexico³</a:t>
                      </a:r>
                      <a:endParaRPr lang="es-419" sz="900" b="0" i="0" u="none" strike="noStrike" noProof="0" dirty="0">
                        <a:solidFill>
                          <a:schemeClr val="tx1"/>
                        </a:solidFill>
                        <a:effectLst/>
                        <a:latin typeface="Montserrat" panose="00000500000000000000" pitchFamily="2" charset="0"/>
                      </a:endParaRPr>
                    </a:p>
                  </a:txBody>
                  <a:tcPr marL="9525" marR="9525" marT="9525" marB="0" anchor="ctr"/>
                </a:tc>
                <a:tc>
                  <a:txBody>
                    <a:bodyPr/>
                    <a:lstStyle/>
                    <a:p>
                      <a:pPr algn="ctr" fontAlgn="b"/>
                      <a:r>
                        <a:rPr lang="es-419" sz="900" u="none" strike="noStrike" noProof="0" dirty="0">
                          <a:solidFill>
                            <a:schemeClr val="tx1"/>
                          </a:solidFill>
                          <a:effectLst/>
                          <a:latin typeface="Montserrat" panose="00000500000000000000" pitchFamily="2" charset="0"/>
                        </a:rPr>
                        <a:t>987</a:t>
                      </a:r>
                      <a:endParaRPr lang="es-419" sz="900" b="0" i="0" u="none" strike="noStrike" noProof="0" dirty="0">
                        <a:solidFill>
                          <a:schemeClr val="tx1"/>
                        </a:solidFill>
                        <a:effectLst/>
                        <a:latin typeface="Montserrat" panose="00000500000000000000" pitchFamily="2" charset="0"/>
                      </a:endParaRPr>
                    </a:p>
                  </a:txBody>
                  <a:tcPr marL="9525" marR="9525" marT="9525" marB="0" anchor="ctr"/>
                </a:tc>
                <a:extLst>
                  <a:ext uri="{0D108BD9-81ED-4DB2-BD59-A6C34878D82A}">
                    <a16:rowId xmlns:a16="http://schemas.microsoft.com/office/drawing/2014/main" val="459742003"/>
                  </a:ext>
                </a:extLst>
              </a:tr>
              <a:tr h="270574">
                <a:tc>
                  <a:txBody>
                    <a:bodyPr/>
                    <a:lstStyle/>
                    <a:p>
                      <a:pPr algn="ctr" fontAlgn="b"/>
                      <a:r>
                        <a:rPr lang="es-419" sz="900" u="none" strike="noStrike" noProof="0" dirty="0">
                          <a:solidFill>
                            <a:schemeClr val="tx1"/>
                          </a:solidFill>
                          <a:effectLst/>
                          <a:latin typeface="Montserrat" panose="00000500000000000000" pitchFamily="2" charset="0"/>
                        </a:rPr>
                        <a:t>Panamá</a:t>
                      </a:r>
                      <a:endParaRPr lang="es-419" sz="900" b="0" i="0" u="none" strike="noStrike" noProof="0" dirty="0">
                        <a:solidFill>
                          <a:schemeClr val="tx1"/>
                        </a:solidFill>
                        <a:effectLst/>
                        <a:latin typeface="Montserrat" panose="00000500000000000000" pitchFamily="2" charset="0"/>
                      </a:endParaRPr>
                    </a:p>
                  </a:txBody>
                  <a:tcPr marL="9525" marR="9525" marT="9525" marB="0" anchor="ctr"/>
                </a:tc>
                <a:tc>
                  <a:txBody>
                    <a:bodyPr/>
                    <a:lstStyle/>
                    <a:p>
                      <a:pPr algn="ctr" fontAlgn="b"/>
                      <a:r>
                        <a:rPr lang="es-419" sz="900" u="none" strike="noStrike" noProof="0" dirty="0">
                          <a:solidFill>
                            <a:schemeClr val="tx1"/>
                          </a:solidFill>
                          <a:effectLst/>
                          <a:latin typeface="Montserrat" panose="00000500000000000000" pitchFamily="2" charset="0"/>
                        </a:rPr>
                        <a:t>17*</a:t>
                      </a:r>
                      <a:endParaRPr lang="es-419" sz="900" b="0" i="0" u="none" strike="noStrike" noProof="0" dirty="0">
                        <a:solidFill>
                          <a:schemeClr val="tx1"/>
                        </a:solidFill>
                        <a:effectLst/>
                        <a:latin typeface="Montserrat" panose="00000500000000000000" pitchFamily="2" charset="0"/>
                      </a:endParaRPr>
                    </a:p>
                  </a:txBody>
                  <a:tcPr marL="9525" marR="9525" marT="9525" marB="0" anchor="ctr"/>
                </a:tc>
                <a:extLst>
                  <a:ext uri="{0D108BD9-81ED-4DB2-BD59-A6C34878D82A}">
                    <a16:rowId xmlns:a16="http://schemas.microsoft.com/office/drawing/2014/main" val="2893331261"/>
                  </a:ext>
                </a:extLst>
              </a:tr>
              <a:tr h="338218">
                <a:tc>
                  <a:txBody>
                    <a:bodyPr/>
                    <a:lstStyle/>
                    <a:p>
                      <a:pPr algn="ctr" fontAlgn="b"/>
                      <a:r>
                        <a:rPr lang="es-419" sz="900" u="none" strike="noStrike" noProof="0" dirty="0">
                          <a:solidFill>
                            <a:schemeClr val="tx1"/>
                          </a:solidFill>
                          <a:effectLst/>
                          <a:latin typeface="Montserrat" panose="00000500000000000000" pitchFamily="2" charset="0"/>
                        </a:rPr>
                        <a:t>Paraguay</a:t>
                      </a:r>
                      <a:endParaRPr lang="es-419" sz="900" b="0" i="0" u="none" strike="noStrike" noProof="0" dirty="0">
                        <a:solidFill>
                          <a:schemeClr val="tx1"/>
                        </a:solidFill>
                        <a:effectLst/>
                        <a:latin typeface="Montserrat" panose="00000500000000000000" pitchFamily="2" charset="0"/>
                      </a:endParaRPr>
                    </a:p>
                  </a:txBody>
                  <a:tcPr marL="9525" marR="9525" marT="9525" marB="0" anchor="ctr"/>
                </a:tc>
                <a:tc>
                  <a:txBody>
                    <a:bodyPr/>
                    <a:lstStyle/>
                    <a:p>
                      <a:pPr algn="ctr" fontAlgn="b"/>
                      <a:r>
                        <a:rPr lang="es-419" sz="900" u="none" strike="noStrike" noProof="0" dirty="0">
                          <a:solidFill>
                            <a:schemeClr val="tx1"/>
                          </a:solidFill>
                          <a:effectLst/>
                          <a:latin typeface="Montserrat" panose="00000500000000000000" pitchFamily="2" charset="0"/>
                        </a:rPr>
                        <a:t>20*</a:t>
                      </a:r>
                      <a:endParaRPr lang="es-419" sz="900" b="0" i="0" u="none" strike="noStrike" noProof="0" dirty="0">
                        <a:solidFill>
                          <a:schemeClr val="tx1"/>
                        </a:solidFill>
                        <a:effectLst/>
                        <a:latin typeface="Montserrat" panose="00000500000000000000" pitchFamily="2" charset="0"/>
                      </a:endParaRPr>
                    </a:p>
                  </a:txBody>
                  <a:tcPr marL="9525" marR="9525" marT="9525" marB="0" anchor="ctr"/>
                </a:tc>
                <a:extLst>
                  <a:ext uri="{0D108BD9-81ED-4DB2-BD59-A6C34878D82A}">
                    <a16:rowId xmlns:a16="http://schemas.microsoft.com/office/drawing/2014/main" val="2978822502"/>
                  </a:ext>
                </a:extLst>
              </a:tr>
              <a:tr h="338218">
                <a:tc>
                  <a:txBody>
                    <a:bodyPr/>
                    <a:lstStyle/>
                    <a:p>
                      <a:pPr algn="ctr" fontAlgn="b"/>
                      <a:r>
                        <a:rPr lang="es-419" sz="900" u="none" strike="noStrike" noProof="0" dirty="0">
                          <a:solidFill>
                            <a:schemeClr val="tx1"/>
                          </a:solidFill>
                          <a:effectLst/>
                          <a:latin typeface="Montserrat" panose="00000500000000000000" pitchFamily="2" charset="0"/>
                        </a:rPr>
                        <a:t>Perú</a:t>
                      </a:r>
                      <a:endParaRPr lang="es-419" sz="900" b="0" i="0" u="none" strike="noStrike" noProof="0" dirty="0">
                        <a:solidFill>
                          <a:schemeClr val="tx1"/>
                        </a:solidFill>
                        <a:effectLst/>
                        <a:latin typeface="Montserrat" panose="00000500000000000000" pitchFamily="2" charset="0"/>
                      </a:endParaRPr>
                    </a:p>
                  </a:txBody>
                  <a:tcPr marL="9525" marR="9525" marT="9525" marB="0" anchor="ctr"/>
                </a:tc>
                <a:tc>
                  <a:txBody>
                    <a:bodyPr/>
                    <a:lstStyle/>
                    <a:p>
                      <a:pPr algn="ctr" fontAlgn="b"/>
                      <a:r>
                        <a:rPr lang="es-419" sz="900" u="none" strike="noStrike" noProof="0" dirty="0">
                          <a:solidFill>
                            <a:schemeClr val="tx1"/>
                          </a:solidFill>
                          <a:effectLst/>
                          <a:latin typeface="Montserrat" panose="00000500000000000000" pitchFamily="2" charset="0"/>
                        </a:rPr>
                        <a:t>84*</a:t>
                      </a:r>
                      <a:endParaRPr lang="es-419" sz="900" b="0" i="0" u="none" strike="noStrike" noProof="0" dirty="0">
                        <a:solidFill>
                          <a:schemeClr val="tx1"/>
                        </a:solidFill>
                        <a:effectLst/>
                        <a:latin typeface="Montserrat" panose="00000500000000000000" pitchFamily="2" charset="0"/>
                      </a:endParaRPr>
                    </a:p>
                  </a:txBody>
                  <a:tcPr marL="9525" marR="9525" marT="9525" marB="0" anchor="ctr"/>
                </a:tc>
                <a:extLst>
                  <a:ext uri="{0D108BD9-81ED-4DB2-BD59-A6C34878D82A}">
                    <a16:rowId xmlns:a16="http://schemas.microsoft.com/office/drawing/2014/main" val="3292647175"/>
                  </a:ext>
                </a:extLst>
              </a:tr>
              <a:tr h="338218">
                <a:tc>
                  <a:txBody>
                    <a:bodyPr/>
                    <a:lstStyle/>
                    <a:p>
                      <a:pPr algn="ctr" fontAlgn="b"/>
                      <a:r>
                        <a:rPr lang="es-419" sz="900" u="none" strike="noStrike" noProof="0" dirty="0">
                          <a:solidFill>
                            <a:schemeClr val="tx1"/>
                          </a:solidFill>
                          <a:effectLst/>
                          <a:latin typeface="Montserrat" panose="00000500000000000000" pitchFamily="2" charset="0"/>
                        </a:rPr>
                        <a:t>Puerto Rico</a:t>
                      </a:r>
                      <a:endParaRPr lang="es-419" sz="900" b="0" i="0" u="none" strike="noStrike" noProof="0" dirty="0">
                        <a:solidFill>
                          <a:schemeClr val="tx1"/>
                        </a:solidFill>
                        <a:effectLst/>
                        <a:latin typeface="Montserrat" panose="00000500000000000000" pitchFamily="2" charset="0"/>
                      </a:endParaRPr>
                    </a:p>
                  </a:txBody>
                  <a:tcPr marL="9525" marR="9525" marT="9525" marB="0" anchor="ctr"/>
                </a:tc>
                <a:tc>
                  <a:txBody>
                    <a:bodyPr/>
                    <a:lstStyle/>
                    <a:p>
                      <a:pPr algn="ctr" fontAlgn="b"/>
                      <a:r>
                        <a:rPr lang="es-419" sz="900" u="none" strike="noStrike" noProof="0" dirty="0">
                          <a:solidFill>
                            <a:schemeClr val="tx1"/>
                          </a:solidFill>
                          <a:effectLst/>
                          <a:latin typeface="Montserrat" panose="00000500000000000000" pitchFamily="2" charset="0"/>
                        </a:rPr>
                        <a:t>63*</a:t>
                      </a:r>
                      <a:endParaRPr lang="es-419" sz="900" b="0" i="0" u="none" strike="noStrike" noProof="0" dirty="0">
                        <a:solidFill>
                          <a:schemeClr val="tx1"/>
                        </a:solidFill>
                        <a:effectLst/>
                        <a:latin typeface="Montserrat" panose="00000500000000000000" pitchFamily="2" charset="0"/>
                      </a:endParaRPr>
                    </a:p>
                  </a:txBody>
                  <a:tcPr marL="9525" marR="9525" marT="9525" marB="0" anchor="ctr"/>
                </a:tc>
                <a:extLst>
                  <a:ext uri="{0D108BD9-81ED-4DB2-BD59-A6C34878D82A}">
                    <a16:rowId xmlns:a16="http://schemas.microsoft.com/office/drawing/2014/main" val="356220048"/>
                  </a:ext>
                </a:extLst>
              </a:tr>
              <a:tr h="338218">
                <a:tc>
                  <a:txBody>
                    <a:bodyPr/>
                    <a:lstStyle/>
                    <a:p>
                      <a:pPr algn="ctr" fontAlgn="b"/>
                      <a:r>
                        <a:rPr lang="es-419" sz="900" u="none" strike="noStrike" noProof="0" dirty="0">
                          <a:solidFill>
                            <a:schemeClr val="tx1"/>
                          </a:solidFill>
                          <a:effectLst/>
                          <a:latin typeface="Montserrat" panose="00000500000000000000" pitchFamily="2" charset="0"/>
                        </a:rPr>
                        <a:t>Venezuela</a:t>
                      </a:r>
                      <a:endParaRPr lang="es-419" sz="900" b="0" i="0" u="none" strike="noStrike" noProof="0" dirty="0">
                        <a:solidFill>
                          <a:schemeClr val="tx1"/>
                        </a:solidFill>
                        <a:effectLst/>
                        <a:latin typeface="Montserrat" panose="00000500000000000000" pitchFamily="2" charset="0"/>
                      </a:endParaRPr>
                    </a:p>
                  </a:txBody>
                  <a:tcPr marL="9525" marR="9525" marT="9525" marB="0" anchor="ctr"/>
                </a:tc>
                <a:tc>
                  <a:txBody>
                    <a:bodyPr/>
                    <a:lstStyle/>
                    <a:p>
                      <a:pPr algn="ctr" fontAlgn="b"/>
                      <a:r>
                        <a:rPr lang="es-419" sz="900" u="none" strike="noStrike" noProof="0" dirty="0">
                          <a:solidFill>
                            <a:schemeClr val="tx1"/>
                          </a:solidFill>
                          <a:effectLst/>
                          <a:latin typeface="Montserrat" panose="00000500000000000000" pitchFamily="2" charset="0"/>
                        </a:rPr>
                        <a:t>67*</a:t>
                      </a:r>
                      <a:endParaRPr lang="es-419" sz="900" b="0" i="0" u="none" strike="noStrike" noProof="0" dirty="0">
                        <a:solidFill>
                          <a:schemeClr val="tx1"/>
                        </a:solidFill>
                        <a:effectLst/>
                        <a:latin typeface="Montserrat" panose="00000500000000000000" pitchFamily="2" charset="0"/>
                      </a:endParaRPr>
                    </a:p>
                  </a:txBody>
                  <a:tcPr marL="9525" marR="9525" marT="9525" marB="0" anchor="ctr"/>
                </a:tc>
                <a:extLst>
                  <a:ext uri="{0D108BD9-81ED-4DB2-BD59-A6C34878D82A}">
                    <a16:rowId xmlns:a16="http://schemas.microsoft.com/office/drawing/2014/main" val="3165697964"/>
                  </a:ext>
                </a:extLst>
              </a:tr>
              <a:tr h="338218">
                <a:tc>
                  <a:txBody>
                    <a:bodyPr/>
                    <a:lstStyle/>
                    <a:p>
                      <a:pPr algn="ctr" fontAlgn="b"/>
                      <a:r>
                        <a:rPr lang="es-419" sz="900" b="1" u="none" strike="noStrike" noProof="0" dirty="0">
                          <a:solidFill>
                            <a:schemeClr val="bg1"/>
                          </a:solidFill>
                          <a:effectLst/>
                          <a:latin typeface="Montserrat" panose="00000500000000000000" pitchFamily="2" charset="0"/>
                        </a:rPr>
                        <a:t>Total general</a:t>
                      </a:r>
                      <a:endParaRPr lang="es-419" sz="900" b="1" i="0" u="none" strike="noStrike" noProof="0" dirty="0">
                        <a:solidFill>
                          <a:schemeClr val="bg1"/>
                        </a:solidFill>
                        <a:effectLst/>
                        <a:latin typeface="Montserrat" panose="00000500000000000000" pitchFamily="2" charset="0"/>
                      </a:endParaRPr>
                    </a:p>
                  </a:txBody>
                  <a:tcPr marL="9525" marR="9525" marT="9525" marB="0" anchor="ctr">
                    <a:solidFill>
                      <a:srgbClr val="FF0000"/>
                    </a:solidFill>
                  </a:tcPr>
                </a:tc>
                <a:tc>
                  <a:txBody>
                    <a:bodyPr/>
                    <a:lstStyle/>
                    <a:p>
                      <a:pPr algn="ctr" fontAlgn="b"/>
                      <a:r>
                        <a:rPr lang="es-419" sz="900" b="1" u="none" strike="noStrike" noProof="0" dirty="0">
                          <a:solidFill>
                            <a:schemeClr val="bg1"/>
                          </a:solidFill>
                          <a:effectLst/>
                          <a:latin typeface="Montserrat" panose="00000500000000000000" pitchFamily="2" charset="0"/>
                        </a:rPr>
                        <a:t>2.333</a:t>
                      </a:r>
                      <a:endParaRPr lang="es-419" sz="900" b="1" i="0" u="none" strike="noStrike" noProof="0" dirty="0">
                        <a:solidFill>
                          <a:schemeClr val="bg1"/>
                        </a:solidFill>
                        <a:effectLst/>
                        <a:latin typeface="Montserrat" panose="00000500000000000000" pitchFamily="2" charset="0"/>
                      </a:endParaRPr>
                    </a:p>
                  </a:txBody>
                  <a:tcPr marL="9525" marR="9525" marT="9525" marB="0" anchor="ctr">
                    <a:solidFill>
                      <a:srgbClr val="FF0000"/>
                    </a:solidFill>
                  </a:tcPr>
                </a:tc>
                <a:extLst>
                  <a:ext uri="{0D108BD9-81ED-4DB2-BD59-A6C34878D82A}">
                    <a16:rowId xmlns:a16="http://schemas.microsoft.com/office/drawing/2014/main" val="197498045"/>
                  </a:ext>
                </a:extLst>
              </a:tr>
            </a:tbl>
          </a:graphicData>
        </a:graphic>
      </p:graphicFrame>
      <p:pic>
        <p:nvPicPr>
          <p:cNvPr id="43" name="Imagem 42">
            <a:extLst>
              <a:ext uri="{FF2B5EF4-FFF2-40B4-BE49-F238E27FC236}">
                <a16:creationId xmlns:a16="http://schemas.microsoft.com/office/drawing/2014/main" id="{19080858-132B-7455-28FD-374EB7E47707}"/>
              </a:ext>
            </a:extLst>
          </p:cNvPr>
          <p:cNvPicPr>
            <a:picLocks noChangeAspect="1"/>
          </p:cNvPicPr>
          <p:nvPr/>
        </p:nvPicPr>
        <p:blipFill>
          <a:blip r:embed="rId3">
            <a:duotone>
              <a:schemeClr val="bg2">
                <a:shade val="45000"/>
                <a:satMod val="135000"/>
              </a:schemeClr>
              <a:prstClr val="white"/>
            </a:duotone>
          </a:blip>
          <a:stretch>
            <a:fillRect/>
          </a:stretch>
        </p:blipFill>
        <p:spPr>
          <a:xfrm>
            <a:off x="938587" y="4986212"/>
            <a:ext cx="3431079" cy="1697486"/>
          </a:xfrm>
          <a:prstGeom prst="rect">
            <a:avLst/>
          </a:prstGeom>
        </p:spPr>
      </p:pic>
      <p:sp>
        <p:nvSpPr>
          <p:cNvPr id="2" name="CaixaDeTexto 1">
            <a:extLst>
              <a:ext uri="{FF2B5EF4-FFF2-40B4-BE49-F238E27FC236}">
                <a16:creationId xmlns:a16="http://schemas.microsoft.com/office/drawing/2014/main" id="{A0304A1D-45E9-50DE-CCE8-EE4E3E6DFA1F}"/>
              </a:ext>
            </a:extLst>
          </p:cNvPr>
          <p:cNvSpPr txBox="1"/>
          <p:nvPr/>
        </p:nvSpPr>
        <p:spPr>
          <a:xfrm>
            <a:off x="4676824" y="5800986"/>
            <a:ext cx="7527875" cy="994888"/>
          </a:xfrm>
          <a:prstGeom prst="rect">
            <a:avLst/>
          </a:prstGeom>
          <a:noFill/>
        </p:spPr>
        <p:txBody>
          <a:bodyPr wrap="square" rtlCol="0">
            <a:spAutoFit/>
          </a:bodyPr>
          <a:lstStyle/>
          <a:p>
            <a:pPr algn="just">
              <a:lnSpc>
                <a:spcPct val="150000"/>
              </a:lnSpc>
            </a:pPr>
            <a:r>
              <a:rPr lang="es-419" sz="800" dirty="0">
                <a:solidFill>
                  <a:srgbClr val="FF0000"/>
                </a:solidFill>
                <a:latin typeface="Montserrat" panose="00000500000000000000" pitchFamily="2" charset="0"/>
                <a:cs typeface="Calibri" panose="020F0502020204030204" pitchFamily="34" charset="0"/>
              </a:rPr>
              <a:t>Nota¹: La información de Brasil fue proporcionada por el Censo Brasileño de Centros Comerciales.</a:t>
            </a:r>
          </a:p>
          <a:p>
            <a:pPr algn="just">
              <a:lnSpc>
                <a:spcPct val="150000"/>
              </a:lnSpc>
            </a:pPr>
            <a:r>
              <a:rPr lang="es-419" sz="800" dirty="0">
                <a:solidFill>
                  <a:srgbClr val="FF0000"/>
                </a:solidFill>
                <a:latin typeface="Montserrat" panose="00000500000000000000" pitchFamily="2" charset="0"/>
                <a:cs typeface="Calibri" panose="020F0502020204030204" pitchFamily="34" charset="0"/>
              </a:rPr>
              <a:t>Nota²: La información de Chile fue proporcionada por la Cámara del país. </a:t>
            </a:r>
          </a:p>
          <a:p>
            <a:pPr algn="just">
              <a:lnSpc>
                <a:spcPct val="150000"/>
              </a:lnSpc>
            </a:pPr>
            <a:r>
              <a:rPr lang="es-419" sz="800" dirty="0">
                <a:solidFill>
                  <a:srgbClr val="FF0000"/>
                </a:solidFill>
                <a:latin typeface="Montserrat" panose="00000500000000000000" pitchFamily="2" charset="0"/>
                <a:cs typeface="Calibri" panose="020F0502020204030204" pitchFamily="34" charset="0"/>
              </a:rPr>
              <a:t>Nota³: </a:t>
            </a:r>
            <a:r>
              <a:rPr lang="es-ES" sz="800" dirty="0">
                <a:solidFill>
                  <a:srgbClr val="FF0000"/>
                </a:solidFill>
                <a:latin typeface="Montserrat" panose="00000500000000000000" pitchFamily="2" charset="0"/>
                <a:cs typeface="Calibri" panose="020F0502020204030204" pitchFamily="34" charset="0"/>
              </a:rPr>
              <a:t>La información de Ecuador e México fue proporcionada por un representante local, ya que no tiene una cámara instituida</a:t>
            </a:r>
            <a:r>
              <a:rPr lang="es-419" sz="800" dirty="0">
                <a:solidFill>
                  <a:srgbClr val="FF0000"/>
                </a:solidFill>
                <a:latin typeface="Montserrat" panose="00000500000000000000" pitchFamily="2" charset="0"/>
                <a:cs typeface="Calibri" panose="020F0502020204030204" pitchFamily="34" charset="0"/>
              </a:rPr>
              <a:t>.</a:t>
            </a:r>
          </a:p>
          <a:p>
            <a:pPr algn="just">
              <a:lnSpc>
                <a:spcPct val="150000"/>
              </a:lnSpc>
            </a:pPr>
            <a:endParaRPr lang="es-419" sz="800" dirty="0">
              <a:solidFill>
                <a:srgbClr val="FF0000"/>
              </a:solidFill>
              <a:latin typeface="Montserrat" panose="00000500000000000000" pitchFamily="2" charset="0"/>
              <a:cs typeface="Calibri" panose="020F0502020204030204" pitchFamily="34" charset="0"/>
            </a:endParaRPr>
          </a:p>
          <a:p>
            <a:pPr algn="just">
              <a:lnSpc>
                <a:spcPct val="150000"/>
              </a:lnSpc>
            </a:pPr>
            <a:r>
              <a:rPr lang="es-ES" sz="800" dirty="0">
                <a:solidFill>
                  <a:srgbClr val="FF0000"/>
                </a:solidFill>
                <a:latin typeface="Montserrat" panose="00000500000000000000" pitchFamily="2" charset="0"/>
                <a:cs typeface="Calibri" panose="020F0502020204030204" pitchFamily="34" charset="0"/>
              </a:rPr>
              <a:t>*El número de centros comerciales corresponde únicamente al número de asociados de las cámaras de los países.</a:t>
            </a:r>
          </a:p>
        </p:txBody>
      </p:sp>
      <p:sp>
        <p:nvSpPr>
          <p:cNvPr id="4" name="Retângulo: Cantos Arredondados 3">
            <a:extLst>
              <a:ext uri="{FF2B5EF4-FFF2-40B4-BE49-F238E27FC236}">
                <a16:creationId xmlns:a16="http://schemas.microsoft.com/office/drawing/2014/main" id="{796C00E6-FDDA-6056-FEA6-ECB774CB7138}"/>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rgbClr val="0D4168"/>
                </a:solidFill>
                <a:latin typeface="Segoe UI Light" panose="020B0502040204020203" pitchFamily="34" charset="0"/>
                <a:cs typeface="Segoe UI Light" panose="020B0502040204020203" pitchFamily="34" charset="0"/>
              </a:rPr>
              <a:t>4</a:t>
            </a:r>
            <a:endPar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
        <p:nvSpPr>
          <p:cNvPr id="7" name="Elipse 6">
            <a:extLst>
              <a:ext uri="{FF2B5EF4-FFF2-40B4-BE49-F238E27FC236}">
                <a16:creationId xmlns:a16="http://schemas.microsoft.com/office/drawing/2014/main" id="{37C77425-4148-F406-F6D8-49203EF97ADF}"/>
              </a:ext>
            </a:extLst>
          </p:cNvPr>
          <p:cNvSpPr/>
          <p:nvPr/>
        </p:nvSpPr>
        <p:spPr>
          <a:xfrm>
            <a:off x="4513641" y="3889880"/>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419" dirty="0"/>
          </a:p>
        </p:txBody>
      </p:sp>
      <p:sp>
        <p:nvSpPr>
          <p:cNvPr id="11" name="CaixaDeTexto 10">
            <a:extLst>
              <a:ext uri="{FF2B5EF4-FFF2-40B4-BE49-F238E27FC236}">
                <a16:creationId xmlns:a16="http://schemas.microsoft.com/office/drawing/2014/main" id="{913341F5-CE98-4E9B-4801-EC15F7E0EEC1}"/>
              </a:ext>
            </a:extLst>
          </p:cNvPr>
          <p:cNvSpPr txBox="1"/>
          <p:nvPr/>
        </p:nvSpPr>
        <p:spPr>
          <a:xfrm>
            <a:off x="4667591" y="3782748"/>
            <a:ext cx="4465624" cy="658706"/>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lvl="0" algn="l">
              <a:lnSpc>
                <a:spcPct val="150000"/>
              </a:lnSpc>
              <a:buClr>
                <a:srgbClr val="FFFFFF"/>
              </a:buClr>
              <a:buSzPts val="1400"/>
            </a:pPr>
            <a:r>
              <a:rPr lang="es-ES" sz="1300" dirty="0">
                <a:solidFill>
                  <a:srgbClr val="FF0000"/>
                </a:solidFill>
                <a:latin typeface="Montserrat" panose="00000500000000000000" pitchFamily="2" charset="0"/>
                <a:ea typeface="Arial" charset="0"/>
                <a:cs typeface="Calibri" panose="020F0502020204030204" pitchFamily="34" charset="0"/>
                <a:sym typeface="Century Gothic"/>
              </a:rPr>
              <a:t>Para el estudio se consideran centros comerciales con GLA con cerca de más de 5.000 m².</a:t>
            </a:r>
          </a:p>
        </p:txBody>
      </p:sp>
      <p:sp>
        <p:nvSpPr>
          <p:cNvPr id="3" name="Elipse 2">
            <a:extLst>
              <a:ext uri="{FF2B5EF4-FFF2-40B4-BE49-F238E27FC236}">
                <a16:creationId xmlns:a16="http://schemas.microsoft.com/office/drawing/2014/main" id="{61A88C31-4C36-0E2F-C3B3-53F678FDB0C9}"/>
              </a:ext>
            </a:extLst>
          </p:cNvPr>
          <p:cNvSpPr/>
          <p:nvPr/>
        </p:nvSpPr>
        <p:spPr>
          <a:xfrm>
            <a:off x="4528281" y="4777056"/>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419" dirty="0"/>
          </a:p>
        </p:txBody>
      </p:sp>
      <p:sp>
        <p:nvSpPr>
          <p:cNvPr id="8" name="CaixaDeTexto 7">
            <a:extLst>
              <a:ext uri="{FF2B5EF4-FFF2-40B4-BE49-F238E27FC236}">
                <a16:creationId xmlns:a16="http://schemas.microsoft.com/office/drawing/2014/main" id="{D2B52762-62E2-62EB-7E59-E04752454CF4}"/>
              </a:ext>
            </a:extLst>
          </p:cNvPr>
          <p:cNvSpPr txBox="1"/>
          <p:nvPr/>
        </p:nvSpPr>
        <p:spPr>
          <a:xfrm>
            <a:off x="4685605" y="4624813"/>
            <a:ext cx="4657913" cy="958789"/>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lvl="0" algn="l">
              <a:lnSpc>
                <a:spcPct val="150000"/>
              </a:lnSpc>
              <a:buClr>
                <a:srgbClr val="FFFFFF"/>
              </a:buClr>
              <a:buSzPts val="1400"/>
            </a:pPr>
            <a:r>
              <a:rPr lang="es-ES" sz="1300" dirty="0">
                <a:solidFill>
                  <a:srgbClr val="FF0000"/>
                </a:solidFill>
                <a:latin typeface="Montserrat" panose="00000500000000000000" pitchFamily="2" charset="0"/>
                <a:ea typeface="Arial" charset="0"/>
                <a:cs typeface="Calibri" panose="020F0502020204030204" pitchFamily="34" charset="0"/>
                <a:sym typeface="Century Gothic"/>
              </a:rPr>
              <a:t>Con miras a un primer estudio de esta envergadura, en la búsqueda de la estandarización, el material cuenta con notas explicativas.</a:t>
            </a:r>
          </a:p>
        </p:txBody>
      </p:sp>
      <p:sp>
        <p:nvSpPr>
          <p:cNvPr id="13" name="Retângulo: Cantos Arredondados 12">
            <a:hlinkClick r:id="rId4" action="ppaction://hlinksldjump"/>
            <a:extLst>
              <a:ext uri="{FF2B5EF4-FFF2-40B4-BE49-F238E27FC236}">
                <a16:creationId xmlns:a16="http://schemas.microsoft.com/office/drawing/2014/main" id="{43341CFE-3E79-FAFE-EBFC-294251FDC599}"/>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033004776"/>
      </p:ext>
    </p:extLst>
  </p:cSld>
  <p:clrMapOvr>
    <a:masterClrMapping/>
  </p:clrMapOvr>
  <p:extLst>
    <p:ext uri="{6950BFC3-D8DA-4A85-94F7-54DA5524770B}">
      <p188:commentRel xmlns:p188="http://schemas.microsoft.com/office/powerpoint/2018/8/main" r:id="rId2"/>
    </p:ext>
  </p:extLs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996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789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85473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7" name="Tabela 6">
            <a:extLst>
              <a:ext uri="{FF2B5EF4-FFF2-40B4-BE49-F238E27FC236}">
                <a16:creationId xmlns:a16="http://schemas.microsoft.com/office/drawing/2014/main" id="{AB49BEC5-BD74-02E4-E901-9718AAA904CE}"/>
              </a:ext>
            </a:extLst>
          </p:cNvPr>
          <p:cNvGraphicFramePr>
            <a:graphicFrameLocks noGrp="1"/>
          </p:cNvGraphicFramePr>
          <p:nvPr>
            <p:extLst>
              <p:ext uri="{D42A27DB-BD31-4B8C-83A1-F6EECF244321}">
                <p14:modId xmlns:p14="http://schemas.microsoft.com/office/powerpoint/2010/main" val="4105479524"/>
              </p:ext>
            </p:extLst>
          </p:nvPr>
        </p:nvGraphicFramePr>
        <p:xfrm>
          <a:off x="5314953" y="-1"/>
          <a:ext cx="6119999" cy="6854959"/>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3012483457"/>
                  </a:ext>
                </a:extLst>
              </a:tr>
              <a:tr h="346102">
                <a:tc>
                  <a:txBody>
                    <a:bodyPr/>
                    <a:lstStyle/>
                    <a:p>
                      <a:pPr algn="ctr" fontAlgn="b"/>
                      <a:r>
                        <a:rPr lang="pt-BR" sz="1100" b="0" i="0" u="none" strike="noStrike" dirty="0">
                          <a:solidFill>
                            <a:srgbClr val="000000"/>
                          </a:solidFill>
                          <a:effectLst/>
                          <a:latin typeface="Montserrat" panose="00000500000000000000" pitchFamily="2" charset="0"/>
                        </a:rPr>
                        <a:t>Itapevi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307562550"/>
                  </a:ext>
                </a:extLst>
              </a:tr>
              <a:tr h="313241">
                <a:tc>
                  <a:txBody>
                    <a:bodyPr/>
                    <a:lstStyle/>
                    <a:p>
                      <a:pPr algn="ctr" fontAlgn="b"/>
                      <a:r>
                        <a:rPr lang="pt-BR" sz="1100" b="0" i="0" u="none" strike="noStrike">
                          <a:solidFill>
                            <a:srgbClr val="000000"/>
                          </a:solidFill>
                          <a:effectLst/>
                          <a:latin typeface="Montserrat" panose="00000500000000000000" pitchFamily="2" charset="0"/>
                        </a:rPr>
                        <a:t>Itaquaquecetuba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54193406"/>
                  </a:ext>
                </a:extLst>
              </a:tr>
              <a:tr h="313241">
                <a:tc>
                  <a:txBody>
                    <a:bodyPr/>
                    <a:lstStyle/>
                    <a:p>
                      <a:pPr algn="ctr" fontAlgn="b"/>
                      <a:r>
                        <a:rPr lang="pt-BR" sz="1100" b="0" i="0" u="none" strike="noStrike" dirty="0">
                          <a:solidFill>
                            <a:srgbClr val="000000"/>
                          </a:solidFill>
                          <a:effectLst/>
                          <a:latin typeface="Montserrat" panose="00000500000000000000" pitchFamily="2" charset="0"/>
                        </a:rPr>
                        <a:t>Joinville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Santa Catarina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029500507"/>
                  </a:ext>
                </a:extLst>
              </a:tr>
              <a:tr h="313241">
                <a:tc>
                  <a:txBody>
                    <a:bodyPr/>
                    <a:lstStyle/>
                    <a:p>
                      <a:pPr algn="ctr" fontAlgn="b"/>
                      <a:r>
                        <a:rPr lang="pt-BR" sz="1100" b="0" i="0" u="none" strike="noStrike">
                          <a:solidFill>
                            <a:srgbClr val="000000"/>
                          </a:solidFill>
                          <a:effectLst/>
                          <a:latin typeface="Montserrat" panose="00000500000000000000" pitchFamily="2" charset="0"/>
                        </a:rPr>
                        <a:t>Maceió</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Alagoas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677110436"/>
                  </a:ext>
                </a:extLst>
              </a:tr>
              <a:tr h="313241">
                <a:tc>
                  <a:txBody>
                    <a:bodyPr/>
                    <a:lstStyle/>
                    <a:p>
                      <a:pPr algn="ctr" fontAlgn="b"/>
                      <a:r>
                        <a:rPr lang="pt-BR" sz="1100" b="0" i="0" u="none" strike="noStrike" dirty="0">
                          <a:solidFill>
                            <a:srgbClr val="000000"/>
                          </a:solidFill>
                          <a:effectLst/>
                          <a:latin typeface="Montserrat" panose="00000500000000000000" pitchFamily="2" charset="0"/>
                        </a:rPr>
                        <a:t>Niterói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Rio de Janeiro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876499050"/>
                  </a:ext>
                </a:extLst>
              </a:tr>
              <a:tr h="313241">
                <a:tc>
                  <a:txBody>
                    <a:bodyPr/>
                    <a:lstStyle/>
                    <a:p>
                      <a:pPr algn="ctr" fontAlgn="b"/>
                      <a:r>
                        <a:rPr lang="pt-BR" sz="1100" b="0" i="0" u="none" strike="noStrike">
                          <a:solidFill>
                            <a:srgbClr val="000000"/>
                          </a:solidFill>
                          <a:effectLst/>
                          <a:latin typeface="Montserrat" panose="00000500000000000000" pitchFamily="2" charset="0"/>
                        </a:rPr>
                        <a:t>Passo Fundo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Rio Grande do Sul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564501830"/>
                  </a:ext>
                </a:extLst>
              </a:tr>
              <a:tr h="313241">
                <a:tc>
                  <a:txBody>
                    <a:bodyPr/>
                    <a:lstStyle/>
                    <a:p>
                      <a:pPr algn="ctr" fontAlgn="b"/>
                      <a:r>
                        <a:rPr lang="pt-BR" sz="1100" b="0" i="0" u="none" strike="noStrike">
                          <a:solidFill>
                            <a:srgbClr val="000000"/>
                          </a:solidFill>
                          <a:effectLst/>
                          <a:latin typeface="Montserrat" panose="00000500000000000000" pitchFamily="2" charset="0"/>
                        </a:rPr>
                        <a:t>Santa Maria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Rio Grande do Sul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45025016"/>
                  </a:ext>
                </a:extLst>
              </a:tr>
              <a:tr h="313241">
                <a:tc>
                  <a:txBody>
                    <a:bodyPr/>
                    <a:lstStyle/>
                    <a:p>
                      <a:pPr algn="ctr" fontAlgn="b"/>
                      <a:r>
                        <a:rPr lang="pt-BR" sz="1100" b="0" i="0" u="none" strike="noStrike">
                          <a:solidFill>
                            <a:srgbClr val="000000"/>
                          </a:solidFill>
                          <a:effectLst/>
                          <a:latin typeface="Montserrat" panose="00000500000000000000" pitchFamily="2" charset="0"/>
                        </a:rPr>
                        <a:t>Santo André</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346920883"/>
                  </a:ext>
                </a:extLst>
              </a:tr>
              <a:tr h="313241">
                <a:tc>
                  <a:txBody>
                    <a:bodyPr/>
                    <a:lstStyle/>
                    <a:p>
                      <a:pPr algn="ctr" fontAlgn="b"/>
                      <a:r>
                        <a:rPr lang="pt-BR" sz="1100" b="0" i="0" u="none" strike="noStrike">
                          <a:solidFill>
                            <a:srgbClr val="000000"/>
                          </a:solidFill>
                          <a:effectLst/>
                          <a:latin typeface="Montserrat" panose="00000500000000000000" pitchFamily="2" charset="0"/>
                        </a:rPr>
                        <a:t>Santos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419818861"/>
                  </a:ext>
                </a:extLst>
              </a:tr>
              <a:tr h="313241">
                <a:tc>
                  <a:txBody>
                    <a:bodyPr/>
                    <a:lstStyle/>
                    <a:p>
                      <a:pPr algn="ctr" fontAlgn="b"/>
                      <a:r>
                        <a:rPr lang="pt-BR" sz="1100" b="0" i="0" u="none" strike="noStrike">
                          <a:solidFill>
                            <a:srgbClr val="000000"/>
                          </a:solidFill>
                          <a:effectLst/>
                          <a:latin typeface="Montserrat" panose="00000500000000000000" pitchFamily="2" charset="0"/>
                        </a:rPr>
                        <a:t>São Bernardo do Campo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167419498"/>
                  </a:ext>
                </a:extLst>
              </a:tr>
              <a:tr h="313241">
                <a:tc>
                  <a:txBody>
                    <a:bodyPr/>
                    <a:lstStyle/>
                    <a:p>
                      <a:pPr algn="ctr" fontAlgn="b"/>
                      <a:r>
                        <a:rPr lang="pt-BR" sz="1100" b="0" i="0" u="none" strike="noStrike">
                          <a:solidFill>
                            <a:srgbClr val="000000"/>
                          </a:solidFill>
                          <a:effectLst/>
                          <a:latin typeface="Montserrat" panose="00000500000000000000" pitchFamily="2" charset="0"/>
                        </a:rPr>
                        <a:t>São Gonçalo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Rio de Janeiro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611518731"/>
                  </a:ext>
                </a:extLst>
              </a:tr>
              <a:tr h="313241">
                <a:tc>
                  <a:txBody>
                    <a:bodyPr/>
                    <a:lstStyle/>
                    <a:p>
                      <a:pPr algn="ctr" fontAlgn="b"/>
                      <a:r>
                        <a:rPr lang="pt-BR" sz="1100" b="0" i="0" u="none" strike="noStrike">
                          <a:solidFill>
                            <a:srgbClr val="000000"/>
                          </a:solidFill>
                          <a:effectLst/>
                          <a:latin typeface="Montserrat" panose="00000500000000000000" pitchFamily="2" charset="0"/>
                        </a:rPr>
                        <a:t>Taubaté</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868210076"/>
                  </a:ext>
                </a:extLst>
              </a:tr>
              <a:tr h="313241">
                <a:tc>
                  <a:txBody>
                    <a:bodyPr/>
                    <a:lstStyle/>
                    <a:p>
                      <a:pPr algn="ctr" fontAlgn="b"/>
                      <a:r>
                        <a:rPr lang="pt-BR" sz="1100" b="0" i="0" u="none" strike="noStrike">
                          <a:solidFill>
                            <a:srgbClr val="000000"/>
                          </a:solidFill>
                          <a:effectLst/>
                          <a:latin typeface="Montserrat" panose="00000500000000000000" pitchFamily="2" charset="0"/>
                        </a:rPr>
                        <a:t>Vila Velha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Espírito Santo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98721223"/>
                  </a:ext>
                </a:extLst>
              </a:tr>
              <a:tr h="313241">
                <a:tc>
                  <a:txBody>
                    <a:bodyPr/>
                    <a:lstStyle/>
                    <a:p>
                      <a:pPr algn="ctr" fontAlgn="b"/>
                      <a:r>
                        <a:rPr lang="pt-BR" sz="1100" b="0" i="0" u="none" strike="noStrike">
                          <a:solidFill>
                            <a:srgbClr val="000000"/>
                          </a:solidFill>
                          <a:effectLst/>
                          <a:latin typeface="Montserrat" panose="00000500000000000000" pitchFamily="2" charset="0"/>
                        </a:rPr>
                        <a:t>Vitória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Espírito Santo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3</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1588115436"/>
                  </a:ext>
                </a:extLst>
              </a:tr>
              <a:tr h="313241">
                <a:tc>
                  <a:txBody>
                    <a:bodyPr/>
                    <a:lstStyle/>
                    <a:p>
                      <a:pPr algn="ctr" fontAlgn="b"/>
                      <a:r>
                        <a:rPr lang="pt-BR" sz="1100" b="0" i="0" u="none" strike="noStrike">
                          <a:solidFill>
                            <a:srgbClr val="000000"/>
                          </a:solidFill>
                          <a:effectLst/>
                          <a:latin typeface="Montserrat" panose="00000500000000000000" pitchFamily="2" charset="0"/>
                        </a:rPr>
                        <a:t>Anápolis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Goiás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70546853"/>
                  </a:ext>
                </a:extLst>
              </a:tr>
              <a:tr h="313241">
                <a:tc>
                  <a:txBody>
                    <a:bodyPr/>
                    <a:lstStyle/>
                    <a:p>
                      <a:pPr algn="ctr" fontAlgn="b"/>
                      <a:r>
                        <a:rPr lang="pt-BR" sz="1100" b="0" i="0" u="none" strike="noStrike">
                          <a:solidFill>
                            <a:srgbClr val="000000"/>
                          </a:solidFill>
                          <a:effectLst/>
                          <a:latin typeface="Montserrat" panose="00000500000000000000" pitchFamily="2" charset="0"/>
                        </a:rPr>
                        <a:t>Aparecida de Goiânia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Goiás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4163213381"/>
                  </a:ext>
                </a:extLst>
              </a:tr>
              <a:tr h="313241">
                <a:tc>
                  <a:txBody>
                    <a:bodyPr/>
                    <a:lstStyle/>
                    <a:p>
                      <a:pPr algn="ctr" fontAlgn="b"/>
                      <a:r>
                        <a:rPr lang="pt-BR" sz="1100" b="0" i="0" u="none" strike="noStrike">
                          <a:solidFill>
                            <a:srgbClr val="000000"/>
                          </a:solidFill>
                          <a:effectLst/>
                          <a:latin typeface="Montserrat" panose="00000500000000000000" pitchFamily="2" charset="0"/>
                        </a:rPr>
                        <a:t>Araçatuba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62121646"/>
                  </a:ext>
                </a:extLst>
              </a:tr>
              <a:tr h="313241">
                <a:tc>
                  <a:txBody>
                    <a:bodyPr/>
                    <a:lstStyle/>
                    <a:p>
                      <a:pPr algn="ctr" fontAlgn="b"/>
                      <a:r>
                        <a:rPr lang="pt-BR" sz="1100" b="0" i="0" u="none" strike="noStrike">
                          <a:solidFill>
                            <a:srgbClr val="000000"/>
                          </a:solidFill>
                          <a:effectLst/>
                          <a:latin typeface="Montserrat" panose="00000500000000000000" pitchFamily="2" charset="0"/>
                        </a:rPr>
                        <a:t>Araraquara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1391665"/>
                  </a:ext>
                </a:extLst>
              </a:tr>
              <a:tr h="313241">
                <a:tc>
                  <a:txBody>
                    <a:bodyPr/>
                    <a:lstStyle/>
                    <a:p>
                      <a:pPr algn="ctr" fontAlgn="b"/>
                      <a:r>
                        <a:rPr lang="pt-BR" sz="1100" b="0" i="0" u="none" strike="noStrike">
                          <a:solidFill>
                            <a:srgbClr val="000000"/>
                          </a:solidFill>
                          <a:effectLst/>
                          <a:latin typeface="Montserrat" panose="00000500000000000000" pitchFamily="2" charset="0"/>
                        </a:rPr>
                        <a:t>Bauru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008839217"/>
                  </a:ext>
                </a:extLst>
              </a:tr>
              <a:tr h="313241">
                <a:tc>
                  <a:txBody>
                    <a:bodyPr/>
                    <a:lstStyle/>
                    <a:p>
                      <a:pPr algn="ctr" fontAlgn="b"/>
                      <a:r>
                        <a:rPr lang="pt-BR" sz="1100" b="0" i="0" u="none" strike="noStrike">
                          <a:solidFill>
                            <a:srgbClr val="000000"/>
                          </a:solidFill>
                          <a:effectLst/>
                          <a:latin typeface="Montserrat" panose="00000500000000000000" pitchFamily="2" charset="0"/>
                        </a:rPr>
                        <a:t>Boa Vista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Roraima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906525199"/>
                  </a:ext>
                </a:extLst>
              </a:tr>
            </a:tbl>
          </a:graphicData>
        </a:graphic>
      </p:graphicFrame>
      <p:grpSp>
        <p:nvGrpSpPr>
          <p:cNvPr id="14" name="Agrupar 13">
            <a:extLst>
              <a:ext uri="{FF2B5EF4-FFF2-40B4-BE49-F238E27FC236}">
                <a16:creationId xmlns:a16="http://schemas.microsoft.com/office/drawing/2014/main" id="{4DCEAE69-5935-0084-38A7-908744AA437A}"/>
              </a:ext>
            </a:extLst>
          </p:cNvPr>
          <p:cNvGrpSpPr/>
          <p:nvPr/>
        </p:nvGrpSpPr>
        <p:grpSpPr>
          <a:xfrm>
            <a:off x="-23643" y="-165100"/>
            <a:ext cx="474964" cy="7020058"/>
            <a:chOff x="-23643" y="-165100"/>
            <a:chExt cx="474964" cy="7020058"/>
          </a:xfrm>
        </p:grpSpPr>
        <p:sp>
          <p:nvSpPr>
            <p:cNvPr id="15" name="Retângulo 14">
              <a:extLst>
                <a:ext uri="{FF2B5EF4-FFF2-40B4-BE49-F238E27FC236}">
                  <a16:creationId xmlns:a16="http://schemas.microsoft.com/office/drawing/2014/main" id="{191DD0BD-C40B-1747-BD74-FC338050F8D9}"/>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Retângulo 15">
              <a:extLst>
                <a:ext uri="{FF2B5EF4-FFF2-40B4-BE49-F238E27FC236}">
                  <a16:creationId xmlns:a16="http://schemas.microsoft.com/office/drawing/2014/main" id="{2F6AA702-5F02-F687-3C07-F9ECF50FED48}"/>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Retângulo 16">
              <a:extLst>
                <a:ext uri="{FF2B5EF4-FFF2-40B4-BE49-F238E27FC236}">
                  <a16:creationId xmlns:a16="http://schemas.microsoft.com/office/drawing/2014/main" id="{CC9E078A-6CC7-233B-A732-12A406F88795}"/>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6" name="CaixaDeTexto 5">
            <a:extLst>
              <a:ext uri="{FF2B5EF4-FFF2-40B4-BE49-F238E27FC236}">
                <a16:creationId xmlns:a16="http://schemas.microsoft.com/office/drawing/2014/main" id="{F5092CF0-75E4-66D8-DAFA-3EAE0EEF0B65}"/>
              </a:ext>
            </a:extLst>
          </p:cNvPr>
          <p:cNvSpPr txBox="1"/>
          <p:nvPr/>
        </p:nvSpPr>
        <p:spPr>
          <a:xfrm>
            <a:off x="996450" y="4829308"/>
            <a:ext cx="3725700"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Al contar el número de ciudades con centros comerciales, se incluyen aquellas con centros comerciales por inaugurar en 2023.</a:t>
            </a:r>
            <a:endParaRPr lang="es-419" sz="900" dirty="0">
              <a:latin typeface="Montserrat" panose="00000500000000000000" pitchFamily="2" charset="0"/>
              <a:cs typeface="Calibri" panose="020F0502020204030204" pitchFamily="34" charset="0"/>
            </a:endParaRPr>
          </a:p>
        </p:txBody>
      </p:sp>
      <p:sp>
        <p:nvSpPr>
          <p:cNvPr id="5" name="Retângulo: Cantos Arredondados 4">
            <a:extLst>
              <a:ext uri="{FF2B5EF4-FFF2-40B4-BE49-F238E27FC236}">
                <a16:creationId xmlns:a16="http://schemas.microsoft.com/office/drawing/2014/main" id="{EBC1E0A2-EF41-9A2F-3C77-C8D2D3B6002C}"/>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40</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8" name="Retângulo: Cantos Arredondados 7">
            <a:hlinkClick r:id="rId2" action="ppaction://hlinksldjump"/>
            <a:extLst>
              <a:ext uri="{FF2B5EF4-FFF2-40B4-BE49-F238E27FC236}">
                <a16:creationId xmlns:a16="http://schemas.microsoft.com/office/drawing/2014/main" id="{CCAAB0F5-93A1-F967-37BE-25372ED8F2E1}"/>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15558061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996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789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85473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7" name="Tabela 6">
            <a:extLst>
              <a:ext uri="{FF2B5EF4-FFF2-40B4-BE49-F238E27FC236}">
                <a16:creationId xmlns:a16="http://schemas.microsoft.com/office/drawing/2014/main" id="{AB49BEC5-BD74-02E4-E901-9718AAA904CE}"/>
              </a:ext>
            </a:extLst>
          </p:cNvPr>
          <p:cNvGraphicFramePr>
            <a:graphicFrameLocks noGrp="1"/>
          </p:cNvGraphicFramePr>
          <p:nvPr>
            <p:extLst>
              <p:ext uri="{D42A27DB-BD31-4B8C-83A1-F6EECF244321}">
                <p14:modId xmlns:p14="http://schemas.microsoft.com/office/powerpoint/2010/main" val="1683192098"/>
              </p:ext>
            </p:extLst>
          </p:nvPr>
        </p:nvGraphicFramePr>
        <p:xfrm>
          <a:off x="5314953" y="-1"/>
          <a:ext cx="6119999" cy="6854959"/>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3012483457"/>
                  </a:ext>
                </a:extLst>
              </a:tr>
              <a:tr h="346102">
                <a:tc>
                  <a:txBody>
                    <a:bodyPr/>
                    <a:lstStyle/>
                    <a:p>
                      <a:pPr algn="ctr" fontAlgn="b"/>
                      <a:r>
                        <a:rPr lang="pt-BR" sz="1100" b="0" i="0" u="none" strike="noStrike" dirty="0">
                          <a:solidFill>
                            <a:srgbClr val="000000"/>
                          </a:solidFill>
                          <a:effectLst/>
                          <a:latin typeface="Montserrat" panose="00000500000000000000" pitchFamily="2" charset="0"/>
                        </a:rPr>
                        <a:t>Botucatu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307562550"/>
                  </a:ext>
                </a:extLst>
              </a:tr>
              <a:tr h="313241">
                <a:tc>
                  <a:txBody>
                    <a:bodyPr/>
                    <a:lstStyle/>
                    <a:p>
                      <a:pPr algn="ctr" fontAlgn="b"/>
                      <a:r>
                        <a:rPr lang="pt-BR" sz="1100" b="0" i="0" u="none" strike="noStrike">
                          <a:solidFill>
                            <a:srgbClr val="000000"/>
                          </a:solidFill>
                          <a:effectLst/>
                          <a:latin typeface="Montserrat" panose="00000500000000000000" pitchFamily="2" charset="0"/>
                        </a:rPr>
                        <a:t>Camaçari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Bahia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54193406"/>
                  </a:ext>
                </a:extLst>
              </a:tr>
              <a:tr h="313241">
                <a:tc>
                  <a:txBody>
                    <a:bodyPr/>
                    <a:lstStyle/>
                    <a:p>
                      <a:pPr algn="ctr" fontAlgn="b"/>
                      <a:r>
                        <a:rPr lang="pt-BR" sz="1100" b="0" i="0" u="none" strike="noStrike">
                          <a:solidFill>
                            <a:srgbClr val="000000"/>
                          </a:solidFill>
                          <a:effectLst/>
                          <a:latin typeface="Montserrat" panose="00000500000000000000" pitchFamily="2" charset="0"/>
                        </a:rPr>
                        <a:t>Campos dos Goytacazes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Rio de Janeiro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029500507"/>
                  </a:ext>
                </a:extLst>
              </a:tr>
              <a:tr h="313241">
                <a:tc>
                  <a:txBody>
                    <a:bodyPr/>
                    <a:lstStyle/>
                    <a:p>
                      <a:pPr algn="ctr" fontAlgn="b"/>
                      <a:r>
                        <a:rPr lang="pt-BR" sz="1100" b="0" i="0" u="none" strike="noStrike">
                          <a:solidFill>
                            <a:srgbClr val="000000"/>
                          </a:solidFill>
                          <a:effectLst/>
                          <a:latin typeface="Montserrat" panose="00000500000000000000" pitchFamily="2" charset="0"/>
                        </a:rPr>
                        <a:t>Cascavel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Paraná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677110436"/>
                  </a:ext>
                </a:extLst>
              </a:tr>
              <a:tr h="313241">
                <a:tc>
                  <a:txBody>
                    <a:bodyPr/>
                    <a:lstStyle/>
                    <a:p>
                      <a:pPr algn="ctr" fontAlgn="b"/>
                      <a:r>
                        <a:rPr lang="pt-BR" sz="1100" b="0" i="0" u="none" strike="noStrike">
                          <a:solidFill>
                            <a:srgbClr val="000000"/>
                          </a:solidFill>
                          <a:effectLst/>
                          <a:latin typeface="Montserrat" panose="00000500000000000000" pitchFamily="2" charset="0"/>
                        </a:rPr>
                        <a:t>Caucaia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Ceará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876499050"/>
                  </a:ext>
                </a:extLst>
              </a:tr>
              <a:tr h="313241">
                <a:tc>
                  <a:txBody>
                    <a:bodyPr/>
                    <a:lstStyle/>
                    <a:p>
                      <a:pPr algn="ctr" fontAlgn="b"/>
                      <a:r>
                        <a:rPr lang="pt-BR" sz="1100" b="0" i="0" u="none" strike="noStrike">
                          <a:solidFill>
                            <a:srgbClr val="000000"/>
                          </a:solidFill>
                          <a:effectLst/>
                          <a:latin typeface="Montserrat" panose="00000500000000000000" pitchFamily="2" charset="0"/>
                        </a:rPr>
                        <a:t>Criciúma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Santa Catarina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564501830"/>
                  </a:ext>
                </a:extLst>
              </a:tr>
              <a:tr h="313241">
                <a:tc>
                  <a:txBody>
                    <a:bodyPr/>
                    <a:lstStyle/>
                    <a:p>
                      <a:pPr algn="ctr" fontAlgn="b"/>
                      <a:r>
                        <a:rPr lang="pt-BR" sz="1100" b="0" i="0" u="none" strike="noStrike">
                          <a:solidFill>
                            <a:srgbClr val="000000"/>
                          </a:solidFill>
                          <a:effectLst/>
                          <a:latin typeface="Montserrat" panose="00000500000000000000" pitchFamily="2" charset="0"/>
                        </a:rPr>
                        <a:t>Diadema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45025016"/>
                  </a:ext>
                </a:extLst>
              </a:tr>
              <a:tr h="313241">
                <a:tc>
                  <a:txBody>
                    <a:bodyPr/>
                    <a:lstStyle/>
                    <a:p>
                      <a:pPr algn="ctr" fontAlgn="b"/>
                      <a:r>
                        <a:rPr lang="pt-BR" sz="1100" b="0" i="0" u="none" strike="noStrike">
                          <a:solidFill>
                            <a:srgbClr val="000000"/>
                          </a:solidFill>
                          <a:effectLst/>
                          <a:latin typeface="Montserrat" panose="00000500000000000000" pitchFamily="2" charset="0"/>
                        </a:rPr>
                        <a:t>Feira de Santana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Bahia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346920883"/>
                  </a:ext>
                </a:extLst>
              </a:tr>
              <a:tr h="313241">
                <a:tc>
                  <a:txBody>
                    <a:bodyPr/>
                    <a:lstStyle/>
                    <a:p>
                      <a:pPr algn="ctr" fontAlgn="b"/>
                      <a:r>
                        <a:rPr lang="pt-BR" sz="1100" b="0" i="0" u="none" strike="noStrike">
                          <a:solidFill>
                            <a:srgbClr val="000000"/>
                          </a:solidFill>
                          <a:effectLst/>
                          <a:latin typeface="Montserrat" panose="00000500000000000000" pitchFamily="2" charset="0"/>
                        </a:rPr>
                        <a:t>Foz do Iguaçu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Paraná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419818861"/>
                  </a:ext>
                </a:extLst>
              </a:tr>
              <a:tr h="313241">
                <a:tc>
                  <a:txBody>
                    <a:bodyPr/>
                    <a:lstStyle/>
                    <a:p>
                      <a:pPr algn="ctr" fontAlgn="b"/>
                      <a:r>
                        <a:rPr lang="pt-BR" sz="1100" b="0" i="0" u="none" strike="noStrike">
                          <a:solidFill>
                            <a:srgbClr val="000000"/>
                          </a:solidFill>
                          <a:effectLst/>
                          <a:latin typeface="Montserrat" panose="00000500000000000000" pitchFamily="2" charset="0"/>
                        </a:rPr>
                        <a:t>Guarujá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167419498"/>
                  </a:ext>
                </a:extLst>
              </a:tr>
              <a:tr h="313241">
                <a:tc>
                  <a:txBody>
                    <a:bodyPr/>
                    <a:lstStyle/>
                    <a:p>
                      <a:pPr algn="ctr" fontAlgn="b"/>
                      <a:r>
                        <a:rPr lang="pt-BR" sz="1100" b="0" i="0" u="none" strike="noStrike">
                          <a:solidFill>
                            <a:srgbClr val="000000"/>
                          </a:solidFill>
                          <a:effectLst/>
                          <a:latin typeface="Montserrat" panose="00000500000000000000" pitchFamily="2" charset="0"/>
                        </a:rPr>
                        <a:t>Imperatriz</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Maranhão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611518731"/>
                  </a:ext>
                </a:extLst>
              </a:tr>
              <a:tr h="313241">
                <a:tc>
                  <a:txBody>
                    <a:bodyPr/>
                    <a:lstStyle/>
                    <a:p>
                      <a:pPr algn="ctr" fontAlgn="b"/>
                      <a:r>
                        <a:rPr lang="pt-BR" sz="1100" b="0" i="0" u="none" strike="noStrike">
                          <a:solidFill>
                            <a:srgbClr val="000000"/>
                          </a:solidFill>
                          <a:effectLst/>
                          <a:latin typeface="Montserrat" panose="00000500000000000000" pitchFamily="2" charset="0"/>
                        </a:rPr>
                        <a:t>Itajaí</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Santa Catarina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868210076"/>
                  </a:ext>
                </a:extLst>
              </a:tr>
              <a:tr h="313241">
                <a:tc>
                  <a:txBody>
                    <a:bodyPr/>
                    <a:lstStyle/>
                    <a:p>
                      <a:pPr algn="ctr" fontAlgn="b"/>
                      <a:r>
                        <a:rPr lang="pt-BR" sz="1100" b="0" i="0" u="none" strike="noStrike">
                          <a:solidFill>
                            <a:srgbClr val="000000"/>
                          </a:solidFill>
                          <a:effectLst/>
                          <a:latin typeface="Montserrat" panose="00000500000000000000" pitchFamily="2" charset="0"/>
                        </a:rPr>
                        <a:t>Itu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98721223"/>
                  </a:ext>
                </a:extLst>
              </a:tr>
              <a:tr h="313241">
                <a:tc>
                  <a:txBody>
                    <a:bodyPr/>
                    <a:lstStyle/>
                    <a:p>
                      <a:pPr algn="ctr" fontAlgn="b"/>
                      <a:r>
                        <a:rPr lang="pt-BR" sz="1100" b="0" i="0" u="none" strike="noStrike">
                          <a:solidFill>
                            <a:srgbClr val="000000"/>
                          </a:solidFill>
                          <a:effectLst/>
                          <a:latin typeface="Montserrat" panose="00000500000000000000" pitchFamily="2" charset="0"/>
                        </a:rPr>
                        <a:t>Jundiaí</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1588115436"/>
                  </a:ext>
                </a:extLst>
              </a:tr>
              <a:tr h="313241">
                <a:tc>
                  <a:txBody>
                    <a:bodyPr/>
                    <a:lstStyle/>
                    <a:p>
                      <a:pPr algn="ctr" fontAlgn="b"/>
                      <a:r>
                        <a:rPr lang="pt-BR" sz="1100" b="0" i="0" u="none" strike="noStrike">
                          <a:solidFill>
                            <a:srgbClr val="000000"/>
                          </a:solidFill>
                          <a:effectLst/>
                          <a:latin typeface="Montserrat" panose="00000500000000000000" pitchFamily="2" charset="0"/>
                        </a:rPr>
                        <a:t>Limeira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70546853"/>
                  </a:ext>
                </a:extLst>
              </a:tr>
              <a:tr h="313241">
                <a:tc>
                  <a:txBody>
                    <a:bodyPr/>
                    <a:lstStyle/>
                    <a:p>
                      <a:pPr algn="ctr" fontAlgn="b"/>
                      <a:r>
                        <a:rPr lang="pt-BR" sz="1100" b="0" i="0" u="none" strike="noStrike">
                          <a:solidFill>
                            <a:srgbClr val="000000"/>
                          </a:solidFill>
                          <a:effectLst/>
                          <a:latin typeface="Montserrat" panose="00000500000000000000" pitchFamily="2" charset="0"/>
                        </a:rPr>
                        <a:t>Macapá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Amapá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4163213381"/>
                  </a:ext>
                </a:extLst>
              </a:tr>
              <a:tr h="313241">
                <a:tc>
                  <a:txBody>
                    <a:bodyPr/>
                    <a:lstStyle/>
                    <a:p>
                      <a:pPr algn="ctr" fontAlgn="b"/>
                      <a:r>
                        <a:rPr lang="pt-BR" sz="1100" b="0" i="0" u="none" strike="noStrike">
                          <a:solidFill>
                            <a:srgbClr val="000000"/>
                          </a:solidFill>
                          <a:effectLst/>
                          <a:latin typeface="Montserrat" panose="00000500000000000000" pitchFamily="2" charset="0"/>
                        </a:rPr>
                        <a:t>Marília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62121646"/>
                  </a:ext>
                </a:extLst>
              </a:tr>
              <a:tr h="313241">
                <a:tc>
                  <a:txBody>
                    <a:bodyPr/>
                    <a:lstStyle/>
                    <a:p>
                      <a:pPr algn="ctr" fontAlgn="b"/>
                      <a:r>
                        <a:rPr lang="pt-BR" sz="1100" b="0" i="0" u="none" strike="noStrike">
                          <a:solidFill>
                            <a:srgbClr val="000000"/>
                          </a:solidFill>
                          <a:effectLst/>
                          <a:latin typeface="Montserrat" panose="00000500000000000000" pitchFamily="2" charset="0"/>
                        </a:rPr>
                        <a:t>Mogi Guaçu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1391665"/>
                  </a:ext>
                </a:extLst>
              </a:tr>
              <a:tr h="313241">
                <a:tc>
                  <a:txBody>
                    <a:bodyPr/>
                    <a:lstStyle/>
                    <a:p>
                      <a:pPr algn="ctr" fontAlgn="b"/>
                      <a:r>
                        <a:rPr lang="pt-BR" sz="1100" b="0" i="0" u="none" strike="noStrike">
                          <a:solidFill>
                            <a:srgbClr val="000000"/>
                          </a:solidFill>
                          <a:effectLst/>
                          <a:latin typeface="Montserrat" panose="00000500000000000000" pitchFamily="2" charset="0"/>
                        </a:rPr>
                        <a:t>Nova Iguaçu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Rio de Janeiro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008839217"/>
                  </a:ext>
                </a:extLst>
              </a:tr>
              <a:tr h="313241">
                <a:tc>
                  <a:txBody>
                    <a:bodyPr/>
                    <a:lstStyle/>
                    <a:p>
                      <a:pPr algn="ctr" fontAlgn="b"/>
                      <a:r>
                        <a:rPr lang="pt-BR" sz="1100" b="0" i="0" u="none" strike="noStrike">
                          <a:solidFill>
                            <a:srgbClr val="000000"/>
                          </a:solidFill>
                          <a:effectLst/>
                          <a:latin typeface="Montserrat" panose="00000500000000000000" pitchFamily="2" charset="0"/>
                        </a:rPr>
                        <a:t>Novo Hamburgo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Rio Grande do Sul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906525199"/>
                  </a:ext>
                </a:extLst>
              </a:tr>
            </a:tbl>
          </a:graphicData>
        </a:graphic>
      </p:graphicFrame>
      <p:grpSp>
        <p:nvGrpSpPr>
          <p:cNvPr id="14" name="Agrupar 13">
            <a:extLst>
              <a:ext uri="{FF2B5EF4-FFF2-40B4-BE49-F238E27FC236}">
                <a16:creationId xmlns:a16="http://schemas.microsoft.com/office/drawing/2014/main" id="{4DCEAE69-5935-0084-38A7-908744AA437A}"/>
              </a:ext>
            </a:extLst>
          </p:cNvPr>
          <p:cNvGrpSpPr/>
          <p:nvPr/>
        </p:nvGrpSpPr>
        <p:grpSpPr>
          <a:xfrm>
            <a:off x="-23643" y="-165100"/>
            <a:ext cx="474964" cy="7020058"/>
            <a:chOff x="-23643" y="-165100"/>
            <a:chExt cx="474964" cy="7020058"/>
          </a:xfrm>
        </p:grpSpPr>
        <p:sp>
          <p:nvSpPr>
            <p:cNvPr id="15" name="Retângulo 14">
              <a:extLst>
                <a:ext uri="{FF2B5EF4-FFF2-40B4-BE49-F238E27FC236}">
                  <a16:creationId xmlns:a16="http://schemas.microsoft.com/office/drawing/2014/main" id="{191DD0BD-C40B-1747-BD74-FC338050F8D9}"/>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Retângulo 15">
              <a:extLst>
                <a:ext uri="{FF2B5EF4-FFF2-40B4-BE49-F238E27FC236}">
                  <a16:creationId xmlns:a16="http://schemas.microsoft.com/office/drawing/2014/main" id="{2F6AA702-5F02-F687-3C07-F9ECF50FED48}"/>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Retângulo 16">
              <a:extLst>
                <a:ext uri="{FF2B5EF4-FFF2-40B4-BE49-F238E27FC236}">
                  <a16:creationId xmlns:a16="http://schemas.microsoft.com/office/drawing/2014/main" id="{CC9E078A-6CC7-233B-A732-12A406F88795}"/>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6" name="CaixaDeTexto 5">
            <a:extLst>
              <a:ext uri="{FF2B5EF4-FFF2-40B4-BE49-F238E27FC236}">
                <a16:creationId xmlns:a16="http://schemas.microsoft.com/office/drawing/2014/main" id="{C6CDE79B-6A24-57B1-D99A-E18853756E6C}"/>
              </a:ext>
            </a:extLst>
          </p:cNvPr>
          <p:cNvSpPr txBox="1"/>
          <p:nvPr/>
        </p:nvSpPr>
        <p:spPr>
          <a:xfrm>
            <a:off x="996450" y="4829308"/>
            <a:ext cx="3725700"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Al contar el número de ciudades con centros comerciales, se incluyen aquellas con centros comerciales por inaugurar en 2023.</a:t>
            </a:r>
            <a:endParaRPr lang="es-419" sz="900" dirty="0">
              <a:latin typeface="Montserrat" panose="00000500000000000000" pitchFamily="2" charset="0"/>
              <a:cs typeface="Calibri" panose="020F0502020204030204" pitchFamily="34" charset="0"/>
            </a:endParaRPr>
          </a:p>
        </p:txBody>
      </p:sp>
      <p:sp>
        <p:nvSpPr>
          <p:cNvPr id="5" name="Retângulo: Cantos Arredondados 4">
            <a:extLst>
              <a:ext uri="{FF2B5EF4-FFF2-40B4-BE49-F238E27FC236}">
                <a16:creationId xmlns:a16="http://schemas.microsoft.com/office/drawing/2014/main" id="{332D402B-AB2A-D27F-9171-73EC80F0EEFA}"/>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41</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8" name="Retângulo: Cantos Arredondados 7">
            <a:hlinkClick r:id="rId2" action="ppaction://hlinksldjump"/>
            <a:extLst>
              <a:ext uri="{FF2B5EF4-FFF2-40B4-BE49-F238E27FC236}">
                <a16:creationId xmlns:a16="http://schemas.microsoft.com/office/drawing/2014/main" id="{9A58D5CB-FBDB-E507-C975-2B88E1D4D734}"/>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44770619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996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789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85473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7" name="Tabela 6">
            <a:extLst>
              <a:ext uri="{FF2B5EF4-FFF2-40B4-BE49-F238E27FC236}">
                <a16:creationId xmlns:a16="http://schemas.microsoft.com/office/drawing/2014/main" id="{AB49BEC5-BD74-02E4-E901-9718AAA904CE}"/>
              </a:ext>
            </a:extLst>
          </p:cNvPr>
          <p:cNvGraphicFramePr>
            <a:graphicFrameLocks noGrp="1"/>
          </p:cNvGraphicFramePr>
          <p:nvPr>
            <p:extLst>
              <p:ext uri="{D42A27DB-BD31-4B8C-83A1-F6EECF244321}">
                <p14:modId xmlns:p14="http://schemas.microsoft.com/office/powerpoint/2010/main" val="1402164594"/>
              </p:ext>
            </p:extLst>
          </p:nvPr>
        </p:nvGraphicFramePr>
        <p:xfrm>
          <a:off x="5314953" y="-1"/>
          <a:ext cx="6119999" cy="6854959"/>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3012483457"/>
                  </a:ext>
                </a:extLst>
              </a:tr>
              <a:tr h="346102">
                <a:tc>
                  <a:txBody>
                    <a:bodyPr/>
                    <a:lstStyle/>
                    <a:p>
                      <a:pPr algn="ctr" fontAlgn="b"/>
                      <a:r>
                        <a:rPr lang="pt-BR" sz="1100" b="0" i="0" u="none" strike="noStrike" dirty="0">
                          <a:solidFill>
                            <a:srgbClr val="000000"/>
                          </a:solidFill>
                          <a:effectLst/>
                          <a:latin typeface="Montserrat" panose="00000500000000000000" pitchFamily="2" charset="0"/>
                        </a:rPr>
                        <a:t>Palmas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Tocantins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307562550"/>
                  </a:ext>
                </a:extLst>
              </a:tr>
              <a:tr h="313241">
                <a:tc>
                  <a:txBody>
                    <a:bodyPr/>
                    <a:lstStyle/>
                    <a:p>
                      <a:pPr algn="ctr" fontAlgn="b"/>
                      <a:r>
                        <a:rPr lang="pt-BR" sz="1100" b="0" i="0" u="none" strike="noStrike">
                          <a:solidFill>
                            <a:srgbClr val="000000"/>
                          </a:solidFill>
                          <a:effectLst/>
                          <a:latin typeface="Montserrat" panose="00000500000000000000" pitchFamily="2" charset="0"/>
                        </a:rPr>
                        <a:t>Petrópolis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Rio de Janeiro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54193406"/>
                  </a:ext>
                </a:extLst>
              </a:tr>
              <a:tr h="313241">
                <a:tc>
                  <a:txBody>
                    <a:bodyPr/>
                    <a:lstStyle/>
                    <a:p>
                      <a:pPr algn="ctr" fontAlgn="b"/>
                      <a:r>
                        <a:rPr lang="pt-BR" sz="1100" b="0" i="0" u="none" strike="noStrike">
                          <a:solidFill>
                            <a:srgbClr val="000000"/>
                          </a:solidFill>
                          <a:effectLst/>
                          <a:latin typeface="Montserrat" panose="00000500000000000000" pitchFamily="2" charset="0"/>
                        </a:rPr>
                        <a:t>Ponta Grossa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Paraná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029500507"/>
                  </a:ext>
                </a:extLst>
              </a:tr>
              <a:tr h="313241">
                <a:tc>
                  <a:txBody>
                    <a:bodyPr/>
                    <a:lstStyle/>
                    <a:p>
                      <a:pPr algn="ctr" fontAlgn="b"/>
                      <a:r>
                        <a:rPr lang="pt-BR" sz="1100" b="0" i="0" u="none" strike="noStrike" dirty="0">
                          <a:solidFill>
                            <a:srgbClr val="000000"/>
                          </a:solidFill>
                          <a:effectLst/>
                          <a:latin typeface="Montserrat" panose="00000500000000000000" pitchFamily="2" charset="0"/>
                        </a:rPr>
                        <a:t>Presidente Prudente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677110436"/>
                  </a:ext>
                </a:extLst>
              </a:tr>
              <a:tr h="313241">
                <a:tc>
                  <a:txBody>
                    <a:bodyPr/>
                    <a:lstStyle/>
                    <a:p>
                      <a:pPr algn="ctr" fontAlgn="b"/>
                      <a:r>
                        <a:rPr lang="pt-BR" sz="1100" b="0" i="0" u="none" strike="noStrike">
                          <a:solidFill>
                            <a:srgbClr val="000000"/>
                          </a:solidFill>
                          <a:effectLst/>
                          <a:latin typeface="Montserrat" panose="00000500000000000000" pitchFamily="2" charset="0"/>
                        </a:rPr>
                        <a:t>Resende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Rio de Janeiro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876499050"/>
                  </a:ext>
                </a:extLst>
              </a:tr>
              <a:tr h="313241">
                <a:tc>
                  <a:txBody>
                    <a:bodyPr/>
                    <a:lstStyle/>
                    <a:p>
                      <a:pPr algn="ctr" fontAlgn="b"/>
                      <a:r>
                        <a:rPr lang="pt-BR" sz="1100" b="0" i="0" u="none" strike="noStrike">
                          <a:solidFill>
                            <a:srgbClr val="000000"/>
                          </a:solidFill>
                          <a:effectLst/>
                          <a:latin typeface="Montserrat" panose="00000500000000000000" pitchFamily="2" charset="0"/>
                        </a:rPr>
                        <a:t>Rio Grande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Rio Grande do Sul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564501830"/>
                  </a:ext>
                </a:extLst>
              </a:tr>
              <a:tr h="313241">
                <a:tc>
                  <a:txBody>
                    <a:bodyPr/>
                    <a:lstStyle/>
                    <a:p>
                      <a:pPr algn="ctr" fontAlgn="b"/>
                      <a:r>
                        <a:rPr lang="pt-BR" sz="1100" b="0" i="0" u="none" strike="noStrike">
                          <a:solidFill>
                            <a:srgbClr val="000000"/>
                          </a:solidFill>
                          <a:effectLst/>
                          <a:latin typeface="Montserrat" panose="00000500000000000000" pitchFamily="2" charset="0"/>
                        </a:rPr>
                        <a:t>Rio Verde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Goiás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45025016"/>
                  </a:ext>
                </a:extLst>
              </a:tr>
              <a:tr h="313241">
                <a:tc>
                  <a:txBody>
                    <a:bodyPr/>
                    <a:lstStyle/>
                    <a:p>
                      <a:pPr algn="ctr" fontAlgn="b"/>
                      <a:r>
                        <a:rPr lang="pt-BR" sz="1100" b="0" i="0" u="none" strike="noStrike">
                          <a:solidFill>
                            <a:srgbClr val="000000"/>
                          </a:solidFill>
                          <a:effectLst/>
                          <a:latin typeface="Montserrat" panose="00000500000000000000" pitchFamily="2" charset="0"/>
                        </a:rPr>
                        <a:t>Santa Bárbara d'Oeste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346920883"/>
                  </a:ext>
                </a:extLst>
              </a:tr>
              <a:tr h="313241">
                <a:tc>
                  <a:txBody>
                    <a:bodyPr/>
                    <a:lstStyle/>
                    <a:p>
                      <a:pPr algn="ctr" fontAlgn="b"/>
                      <a:r>
                        <a:rPr lang="pt-BR" sz="1100" b="0" i="0" u="none" strike="noStrike">
                          <a:solidFill>
                            <a:srgbClr val="000000"/>
                          </a:solidFill>
                          <a:effectLst/>
                          <a:latin typeface="Montserrat" panose="00000500000000000000" pitchFamily="2" charset="0"/>
                        </a:rPr>
                        <a:t>São Carlos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419818861"/>
                  </a:ext>
                </a:extLst>
              </a:tr>
              <a:tr h="313241">
                <a:tc>
                  <a:txBody>
                    <a:bodyPr/>
                    <a:lstStyle/>
                    <a:p>
                      <a:pPr algn="ctr" fontAlgn="b"/>
                      <a:r>
                        <a:rPr lang="pt-BR" sz="1100" b="0" i="0" u="none" strike="noStrike">
                          <a:solidFill>
                            <a:srgbClr val="000000"/>
                          </a:solidFill>
                          <a:effectLst/>
                          <a:latin typeface="Montserrat" panose="00000500000000000000" pitchFamily="2" charset="0"/>
                        </a:rPr>
                        <a:t>São José</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Santa Catarina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167419498"/>
                  </a:ext>
                </a:extLst>
              </a:tr>
              <a:tr h="313241">
                <a:tc>
                  <a:txBody>
                    <a:bodyPr/>
                    <a:lstStyle/>
                    <a:p>
                      <a:pPr algn="ctr" fontAlgn="b"/>
                      <a:r>
                        <a:rPr lang="pt-BR" sz="1100" b="0" i="0" u="none" strike="noStrike">
                          <a:solidFill>
                            <a:srgbClr val="000000"/>
                          </a:solidFill>
                          <a:effectLst/>
                          <a:latin typeface="Montserrat" panose="00000500000000000000" pitchFamily="2" charset="0"/>
                        </a:rPr>
                        <a:t>Serra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Espírito Santo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611518731"/>
                  </a:ext>
                </a:extLst>
              </a:tr>
              <a:tr h="313241">
                <a:tc>
                  <a:txBody>
                    <a:bodyPr/>
                    <a:lstStyle/>
                    <a:p>
                      <a:pPr algn="ctr" fontAlgn="b"/>
                      <a:r>
                        <a:rPr lang="pt-BR" sz="1100" b="0" i="0" u="none" strike="noStrike">
                          <a:solidFill>
                            <a:srgbClr val="000000"/>
                          </a:solidFill>
                          <a:effectLst/>
                          <a:latin typeface="Montserrat" panose="00000500000000000000" pitchFamily="2" charset="0"/>
                        </a:rPr>
                        <a:t>Taboão da Serra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868210076"/>
                  </a:ext>
                </a:extLst>
              </a:tr>
              <a:tr h="313241">
                <a:tc>
                  <a:txBody>
                    <a:bodyPr/>
                    <a:lstStyle/>
                    <a:p>
                      <a:pPr algn="ctr" fontAlgn="b"/>
                      <a:r>
                        <a:rPr lang="pt-BR" sz="1100" b="0" i="0" u="none" strike="noStrike">
                          <a:solidFill>
                            <a:srgbClr val="000000"/>
                          </a:solidFill>
                          <a:effectLst/>
                          <a:latin typeface="Montserrat" panose="00000500000000000000" pitchFamily="2" charset="0"/>
                        </a:rPr>
                        <a:t>Teresina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Piauí</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98721223"/>
                  </a:ext>
                </a:extLst>
              </a:tr>
              <a:tr h="313241">
                <a:tc>
                  <a:txBody>
                    <a:bodyPr/>
                    <a:lstStyle/>
                    <a:p>
                      <a:pPr algn="ctr" fontAlgn="b"/>
                      <a:r>
                        <a:rPr lang="pt-BR" sz="1100" b="0" i="0" u="none" strike="noStrike">
                          <a:solidFill>
                            <a:srgbClr val="000000"/>
                          </a:solidFill>
                          <a:effectLst/>
                          <a:latin typeface="Montserrat" panose="00000500000000000000" pitchFamily="2" charset="0"/>
                        </a:rPr>
                        <a:t>Uberaba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Minas Gerais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1588115436"/>
                  </a:ext>
                </a:extLst>
              </a:tr>
              <a:tr h="313241">
                <a:tc>
                  <a:txBody>
                    <a:bodyPr/>
                    <a:lstStyle/>
                    <a:p>
                      <a:pPr algn="ctr" fontAlgn="b"/>
                      <a:r>
                        <a:rPr lang="pt-BR" sz="1100" b="0" i="0" u="none" strike="noStrike">
                          <a:solidFill>
                            <a:srgbClr val="000000"/>
                          </a:solidFill>
                          <a:effectLst/>
                          <a:latin typeface="Montserrat" panose="00000500000000000000" pitchFamily="2" charset="0"/>
                        </a:rPr>
                        <a:t>Valparaíso de Goiás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Goiás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70546853"/>
                  </a:ext>
                </a:extLst>
              </a:tr>
              <a:tr h="313241">
                <a:tc>
                  <a:txBody>
                    <a:bodyPr/>
                    <a:lstStyle/>
                    <a:p>
                      <a:pPr algn="ctr" fontAlgn="b"/>
                      <a:r>
                        <a:rPr lang="pt-BR" sz="1100" b="0" i="0" u="none" strike="noStrike">
                          <a:solidFill>
                            <a:srgbClr val="000000"/>
                          </a:solidFill>
                          <a:effectLst/>
                          <a:latin typeface="Montserrat" panose="00000500000000000000" pitchFamily="2" charset="0"/>
                        </a:rPr>
                        <a:t>Vitória da Conquista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Bahia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4163213381"/>
                  </a:ext>
                </a:extLst>
              </a:tr>
              <a:tr h="313241">
                <a:tc>
                  <a:txBody>
                    <a:bodyPr/>
                    <a:lstStyle/>
                    <a:p>
                      <a:pPr algn="ctr" fontAlgn="b"/>
                      <a:r>
                        <a:rPr lang="pt-BR" sz="1100" b="0" i="0" u="none" strike="noStrike">
                          <a:solidFill>
                            <a:srgbClr val="000000"/>
                          </a:solidFill>
                          <a:effectLst/>
                          <a:latin typeface="Montserrat" panose="00000500000000000000" pitchFamily="2" charset="0"/>
                        </a:rPr>
                        <a:t>Volta Redonda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Rio de Janeiro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2</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62121646"/>
                  </a:ext>
                </a:extLst>
              </a:tr>
              <a:tr h="313241">
                <a:tc>
                  <a:txBody>
                    <a:bodyPr/>
                    <a:lstStyle/>
                    <a:p>
                      <a:pPr algn="ctr" fontAlgn="b"/>
                      <a:r>
                        <a:rPr lang="pt-BR" sz="1100" b="0" i="0" u="none" strike="noStrike">
                          <a:solidFill>
                            <a:srgbClr val="000000"/>
                          </a:solidFill>
                          <a:effectLst/>
                          <a:latin typeface="Montserrat" panose="00000500000000000000" pitchFamily="2" charset="0"/>
                        </a:rPr>
                        <a:t>Águas Lindas de Goiás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Goiás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1391665"/>
                  </a:ext>
                </a:extLst>
              </a:tr>
              <a:tr h="313241">
                <a:tc>
                  <a:txBody>
                    <a:bodyPr/>
                    <a:lstStyle/>
                    <a:p>
                      <a:pPr algn="ctr" fontAlgn="b"/>
                      <a:r>
                        <a:rPr lang="pt-BR" sz="1100" b="0" i="0" u="none" strike="noStrike">
                          <a:solidFill>
                            <a:srgbClr val="000000"/>
                          </a:solidFill>
                          <a:effectLst/>
                          <a:latin typeface="Montserrat" panose="00000500000000000000" pitchFamily="2" charset="0"/>
                        </a:rPr>
                        <a:t>Alexânia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Goiás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008839217"/>
                  </a:ext>
                </a:extLst>
              </a:tr>
              <a:tr h="313241">
                <a:tc>
                  <a:txBody>
                    <a:bodyPr/>
                    <a:lstStyle/>
                    <a:p>
                      <a:pPr algn="ctr" fontAlgn="b"/>
                      <a:r>
                        <a:rPr lang="pt-BR" sz="1100" b="0" i="0" u="none" strike="noStrike">
                          <a:solidFill>
                            <a:srgbClr val="000000"/>
                          </a:solidFill>
                          <a:effectLst/>
                          <a:latin typeface="Montserrat" panose="00000500000000000000" pitchFamily="2" charset="0"/>
                        </a:rPr>
                        <a:t>Altamira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Pará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906525199"/>
                  </a:ext>
                </a:extLst>
              </a:tr>
            </a:tbl>
          </a:graphicData>
        </a:graphic>
      </p:graphicFrame>
      <p:grpSp>
        <p:nvGrpSpPr>
          <p:cNvPr id="14" name="Agrupar 13">
            <a:extLst>
              <a:ext uri="{FF2B5EF4-FFF2-40B4-BE49-F238E27FC236}">
                <a16:creationId xmlns:a16="http://schemas.microsoft.com/office/drawing/2014/main" id="{4DCEAE69-5935-0084-38A7-908744AA437A}"/>
              </a:ext>
            </a:extLst>
          </p:cNvPr>
          <p:cNvGrpSpPr/>
          <p:nvPr/>
        </p:nvGrpSpPr>
        <p:grpSpPr>
          <a:xfrm>
            <a:off x="-23643" y="-165100"/>
            <a:ext cx="474964" cy="7020058"/>
            <a:chOff x="-23643" y="-165100"/>
            <a:chExt cx="474964" cy="7020058"/>
          </a:xfrm>
        </p:grpSpPr>
        <p:sp>
          <p:nvSpPr>
            <p:cNvPr id="15" name="Retângulo 14">
              <a:extLst>
                <a:ext uri="{FF2B5EF4-FFF2-40B4-BE49-F238E27FC236}">
                  <a16:creationId xmlns:a16="http://schemas.microsoft.com/office/drawing/2014/main" id="{191DD0BD-C40B-1747-BD74-FC338050F8D9}"/>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Retângulo 15">
              <a:extLst>
                <a:ext uri="{FF2B5EF4-FFF2-40B4-BE49-F238E27FC236}">
                  <a16:creationId xmlns:a16="http://schemas.microsoft.com/office/drawing/2014/main" id="{2F6AA702-5F02-F687-3C07-F9ECF50FED48}"/>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Retângulo 16">
              <a:extLst>
                <a:ext uri="{FF2B5EF4-FFF2-40B4-BE49-F238E27FC236}">
                  <a16:creationId xmlns:a16="http://schemas.microsoft.com/office/drawing/2014/main" id="{CC9E078A-6CC7-233B-A732-12A406F88795}"/>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8" name="CaixaDeTexto 7">
            <a:extLst>
              <a:ext uri="{FF2B5EF4-FFF2-40B4-BE49-F238E27FC236}">
                <a16:creationId xmlns:a16="http://schemas.microsoft.com/office/drawing/2014/main" id="{497A0B42-C5E5-34BB-84CC-C9D4AEA90EDD}"/>
              </a:ext>
            </a:extLst>
          </p:cNvPr>
          <p:cNvSpPr txBox="1"/>
          <p:nvPr/>
        </p:nvSpPr>
        <p:spPr>
          <a:xfrm>
            <a:off x="996450" y="4829308"/>
            <a:ext cx="3725700"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Al contar el número de ciudades con centros comerciales, se incluyen aquellas con centros comerciales por inaugurar en 2023.</a:t>
            </a:r>
            <a:endParaRPr lang="es-419" sz="900" dirty="0">
              <a:latin typeface="Montserrat" panose="00000500000000000000" pitchFamily="2" charset="0"/>
              <a:cs typeface="Calibri" panose="020F0502020204030204" pitchFamily="34" charset="0"/>
            </a:endParaRPr>
          </a:p>
        </p:txBody>
      </p:sp>
      <p:sp>
        <p:nvSpPr>
          <p:cNvPr id="5" name="Retângulo: Cantos Arredondados 4">
            <a:extLst>
              <a:ext uri="{FF2B5EF4-FFF2-40B4-BE49-F238E27FC236}">
                <a16:creationId xmlns:a16="http://schemas.microsoft.com/office/drawing/2014/main" id="{36888718-619B-0722-0EE4-F065022FA585}"/>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42</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6" name="Retângulo: Cantos Arredondados 5">
            <a:hlinkClick r:id="rId2" action="ppaction://hlinksldjump"/>
            <a:extLst>
              <a:ext uri="{FF2B5EF4-FFF2-40B4-BE49-F238E27FC236}">
                <a16:creationId xmlns:a16="http://schemas.microsoft.com/office/drawing/2014/main" id="{C60DCC87-B130-2CC2-55A3-6C1205362BE8}"/>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80761152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996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789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85473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7" name="Tabela 6">
            <a:extLst>
              <a:ext uri="{FF2B5EF4-FFF2-40B4-BE49-F238E27FC236}">
                <a16:creationId xmlns:a16="http://schemas.microsoft.com/office/drawing/2014/main" id="{AB49BEC5-BD74-02E4-E901-9718AAA904CE}"/>
              </a:ext>
            </a:extLst>
          </p:cNvPr>
          <p:cNvGraphicFramePr>
            <a:graphicFrameLocks noGrp="1"/>
          </p:cNvGraphicFramePr>
          <p:nvPr>
            <p:extLst>
              <p:ext uri="{D42A27DB-BD31-4B8C-83A1-F6EECF244321}">
                <p14:modId xmlns:p14="http://schemas.microsoft.com/office/powerpoint/2010/main" val="2803100838"/>
              </p:ext>
            </p:extLst>
          </p:nvPr>
        </p:nvGraphicFramePr>
        <p:xfrm>
          <a:off x="5314953" y="-1"/>
          <a:ext cx="6119999" cy="6854959"/>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3012483457"/>
                  </a:ext>
                </a:extLst>
              </a:tr>
              <a:tr h="346102">
                <a:tc>
                  <a:txBody>
                    <a:bodyPr/>
                    <a:lstStyle/>
                    <a:p>
                      <a:pPr algn="ctr" fontAlgn="b"/>
                      <a:r>
                        <a:rPr lang="pt-BR" sz="1100" b="0" i="0" u="none" strike="noStrike" dirty="0">
                          <a:solidFill>
                            <a:srgbClr val="000000"/>
                          </a:solidFill>
                          <a:effectLst/>
                          <a:latin typeface="Montserrat" panose="00000500000000000000" pitchFamily="2" charset="0"/>
                        </a:rPr>
                        <a:t>Ananindeua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Pará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307562550"/>
                  </a:ext>
                </a:extLst>
              </a:tr>
              <a:tr h="313241">
                <a:tc>
                  <a:txBody>
                    <a:bodyPr/>
                    <a:lstStyle/>
                    <a:p>
                      <a:pPr algn="ctr" fontAlgn="b"/>
                      <a:r>
                        <a:rPr lang="pt-BR" sz="1100" b="0" i="0" u="none" strike="noStrike">
                          <a:solidFill>
                            <a:srgbClr val="000000"/>
                          </a:solidFill>
                          <a:effectLst/>
                          <a:latin typeface="Montserrat" panose="00000500000000000000" pitchFamily="2" charset="0"/>
                        </a:rPr>
                        <a:t>Andradina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54193406"/>
                  </a:ext>
                </a:extLst>
              </a:tr>
              <a:tr h="313241">
                <a:tc>
                  <a:txBody>
                    <a:bodyPr/>
                    <a:lstStyle/>
                    <a:p>
                      <a:pPr algn="ctr" fontAlgn="b"/>
                      <a:r>
                        <a:rPr lang="pt-BR" sz="1100" b="0" i="0" u="none" strike="noStrike" dirty="0">
                          <a:solidFill>
                            <a:srgbClr val="000000"/>
                          </a:solidFill>
                          <a:effectLst/>
                          <a:latin typeface="Montserrat" panose="00000500000000000000" pitchFamily="2" charset="0"/>
                        </a:rPr>
                        <a:t>Angra dos Reis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Rio de Janeiro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029500507"/>
                  </a:ext>
                </a:extLst>
              </a:tr>
              <a:tr h="313241">
                <a:tc>
                  <a:txBody>
                    <a:bodyPr/>
                    <a:lstStyle/>
                    <a:p>
                      <a:pPr algn="ctr" fontAlgn="b"/>
                      <a:r>
                        <a:rPr lang="pt-BR" sz="1100" b="0" i="0" u="none" strike="noStrike">
                          <a:solidFill>
                            <a:srgbClr val="000000"/>
                          </a:solidFill>
                          <a:effectLst/>
                          <a:latin typeface="Montserrat" panose="00000500000000000000" pitchFamily="2" charset="0"/>
                        </a:rPr>
                        <a:t>Apucarana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Paraná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677110436"/>
                  </a:ext>
                </a:extLst>
              </a:tr>
              <a:tr h="313241">
                <a:tc>
                  <a:txBody>
                    <a:bodyPr/>
                    <a:lstStyle/>
                    <a:p>
                      <a:pPr algn="ctr" fontAlgn="b"/>
                      <a:r>
                        <a:rPr lang="pt-BR" sz="1100" b="0" i="0" u="none" strike="noStrike">
                          <a:solidFill>
                            <a:srgbClr val="000000"/>
                          </a:solidFill>
                          <a:effectLst/>
                          <a:latin typeface="Montserrat" panose="00000500000000000000" pitchFamily="2" charset="0"/>
                        </a:rPr>
                        <a:t>Aracruz</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Espírito Santo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876499050"/>
                  </a:ext>
                </a:extLst>
              </a:tr>
              <a:tr h="313241">
                <a:tc>
                  <a:txBody>
                    <a:bodyPr/>
                    <a:lstStyle/>
                    <a:p>
                      <a:pPr algn="ctr" fontAlgn="b"/>
                      <a:r>
                        <a:rPr lang="pt-BR" sz="1100" b="0" i="0" u="none" strike="noStrike">
                          <a:solidFill>
                            <a:srgbClr val="000000"/>
                          </a:solidFill>
                          <a:effectLst/>
                          <a:latin typeface="Montserrat" panose="00000500000000000000" pitchFamily="2" charset="0"/>
                        </a:rPr>
                        <a:t>Arapiraca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Alagoas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564501830"/>
                  </a:ext>
                </a:extLst>
              </a:tr>
              <a:tr h="313241">
                <a:tc>
                  <a:txBody>
                    <a:bodyPr/>
                    <a:lstStyle/>
                    <a:p>
                      <a:pPr algn="ctr" fontAlgn="b"/>
                      <a:r>
                        <a:rPr lang="pt-BR" sz="1100" b="0" i="0" u="none" strike="noStrike">
                          <a:solidFill>
                            <a:srgbClr val="000000"/>
                          </a:solidFill>
                          <a:effectLst/>
                          <a:latin typeface="Montserrat" panose="00000500000000000000" pitchFamily="2" charset="0"/>
                        </a:rPr>
                        <a:t>Araxá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Minas Gerais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45025016"/>
                  </a:ext>
                </a:extLst>
              </a:tr>
              <a:tr h="313241">
                <a:tc>
                  <a:txBody>
                    <a:bodyPr/>
                    <a:lstStyle/>
                    <a:p>
                      <a:pPr algn="ctr" fontAlgn="b"/>
                      <a:r>
                        <a:rPr lang="pt-BR" sz="1100" b="0" i="0" u="none" strike="noStrike">
                          <a:solidFill>
                            <a:srgbClr val="000000"/>
                          </a:solidFill>
                          <a:effectLst/>
                          <a:latin typeface="Montserrat" panose="00000500000000000000" pitchFamily="2" charset="0"/>
                        </a:rPr>
                        <a:t>Atibaia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346920883"/>
                  </a:ext>
                </a:extLst>
              </a:tr>
              <a:tr h="313241">
                <a:tc>
                  <a:txBody>
                    <a:bodyPr/>
                    <a:lstStyle/>
                    <a:p>
                      <a:pPr algn="ctr" fontAlgn="b"/>
                      <a:r>
                        <a:rPr lang="pt-BR" sz="1100" b="0" i="0" u="none" strike="noStrike">
                          <a:solidFill>
                            <a:srgbClr val="000000"/>
                          </a:solidFill>
                          <a:effectLst/>
                          <a:latin typeface="Montserrat" panose="00000500000000000000" pitchFamily="2" charset="0"/>
                        </a:rPr>
                        <a:t>Balneário Camboriú</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Santa Catarina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419818861"/>
                  </a:ext>
                </a:extLst>
              </a:tr>
              <a:tr h="313241">
                <a:tc>
                  <a:txBody>
                    <a:bodyPr/>
                    <a:lstStyle/>
                    <a:p>
                      <a:pPr algn="ctr" fontAlgn="b"/>
                      <a:r>
                        <a:rPr lang="pt-BR" sz="1100" b="0" i="0" u="none" strike="noStrike">
                          <a:solidFill>
                            <a:srgbClr val="000000"/>
                          </a:solidFill>
                          <a:effectLst/>
                          <a:latin typeface="Montserrat" panose="00000500000000000000" pitchFamily="2" charset="0"/>
                        </a:rPr>
                        <a:t>Barbacena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Minas Gerais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167419498"/>
                  </a:ext>
                </a:extLst>
              </a:tr>
              <a:tr h="313241">
                <a:tc>
                  <a:txBody>
                    <a:bodyPr/>
                    <a:lstStyle/>
                    <a:p>
                      <a:pPr algn="ctr" fontAlgn="b"/>
                      <a:r>
                        <a:rPr lang="pt-BR" sz="1100" b="0" i="0" u="none" strike="noStrike">
                          <a:solidFill>
                            <a:srgbClr val="000000"/>
                          </a:solidFill>
                          <a:effectLst/>
                          <a:latin typeface="Montserrat" panose="00000500000000000000" pitchFamily="2" charset="0"/>
                        </a:rPr>
                        <a:t>Barra do Garças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Mato Grosso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611518731"/>
                  </a:ext>
                </a:extLst>
              </a:tr>
              <a:tr h="313241">
                <a:tc>
                  <a:txBody>
                    <a:bodyPr/>
                    <a:lstStyle/>
                    <a:p>
                      <a:pPr algn="ctr" fontAlgn="b"/>
                      <a:r>
                        <a:rPr lang="pt-BR" sz="1100" b="0" i="0" u="none" strike="noStrike">
                          <a:solidFill>
                            <a:srgbClr val="000000"/>
                          </a:solidFill>
                          <a:effectLst/>
                          <a:latin typeface="Montserrat" panose="00000500000000000000" pitchFamily="2" charset="0"/>
                        </a:rPr>
                        <a:t>Barretos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868210076"/>
                  </a:ext>
                </a:extLst>
              </a:tr>
              <a:tr h="313241">
                <a:tc>
                  <a:txBody>
                    <a:bodyPr/>
                    <a:lstStyle/>
                    <a:p>
                      <a:pPr algn="ctr" fontAlgn="b"/>
                      <a:r>
                        <a:rPr lang="pt-BR" sz="1100" b="0" i="0" u="none" strike="noStrike">
                          <a:solidFill>
                            <a:srgbClr val="000000"/>
                          </a:solidFill>
                          <a:effectLst/>
                          <a:latin typeface="Montserrat" panose="00000500000000000000" pitchFamily="2" charset="0"/>
                        </a:rPr>
                        <a:t>Bebedouro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98721223"/>
                  </a:ext>
                </a:extLst>
              </a:tr>
              <a:tr h="313241">
                <a:tc>
                  <a:txBody>
                    <a:bodyPr/>
                    <a:lstStyle/>
                    <a:p>
                      <a:pPr algn="ctr" fontAlgn="b"/>
                      <a:r>
                        <a:rPr lang="pt-BR" sz="1100" b="0" i="0" u="none" strike="noStrike">
                          <a:solidFill>
                            <a:srgbClr val="000000"/>
                          </a:solidFill>
                          <a:effectLst/>
                          <a:latin typeface="Montserrat" panose="00000500000000000000" pitchFamily="2" charset="0"/>
                        </a:rPr>
                        <a:t>Bragança Paulista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1588115436"/>
                  </a:ext>
                </a:extLst>
              </a:tr>
              <a:tr h="313241">
                <a:tc>
                  <a:txBody>
                    <a:bodyPr/>
                    <a:lstStyle/>
                    <a:p>
                      <a:pPr algn="ctr" fontAlgn="b"/>
                      <a:r>
                        <a:rPr lang="pt-BR" sz="1100" b="0" i="0" u="none" strike="noStrike">
                          <a:solidFill>
                            <a:srgbClr val="000000"/>
                          </a:solidFill>
                          <a:effectLst/>
                          <a:latin typeface="Montserrat" panose="00000500000000000000" pitchFamily="2" charset="0"/>
                        </a:rPr>
                        <a:t>Cabo de Santo Agostinho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Pernambuco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70546853"/>
                  </a:ext>
                </a:extLst>
              </a:tr>
              <a:tr h="313241">
                <a:tc>
                  <a:txBody>
                    <a:bodyPr/>
                    <a:lstStyle/>
                    <a:p>
                      <a:pPr algn="ctr" fontAlgn="b"/>
                      <a:r>
                        <a:rPr lang="pt-BR" sz="1100" b="0" i="0" u="none" strike="noStrike">
                          <a:solidFill>
                            <a:srgbClr val="000000"/>
                          </a:solidFill>
                          <a:effectLst/>
                          <a:latin typeface="Montserrat" panose="00000500000000000000" pitchFamily="2" charset="0"/>
                        </a:rPr>
                        <a:t>Cabo Frio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Rio de Janeiro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4163213381"/>
                  </a:ext>
                </a:extLst>
              </a:tr>
              <a:tr h="313241">
                <a:tc>
                  <a:txBody>
                    <a:bodyPr/>
                    <a:lstStyle/>
                    <a:p>
                      <a:pPr algn="ctr" fontAlgn="b"/>
                      <a:r>
                        <a:rPr lang="pt-BR" sz="1100" b="0" i="0" u="none" strike="noStrike">
                          <a:solidFill>
                            <a:srgbClr val="000000"/>
                          </a:solidFill>
                          <a:effectLst/>
                          <a:latin typeface="Montserrat" panose="00000500000000000000" pitchFamily="2" charset="0"/>
                        </a:rPr>
                        <a:t>Cachoeirinha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Rio Grande do Sul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62121646"/>
                  </a:ext>
                </a:extLst>
              </a:tr>
              <a:tr h="313241">
                <a:tc>
                  <a:txBody>
                    <a:bodyPr/>
                    <a:lstStyle/>
                    <a:p>
                      <a:pPr algn="ctr" fontAlgn="b"/>
                      <a:r>
                        <a:rPr lang="pt-BR" sz="1100" b="0" i="0" u="none" strike="noStrike">
                          <a:solidFill>
                            <a:srgbClr val="000000"/>
                          </a:solidFill>
                          <a:effectLst/>
                          <a:latin typeface="Montserrat" panose="00000500000000000000" pitchFamily="2" charset="0"/>
                        </a:rPr>
                        <a:t>Cachoeiro de Itapemirim</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Espírito Santo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1391665"/>
                  </a:ext>
                </a:extLst>
              </a:tr>
              <a:tr h="313241">
                <a:tc>
                  <a:txBody>
                    <a:bodyPr/>
                    <a:lstStyle/>
                    <a:p>
                      <a:pPr algn="ctr" fontAlgn="b"/>
                      <a:r>
                        <a:rPr lang="pt-BR" sz="1100" b="0" i="0" u="none" strike="noStrike">
                          <a:solidFill>
                            <a:srgbClr val="000000"/>
                          </a:solidFill>
                          <a:effectLst/>
                          <a:latin typeface="Montserrat" panose="00000500000000000000" pitchFamily="2" charset="0"/>
                        </a:rPr>
                        <a:t>Cajamar</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008839217"/>
                  </a:ext>
                </a:extLst>
              </a:tr>
              <a:tr h="313241">
                <a:tc>
                  <a:txBody>
                    <a:bodyPr/>
                    <a:lstStyle/>
                    <a:p>
                      <a:pPr algn="ctr" fontAlgn="b"/>
                      <a:r>
                        <a:rPr lang="pt-BR" sz="1100" b="0" i="0" u="none" strike="noStrike">
                          <a:solidFill>
                            <a:srgbClr val="000000"/>
                          </a:solidFill>
                          <a:effectLst/>
                          <a:latin typeface="Montserrat" panose="00000500000000000000" pitchFamily="2" charset="0"/>
                        </a:rPr>
                        <a:t>Camaragibe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Pernambuco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906525199"/>
                  </a:ext>
                </a:extLst>
              </a:tr>
            </a:tbl>
          </a:graphicData>
        </a:graphic>
      </p:graphicFrame>
      <p:grpSp>
        <p:nvGrpSpPr>
          <p:cNvPr id="14" name="Agrupar 13">
            <a:extLst>
              <a:ext uri="{FF2B5EF4-FFF2-40B4-BE49-F238E27FC236}">
                <a16:creationId xmlns:a16="http://schemas.microsoft.com/office/drawing/2014/main" id="{4DCEAE69-5935-0084-38A7-908744AA437A}"/>
              </a:ext>
            </a:extLst>
          </p:cNvPr>
          <p:cNvGrpSpPr/>
          <p:nvPr/>
        </p:nvGrpSpPr>
        <p:grpSpPr>
          <a:xfrm>
            <a:off x="-23643" y="-165100"/>
            <a:ext cx="474964" cy="7020058"/>
            <a:chOff x="-23643" y="-165100"/>
            <a:chExt cx="474964" cy="7020058"/>
          </a:xfrm>
        </p:grpSpPr>
        <p:sp>
          <p:nvSpPr>
            <p:cNvPr id="15" name="Retângulo 14">
              <a:extLst>
                <a:ext uri="{FF2B5EF4-FFF2-40B4-BE49-F238E27FC236}">
                  <a16:creationId xmlns:a16="http://schemas.microsoft.com/office/drawing/2014/main" id="{191DD0BD-C40B-1747-BD74-FC338050F8D9}"/>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Retângulo 15">
              <a:extLst>
                <a:ext uri="{FF2B5EF4-FFF2-40B4-BE49-F238E27FC236}">
                  <a16:creationId xmlns:a16="http://schemas.microsoft.com/office/drawing/2014/main" id="{2F6AA702-5F02-F687-3C07-F9ECF50FED48}"/>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Retângulo 16">
              <a:extLst>
                <a:ext uri="{FF2B5EF4-FFF2-40B4-BE49-F238E27FC236}">
                  <a16:creationId xmlns:a16="http://schemas.microsoft.com/office/drawing/2014/main" id="{CC9E078A-6CC7-233B-A732-12A406F88795}"/>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6" name="CaixaDeTexto 5">
            <a:extLst>
              <a:ext uri="{FF2B5EF4-FFF2-40B4-BE49-F238E27FC236}">
                <a16:creationId xmlns:a16="http://schemas.microsoft.com/office/drawing/2014/main" id="{1455E9C0-CC08-AC92-186E-FC9B33B2E6E8}"/>
              </a:ext>
            </a:extLst>
          </p:cNvPr>
          <p:cNvSpPr txBox="1"/>
          <p:nvPr/>
        </p:nvSpPr>
        <p:spPr>
          <a:xfrm>
            <a:off x="996450" y="4829308"/>
            <a:ext cx="3725700"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Al contar el número de ciudades con centros comerciales, se incluyen aquellas con centros comerciales por inaugurar en 2023.</a:t>
            </a:r>
            <a:endParaRPr lang="es-419" sz="900" dirty="0">
              <a:latin typeface="Montserrat" panose="00000500000000000000" pitchFamily="2" charset="0"/>
              <a:cs typeface="Calibri" panose="020F0502020204030204" pitchFamily="34" charset="0"/>
            </a:endParaRPr>
          </a:p>
        </p:txBody>
      </p:sp>
      <p:sp>
        <p:nvSpPr>
          <p:cNvPr id="5" name="Retângulo: Cantos Arredondados 4">
            <a:extLst>
              <a:ext uri="{FF2B5EF4-FFF2-40B4-BE49-F238E27FC236}">
                <a16:creationId xmlns:a16="http://schemas.microsoft.com/office/drawing/2014/main" id="{C51B612F-9416-8F06-CD3F-B7468B3867E2}"/>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43</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8" name="Retângulo: Cantos Arredondados 7">
            <a:hlinkClick r:id="rId2" action="ppaction://hlinksldjump"/>
            <a:extLst>
              <a:ext uri="{FF2B5EF4-FFF2-40B4-BE49-F238E27FC236}">
                <a16:creationId xmlns:a16="http://schemas.microsoft.com/office/drawing/2014/main" id="{6D0CBC5A-ADE3-D815-248E-D56667B082FA}"/>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97114108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996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789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85473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7" name="Tabela 6">
            <a:extLst>
              <a:ext uri="{FF2B5EF4-FFF2-40B4-BE49-F238E27FC236}">
                <a16:creationId xmlns:a16="http://schemas.microsoft.com/office/drawing/2014/main" id="{AB49BEC5-BD74-02E4-E901-9718AAA904CE}"/>
              </a:ext>
            </a:extLst>
          </p:cNvPr>
          <p:cNvGraphicFramePr>
            <a:graphicFrameLocks noGrp="1"/>
          </p:cNvGraphicFramePr>
          <p:nvPr>
            <p:extLst>
              <p:ext uri="{D42A27DB-BD31-4B8C-83A1-F6EECF244321}">
                <p14:modId xmlns:p14="http://schemas.microsoft.com/office/powerpoint/2010/main" val="1855217675"/>
              </p:ext>
            </p:extLst>
          </p:nvPr>
        </p:nvGraphicFramePr>
        <p:xfrm>
          <a:off x="5314953" y="-1"/>
          <a:ext cx="6119999" cy="6854959"/>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3012483457"/>
                  </a:ext>
                </a:extLst>
              </a:tr>
              <a:tr h="346102">
                <a:tc>
                  <a:txBody>
                    <a:bodyPr/>
                    <a:lstStyle/>
                    <a:p>
                      <a:pPr algn="ctr" fontAlgn="b"/>
                      <a:r>
                        <a:rPr lang="pt-BR" sz="1100" b="0" i="0" u="none" strike="noStrike" dirty="0">
                          <a:solidFill>
                            <a:srgbClr val="000000"/>
                          </a:solidFill>
                          <a:effectLst/>
                          <a:latin typeface="Montserrat" panose="00000500000000000000" pitchFamily="2" charset="0"/>
                        </a:rPr>
                        <a:t>Campina Grande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Paraiba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307562550"/>
                  </a:ext>
                </a:extLst>
              </a:tr>
              <a:tr h="313241">
                <a:tc>
                  <a:txBody>
                    <a:bodyPr/>
                    <a:lstStyle/>
                    <a:p>
                      <a:pPr algn="ctr" fontAlgn="b"/>
                      <a:r>
                        <a:rPr lang="pt-BR" sz="1100" b="0" i="0" u="none" strike="noStrike" dirty="0">
                          <a:solidFill>
                            <a:srgbClr val="000000"/>
                          </a:solidFill>
                          <a:effectLst/>
                          <a:latin typeface="Montserrat" panose="00000500000000000000" pitchFamily="2" charset="0"/>
                        </a:rPr>
                        <a:t>Campo Largo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Paraná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54193406"/>
                  </a:ext>
                </a:extLst>
              </a:tr>
              <a:tr h="313241">
                <a:tc>
                  <a:txBody>
                    <a:bodyPr/>
                    <a:lstStyle/>
                    <a:p>
                      <a:pPr algn="ctr" fontAlgn="b"/>
                      <a:r>
                        <a:rPr lang="pt-BR" sz="1100" b="0" i="0" u="none" strike="noStrike">
                          <a:solidFill>
                            <a:srgbClr val="000000"/>
                          </a:solidFill>
                          <a:effectLst/>
                          <a:latin typeface="Montserrat" panose="00000500000000000000" pitchFamily="2" charset="0"/>
                        </a:rPr>
                        <a:t>Caraguatatuba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029500507"/>
                  </a:ext>
                </a:extLst>
              </a:tr>
              <a:tr h="313241">
                <a:tc>
                  <a:txBody>
                    <a:bodyPr/>
                    <a:lstStyle/>
                    <a:p>
                      <a:pPr algn="ctr" fontAlgn="b"/>
                      <a:r>
                        <a:rPr lang="pt-BR" sz="1100" b="0" i="0" u="none" strike="noStrike">
                          <a:solidFill>
                            <a:srgbClr val="000000"/>
                          </a:solidFill>
                          <a:effectLst/>
                          <a:latin typeface="Montserrat" panose="00000500000000000000" pitchFamily="2" charset="0"/>
                        </a:rPr>
                        <a:t>Carapicuíba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677110436"/>
                  </a:ext>
                </a:extLst>
              </a:tr>
              <a:tr h="313241">
                <a:tc>
                  <a:txBody>
                    <a:bodyPr/>
                    <a:lstStyle/>
                    <a:p>
                      <a:pPr algn="ctr" fontAlgn="b"/>
                      <a:r>
                        <a:rPr lang="pt-BR" sz="1100" b="0" i="0" u="none" strike="noStrike">
                          <a:solidFill>
                            <a:srgbClr val="000000"/>
                          </a:solidFill>
                          <a:effectLst/>
                          <a:latin typeface="Montserrat" panose="00000500000000000000" pitchFamily="2" charset="0"/>
                        </a:rPr>
                        <a:t>Cariacica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Espírito Santo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876499050"/>
                  </a:ext>
                </a:extLst>
              </a:tr>
              <a:tr h="313241">
                <a:tc>
                  <a:txBody>
                    <a:bodyPr/>
                    <a:lstStyle/>
                    <a:p>
                      <a:pPr algn="ctr" fontAlgn="b"/>
                      <a:r>
                        <a:rPr lang="pt-BR" sz="1100" b="0" i="0" u="none" strike="noStrike">
                          <a:solidFill>
                            <a:srgbClr val="000000"/>
                          </a:solidFill>
                          <a:effectLst/>
                          <a:latin typeface="Montserrat" panose="00000500000000000000" pitchFamily="2" charset="0"/>
                        </a:rPr>
                        <a:t>Carpina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Pernambuco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564501830"/>
                  </a:ext>
                </a:extLst>
              </a:tr>
              <a:tr h="313241">
                <a:tc>
                  <a:txBody>
                    <a:bodyPr/>
                    <a:lstStyle/>
                    <a:p>
                      <a:pPr algn="ctr" fontAlgn="b"/>
                      <a:r>
                        <a:rPr lang="pt-BR" sz="1100" b="0" i="0" u="none" strike="noStrike">
                          <a:solidFill>
                            <a:srgbClr val="000000"/>
                          </a:solidFill>
                          <a:effectLst/>
                          <a:latin typeface="Montserrat" panose="00000500000000000000" pitchFamily="2" charset="0"/>
                        </a:rPr>
                        <a:t>Catalão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Goiás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45025016"/>
                  </a:ext>
                </a:extLst>
              </a:tr>
              <a:tr h="313241">
                <a:tc>
                  <a:txBody>
                    <a:bodyPr/>
                    <a:lstStyle/>
                    <a:p>
                      <a:pPr algn="ctr" fontAlgn="b"/>
                      <a:r>
                        <a:rPr lang="pt-BR" sz="1100" b="0" i="0" u="none" strike="noStrike">
                          <a:solidFill>
                            <a:srgbClr val="000000"/>
                          </a:solidFill>
                          <a:effectLst/>
                          <a:latin typeface="Montserrat" panose="00000500000000000000" pitchFamily="2" charset="0"/>
                        </a:rPr>
                        <a:t>Catanduva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346920883"/>
                  </a:ext>
                </a:extLst>
              </a:tr>
              <a:tr h="313241">
                <a:tc>
                  <a:txBody>
                    <a:bodyPr/>
                    <a:lstStyle/>
                    <a:p>
                      <a:pPr algn="ctr" fontAlgn="b"/>
                      <a:r>
                        <a:rPr lang="pt-BR" sz="1100" b="0" i="0" u="none" strike="noStrike">
                          <a:solidFill>
                            <a:srgbClr val="000000"/>
                          </a:solidFill>
                          <a:effectLst/>
                          <a:latin typeface="Montserrat" panose="00000500000000000000" pitchFamily="2" charset="0"/>
                        </a:rPr>
                        <a:t>Caxias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Maranhão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419818861"/>
                  </a:ext>
                </a:extLst>
              </a:tr>
              <a:tr h="313241">
                <a:tc>
                  <a:txBody>
                    <a:bodyPr/>
                    <a:lstStyle/>
                    <a:p>
                      <a:pPr algn="ctr" fontAlgn="b"/>
                      <a:r>
                        <a:rPr lang="pt-BR" sz="1100" b="0" i="0" u="none" strike="noStrike">
                          <a:solidFill>
                            <a:srgbClr val="000000"/>
                          </a:solidFill>
                          <a:effectLst/>
                          <a:latin typeface="Montserrat" panose="00000500000000000000" pitchFamily="2" charset="0"/>
                        </a:rPr>
                        <a:t>Chapecó</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Santa Catarina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167419498"/>
                  </a:ext>
                </a:extLst>
              </a:tr>
              <a:tr h="313241">
                <a:tc>
                  <a:txBody>
                    <a:bodyPr/>
                    <a:lstStyle/>
                    <a:p>
                      <a:pPr algn="ctr" fontAlgn="b"/>
                      <a:r>
                        <a:rPr lang="pt-BR" sz="1100" b="0" i="0" u="none" strike="noStrike">
                          <a:solidFill>
                            <a:srgbClr val="000000"/>
                          </a:solidFill>
                          <a:effectLst/>
                          <a:latin typeface="Montserrat" panose="00000500000000000000" pitchFamily="2" charset="0"/>
                        </a:rPr>
                        <a:t>Colombo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Paraná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611518731"/>
                  </a:ext>
                </a:extLst>
              </a:tr>
              <a:tr h="313241">
                <a:tc>
                  <a:txBody>
                    <a:bodyPr/>
                    <a:lstStyle/>
                    <a:p>
                      <a:pPr algn="ctr" fontAlgn="b"/>
                      <a:r>
                        <a:rPr lang="pt-BR" sz="1100" b="0" i="0" u="none" strike="noStrike">
                          <a:solidFill>
                            <a:srgbClr val="000000"/>
                          </a:solidFill>
                          <a:effectLst/>
                          <a:latin typeface="Montserrat" panose="00000500000000000000" pitchFamily="2" charset="0"/>
                        </a:rPr>
                        <a:t>Delmiro Gouveia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Alagoas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868210076"/>
                  </a:ext>
                </a:extLst>
              </a:tr>
              <a:tr h="313241">
                <a:tc>
                  <a:txBody>
                    <a:bodyPr/>
                    <a:lstStyle/>
                    <a:p>
                      <a:pPr algn="ctr" fontAlgn="b"/>
                      <a:r>
                        <a:rPr lang="pt-BR" sz="1100" b="0" i="0" u="none" strike="noStrike">
                          <a:solidFill>
                            <a:srgbClr val="000000"/>
                          </a:solidFill>
                          <a:effectLst/>
                          <a:latin typeface="Montserrat" panose="00000500000000000000" pitchFamily="2" charset="0"/>
                        </a:rPr>
                        <a:t>Divinópolis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Minas Gerais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98721223"/>
                  </a:ext>
                </a:extLst>
              </a:tr>
              <a:tr h="313241">
                <a:tc>
                  <a:txBody>
                    <a:bodyPr/>
                    <a:lstStyle/>
                    <a:p>
                      <a:pPr algn="ctr" fontAlgn="b"/>
                      <a:r>
                        <a:rPr lang="pt-BR" sz="1100" b="0" i="0" u="none" strike="noStrike">
                          <a:solidFill>
                            <a:srgbClr val="000000"/>
                          </a:solidFill>
                          <a:effectLst/>
                          <a:latin typeface="Montserrat" panose="00000500000000000000" pitchFamily="2" charset="0"/>
                        </a:rPr>
                        <a:t>Dourados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Mato Grosso do Sul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1588115436"/>
                  </a:ext>
                </a:extLst>
              </a:tr>
              <a:tr h="313241">
                <a:tc>
                  <a:txBody>
                    <a:bodyPr/>
                    <a:lstStyle/>
                    <a:p>
                      <a:pPr algn="ctr" fontAlgn="b"/>
                      <a:r>
                        <a:rPr lang="pt-BR" sz="1100" b="0" i="0" u="none" strike="noStrike">
                          <a:solidFill>
                            <a:srgbClr val="000000"/>
                          </a:solidFill>
                          <a:effectLst/>
                          <a:latin typeface="Montserrat" panose="00000500000000000000" pitchFamily="2" charset="0"/>
                        </a:rPr>
                        <a:t>Embu das Artes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70546853"/>
                  </a:ext>
                </a:extLst>
              </a:tr>
              <a:tr h="313241">
                <a:tc>
                  <a:txBody>
                    <a:bodyPr/>
                    <a:lstStyle/>
                    <a:p>
                      <a:pPr algn="ctr" fontAlgn="b"/>
                      <a:r>
                        <a:rPr lang="pt-BR" sz="1100" b="0" i="0" u="none" strike="noStrike">
                          <a:solidFill>
                            <a:srgbClr val="000000"/>
                          </a:solidFill>
                          <a:effectLst/>
                          <a:latin typeface="Montserrat" panose="00000500000000000000" pitchFamily="2" charset="0"/>
                        </a:rPr>
                        <a:t>Eusébio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Ceará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4163213381"/>
                  </a:ext>
                </a:extLst>
              </a:tr>
              <a:tr h="313241">
                <a:tc>
                  <a:txBody>
                    <a:bodyPr/>
                    <a:lstStyle/>
                    <a:p>
                      <a:pPr algn="ctr" fontAlgn="b"/>
                      <a:r>
                        <a:rPr lang="pt-BR" sz="1100" b="0" i="0" u="none" strike="noStrike">
                          <a:solidFill>
                            <a:srgbClr val="000000"/>
                          </a:solidFill>
                          <a:effectLst/>
                          <a:latin typeface="Montserrat" panose="00000500000000000000" pitchFamily="2" charset="0"/>
                        </a:rPr>
                        <a:t>Fernandópolis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62121646"/>
                  </a:ext>
                </a:extLst>
              </a:tr>
              <a:tr h="313241">
                <a:tc>
                  <a:txBody>
                    <a:bodyPr/>
                    <a:lstStyle/>
                    <a:p>
                      <a:pPr algn="ctr" fontAlgn="b"/>
                      <a:r>
                        <a:rPr lang="pt-BR" sz="1100" b="0" i="0" u="none" strike="noStrike">
                          <a:solidFill>
                            <a:srgbClr val="000000"/>
                          </a:solidFill>
                          <a:effectLst/>
                          <a:latin typeface="Montserrat" panose="00000500000000000000" pitchFamily="2" charset="0"/>
                        </a:rPr>
                        <a:t>Floriano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Piauí</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1391665"/>
                  </a:ext>
                </a:extLst>
              </a:tr>
              <a:tr h="313241">
                <a:tc>
                  <a:txBody>
                    <a:bodyPr/>
                    <a:lstStyle/>
                    <a:p>
                      <a:pPr algn="ctr" fontAlgn="b"/>
                      <a:r>
                        <a:rPr lang="pt-BR" sz="1100" b="0" i="0" u="none" strike="noStrike">
                          <a:solidFill>
                            <a:srgbClr val="000000"/>
                          </a:solidFill>
                          <a:effectLst/>
                          <a:latin typeface="Montserrat" panose="00000500000000000000" pitchFamily="2" charset="0"/>
                        </a:rPr>
                        <a:t>Franca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008839217"/>
                  </a:ext>
                </a:extLst>
              </a:tr>
              <a:tr h="313241">
                <a:tc>
                  <a:txBody>
                    <a:bodyPr/>
                    <a:lstStyle/>
                    <a:p>
                      <a:pPr algn="ctr" fontAlgn="b"/>
                      <a:r>
                        <a:rPr lang="pt-BR" sz="1100" b="0" i="0" u="none" strike="noStrike">
                          <a:solidFill>
                            <a:srgbClr val="000000"/>
                          </a:solidFill>
                          <a:effectLst/>
                          <a:latin typeface="Montserrat" panose="00000500000000000000" pitchFamily="2" charset="0"/>
                        </a:rPr>
                        <a:t>Franco da Rocha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906525199"/>
                  </a:ext>
                </a:extLst>
              </a:tr>
            </a:tbl>
          </a:graphicData>
        </a:graphic>
      </p:graphicFrame>
      <p:grpSp>
        <p:nvGrpSpPr>
          <p:cNvPr id="14" name="Agrupar 13">
            <a:extLst>
              <a:ext uri="{FF2B5EF4-FFF2-40B4-BE49-F238E27FC236}">
                <a16:creationId xmlns:a16="http://schemas.microsoft.com/office/drawing/2014/main" id="{4DCEAE69-5935-0084-38A7-908744AA437A}"/>
              </a:ext>
            </a:extLst>
          </p:cNvPr>
          <p:cNvGrpSpPr/>
          <p:nvPr/>
        </p:nvGrpSpPr>
        <p:grpSpPr>
          <a:xfrm>
            <a:off x="-23643" y="-165100"/>
            <a:ext cx="474964" cy="7020058"/>
            <a:chOff x="-23643" y="-165100"/>
            <a:chExt cx="474964" cy="7020058"/>
          </a:xfrm>
        </p:grpSpPr>
        <p:sp>
          <p:nvSpPr>
            <p:cNvPr id="15" name="Retângulo 14">
              <a:extLst>
                <a:ext uri="{FF2B5EF4-FFF2-40B4-BE49-F238E27FC236}">
                  <a16:creationId xmlns:a16="http://schemas.microsoft.com/office/drawing/2014/main" id="{191DD0BD-C40B-1747-BD74-FC338050F8D9}"/>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Retângulo 15">
              <a:extLst>
                <a:ext uri="{FF2B5EF4-FFF2-40B4-BE49-F238E27FC236}">
                  <a16:creationId xmlns:a16="http://schemas.microsoft.com/office/drawing/2014/main" id="{2F6AA702-5F02-F687-3C07-F9ECF50FED48}"/>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Retângulo 16">
              <a:extLst>
                <a:ext uri="{FF2B5EF4-FFF2-40B4-BE49-F238E27FC236}">
                  <a16:creationId xmlns:a16="http://schemas.microsoft.com/office/drawing/2014/main" id="{CC9E078A-6CC7-233B-A732-12A406F88795}"/>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6" name="CaixaDeTexto 5">
            <a:extLst>
              <a:ext uri="{FF2B5EF4-FFF2-40B4-BE49-F238E27FC236}">
                <a16:creationId xmlns:a16="http://schemas.microsoft.com/office/drawing/2014/main" id="{44831ED9-DD08-635A-0C4B-E98DBD4F558E}"/>
              </a:ext>
            </a:extLst>
          </p:cNvPr>
          <p:cNvSpPr txBox="1"/>
          <p:nvPr/>
        </p:nvSpPr>
        <p:spPr>
          <a:xfrm>
            <a:off x="996450" y="4829308"/>
            <a:ext cx="3725700"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Al contar el número de ciudades con centros comerciales, se incluyen aquellas con centros comerciales por inaugurar en 2023.</a:t>
            </a:r>
            <a:endParaRPr lang="es-419" sz="900" dirty="0">
              <a:latin typeface="Montserrat" panose="00000500000000000000" pitchFamily="2" charset="0"/>
              <a:cs typeface="Calibri" panose="020F0502020204030204" pitchFamily="34" charset="0"/>
            </a:endParaRPr>
          </a:p>
        </p:txBody>
      </p:sp>
      <p:sp>
        <p:nvSpPr>
          <p:cNvPr id="5" name="Retângulo: Cantos Arredondados 4">
            <a:extLst>
              <a:ext uri="{FF2B5EF4-FFF2-40B4-BE49-F238E27FC236}">
                <a16:creationId xmlns:a16="http://schemas.microsoft.com/office/drawing/2014/main" id="{845DA5C6-A282-388A-4761-2657A16A905F}"/>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44</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8" name="Retângulo: Cantos Arredondados 7">
            <a:hlinkClick r:id="rId2" action="ppaction://hlinksldjump"/>
            <a:extLst>
              <a:ext uri="{FF2B5EF4-FFF2-40B4-BE49-F238E27FC236}">
                <a16:creationId xmlns:a16="http://schemas.microsoft.com/office/drawing/2014/main" id="{37713E81-37FF-BB51-CE6E-50F1158367FD}"/>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46224219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996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789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85473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7" name="Tabela 6">
            <a:extLst>
              <a:ext uri="{FF2B5EF4-FFF2-40B4-BE49-F238E27FC236}">
                <a16:creationId xmlns:a16="http://schemas.microsoft.com/office/drawing/2014/main" id="{AB49BEC5-BD74-02E4-E901-9718AAA904CE}"/>
              </a:ext>
            </a:extLst>
          </p:cNvPr>
          <p:cNvGraphicFramePr>
            <a:graphicFrameLocks noGrp="1"/>
          </p:cNvGraphicFramePr>
          <p:nvPr>
            <p:extLst>
              <p:ext uri="{D42A27DB-BD31-4B8C-83A1-F6EECF244321}">
                <p14:modId xmlns:p14="http://schemas.microsoft.com/office/powerpoint/2010/main" val="2706875231"/>
              </p:ext>
            </p:extLst>
          </p:nvPr>
        </p:nvGraphicFramePr>
        <p:xfrm>
          <a:off x="5314953" y="-1"/>
          <a:ext cx="6119999" cy="6854959"/>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3012483457"/>
                  </a:ext>
                </a:extLst>
              </a:tr>
              <a:tr h="346102">
                <a:tc>
                  <a:txBody>
                    <a:bodyPr/>
                    <a:lstStyle/>
                    <a:p>
                      <a:pPr algn="ctr" fontAlgn="b"/>
                      <a:r>
                        <a:rPr lang="pt-BR" sz="1100" b="0" i="0" u="none" strike="noStrike" dirty="0">
                          <a:solidFill>
                            <a:srgbClr val="000000"/>
                          </a:solidFill>
                          <a:effectLst/>
                          <a:latin typeface="Montserrat" panose="00000500000000000000" pitchFamily="2" charset="0"/>
                        </a:rPr>
                        <a:t>Governador Valadares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Minas Gerais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307562550"/>
                  </a:ext>
                </a:extLst>
              </a:tr>
              <a:tr h="313241">
                <a:tc>
                  <a:txBody>
                    <a:bodyPr/>
                    <a:lstStyle/>
                    <a:p>
                      <a:pPr algn="ctr" fontAlgn="b"/>
                      <a:r>
                        <a:rPr lang="pt-BR" sz="1100" b="0" i="0" u="none" strike="noStrike" dirty="0">
                          <a:solidFill>
                            <a:srgbClr val="000000"/>
                          </a:solidFill>
                          <a:effectLst/>
                          <a:latin typeface="Montserrat" panose="00000500000000000000" pitchFamily="2" charset="0"/>
                        </a:rPr>
                        <a:t>Gravataí</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Rio Grande do Sul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54193406"/>
                  </a:ext>
                </a:extLst>
              </a:tr>
              <a:tr h="313241">
                <a:tc>
                  <a:txBody>
                    <a:bodyPr/>
                    <a:lstStyle/>
                    <a:p>
                      <a:pPr algn="ctr" fontAlgn="b"/>
                      <a:r>
                        <a:rPr lang="pt-BR" sz="1100" b="0" i="0" u="none" strike="noStrike">
                          <a:solidFill>
                            <a:srgbClr val="000000"/>
                          </a:solidFill>
                          <a:effectLst/>
                          <a:latin typeface="Montserrat" panose="00000500000000000000" pitchFamily="2" charset="0"/>
                        </a:rPr>
                        <a:t>Guarabira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Paraiba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029500507"/>
                  </a:ext>
                </a:extLst>
              </a:tr>
              <a:tr h="313241">
                <a:tc>
                  <a:txBody>
                    <a:bodyPr/>
                    <a:lstStyle/>
                    <a:p>
                      <a:pPr algn="ctr" fontAlgn="b"/>
                      <a:r>
                        <a:rPr lang="pt-BR" sz="1100" b="0" i="0" u="none" strike="noStrike">
                          <a:solidFill>
                            <a:srgbClr val="000000"/>
                          </a:solidFill>
                          <a:effectLst/>
                          <a:latin typeface="Montserrat" panose="00000500000000000000" pitchFamily="2" charset="0"/>
                        </a:rPr>
                        <a:t>Guarapuava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Paraná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677110436"/>
                  </a:ext>
                </a:extLst>
              </a:tr>
              <a:tr h="313241">
                <a:tc>
                  <a:txBody>
                    <a:bodyPr/>
                    <a:lstStyle/>
                    <a:p>
                      <a:pPr algn="ctr" fontAlgn="b"/>
                      <a:r>
                        <a:rPr lang="pt-BR" sz="1100" b="0" i="0" u="none" strike="noStrike">
                          <a:solidFill>
                            <a:srgbClr val="000000"/>
                          </a:solidFill>
                          <a:effectLst/>
                          <a:latin typeface="Montserrat" panose="00000500000000000000" pitchFamily="2" charset="0"/>
                        </a:rPr>
                        <a:t>Guaratinguetá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876499050"/>
                  </a:ext>
                </a:extLst>
              </a:tr>
              <a:tr h="313241">
                <a:tc>
                  <a:txBody>
                    <a:bodyPr/>
                    <a:lstStyle/>
                    <a:p>
                      <a:pPr algn="ctr" fontAlgn="b"/>
                      <a:r>
                        <a:rPr lang="pt-BR" sz="1100" b="0" i="0" u="none" strike="noStrike">
                          <a:solidFill>
                            <a:srgbClr val="000000"/>
                          </a:solidFill>
                          <a:effectLst/>
                          <a:latin typeface="Montserrat" panose="00000500000000000000" pitchFamily="2" charset="0"/>
                        </a:rPr>
                        <a:t>Gurupi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Tocantins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564501830"/>
                  </a:ext>
                </a:extLst>
              </a:tr>
              <a:tr h="313241">
                <a:tc>
                  <a:txBody>
                    <a:bodyPr/>
                    <a:lstStyle/>
                    <a:p>
                      <a:pPr algn="ctr" fontAlgn="b"/>
                      <a:r>
                        <a:rPr lang="pt-BR" sz="1100" b="0" i="0" u="none" strike="noStrike">
                          <a:solidFill>
                            <a:srgbClr val="000000"/>
                          </a:solidFill>
                          <a:effectLst/>
                          <a:latin typeface="Montserrat" panose="00000500000000000000" pitchFamily="2" charset="0"/>
                        </a:rPr>
                        <a:t>Hortolândia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45025016"/>
                  </a:ext>
                </a:extLst>
              </a:tr>
              <a:tr h="313241">
                <a:tc>
                  <a:txBody>
                    <a:bodyPr/>
                    <a:lstStyle/>
                    <a:p>
                      <a:pPr algn="ctr" fontAlgn="b"/>
                      <a:r>
                        <a:rPr lang="pt-BR" sz="1100" b="0" i="0" u="none" strike="noStrike">
                          <a:solidFill>
                            <a:srgbClr val="000000"/>
                          </a:solidFill>
                          <a:effectLst/>
                          <a:latin typeface="Montserrat" panose="00000500000000000000" pitchFamily="2" charset="0"/>
                        </a:rPr>
                        <a:t>Igarassu</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Pernambuco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346920883"/>
                  </a:ext>
                </a:extLst>
              </a:tr>
              <a:tr h="313241">
                <a:tc>
                  <a:txBody>
                    <a:bodyPr/>
                    <a:lstStyle/>
                    <a:p>
                      <a:pPr algn="ctr" fontAlgn="b"/>
                      <a:r>
                        <a:rPr lang="pt-BR" sz="1100" b="0" i="0" u="none" strike="noStrike">
                          <a:solidFill>
                            <a:srgbClr val="000000"/>
                          </a:solidFill>
                          <a:effectLst/>
                          <a:latin typeface="Montserrat" panose="00000500000000000000" pitchFamily="2" charset="0"/>
                        </a:rPr>
                        <a:t>Ipatinga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Minas Gerais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419818861"/>
                  </a:ext>
                </a:extLst>
              </a:tr>
              <a:tr h="313241">
                <a:tc>
                  <a:txBody>
                    <a:bodyPr/>
                    <a:lstStyle/>
                    <a:p>
                      <a:pPr algn="ctr" fontAlgn="b"/>
                      <a:r>
                        <a:rPr lang="pt-BR" sz="1100" b="0" i="0" u="none" strike="noStrike">
                          <a:solidFill>
                            <a:srgbClr val="000000"/>
                          </a:solidFill>
                          <a:effectLst/>
                          <a:latin typeface="Montserrat" panose="00000500000000000000" pitchFamily="2" charset="0"/>
                        </a:rPr>
                        <a:t>Itabaiana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Sergipe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167419498"/>
                  </a:ext>
                </a:extLst>
              </a:tr>
              <a:tr h="313241">
                <a:tc>
                  <a:txBody>
                    <a:bodyPr/>
                    <a:lstStyle/>
                    <a:p>
                      <a:pPr algn="ctr" fontAlgn="b"/>
                      <a:r>
                        <a:rPr lang="pt-BR" sz="1100" b="0" i="0" u="none" strike="noStrike">
                          <a:solidFill>
                            <a:srgbClr val="000000"/>
                          </a:solidFill>
                          <a:effectLst/>
                          <a:latin typeface="Montserrat" panose="00000500000000000000" pitchFamily="2" charset="0"/>
                        </a:rPr>
                        <a:t>Itaboraí</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Rio de Janeiro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611518731"/>
                  </a:ext>
                </a:extLst>
              </a:tr>
              <a:tr h="313241">
                <a:tc>
                  <a:txBody>
                    <a:bodyPr/>
                    <a:lstStyle/>
                    <a:p>
                      <a:pPr algn="ctr" fontAlgn="b"/>
                      <a:r>
                        <a:rPr lang="pt-BR" sz="1100" b="0" i="0" u="none" strike="noStrike">
                          <a:solidFill>
                            <a:srgbClr val="000000"/>
                          </a:solidFill>
                          <a:effectLst/>
                          <a:latin typeface="Montserrat" panose="00000500000000000000" pitchFamily="2" charset="0"/>
                        </a:rPr>
                        <a:t>Itabuna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Bahia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868210076"/>
                  </a:ext>
                </a:extLst>
              </a:tr>
              <a:tr h="313241">
                <a:tc>
                  <a:txBody>
                    <a:bodyPr/>
                    <a:lstStyle/>
                    <a:p>
                      <a:pPr algn="ctr" fontAlgn="b"/>
                      <a:r>
                        <a:rPr lang="pt-BR" sz="1100" b="0" i="0" u="none" strike="noStrike">
                          <a:solidFill>
                            <a:srgbClr val="000000"/>
                          </a:solidFill>
                          <a:effectLst/>
                          <a:latin typeface="Montserrat" panose="00000500000000000000" pitchFamily="2" charset="0"/>
                        </a:rPr>
                        <a:t>Itaguaí</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Rio de Janeiro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98721223"/>
                  </a:ext>
                </a:extLst>
              </a:tr>
              <a:tr h="313241">
                <a:tc>
                  <a:txBody>
                    <a:bodyPr/>
                    <a:lstStyle/>
                    <a:p>
                      <a:pPr algn="ctr" fontAlgn="b"/>
                      <a:r>
                        <a:rPr lang="pt-BR" sz="1100" b="0" i="0" u="none" strike="noStrike">
                          <a:solidFill>
                            <a:srgbClr val="000000"/>
                          </a:solidFill>
                          <a:effectLst/>
                          <a:latin typeface="Montserrat" panose="00000500000000000000" pitchFamily="2" charset="0"/>
                        </a:rPr>
                        <a:t>Itapecerica da Serra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1588115436"/>
                  </a:ext>
                </a:extLst>
              </a:tr>
              <a:tr h="313241">
                <a:tc>
                  <a:txBody>
                    <a:bodyPr/>
                    <a:lstStyle/>
                    <a:p>
                      <a:pPr algn="ctr" fontAlgn="b"/>
                      <a:r>
                        <a:rPr lang="pt-BR" sz="1100" b="0" i="0" u="none" strike="noStrike">
                          <a:solidFill>
                            <a:srgbClr val="000000"/>
                          </a:solidFill>
                          <a:effectLst/>
                          <a:latin typeface="Montserrat" panose="00000500000000000000" pitchFamily="2" charset="0"/>
                        </a:rPr>
                        <a:t>Itapema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Santa Catarina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70546853"/>
                  </a:ext>
                </a:extLst>
              </a:tr>
              <a:tr h="313241">
                <a:tc>
                  <a:txBody>
                    <a:bodyPr/>
                    <a:lstStyle/>
                    <a:p>
                      <a:pPr algn="ctr" fontAlgn="b"/>
                      <a:r>
                        <a:rPr lang="pt-BR" sz="1100" b="0" i="0" u="none" strike="noStrike">
                          <a:solidFill>
                            <a:srgbClr val="000000"/>
                          </a:solidFill>
                          <a:effectLst/>
                          <a:latin typeface="Montserrat" panose="00000500000000000000" pitchFamily="2" charset="0"/>
                        </a:rPr>
                        <a:t>Itapetininga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4163213381"/>
                  </a:ext>
                </a:extLst>
              </a:tr>
              <a:tr h="313241">
                <a:tc>
                  <a:txBody>
                    <a:bodyPr/>
                    <a:lstStyle/>
                    <a:p>
                      <a:pPr algn="ctr" fontAlgn="b"/>
                      <a:r>
                        <a:rPr lang="pt-BR" sz="1100" b="0" i="0" u="none" strike="noStrike">
                          <a:solidFill>
                            <a:srgbClr val="000000"/>
                          </a:solidFill>
                          <a:effectLst/>
                          <a:latin typeface="Montserrat" panose="00000500000000000000" pitchFamily="2" charset="0"/>
                        </a:rPr>
                        <a:t>Itupeva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62121646"/>
                  </a:ext>
                </a:extLst>
              </a:tr>
              <a:tr h="313241">
                <a:tc>
                  <a:txBody>
                    <a:bodyPr/>
                    <a:lstStyle/>
                    <a:p>
                      <a:pPr algn="ctr" fontAlgn="b"/>
                      <a:r>
                        <a:rPr lang="pt-BR" sz="1100" b="0" i="0" u="none" strike="noStrike">
                          <a:solidFill>
                            <a:srgbClr val="000000"/>
                          </a:solidFill>
                          <a:effectLst/>
                          <a:latin typeface="Montserrat" panose="00000500000000000000" pitchFamily="2" charset="0"/>
                        </a:rPr>
                        <a:t>Jaboatão dos Guararapes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Pernambuco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1391665"/>
                  </a:ext>
                </a:extLst>
              </a:tr>
              <a:tr h="313241">
                <a:tc>
                  <a:txBody>
                    <a:bodyPr/>
                    <a:lstStyle/>
                    <a:p>
                      <a:pPr algn="ctr" fontAlgn="b"/>
                      <a:r>
                        <a:rPr lang="pt-BR" sz="1100" b="0" i="0" u="none" strike="noStrike">
                          <a:solidFill>
                            <a:srgbClr val="000000"/>
                          </a:solidFill>
                          <a:effectLst/>
                          <a:latin typeface="Montserrat" panose="00000500000000000000" pitchFamily="2" charset="0"/>
                        </a:rPr>
                        <a:t>Jacareí</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008839217"/>
                  </a:ext>
                </a:extLst>
              </a:tr>
              <a:tr h="313241">
                <a:tc>
                  <a:txBody>
                    <a:bodyPr/>
                    <a:lstStyle/>
                    <a:p>
                      <a:pPr algn="ctr" fontAlgn="b"/>
                      <a:r>
                        <a:rPr lang="pt-BR" sz="1100" b="0" i="0" u="none" strike="noStrike">
                          <a:solidFill>
                            <a:srgbClr val="000000"/>
                          </a:solidFill>
                          <a:effectLst/>
                          <a:latin typeface="Montserrat" panose="00000500000000000000" pitchFamily="2" charset="0"/>
                        </a:rPr>
                        <a:t>Jaraguá do sul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Santa Catarina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906525199"/>
                  </a:ext>
                </a:extLst>
              </a:tr>
            </a:tbl>
          </a:graphicData>
        </a:graphic>
      </p:graphicFrame>
      <p:grpSp>
        <p:nvGrpSpPr>
          <p:cNvPr id="14" name="Agrupar 13">
            <a:extLst>
              <a:ext uri="{FF2B5EF4-FFF2-40B4-BE49-F238E27FC236}">
                <a16:creationId xmlns:a16="http://schemas.microsoft.com/office/drawing/2014/main" id="{4DCEAE69-5935-0084-38A7-908744AA437A}"/>
              </a:ext>
            </a:extLst>
          </p:cNvPr>
          <p:cNvGrpSpPr/>
          <p:nvPr/>
        </p:nvGrpSpPr>
        <p:grpSpPr>
          <a:xfrm>
            <a:off x="-23643" y="-165100"/>
            <a:ext cx="474964" cy="7020058"/>
            <a:chOff x="-23643" y="-165100"/>
            <a:chExt cx="474964" cy="7020058"/>
          </a:xfrm>
        </p:grpSpPr>
        <p:sp>
          <p:nvSpPr>
            <p:cNvPr id="15" name="Retângulo 14">
              <a:extLst>
                <a:ext uri="{FF2B5EF4-FFF2-40B4-BE49-F238E27FC236}">
                  <a16:creationId xmlns:a16="http://schemas.microsoft.com/office/drawing/2014/main" id="{191DD0BD-C40B-1747-BD74-FC338050F8D9}"/>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Retângulo 15">
              <a:extLst>
                <a:ext uri="{FF2B5EF4-FFF2-40B4-BE49-F238E27FC236}">
                  <a16:creationId xmlns:a16="http://schemas.microsoft.com/office/drawing/2014/main" id="{2F6AA702-5F02-F687-3C07-F9ECF50FED48}"/>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Retângulo 16">
              <a:extLst>
                <a:ext uri="{FF2B5EF4-FFF2-40B4-BE49-F238E27FC236}">
                  <a16:creationId xmlns:a16="http://schemas.microsoft.com/office/drawing/2014/main" id="{CC9E078A-6CC7-233B-A732-12A406F88795}"/>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6" name="CaixaDeTexto 5">
            <a:extLst>
              <a:ext uri="{FF2B5EF4-FFF2-40B4-BE49-F238E27FC236}">
                <a16:creationId xmlns:a16="http://schemas.microsoft.com/office/drawing/2014/main" id="{B5C090AC-FE44-9BB5-F7BD-A4359D455125}"/>
              </a:ext>
            </a:extLst>
          </p:cNvPr>
          <p:cNvSpPr txBox="1"/>
          <p:nvPr/>
        </p:nvSpPr>
        <p:spPr>
          <a:xfrm>
            <a:off x="996450" y="4829308"/>
            <a:ext cx="3725700"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Al contar el número de ciudades con centros comerciales, se incluyen aquellas con centros comerciales por inaugurar en 2023.</a:t>
            </a:r>
            <a:endParaRPr lang="es-419" sz="900" dirty="0">
              <a:latin typeface="Montserrat" panose="00000500000000000000" pitchFamily="2" charset="0"/>
              <a:cs typeface="Calibri" panose="020F0502020204030204" pitchFamily="34" charset="0"/>
            </a:endParaRPr>
          </a:p>
        </p:txBody>
      </p:sp>
      <p:sp>
        <p:nvSpPr>
          <p:cNvPr id="5" name="Retângulo: Cantos Arredondados 4">
            <a:extLst>
              <a:ext uri="{FF2B5EF4-FFF2-40B4-BE49-F238E27FC236}">
                <a16:creationId xmlns:a16="http://schemas.microsoft.com/office/drawing/2014/main" id="{35FAC609-0A9F-9F6B-2121-432853254EB1}"/>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45</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8" name="Retângulo: Cantos Arredondados 7">
            <a:hlinkClick r:id="rId2" action="ppaction://hlinksldjump"/>
            <a:extLst>
              <a:ext uri="{FF2B5EF4-FFF2-40B4-BE49-F238E27FC236}">
                <a16:creationId xmlns:a16="http://schemas.microsoft.com/office/drawing/2014/main" id="{6328C384-2544-CD5A-F5A9-B3E054A7B221}"/>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75967385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996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789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85473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7" name="Tabela 6">
            <a:extLst>
              <a:ext uri="{FF2B5EF4-FFF2-40B4-BE49-F238E27FC236}">
                <a16:creationId xmlns:a16="http://schemas.microsoft.com/office/drawing/2014/main" id="{AB49BEC5-BD74-02E4-E901-9718AAA904CE}"/>
              </a:ext>
            </a:extLst>
          </p:cNvPr>
          <p:cNvGraphicFramePr>
            <a:graphicFrameLocks noGrp="1"/>
          </p:cNvGraphicFramePr>
          <p:nvPr>
            <p:extLst>
              <p:ext uri="{D42A27DB-BD31-4B8C-83A1-F6EECF244321}">
                <p14:modId xmlns:p14="http://schemas.microsoft.com/office/powerpoint/2010/main" val="3965022932"/>
              </p:ext>
            </p:extLst>
          </p:nvPr>
        </p:nvGraphicFramePr>
        <p:xfrm>
          <a:off x="5314953" y="-1"/>
          <a:ext cx="6119999" cy="6854959"/>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3012483457"/>
                  </a:ext>
                </a:extLst>
              </a:tr>
              <a:tr h="346102">
                <a:tc>
                  <a:txBody>
                    <a:bodyPr/>
                    <a:lstStyle/>
                    <a:p>
                      <a:pPr algn="ctr" fontAlgn="b"/>
                      <a:r>
                        <a:rPr lang="pt-BR" sz="1100" b="0" i="0" u="none" strike="noStrike" dirty="0">
                          <a:solidFill>
                            <a:srgbClr val="000000"/>
                          </a:solidFill>
                          <a:effectLst/>
                          <a:latin typeface="Montserrat" panose="00000500000000000000" pitchFamily="2" charset="0"/>
                        </a:rPr>
                        <a:t>Jataí</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Goiás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307562550"/>
                  </a:ext>
                </a:extLst>
              </a:tr>
              <a:tr h="313241">
                <a:tc>
                  <a:txBody>
                    <a:bodyPr/>
                    <a:lstStyle/>
                    <a:p>
                      <a:pPr algn="ctr" fontAlgn="b"/>
                      <a:r>
                        <a:rPr lang="pt-BR" sz="1100" b="0" i="0" u="none" strike="noStrike">
                          <a:solidFill>
                            <a:srgbClr val="000000"/>
                          </a:solidFill>
                          <a:effectLst/>
                          <a:latin typeface="Montserrat" panose="00000500000000000000" pitchFamily="2" charset="0"/>
                        </a:rPr>
                        <a:t>Jaú</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54193406"/>
                  </a:ext>
                </a:extLst>
              </a:tr>
              <a:tr h="313241">
                <a:tc>
                  <a:txBody>
                    <a:bodyPr/>
                    <a:lstStyle/>
                    <a:p>
                      <a:pPr algn="ctr" fontAlgn="b"/>
                      <a:r>
                        <a:rPr lang="pt-BR" sz="1100" b="0" i="0" u="none" strike="noStrike" dirty="0">
                          <a:solidFill>
                            <a:srgbClr val="000000"/>
                          </a:solidFill>
                          <a:effectLst/>
                          <a:latin typeface="Montserrat" panose="00000500000000000000" pitchFamily="2" charset="0"/>
                        </a:rPr>
                        <a:t>Juazeiro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Bahia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029500507"/>
                  </a:ext>
                </a:extLst>
              </a:tr>
              <a:tr h="313241">
                <a:tc>
                  <a:txBody>
                    <a:bodyPr/>
                    <a:lstStyle/>
                    <a:p>
                      <a:pPr algn="ctr" fontAlgn="b"/>
                      <a:r>
                        <a:rPr lang="pt-BR" sz="1100" b="0" i="0" u="none" strike="noStrike">
                          <a:solidFill>
                            <a:srgbClr val="000000"/>
                          </a:solidFill>
                          <a:effectLst/>
                          <a:latin typeface="Montserrat" panose="00000500000000000000" pitchFamily="2" charset="0"/>
                        </a:rPr>
                        <a:t>Juazeiro do Norte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Ceará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677110436"/>
                  </a:ext>
                </a:extLst>
              </a:tr>
              <a:tr h="313241">
                <a:tc>
                  <a:txBody>
                    <a:bodyPr/>
                    <a:lstStyle/>
                    <a:p>
                      <a:pPr algn="ctr" fontAlgn="b"/>
                      <a:r>
                        <a:rPr lang="pt-BR" sz="1100" b="0" i="0" u="none" strike="noStrike">
                          <a:solidFill>
                            <a:srgbClr val="000000"/>
                          </a:solidFill>
                          <a:effectLst/>
                          <a:latin typeface="Montserrat" panose="00000500000000000000" pitchFamily="2" charset="0"/>
                        </a:rPr>
                        <a:t>Lages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Santa Catarina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876499050"/>
                  </a:ext>
                </a:extLst>
              </a:tr>
              <a:tr h="313241">
                <a:tc>
                  <a:txBody>
                    <a:bodyPr/>
                    <a:lstStyle/>
                    <a:p>
                      <a:pPr algn="ctr" fontAlgn="b"/>
                      <a:r>
                        <a:rPr lang="pt-BR" sz="1100" b="0" i="0" u="none" strike="noStrike">
                          <a:solidFill>
                            <a:srgbClr val="000000"/>
                          </a:solidFill>
                          <a:effectLst/>
                          <a:latin typeface="Montserrat" panose="00000500000000000000" pitchFamily="2" charset="0"/>
                        </a:rPr>
                        <a:t>Lajeado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Rio Grande do Sul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564501830"/>
                  </a:ext>
                </a:extLst>
              </a:tr>
              <a:tr h="313241">
                <a:tc>
                  <a:txBody>
                    <a:bodyPr/>
                    <a:lstStyle/>
                    <a:p>
                      <a:pPr algn="ctr" fontAlgn="b"/>
                      <a:r>
                        <a:rPr lang="pt-BR" sz="1100" b="0" i="0" u="none" strike="noStrike">
                          <a:solidFill>
                            <a:srgbClr val="000000"/>
                          </a:solidFill>
                          <a:effectLst/>
                          <a:latin typeface="Montserrat" panose="00000500000000000000" pitchFamily="2" charset="0"/>
                        </a:rPr>
                        <a:t>Lauro de Freitas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Bahia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45025016"/>
                  </a:ext>
                </a:extLst>
              </a:tr>
              <a:tr h="313241">
                <a:tc>
                  <a:txBody>
                    <a:bodyPr/>
                    <a:lstStyle/>
                    <a:p>
                      <a:pPr algn="ctr" fontAlgn="b"/>
                      <a:r>
                        <a:rPr lang="pt-BR" sz="1100" b="0" i="0" u="none" strike="noStrike">
                          <a:solidFill>
                            <a:srgbClr val="000000"/>
                          </a:solidFill>
                          <a:effectLst/>
                          <a:latin typeface="Montserrat" panose="00000500000000000000" pitchFamily="2" charset="0"/>
                        </a:rPr>
                        <a:t>Linhares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Espírito Santo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346920883"/>
                  </a:ext>
                </a:extLst>
              </a:tr>
              <a:tr h="313241">
                <a:tc>
                  <a:txBody>
                    <a:bodyPr/>
                    <a:lstStyle/>
                    <a:p>
                      <a:pPr algn="ctr" fontAlgn="b"/>
                      <a:r>
                        <a:rPr lang="pt-BR" sz="1100" b="0" i="0" u="none" strike="noStrike">
                          <a:solidFill>
                            <a:srgbClr val="000000"/>
                          </a:solidFill>
                          <a:effectLst/>
                          <a:latin typeface="Montserrat" panose="00000500000000000000" pitchFamily="2" charset="0"/>
                        </a:rPr>
                        <a:t>Lorena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419818861"/>
                  </a:ext>
                </a:extLst>
              </a:tr>
              <a:tr h="313241">
                <a:tc>
                  <a:txBody>
                    <a:bodyPr/>
                    <a:lstStyle/>
                    <a:p>
                      <a:pPr algn="ctr" fontAlgn="b"/>
                      <a:r>
                        <a:rPr lang="pt-BR" sz="1100" b="0" i="0" u="none" strike="noStrike">
                          <a:solidFill>
                            <a:srgbClr val="000000"/>
                          </a:solidFill>
                          <a:effectLst/>
                          <a:latin typeface="Montserrat" panose="00000500000000000000" pitchFamily="2" charset="0"/>
                        </a:rPr>
                        <a:t>Luziânia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Goiás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167419498"/>
                  </a:ext>
                </a:extLst>
              </a:tr>
              <a:tr h="313241">
                <a:tc>
                  <a:txBody>
                    <a:bodyPr/>
                    <a:lstStyle/>
                    <a:p>
                      <a:pPr algn="ctr" fontAlgn="b"/>
                      <a:r>
                        <a:rPr lang="pt-BR" sz="1100" b="0" i="0" u="none" strike="noStrike">
                          <a:solidFill>
                            <a:srgbClr val="000000"/>
                          </a:solidFill>
                          <a:effectLst/>
                          <a:latin typeface="Montserrat" panose="00000500000000000000" pitchFamily="2" charset="0"/>
                        </a:rPr>
                        <a:t>Macaé</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Rio de Janeiro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611518731"/>
                  </a:ext>
                </a:extLst>
              </a:tr>
              <a:tr h="313241">
                <a:tc>
                  <a:txBody>
                    <a:bodyPr/>
                    <a:lstStyle/>
                    <a:p>
                      <a:pPr algn="ctr" fontAlgn="b"/>
                      <a:r>
                        <a:rPr lang="pt-BR" sz="1100" b="0" i="0" u="none" strike="noStrike">
                          <a:solidFill>
                            <a:srgbClr val="000000"/>
                          </a:solidFill>
                          <a:effectLst/>
                          <a:latin typeface="Montserrat" panose="00000500000000000000" pitchFamily="2" charset="0"/>
                        </a:rPr>
                        <a:t>Marabá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Pará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868210076"/>
                  </a:ext>
                </a:extLst>
              </a:tr>
              <a:tr h="313241">
                <a:tc>
                  <a:txBody>
                    <a:bodyPr/>
                    <a:lstStyle/>
                    <a:p>
                      <a:pPr algn="ctr" fontAlgn="b"/>
                      <a:r>
                        <a:rPr lang="pt-BR" sz="1100" b="0" i="0" u="none" strike="noStrike">
                          <a:solidFill>
                            <a:srgbClr val="000000"/>
                          </a:solidFill>
                          <a:effectLst/>
                          <a:latin typeface="Montserrat" panose="00000500000000000000" pitchFamily="2" charset="0"/>
                        </a:rPr>
                        <a:t>Maracanaú</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Ceará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98721223"/>
                  </a:ext>
                </a:extLst>
              </a:tr>
              <a:tr h="313241">
                <a:tc>
                  <a:txBody>
                    <a:bodyPr/>
                    <a:lstStyle/>
                    <a:p>
                      <a:pPr algn="ctr" fontAlgn="b"/>
                      <a:r>
                        <a:rPr lang="pt-BR" sz="1100" b="0" i="0" u="none" strike="noStrike">
                          <a:solidFill>
                            <a:srgbClr val="000000"/>
                          </a:solidFill>
                          <a:effectLst/>
                          <a:latin typeface="Montserrat" panose="00000500000000000000" pitchFamily="2" charset="0"/>
                        </a:rPr>
                        <a:t>Maranguape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Ceará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1588115436"/>
                  </a:ext>
                </a:extLst>
              </a:tr>
              <a:tr h="313241">
                <a:tc>
                  <a:txBody>
                    <a:bodyPr/>
                    <a:lstStyle/>
                    <a:p>
                      <a:pPr algn="ctr" fontAlgn="b"/>
                      <a:r>
                        <a:rPr lang="pt-BR" sz="1100" b="0" i="0" u="none" strike="noStrike">
                          <a:solidFill>
                            <a:srgbClr val="000000"/>
                          </a:solidFill>
                          <a:effectLst/>
                          <a:latin typeface="Montserrat" panose="00000500000000000000" pitchFamily="2" charset="0"/>
                        </a:rPr>
                        <a:t>Maricá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Rio de Janeiro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70546853"/>
                  </a:ext>
                </a:extLst>
              </a:tr>
              <a:tr h="313241">
                <a:tc>
                  <a:txBody>
                    <a:bodyPr/>
                    <a:lstStyle/>
                    <a:p>
                      <a:pPr algn="ctr" fontAlgn="b"/>
                      <a:r>
                        <a:rPr lang="pt-BR" sz="1100" b="0" i="0" u="none" strike="noStrike">
                          <a:solidFill>
                            <a:srgbClr val="000000"/>
                          </a:solidFill>
                          <a:effectLst/>
                          <a:latin typeface="Montserrat" panose="00000500000000000000" pitchFamily="2" charset="0"/>
                        </a:rPr>
                        <a:t>Mauá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4163213381"/>
                  </a:ext>
                </a:extLst>
              </a:tr>
              <a:tr h="313241">
                <a:tc>
                  <a:txBody>
                    <a:bodyPr/>
                    <a:lstStyle/>
                    <a:p>
                      <a:pPr algn="ctr" fontAlgn="b"/>
                      <a:r>
                        <a:rPr lang="pt-BR" sz="1100" b="0" i="0" u="none" strike="noStrike">
                          <a:solidFill>
                            <a:srgbClr val="000000"/>
                          </a:solidFill>
                          <a:effectLst/>
                          <a:latin typeface="Montserrat" panose="00000500000000000000" pitchFamily="2" charset="0"/>
                        </a:rPr>
                        <a:t>Mineiros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Goiás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62121646"/>
                  </a:ext>
                </a:extLst>
              </a:tr>
              <a:tr h="313241">
                <a:tc>
                  <a:txBody>
                    <a:bodyPr/>
                    <a:lstStyle/>
                    <a:p>
                      <a:pPr algn="ctr" fontAlgn="b"/>
                      <a:r>
                        <a:rPr lang="pt-BR" sz="1100" b="0" i="0" u="none" strike="noStrike">
                          <a:solidFill>
                            <a:srgbClr val="000000"/>
                          </a:solidFill>
                          <a:effectLst/>
                          <a:latin typeface="Montserrat" panose="00000500000000000000" pitchFamily="2" charset="0"/>
                        </a:rPr>
                        <a:t>Mogi das Cruzes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1391665"/>
                  </a:ext>
                </a:extLst>
              </a:tr>
              <a:tr h="313241">
                <a:tc>
                  <a:txBody>
                    <a:bodyPr/>
                    <a:lstStyle/>
                    <a:p>
                      <a:pPr algn="ctr" fontAlgn="b"/>
                      <a:r>
                        <a:rPr lang="pt-BR" sz="1100" b="0" i="0" u="none" strike="noStrike">
                          <a:solidFill>
                            <a:srgbClr val="000000"/>
                          </a:solidFill>
                          <a:effectLst/>
                          <a:latin typeface="Montserrat" panose="00000500000000000000" pitchFamily="2" charset="0"/>
                        </a:rPr>
                        <a:t>Montes Claros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Minas Gerais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008839217"/>
                  </a:ext>
                </a:extLst>
              </a:tr>
              <a:tr h="313241">
                <a:tc>
                  <a:txBody>
                    <a:bodyPr/>
                    <a:lstStyle/>
                    <a:p>
                      <a:pPr algn="ctr" fontAlgn="b"/>
                      <a:r>
                        <a:rPr lang="pt-BR" sz="1100" b="0" i="0" u="none" strike="noStrike">
                          <a:solidFill>
                            <a:srgbClr val="000000"/>
                          </a:solidFill>
                          <a:effectLst/>
                          <a:latin typeface="Montserrat" panose="00000500000000000000" pitchFamily="2" charset="0"/>
                        </a:rPr>
                        <a:t>Moreno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Pernambuco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906525199"/>
                  </a:ext>
                </a:extLst>
              </a:tr>
            </a:tbl>
          </a:graphicData>
        </a:graphic>
      </p:graphicFrame>
      <p:grpSp>
        <p:nvGrpSpPr>
          <p:cNvPr id="14" name="Agrupar 13">
            <a:extLst>
              <a:ext uri="{FF2B5EF4-FFF2-40B4-BE49-F238E27FC236}">
                <a16:creationId xmlns:a16="http://schemas.microsoft.com/office/drawing/2014/main" id="{4DCEAE69-5935-0084-38A7-908744AA437A}"/>
              </a:ext>
            </a:extLst>
          </p:cNvPr>
          <p:cNvGrpSpPr/>
          <p:nvPr/>
        </p:nvGrpSpPr>
        <p:grpSpPr>
          <a:xfrm>
            <a:off x="-23643" y="-165100"/>
            <a:ext cx="474964" cy="7020058"/>
            <a:chOff x="-23643" y="-165100"/>
            <a:chExt cx="474964" cy="7020058"/>
          </a:xfrm>
        </p:grpSpPr>
        <p:sp>
          <p:nvSpPr>
            <p:cNvPr id="15" name="Retângulo 14">
              <a:extLst>
                <a:ext uri="{FF2B5EF4-FFF2-40B4-BE49-F238E27FC236}">
                  <a16:creationId xmlns:a16="http://schemas.microsoft.com/office/drawing/2014/main" id="{191DD0BD-C40B-1747-BD74-FC338050F8D9}"/>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Retângulo 15">
              <a:extLst>
                <a:ext uri="{FF2B5EF4-FFF2-40B4-BE49-F238E27FC236}">
                  <a16:creationId xmlns:a16="http://schemas.microsoft.com/office/drawing/2014/main" id="{2F6AA702-5F02-F687-3C07-F9ECF50FED48}"/>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Retângulo 16">
              <a:extLst>
                <a:ext uri="{FF2B5EF4-FFF2-40B4-BE49-F238E27FC236}">
                  <a16:creationId xmlns:a16="http://schemas.microsoft.com/office/drawing/2014/main" id="{CC9E078A-6CC7-233B-A732-12A406F88795}"/>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6" name="CaixaDeTexto 5">
            <a:extLst>
              <a:ext uri="{FF2B5EF4-FFF2-40B4-BE49-F238E27FC236}">
                <a16:creationId xmlns:a16="http://schemas.microsoft.com/office/drawing/2014/main" id="{0133FD5C-3813-5FF0-57A0-BA97B698AF55}"/>
              </a:ext>
            </a:extLst>
          </p:cNvPr>
          <p:cNvSpPr txBox="1"/>
          <p:nvPr/>
        </p:nvSpPr>
        <p:spPr>
          <a:xfrm>
            <a:off x="996450" y="4829308"/>
            <a:ext cx="3725700"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Al contar el número de ciudades con centros comerciales, se incluyen aquellas con centros comerciales por inaugurar en 2023.</a:t>
            </a:r>
            <a:endParaRPr lang="es-419" sz="900" dirty="0">
              <a:latin typeface="Montserrat" panose="00000500000000000000" pitchFamily="2" charset="0"/>
              <a:cs typeface="Calibri" panose="020F0502020204030204" pitchFamily="34" charset="0"/>
            </a:endParaRPr>
          </a:p>
        </p:txBody>
      </p:sp>
      <p:sp>
        <p:nvSpPr>
          <p:cNvPr id="5" name="Retângulo: Cantos Arredondados 4">
            <a:extLst>
              <a:ext uri="{FF2B5EF4-FFF2-40B4-BE49-F238E27FC236}">
                <a16:creationId xmlns:a16="http://schemas.microsoft.com/office/drawing/2014/main" id="{34B33C2F-0A8C-EC44-CC3E-6B85B4A14705}"/>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46</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8" name="Retângulo: Cantos Arredondados 7">
            <a:hlinkClick r:id="rId2" action="ppaction://hlinksldjump"/>
            <a:extLst>
              <a:ext uri="{FF2B5EF4-FFF2-40B4-BE49-F238E27FC236}">
                <a16:creationId xmlns:a16="http://schemas.microsoft.com/office/drawing/2014/main" id="{06C52697-733C-7D1D-D3C8-92FA18DB82A7}"/>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0898538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996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789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85473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7" name="Tabela 6">
            <a:extLst>
              <a:ext uri="{FF2B5EF4-FFF2-40B4-BE49-F238E27FC236}">
                <a16:creationId xmlns:a16="http://schemas.microsoft.com/office/drawing/2014/main" id="{AB49BEC5-BD74-02E4-E901-9718AAA904CE}"/>
              </a:ext>
            </a:extLst>
          </p:cNvPr>
          <p:cNvGraphicFramePr>
            <a:graphicFrameLocks noGrp="1"/>
          </p:cNvGraphicFramePr>
          <p:nvPr>
            <p:extLst>
              <p:ext uri="{D42A27DB-BD31-4B8C-83A1-F6EECF244321}">
                <p14:modId xmlns:p14="http://schemas.microsoft.com/office/powerpoint/2010/main" val="2951603604"/>
              </p:ext>
            </p:extLst>
          </p:nvPr>
        </p:nvGraphicFramePr>
        <p:xfrm>
          <a:off x="5314953" y="-1"/>
          <a:ext cx="6119999" cy="6854959"/>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3012483457"/>
                  </a:ext>
                </a:extLst>
              </a:tr>
              <a:tr h="346102">
                <a:tc>
                  <a:txBody>
                    <a:bodyPr/>
                    <a:lstStyle/>
                    <a:p>
                      <a:pPr algn="ctr" fontAlgn="b"/>
                      <a:r>
                        <a:rPr lang="pt-BR" sz="1100" b="0" i="0" u="none" strike="noStrike" dirty="0">
                          <a:solidFill>
                            <a:srgbClr val="000000"/>
                          </a:solidFill>
                          <a:effectLst/>
                          <a:latin typeface="Montserrat" panose="00000500000000000000" pitchFamily="2" charset="0"/>
                        </a:rPr>
                        <a:t>Mossoró</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Rio Grande do Norte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307562550"/>
                  </a:ext>
                </a:extLst>
              </a:tr>
              <a:tr h="313241">
                <a:tc>
                  <a:txBody>
                    <a:bodyPr/>
                    <a:lstStyle/>
                    <a:p>
                      <a:pPr algn="ctr" fontAlgn="b"/>
                      <a:r>
                        <a:rPr lang="pt-BR" sz="1100" b="0" i="0" u="none" strike="noStrike" dirty="0">
                          <a:solidFill>
                            <a:srgbClr val="000000"/>
                          </a:solidFill>
                          <a:effectLst/>
                          <a:latin typeface="Montserrat" panose="00000500000000000000" pitchFamily="2" charset="0"/>
                        </a:rPr>
                        <a:t>Muriaé</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Minas Gerais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54193406"/>
                  </a:ext>
                </a:extLst>
              </a:tr>
              <a:tr h="313241">
                <a:tc>
                  <a:txBody>
                    <a:bodyPr/>
                    <a:lstStyle/>
                    <a:p>
                      <a:pPr algn="ctr" fontAlgn="b"/>
                      <a:r>
                        <a:rPr lang="pt-BR" sz="1100" b="0" i="0" u="none" strike="noStrike" dirty="0">
                          <a:solidFill>
                            <a:srgbClr val="000000"/>
                          </a:solidFill>
                          <a:effectLst/>
                          <a:latin typeface="Montserrat" panose="00000500000000000000" pitchFamily="2" charset="0"/>
                        </a:rPr>
                        <a:t>Nilópolis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Rio de Janeiro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029500507"/>
                  </a:ext>
                </a:extLst>
              </a:tr>
              <a:tr h="313241">
                <a:tc>
                  <a:txBody>
                    <a:bodyPr/>
                    <a:lstStyle/>
                    <a:p>
                      <a:pPr algn="ctr" fontAlgn="b"/>
                      <a:r>
                        <a:rPr lang="pt-BR" sz="1100" b="0" i="0" u="none" strike="noStrike" dirty="0">
                          <a:solidFill>
                            <a:srgbClr val="000000"/>
                          </a:solidFill>
                          <a:effectLst/>
                          <a:latin typeface="Montserrat" panose="00000500000000000000" pitchFamily="2" charset="0"/>
                        </a:rPr>
                        <a:t>Nossa Senhora do Socorro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Sergipe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677110436"/>
                  </a:ext>
                </a:extLst>
              </a:tr>
              <a:tr h="313241">
                <a:tc>
                  <a:txBody>
                    <a:bodyPr/>
                    <a:lstStyle/>
                    <a:p>
                      <a:pPr algn="ctr" fontAlgn="b"/>
                      <a:r>
                        <a:rPr lang="pt-BR" sz="1100" b="0" i="0" u="none" strike="noStrike" dirty="0">
                          <a:solidFill>
                            <a:srgbClr val="000000"/>
                          </a:solidFill>
                          <a:effectLst/>
                          <a:latin typeface="Montserrat" panose="00000500000000000000" pitchFamily="2" charset="0"/>
                        </a:rPr>
                        <a:t>Nova Friburgo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Rio de Janeiro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876499050"/>
                  </a:ext>
                </a:extLst>
              </a:tr>
              <a:tr h="313241">
                <a:tc>
                  <a:txBody>
                    <a:bodyPr/>
                    <a:lstStyle/>
                    <a:p>
                      <a:pPr algn="ctr" fontAlgn="b"/>
                      <a:r>
                        <a:rPr lang="pt-BR" sz="1100" b="0" i="0" u="none" strike="noStrike">
                          <a:solidFill>
                            <a:srgbClr val="000000"/>
                          </a:solidFill>
                          <a:effectLst/>
                          <a:latin typeface="Montserrat" panose="00000500000000000000" pitchFamily="2" charset="0"/>
                        </a:rPr>
                        <a:t>Olinda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Pernambuco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564501830"/>
                  </a:ext>
                </a:extLst>
              </a:tr>
              <a:tr h="313241">
                <a:tc>
                  <a:txBody>
                    <a:bodyPr/>
                    <a:lstStyle/>
                    <a:p>
                      <a:pPr algn="ctr" fontAlgn="b"/>
                      <a:r>
                        <a:rPr lang="pt-BR" sz="1100" b="0" i="0" u="none" strike="noStrike">
                          <a:solidFill>
                            <a:srgbClr val="000000"/>
                          </a:solidFill>
                          <a:effectLst/>
                          <a:latin typeface="Montserrat" panose="00000500000000000000" pitchFamily="2" charset="0"/>
                        </a:rPr>
                        <a:t>Ourinhos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45025016"/>
                  </a:ext>
                </a:extLst>
              </a:tr>
              <a:tr h="313241">
                <a:tc>
                  <a:txBody>
                    <a:bodyPr/>
                    <a:lstStyle/>
                    <a:p>
                      <a:pPr algn="ctr" fontAlgn="b"/>
                      <a:r>
                        <a:rPr lang="pt-BR" sz="1100" b="0" i="0" u="none" strike="noStrike">
                          <a:solidFill>
                            <a:srgbClr val="000000"/>
                          </a:solidFill>
                          <a:effectLst/>
                          <a:latin typeface="Montserrat" panose="00000500000000000000" pitchFamily="2" charset="0"/>
                        </a:rPr>
                        <a:t>Pacajus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Ceará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346920883"/>
                  </a:ext>
                </a:extLst>
              </a:tr>
              <a:tr h="313241">
                <a:tc>
                  <a:txBody>
                    <a:bodyPr/>
                    <a:lstStyle/>
                    <a:p>
                      <a:pPr algn="ctr" fontAlgn="b"/>
                      <a:r>
                        <a:rPr lang="pt-BR" sz="1100" b="0" i="0" u="none" strike="noStrike">
                          <a:solidFill>
                            <a:srgbClr val="000000"/>
                          </a:solidFill>
                          <a:effectLst/>
                          <a:latin typeface="Montserrat" panose="00000500000000000000" pitchFamily="2" charset="0"/>
                        </a:rPr>
                        <a:t>Palhoça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Santa Catarina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419818861"/>
                  </a:ext>
                </a:extLst>
              </a:tr>
              <a:tr h="313241">
                <a:tc>
                  <a:txBody>
                    <a:bodyPr/>
                    <a:lstStyle/>
                    <a:p>
                      <a:pPr algn="ctr" fontAlgn="b"/>
                      <a:r>
                        <a:rPr lang="pt-BR" sz="1100" b="0" i="0" u="none" strike="noStrike">
                          <a:solidFill>
                            <a:srgbClr val="000000"/>
                          </a:solidFill>
                          <a:effectLst/>
                          <a:latin typeface="Montserrat" panose="00000500000000000000" pitchFamily="2" charset="0"/>
                        </a:rPr>
                        <a:t>Parauapebas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Pará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167419498"/>
                  </a:ext>
                </a:extLst>
              </a:tr>
              <a:tr h="313241">
                <a:tc>
                  <a:txBody>
                    <a:bodyPr/>
                    <a:lstStyle/>
                    <a:p>
                      <a:pPr algn="ctr" fontAlgn="b"/>
                      <a:r>
                        <a:rPr lang="pt-BR" sz="1100" b="0" i="0" u="none" strike="noStrike">
                          <a:solidFill>
                            <a:srgbClr val="000000"/>
                          </a:solidFill>
                          <a:effectLst/>
                          <a:latin typeface="Montserrat" panose="00000500000000000000" pitchFamily="2" charset="0"/>
                        </a:rPr>
                        <a:t>Parnaíba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Piauí</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611518731"/>
                  </a:ext>
                </a:extLst>
              </a:tr>
              <a:tr h="313241">
                <a:tc>
                  <a:txBody>
                    <a:bodyPr/>
                    <a:lstStyle/>
                    <a:p>
                      <a:pPr algn="ctr" fontAlgn="b"/>
                      <a:r>
                        <a:rPr lang="pt-BR" sz="1100" b="0" i="0" u="none" strike="noStrike">
                          <a:solidFill>
                            <a:srgbClr val="000000"/>
                          </a:solidFill>
                          <a:effectLst/>
                          <a:latin typeface="Montserrat" panose="00000500000000000000" pitchFamily="2" charset="0"/>
                        </a:rPr>
                        <a:t>Parnamirim</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Rio Grande do Norte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868210076"/>
                  </a:ext>
                </a:extLst>
              </a:tr>
              <a:tr h="313241">
                <a:tc>
                  <a:txBody>
                    <a:bodyPr/>
                    <a:lstStyle/>
                    <a:p>
                      <a:pPr algn="ctr" fontAlgn="b"/>
                      <a:r>
                        <a:rPr lang="pt-BR" sz="1100" b="0" i="0" u="none" strike="noStrike">
                          <a:solidFill>
                            <a:srgbClr val="000000"/>
                          </a:solidFill>
                          <a:effectLst/>
                          <a:latin typeface="Montserrat" panose="00000500000000000000" pitchFamily="2" charset="0"/>
                        </a:rPr>
                        <a:t>Pato Branco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Paraná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98721223"/>
                  </a:ext>
                </a:extLst>
              </a:tr>
              <a:tr h="313241">
                <a:tc>
                  <a:txBody>
                    <a:bodyPr/>
                    <a:lstStyle/>
                    <a:p>
                      <a:pPr algn="ctr" fontAlgn="b"/>
                      <a:r>
                        <a:rPr lang="pt-BR" sz="1100" b="0" i="0" u="none" strike="noStrike">
                          <a:solidFill>
                            <a:srgbClr val="000000"/>
                          </a:solidFill>
                          <a:effectLst/>
                          <a:latin typeface="Montserrat" panose="00000500000000000000" pitchFamily="2" charset="0"/>
                        </a:rPr>
                        <a:t>Patos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Paraiba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1588115436"/>
                  </a:ext>
                </a:extLst>
              </a:tr>
              <a:tr h="313241">
                <a:tc>
                  <a:txBody>
                    <a:bodyPr/>
                    <a:lstStyle/>
                    <a:p>
                      <a:pPr algn="ctr" fontAlgn="b"/>
                      <a:r>
                        <a:rPr lang="pt-BR" sz="1100" b="0" i="0" u="none" strike="noStrike">
                          <a:solidFill>
                            <a:srgbClr val="000000"/>
                          </a:solidFill>
                          <a:effectLst/>
                          <a:latin typeface="Montserrat" panose="00000500000000000000" pitchFamily="2" charset="0"/>
                        </a:rPr>
                        <a:t>Patos de Minas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Minas Gerais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70546853"/>
                  </a:ext>
                </a:extLst>
              </a:tr>
              <a:tr h="313241">
                <a:tc>
                  <a:txBody>
                    <a:bodyPr/>
                    <a:lstStyle/>
                    <a:p>
                      <a:pPr algn="ctr" fontAlgn="b"/>
                      <a:r>
                        <a:rPr lang="pt-BR" sz="1100" b="0" i="0" u="none" strike="noStrike">
                          <a:solidFill>
                            <a:srgbClr val="000000"/>
                          </a:solidFill>
                          <a:effectLst/>
                          <a:latin typeface="Montserrat" panose="00000500000000000000" pitchFamily="2" charset="0"/>
                        </a:rPr>
                        <a:t>Paulínia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4163213381"/>
                  </a:ext>
                </a:extLst>
              </a:tr>
              <a:tr h="313241">
                <a:tc>
                  <a:txBody>
                    <a:bodyPr/>
                    <a:lstStyle/>
                    <a:p>
                      <a:pPr algn="ctr" fontAlgn="b"/>
                      <a:r>
                        <a:rPr lang="pt-BR" sz="1100" b="0" i="0" u="none" strike="noStrike">
                          <a:solidFill>
                            <a:srgbClr val="000000"/>
                          </a:solidFill>
                          <a:effectLst/>
                          <a:latin typeface="Montserrat" panose="00000500000000000000" pitchFamily="2" charset="0"/>
                        </a:rPr>
                        <a:t>Paulista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Pernambuco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62121646"/>
                  </a:ext>
                </a:extLst>
              </a:tr>
              <a:tr h="313241">
                <a:tc>
                  <a:txBody>
                    <a:bodyPr/>
                    <a:lstStyle/>
                    <a:p>
                      <a:pPr algn="ctr" fontAlgn="b"/>
                      <a:r>
                        <a:rPr lang="pt-BR" sz="1100" b="0" i="0" u="none" strike="noStrike">
                          <a:solidFill>
                            <a:srgbClr val="000000"/>
                          </a:solidFill>
                          <a:effectLst/>
                          <a:latin typeface="Montserrat" panose="00000500000000000000" pitchFamily="2" charset="0"/>
                        </a:rPr>
                        <a:t>Pelotas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Rio Grande do Sul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1391665"/>
                  </a:ext>
                </a:extLst>
              </a:tr>
              <a:tr h="313241">
                <a:tc>
                  <a:txBody>
                    <a:bodyPr/>
                    <a:lstStyle/>
                    <a:p>
                      <a:pPr algn="ctr" fontAlgn="b"/>
                      <a:r>
                        <a:rPr lang="pt-BR" sz="1100" b="0" i="0" u="none" strike="noStrike">
                          <a:solidFill>
                            <a:srgbClr val="000000"/>
                          </a:solidFill>
                          <a:effectLst/>
                          <a:latin typeface="Montserrat" panose="00000500000000000000" pitchFamily="2" charset="0"/>
                        </a:rPr>
                        <a:t>Penápolis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008839217"/>
                  </a:ext>
                </a:extLst>
              </a:tr>
              <a:tr h="313241">
                <a:tc>
                  <a:txBody>
                    <a:bodyPr/>
                    <a:lstStyle/>
                    <a:p>
                      <a:pPr algn="ctr" fontAlgn="b"/>
                      <a:r>
                        <a:rPr lang="pt-BR" sz="1100" b="0" i="0" u="none" strike="noStrike">
                          <a:solidFill>
                            <a:srgbClr val="000000"/>
                          </a:solidFill>
                          <a:effectLst/>
                          <a:latin typeface="Montserrat" panose="00000500000000000000" pitchFamily="2" charset="0"/>
                        </a:rPr>
                        <a:t>Petrolina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Pernambuco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906525199"/>
                  </a:ext>
                </a:extLst>
              </a:tr>
            </a:tbl>
          </a:graphicData>
        </a:graphic>
      </p:graphicFrame>
      <p:grpSp>
        <p:nvGrpSpPr>
          <p:cNvPr id="14" name="Agrupar 13">
            <a:extLst>
              <a:ext uri="{FF2B5EF4-FFF2-40B4-BE49-F238E27FC236}">
                <a16:creationId xmlns:a16="http://schemas.microsoft.com/office/drawing/2014/main" id="{4DCEAE69-5935-0084-38A7-908744AA437A}"/>
              </a:ext>
            </a:extLst>
          </p:cNvPr>
          <p:cNvGrpSpPr/>
          <p:nvPr/>
        </p:nvGrpSpPr>
        <p:grpSpPr>
          <a:xfrm>
            <a:off x="-23643" y="-165100"/>
            <a:ext cx="474964" cy="7020058"/>
            <a:chOff x="-23643" y="-165100"/>
            <a:chExt cx="474964" cy="7020058"/>
          </a:xfrm>
        </p:grpSpPr>
        <p:sp>
          <p:nvSpPr>
            <p:cNvPr id="15" name="Retângulo 14">
              <a:extLst>
                <a:ext uri="{FF2B5EF4-FFF2-40B4-BE49-F238E27FC236}">
                  <a16:creationId xmlns:a16="http://schemas.microsoft.com/office/drawing/2014/main" id="{191DD0BD-C40B-1747-BD74-FC338050F8D9}"/>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Retângulo 15">
              <a:extLst>
                <a:ext uri="{FF2B5EF4-FFF2-40B4-BE49-F238E27FC236}">
                  <a16:creationId xmlns:a16="http://schemas.microsoft.com/office/drawing/2014/main" id="{2F6AA702-5F02-F687-3C07-F9ECF50FED48}"/>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Retângulo 16">
              <a:extLst>
                <a:ext uri="{FF2B5EF4-FFF2-40B4-BE49-F238E27FC236}">
                  <a16:creationId xmlns:a16="http://schemas.microsoft.com/office/drawing/2014/main" id="{CC9E078A-6CC7-233B-A732-12A406F88795}"/>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6" name="CaixaDeTexto 5">
            <a:extLst>
              <a:ext uri="{FF2B5EF4-FFF2-40B4-BE49-F238E27FC236}">
                <a16:creationId xmlns:a16="http://schemas.microsoft.com/office/drawing/2014/main" id="{0557F4FB-FCFF-5836-D5D5-5FB6A71E8849}"/>
              </a:ext>
            </a:extLst>
          </p:cNvPr>
          <p:cNvSpPr txBox="1"/>
          <p:nvPr/>
        </p:nvSpPr>
        <p:spPr>
          <a:xfrm>
            <a:off x="996450" y="4829308"/>
            <a:ext cx="3725700"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Al contar el número de ciudades con centros comerciales, se incluyen aquellas con centros comerciales por inaugurar en 2023.</a:t>
            </a:r>
            <a:endParaRPr lang="es-419" sz="900" dirty="0">
              <a:latin typeface="Montserrat" panose="00000500000000000000" pitchFamily="2" charset="0"/>
              <a:cs typeface="Calibri" panose="020F0502020204030204" pitchFamily="34" charset="0"/>
            </a:endParaRPr>
          </a:p>
        </p:txBody>
      </p:sp>
      <p:sp>
        <p:nvSpPr>
          <p:cNvPr id="5" name="Retângulo: Cantos Arredondados 4">
            <a:extLst>
              <a:ext uri="{FF2B5EF4-FFF2-40B4-BE49-F238E27FC236}">
                <a16:creationId xmlns:a16="http://schemas.microsoft.com/office/drawing/2014/main" id="{0D193BE5-96DC-77F0-F057-FA5CBA7C1414}"/>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47</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8" name="Retângulo: Cantos Arredondados 7">
            <a:hlinkClick r:id="rId2" action="ppaction://hlinksldjump"/>
            <a:extLst>
              <a:ext uri="{FF2B5EF4-FFF2-40B4-BE49-F238E27FC236}">
                <a16:creationId xmlns:a16="http://schemas.microsoft.com/office/drawing/2014/main" id="{6018BC42-E35B-B0C5-AB1A-117AC8B54966}"/>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84951618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996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789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85473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7" name="Tabela 6">
            <a:extLst>
              <a:ext uri="{FF2B5EF4-FFF2-40B4-BE49-F238E27FC236}">
                <a16:creationId xmlns:a16="http://schemas.microsoft.com/office/drawing/2014/main" id="{AB49BEC5-BD74-02E4-E901-9718AAA904CE}"/>
              </a:ext>
            </a:extLst>
          </p:cNvPr>
          <p:cNvGraphicFramePr>
            <a:graphicFrameLocks noGrp="1"/>
          </p:cNvGraphicFramePr>
          <p:nvPr>
            <p:extLst>
              <p:ext uri="{D42A27DB-BD31-4B8C-83A1-F6EECF244321}">
                <p14:modId xmlns:p14="http://schemas.microsoft.com/office/powerpoint/2010/main" val="762569661"/>
              </p:ext>
            </p:extLst>
          </p:nvPr>
        </p:nvGraphicFramePr>
        <p:xfrm>
          <a:off x="5314953" y="-1"/>
          <a:ext cx="6119999" cy="6854959"/>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3012483457"/>
                  </a:ext>
                </a:extLst>
              </a:tr>
              <a:tr h="346102">
                <a:tc>
                  <a:txBody>
                    <a:bodyPr/>
                    <a:lstStyle/>
                    <a:p>
                      <a:pPr algn="ctr" fontAlgn="b"/>
                      <a:r>
                        <a:rPr lang="pt-BR" sz="1100" b="0" i="0" u="none" strike="noStrike" dirty="0">
                          <a:solidFill>
                            <a:srgbClr val="000000"/>
                          </a:solidFill>
                          <a:effectLst/>
                          <a:latin typeface="Montserrat" panose="00000500000000000000" pitchFamily="2" charset="0"/>
                        </a:rPr>
                        <a:t>Picos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Piauí</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307562550"/>
                  </a:ext>
                </a:extLst>
              </a:tr>
              <a:tr h="313241">
                <a:tc>
                  <a:txBody>
                    <a:bodyPr/>
                    <a:lstStyle/>
                    <a:p>
                      <a:pPr algn="ctr" fontAlgn="b"/>
                      <a:r>
                        <a:rPr lang="pt-BR" sz="1100" b="0" i="0" u="none" strike="noStrike" dirty="0">
                          <a:solidFill>
                            <a:srgbClr val="000000"/>
                          </a:solidFill>
                          <a:effectLst/>
                          <a:latin typeface="Montserrat" panose="00000500000000000000" pitchFamily="2" charset="0"/>
                        </a:rPr>
                        <a:t>Pindamonhangaba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54193406"/>
                  </a:ext>
                </a:extLst>
              </a:tr>
              <a:tr h="313241">
                <a:tc>
                  <a:txBody>
                    <a:bodyPr/>
                    <a:lstStyle/>
                    <a:p>
                      <a:pPr algn="ctr" fontAlgn="b"/>
                      <a:r>
                        <a:rPr lang="pt-BR" sz="1100" b="0" i="0" u="none" strike="noStrike">
                          <a:solidFill>
                            <a:srgbClr val="000000"/>
                          </a:solidFill>
                          <a:effectLst/>
                          <a:latin typeface="Montserrat" panose="00000500000000000000" pitchFamily="2" charset="0"/>
                        </a:rPr>
                        <a:t>Piracicaba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029500507"/>
                  </a:ext>
                </a:extLst>
              </a:tr>
              <a:tr h="313241">
                <a:tc>
                  <a:txBody>
                    <a:bodyPr/>
                    <a:lstStyle/>
                    <a:p>
                      <a:pPr algn="ctr" fontAlgn="b"/>
                      <a:r>
                        <a:rPr lang="pt-BR" sz="1100" b="0" i="0" u="none" strike="noStrike">
                          <a:solidFill>
                            <a:srgbClr val="000000"/>
                          </a:solidFill>
                          <a:effectLst/>
                          <a:latin typeface="Montserrat" panose="00000500000000000000" pitchFamily="2" charset="0"/>
                        </a:rPr>
                        <a:t>Poços de Caldas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Minas Gerais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677110436"/>
                  </a:ext>
                </a:extLst>
              </a:tr>
              <a:tr h="313241">
                <a:tc>
                  <a:txBody>
                    <a:bodyPr/>
                    <a:lstStyle/>
                    <a:p>
                      <a:pPr algn="ctr" fontAlgn="b"/>
                      <a:r>
                        <a:rPr lang="pt-BR" sz="1100" b="0" i="0" u="none" strike="noStrike">
                          <a:solidFill>
                            <a:srgbClr val="000000"/>
                          </a:solidFill>
                          <a:effectLst/>
                          <a:latin typeface="Montserrat" panose="00000500000000000000" pitchFamily="2" charset="0"/>
                        </a:rPr>
                        <a:t>Porto Belo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Santa Catarina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876499050"/>
                  </a:ext>
                </a:extLst>
              </a:tr>
              <a:tr h="313241">
                <a:tc>
                  <a:txBody>
                    <a:bodyPr/>
                    <a:lstStyle/>
                    <a:p>
                      <a:pPr algn="ctr" fontAlgn="b"/>
                      <a:r>
                        <a:rPr lang="pt-BR" sz="1100" b="0" i="0" u="none" strike="noStrike">
                          <a:solidFill>
                            <a:srgbClr val="000000"/>
                          </a:solidFill>
                          <a:effectLst/>
                          <a:latin typeface="Montserrat" panose="00000500000000000000" pitchFamily="2" charset="0"/>
                        </a:rPr>
                        <a:t>Porto Feliz</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564501830"/>
                  </a:ext>
                </a:extLst>
              </a:tr>
              <a:tr h="313241">
                <a:tc>
                  <a:txBody>
                    <a:bodyPr/>
                    <a:lstStyle/>
                    <a:p>
                      <a:pPr algn="ctr" fontAlgn="b"/>
                      <a:r>
                        <a:rPr lang="pt-BR" sz="1100" b="0" i="0" u="none" strike="noStrike">
                          <a:solidFill>
                            <a:srgbClr val="000000"/>
                          </a:solidFill>
                          <a:effectLst/>
                          <a:latin typeface="Montserrat" panose="00000500000000000000" pitchFamily="2" charset="0"/>
                        </a:rPr>
                        <a:t>Porto Velho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Rondônia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45025016"/>
                  </a:ext>
                </a:extLst>
              </a:tr>
              <a:tr h="313241">
                <a:tc>
                  <a:txBody>
                    <a:bodyPr/>
                    <a:lstStyle/>
                    <a:p>
                      <a:pPr algn="ctr" fontAlgn="b"/>
                      <a:r>
                        <a:rPr lang="pt-BR" sz="1100" b="0" i="0" u="none" strike="noStrike" dirty="0">
                          <a:solidFill>
                            <a:srgbClr val="000000"/>
                          </a:solidFill>
                          <a:effectLst/>
                          <a:latin typeface="Montserrat" panose="00000500000000000000" pitchFamily="2" charset="0"/>
                        </a:rPr>
                        <a:t>Pouso Alegre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Minas Gerais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346920883"/>
                  </a:ext>
                </a:extLst>
              </a:tr>
              <a:tr h="313241">
                <a:tc>
                  <a:txBody>
                    <a:bodyPr/>
                    <a:lstStyle/>
                    <a:p>
                      <a:pPr algn="ctr" fontAlgn="b"/>
                      <a:r>
                        <a:rPr lang="pt-BR" sz="1100" b="0" i="0" u="none" strike="noStrike">
                          <a:solidFill>
                            <a:srgbClr val="000000"/>
                          </a:solidFill>
                          <a:effectLst/>
                          <a:latin typeface="Montserrat" panose="00000500000000000000" pitchFamily="2" charset="0"/>
                        </a:rPr>
                        <a:t>Praia Grande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419818861"/>
                  </a:ext>
                </a:extLst>
              </a:tr>
              <a:tr h="313241">
                <a:tc>
                  <a:txBody>
                    <a:bodyPr/>
                    <a:lstStyle/>
                    <a:p>
                      <a:pPr algn="ctr" fontAlgn="b"/>
                      <a:r>
                        <a:rPr lang="pt-BR" sz="1100" b="0" i="0" u="none" strike="noStrike">
                          <a:solidFill>
                            <a:srgbClr val="000000"/>
                          </a:solidFill>
                          <a:effectLst/>
                          <a:latin typeface="Montserrat" panose="00000500000000000000" pitchFamily="2" charset="0"/>
                        </a:rPr>
                        <a:t>Rio Branco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Acre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167419498"/>
                  </a:ext>
                </a:extLst>
              </a:tr>
              <a:tr h="313241">
                <a:tc>
                  <a:txBody>
                    <a:bodyPr/>
                    <a:lstStyle/>
                    <a:p>
                      <a:pPr algn="ctr" fontAlgn="b"/>
                      <a:r>
                        <a:rPr lang="pt-BR" sz="1100" b="0" i="0" u="none" strike="noStrike">
                          <a:solidFill>
                            <a:srgbClr val="000000"/>
                          </a:solidFill>
                          <a:effectLst/>
                          <a:latin typeface="Montserrat" panose="00000500000000000000" pitchFamily="2" charset="0"/>
                        </a:rPr>
                        <a:t>Rio Claro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611518731"/>
                  </a:ext>
                </a:extLst>
              </a:tr>
              <a:tr h="313241">
                <a:tc>
                  <a:txBody>
                    <a:bodyPr/>
                    <a:lstStyle/>
                    <a:p>
                      <a:pPr algn="ctr" fontAlgn="b"/>
                      <a:r>
                        <a:rPr lang="pt-BR" sz="1100" b="0" i="0" u="none" strike="noStrike">
                          <a:solidFill>
                            <a:srgbClr val="000000"/>
                          </a:solidFill>
                          <a:effectLst/>
                          <a:latin typeface="Montserrat" panose="00000500000000000000" pitchFamily="2" charset="0"/>
                        </a:rPr>
                        <a:t>RONDONÓPOLIS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Mato Grosso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868210076"/>
                  </a:ext>
                </a:extLst>
              </a:tr>
              <a:tr h="313241">
                <a:tc>
                  <a:txBody>
                    <a:bodyPr/>
                    <a:lstStyle/>
                    <a:p>
                      <a:pPr algn="ctr" fontAlgn="b"/>
                      <a:r>
                        <a:rPr lang="pt-BR" sz="1100" b="0" i="0" u="none" strike="noStrike">
                          <a:solidFill>
                            <a:srgbClr val="000000"/>
                          </a:solidFill>
                          <a:effectLst/>
                          <a:latin typeface="Montserrat" panose="00000500000000000000" pitchFamily="2" charset="0"/>
                        </a:rPr>
                        <a:t>Salgueiro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Pernambuco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98721223"/>
                  </a:ext>
                </a:extLst>
              </a:tr>
              <a:tr h="313241">
                <a:tc>
                  <a:txBody>
                    <a:bodyPr/>
                    <a:lstStyle/>
                    <a:p>
                      <a:pPr algn="ctr" fontAlgn="b"/>
                      <a:r>
                        <a:rPr lang="pt-BR" sz="1100" b="0" i="0" u="none" strike="noStrike">
                          <a:solidFill>
                            <a:srgbClr val="000000"/>
                          </a:solidFill>
                          <a:effectLst/>
                          <a:latin typeface="Montserrat" panose="00000500000000000000" pitchFamily="2" charset="0"/>
                        </a:rPr>
                        <a:t>Santa Cruz do Sul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Rio Grande do Sul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1588115436"/>
                  </a:ext>
                </a:extLst>
              </a:tr>
              <a:tr h="313241">
                <a:tc>
                  <a:txBody>
                    <a:bodyPr/>
                    <a:lstStyle/>
                    <a:p>
                      <a:pPr algn="ctr" fontAlgn="b"/>
                      <a:r>
                        <a:rPr lang="pt-BR" sz="1100" b="0" i="0" u="none" strike="noStrike">
                          <a:solidFill>
                            <a:srgbClr val="000000"/>
                          </a:solidFill>
                          <a:effectLst/>
                          <a:latin typeface="Montserrat" panose="00000500000000000000" pitchFamily="2" charset="0"/>
                        </a:rPr>
                        <a:t>Santarém</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Pará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70546853"/>
                  </a:ext>
                </a:extLst>
              </a:tr>
              <a:tr h="313241">
                <a:tc>
                  <a:txBody>
                    <a:bodyPr/>
                    <a:lstStyle/>
                    <a:p>
                      <a:pPr algn="ctr" fontAlgn="b"/>
                      <a:r>
                        <a:rPr lang="pt-BR" sz="1100" b="0" i="0" u="none" strike="noStrike">
                          <a:solidFill>
                            <a:srgbClr val="000000"/>
                          </a:solidFill>
                          <a:effectLst/>
                          <a:latin typeface="Montserrat" panose="00000500000000000000" pitchFamily="2" charset="0"/>
                        </a:rPr>
                        <a:t>Santo Antônio de Jesus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Bahia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4163213381"/>
                  </a:ext>
                </a:extLst>
              </a:tr>
              <a:tr h="313241">
                <a:tc>
                  <a:txBody>
                    <a:bodyPr/>
                    <a:lstStyle/>
                    <a:p>
                      <a:pPr algn="ctr" fontAlgn="b"/>
                      <a:r>
                        <a:rPr lang="pt-BR" sz="1100" b="0" i="0" u="none" strike="noStrike">
                          <a:solidFill>
                            <a:srgbClr val="000000"/>
                          </a:solidFill>
                          <a:effectLst/>
                          <a:latin typeface="Montserrat" panose="00000500000000000000" pitchFamily="2" charset="0"/>
                        </a:rPr>
                        <a:t>São Caetano do Sul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62121646"/>
                  </a:ext>
                </a:extLst>
              </a:tr>
              <a:tr h="313241">
                <a:tc>
                  <a:txBody>
                    <a:bodyPr/>
                    <a:lstStyle/>
                    <a:p>
                      <a:pPr algn="ctr" fontAlgn="b"/>
                      <a:r>
                        <a:rPr lang="pt-BR" sz="1100" b="0" i="0" u="none" strike="noStrike">
                          <a:solidFill>
                            <a:srgbClr val="000000"/>
                          </a:solidFill>
                          <a:effectLst/>
                          <a:latin typeface="Montserrat" panose="00000500000000000000" pitchFamily="2" charset="0"/>
                        </a:rPr>
                        <a:t>São João de Meriti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Rio de Janeiro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1391665"/>
                  </a:ext>
                </a:extLst>
              </a:tr>
              <a:tr h="313241">
                <a:tc>
                  <a:txBody>
                    <a:bodyPr/>
                    <a:lstStyle/>
                    <a:p>
                      <a:pPr algn="ctr" fontAlgn="b"/>
                      <a:r>
                        <a:rPr lang="pt-BR" sz="1100" b="0" i="0" u="none" strike="noStrike">
                          <a:solidFill>
                            <a:srgbClr val="000000"/>
                          </a:solidFill>
                          <a:effectLst/>
                          <a:latin typeface="Montserrat" panose="00000500000000000000" pitchFamily="2" charset="0"/>
                        </a:rPr>
                        <a:t>São João del Rei</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Minas Gerais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008839217"/>
                  </a:ext>
                </a:extLst>
              </a:tr>
              <a:tr h="313241">
                <a:tc>
                  <a:txBody>
                    <a:bodyPr/>
                    <a:lstStyle/>
                    <a:p>
                      <a:pPr algn="ctr" fontAlgn="b"/>
                      <a:r>
                        <a:rPr lang="pt-BR" sz="1100" b="0" i="0" u="none" strike="noStrike">
                          <a:solidFill>
                            <a:srgbClr val="000000"/>
                          </a:solidFill>
                          <a:effectLst/>
                          <a:latin typeface="Montserrat" panose="00000500000000000000" pitchFamily="2" charset="0"/>
                        </a:rPr>
                        <a:t>São José de Ribamar</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Maranhão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906525199"/>
                  </a:ext>
                </a:extLst>
              </a:tr>
            </a:tbl>
          </a:graphicData>
        </a:graphic>
      </p:graphicFrame>
      <p:grpSp>
        <p:nvGrpSpPr>
          <p:cNvPr id="14" name="Agrupar 13">
            <a:extLst>
              <a:ext uri="{FF2B5EF4-FFF2-40B4-BE49-F238E27FC236}">
                <a16:creationId xmlns:a16="http://schemas.microsoft.com/office/drawing/2014/main" id="{4DCEAE69-5935-0084-38A7-908744AA437A}"/>
              </a:ext>
            </a:extLst>
          </p:cNvPr>
          <p:cNvGrpSpPr/>
          <p:nvPr/>
        </p:nvGrpSpPr>
        <p:grpSpPr>
          <a:xfrm>
            <a:off x="-23643" y="-165100"/>
            <a:ext cx="474964" cy="7020058"/>
            <a:chOff x="-23643" y="-165100"/>
            <a:chExt cx="474964" cy="7020058"/>
          </a:xfrm>
        </p:grpSpPr>
        <p:sp>
          <p:nvSpPr>
            <p:cNvPr id="15" name="Retângulo 14">
              <a:extLst>
                <a:ext uri="{FF2B5EF4-FFF2-40B4-BE49-F238E27FC236}">
                  <a16:creationId xmlns:a16="http://schemas.microsoft.com/office/drawing/2014/main" id="{191DD0BD-C40B-1747-BD74-FC338050F8D9}"/>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Retângulo 15">
              <a:extLst>
                <a:ext uri="{FF2B5EF4-FFF2-40B4-BE49-F238E27FC236}">
                  <a16:creationId xmlns:a16="http://schemas.microsoft.com/office/drawing/2014/main" id="{2F6AA702-5F02-F687-3C07-F9ECF50FED48}"/>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Retângulo 16">
              <a:extLst>
                <a:ext uri="{FF2B5EF4-FFF2-40B4-BE49-F238E27FC236}">
                  <a16:creationId xmlns:a16="http://schemas.microsoft.com/office/drawing/2014/main" id="{CC9E078A-6CC7-233B-A732-12A406F88795}"/>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6" name="CaixaDeTexto 5">
            <a:extLst>
              <a:ext uri="{FF2B5EF4-FFF2-40B4-BE49-F238E27FC236}">
                <a16:creationId xmlns:a16="http://schemas.microsoft.com/office/drawing/2014/main" id="{00E06360-3819-6867-8DD8-3CF2DD583721}"/>
              </a:ext>
            </a:extLst>
          </p:cNvPr>
          <p:cNvSpPr txBox="1"/>
          <p:nvPr/>
        </p:nvSpPr>
        <p:spPr>
          <a:xfrm>
            <a:off x="996450" y="4829308"/>
            <a:ext cx="3725700"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Al contar el número de ciudades con centros comerciales, se incluyen aquellas con centros comerciales por inaugurar en 2023.</a:t>
            </a:r>
            <a:endParaRPr lang="es-419" sz="900" dirty="0">
              <a:latin typeface="Montserrat" panose="00000500000000000000" pitchFamily="2" charset="0"/>
              <a:cs typeface="Calibri" panose="020F0502020204030204" pitchFamily="34" charset="0"/>
            </a:endParaRPr>
          </a:p>
        </p:txBody>
      </p:sp>
      <p:sp>
        <p:nvSpPr>
          <p:cNvPr id="5" name="Retângulo: Cantos Arredondados 4">
            <a:extLst>
              <a:ext uri="{FF2B5EF4-FFF2-40B4-BE49-F238E27FC236}">
                <a16:creationId xmlns:a16="http://schemas.microsoft.com/office/drawing/2014/main" id="{C7C68705-0FCE-EA65-C1CA-7223CF9FB4C8}"/>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48</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8" name="Retângulo: Cantos Arredondados 7">
            <a:hlinkClick r:id="rId2" action="ppaction://hlinksldjump"/>
            <a:extLst>
              <a:ext uri="{FF2B5EF4-FFF2-40B4-BE49-F238E27FC236}">
                <a16:creationId xmlns:a16="http://schemas.microsoft.com/office/drawing/2014/main" id="{06752090-6134-92CD-A48D-5F3B6860229B}"/>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417466746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996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789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85473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7" name="Tabela 6">
            <a:extLst>
              <a:ext uri="{FF2B5EF4-FFF2-40B4-BE49-F238E27FC236}">
                <a16:creationId xmlns:a16="http://schemas.microsoft.com/office/drawing/2014/main" id="{AB49BEC5-BD74-02E4-E901-9718AAA904CE}"/>
              </a:ext>
            </a:extLst>
          </p:cNvPr>
          <p:cNvGraphicFramePr>
            <a:graphicFrameLocks noGrp="1"/>
          </p:cNvGraphicFramePr>
          <p:nvPr>
            <p:extLst>
              <p:ext uri="{D42A27DB-BD31-4B8C-83A1-F6EECF244321}">
                <p14:modId xmlns:p14="http://schemas.microsoft.com/office/powerpoint/2010/main" val="2962184"/>
              </p:ext>
            </p:extLst>
          </p:nvPr>
        </p:nvGraphicFramePr>
        <p:xfrm>
          <a:off x="5314953" y="-1"/>
          <a:ext cx="6119999" cy="6854959"/>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3012483457"/>
                  </a:ext>
                </a:extLst>
              </a:tr>
              <a:tr h="346102">
                <a:tc>
                  <a:txBody>
                    <a:bodyPr/>
                    <a:lstStyle/>
                    <a:p>
                      <a:pPr algn="ctr" fontAlgn="b"/>
                      <a:r>
                        <a:rPr lang="pt-BR" sz="1100" b="0" i="0" u="none" strike="noStrike" dirty="0">
                          <a:solidFill>
                            <a:srgbClr val="000000"/>
                          </a:solidFill>
                          <a:effectLst/>
                          <a:latin typeface="Montserrat" panose="00000500000000000000" pitchFamily="2" charset="0"/>
                        </a:rPr>
                        <a:t>São José dos Pinhais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Paraná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307562550"/>
                  </a:ext>
                </a:extLst>
              </a:tr>
              <a:tr h="313241">
                <a:tc>
                  <a:txBody>
                    <a:bodyPr/>
                    <a:lstStyle/>
                    <a:p>
                      <a:pPr algn="ctr" fontAlgn="b"/>
                      <a:r>
                        <a:rPr lang="pt-BR" sz="1100" b="0" i="0" u="none" strike="noStrike">
                          <a:solidFill>
                            <a:srgbClr val="000000"/>
                          </a:solidFill>
                          <a:effectLst/>
                          <a:latin typeface="Montserrat" panose="00000500000000000000" pitchFamily="2" charset="0"/>
                        </a:rPr>
                        <a:t>São Leopoldo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Rio Grande do Sul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54193406"/>
                  </a:ext>
                </a:extLst>
              </a:tr>
              <a:tr h="313241">
                <a:tc>
                  <a:txBody>
                    <a:bodyPr/>
                    <a:lstStyle/>
                    <a:p>
                      <a:pPr algn="ctr" fontAlgn="b"/>
                      <a:r>
                        <a:rPr lang="pt-BR" sz="1100" b="0" i="0" u="none" strike="noStrike">
                          <a:solidFill>
                            <a:srgbClr val="000000"/>
                          </a:solidFill>
                          <a:effectLst/>
                          <a:latin typeface="Montserrat" panose="00000500000000000000" pitchFamily="2" charset="0"/>
                        </a:rPr>
                        <a:t>São Roque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029500507"/>
                  </a:ext>
                </a:extLst>
              </a:tr>
              <a:tr h="313241">
                <a:tc>
                  <a:txBody>
                    <a:bodyPr/>
                    <a:lstStyle/>
                    <a:p>
                      <a:pPr algn="ctr" fontAlgn="b"/>
                      <a:r>
                        <a:rPr lang="pt-BR" sz="1100" b="0" i="0" u="none" strike="noStrike">
                          <a:solidFill>
                            <a:srgbClr val="000000"/>
                          </a:solidFill>
                          <a:effectLst/>
                          <a:latin typeface="Montserrat" panose="00000500000000000000" pitchFamily="2" charset="0"/>
                        </a:rPr>
                        <a:t>São Vicente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677110436"/>
                  </a:ext>
                </a:extLst>
              </a:tr>
              <a:tr h="313241">
                <a:tc>
                  <a:txBody>
                    <a:bodyPr/>
                    <a:lstStyle/>
                    <a:p>
                      <a:pPr algn="ctr" fontAlgn="b"/>
                      <a:r>
                        <a:rPr lang="pt-BR" sz="1100" b="0" i="0" u="none" strike="noStrike">
                          <a:solidFill>
                            <a:srgbClr val="000000"/>
                          </a:solidFill>
                          <a:effectLst/>
                          <a:latin typeface="Montserrat" panose="00000500000000000000" pitchFamily="2" charset="0"/>
                        </a:rPr>
                        <a:t>Serra Talhada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Pernambuco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876499050"/>
                  </a:ext>
                </a:extLst>
              </a:tr>
              <a:tr h="313241">
                <a:tc>
                  <a:txBody>
                    <a:bodyPr/>
                    <a:lstStyle/>
                    <a:p>
                      <a:pPr algn="ctr" fontAlgn="b"/>
                      <a:r>
                        <a:rPr lang="pt-BR" sz="1100" b="0" i="0" u="none" strike="noStrike">
                          <a:solidFill>
                            <a:srgbClr val="000000"/>
                          </a:solidFill>
                          <a:effectLst/>
                          <a:latin typeface="Montserrat" panose="00000500000000000000" pitchFamily="2" charset="0"/>
                        </a:rPr>
                        <a:t>Serrinha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Bahia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564501830"/>
                  </a:ext>
                </a:extLst>
              </a:tr>
              <a:tr h="313241">
                <a:tc>
                  <a:txBody>
                    <a:bodyPr/>
                    <a:lstStyle/>
                    <a:p>
                      <a:pPr algn="ctr" fontAlgn="b"/>
                      <a:r>
                        <a:rPr lang="pt-BR" sz="1100" b="0" i="0" u="none" strike="noStrike">
                          <a:solidFill>
                            <a:srgbClr val="000000"/>
                          </a:solidFill>
                          <a:effectLst/>
                          <a:latin typeface="Montserrat" panose="00000500000000000000" pitchFamily="2" charset="0"/>
                        </a:rPr>
                        <a:t>Sete Lagoas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Minas Gerais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45025016"/>
                  </a:ext>
                </a:extLst>
              </a:tr>
              <a:tr h="313241">
                <a:tc>
                  <a:txBody>
                    <a:bodyPr/>
                    <a:lstStyle/>
                    <a:p>
                      <a:pPr algn="ctr" fontAlgn="b"/>
                      <a:r>
                        <a:rPr lang="pt-BR" sz="1100" b="0" i="0" u="none" strike="noStrike">
                          <a:solidFill>
                            <a:srgbClr val="000000"/>
                          </a:solidFill>
                          <a:effectLst/>
                          <a:latin typeface="Montserrat" panose="00000500000000000000" pitchFamily="2" charset="0"/>
                        </a:rPr>
                        <a:t>Sinop</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Mato Grosso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346920883"/>
                  </a:ext>
                </a:extLst>
              </a:tr>
              <a:tr h="313241">
                <a:tc>
                  <a:txBody>
                    <a:bodyPr/>
                    <a:lstStyle/>
                    <a:p>
                      <a:pPr algn="ctr" fontAlgn="b"/>
                      <a:r>
                        <a:rPr lang="pt-BR" sz="1100" b="0" i="0" u="none" strike="noStrike">
                          <a:solidFill>
                            <a:srgbClr val="000000"/>
                          </a:solidFill>
                          <a:effectLst/>
                          <a:latin typeface="Montserrat" panose="00000500000000000000" pitchFamily="2" charset="0"/>
                        </a:rPr>
                        <a:t>Sobral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Ceará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419818861"/>
                  </a:ext>
                </a:extLst>
              </a:tr>
              <a:tr h="313241">
                <a:tc>
                  <a:txBody>
                    <a:bodyPr/>
                    <a:lstStyle/>
                    <a:p>
                      <a:pPr algn="ctr" fontAlgn="b"/>
                      <a:r>
                        <a:rPr lang="pt-BR" sz="1100" b="0" i="0" u="none" strike="noStrike">
                          <a:solidFill>
                            <a:srgbClr val="000000"/>
                          </a:solidFill>
                          <a:effectLst/>
                          <a:latin typeface="Montserrat" panose="00000500000000000000" pitchFamily="2" charset="0"/>
                        </a:rPr>
                        <a:t>Sumaré</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167419498"/>
                  </a:ext>
                </a:extLst>
              </a:tr>
              <a:tr h="313241">
                <a:tc>
                  <a:txBody>
                    <a:bodyPr/>
                    <a:lstStyle/>
                    <a:p>
                      <a:pPr algn="ctr" fontAlgn="b"/>
                      <a:r>
                        <a:rPr lang="pt-BR" sz="1100" b="0" i="0" u="none" strike="noStrike">
                          <a:solidFill>
                            <a:srgbClr val="000000"/>
                          </a:solidFill>
                          <a:effectLst/>
                          <a:latin typeface="Montserrat" panose="00000500000000000000" pitchFamily="2" charset="0"/>
                        </a:rPr>
                        <a:t>Suzano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611518731"/>
                  </a:ext>
                </a:extLst>
              </a:tr>
              <a:tr h="313241">
                <a:tc>
                  <a:txBody>
                    <a:bodyPr/>
                    <a:lstStyle/>
                    <a:p>
                      <a:pPr algn="ctr" fontAlgn="b"/>
                      <a:r>
                        <a:rPr lang="pt-BR" sz="1100" b="0" i="0" u="none" strike="noStrike">
                          <a:solidFill>
                            <a:srgbClr val="000000"/>
                          </a:solidFill>
                          <a:effectLst/>
                          <a:latin typeface="Montserrat" panose="00000500000000000000" pitchFamily="2" charset="0"/>
                        </a:rPr>
                        <a:t>Teixeira de Freitas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Bahia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2868210076"/>
                  </a:ext>
                </a:extLst>
              </a:tr>
              <a:tr h="313241">
                <a:tc>
                  <a:txBody>
                    <a:bodyPr/>
                    <a:lstStyle/>
                    <a:p>
                      <a:pPr algn="ctr" fontAlgn="b"/>
                      <a:r>
                        <a:rPr lang="pt-BR" sz="1100" b="0" i="0" u="none" strike="noStrike">
                          <a:solidFill>
                            <a:srgbClr val="000000"/>
                          </a:solidFill>
                          <a:effectLst/>
                          <a:latin typeface="Montserrat" panose="00000500000000000000" pitchFamily="2" charset="0"/>
                        </a:rPr>
                        <a:t>Teresópolis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Rio de Janeiro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98721223"/>
                  </a:ext>
                </a:extLst>
              </a:tr>
              <a:tr h="313241">
                <a:tc>
                  <a:txBody>
                    <a:bodyPr/>
                    <a:lstStyle/>
                    <a:p>
                      <a:pPr algn="ctr" fontAlgn="b"/>
                      <a:r>
                        <a:rPr lang="pt-BR" sz="1100" b="0" i="0" u="none" strike="noStrike">
                          <a:solidFill>
                            <a:srgbClr val="000000"/>
                          </a:solidFill>
                          <a:effectLst/>
                          <a:latin typeface="Montserrat" panose="00000500000000000000" pitchFamily="2" charset="0"/>
                        </a:rPr>
                        <a:t>Tijucas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Santa Catarina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1588115436"/>
                  </a:ext>
                </a:extLst>
              </a:tr>
              <a:tr h="313241">
                <a:tc>
                  <a:txBody>
                    <a:bodyPr/>
                    <a:lstStyle/>
                    <a:p>
                      <a:pPr algn="ctr" fontAlgn="b"/>
                      <a:r>
                        <a:rPr lang="pt-BR" sz="1100" b="0" i="0" u="none" strike="noStrike">
                          <a:solidFill>
                            <a:srgbClr val="000000"/>
                          </a:solidFill>
                          <a:effectLst/>
                          <a:latin typeface="Montserrat" panose="00000500000000000000" pitchFamily="2" charset="0"/>
                        </a:rPr>
                        <a:t>Timon</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Maranhão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70546853"/>
                  </a:ext>
                </a:extLst>
              </a:tr>
              <a:tr h="313241">
                <a:tc>
                  <a:txBody>
                    <a:bodyPr/>
                    <a:lstStyle/>
                    <a:p>
                      <a:pPr algn="ctr" fontAlgn="b"/>
                      <a:r>
                        <a:rPr lang="pt-BR" sz="1100" b="0" i="0" u="none" strike="noStrike">
                          <a:solidFill>
                            <a:srgbClr val="000000"/>
                          </a:solidFill>
                          <a:effectLst/>
                          <a:latin typeface="Montserrat" panose="00000500000000000000" pitchFamily="2" charset="0"/>
                        </a:rPr>
                        <a:t>Três Lagoas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Mato Grosso do Sul</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4163213381"/>
                  </a:ext>
                </a:extLst>
              </a:tr>
              <a:tr h="313241">
                <a:tc>
                  <a:txBody>
                    <a:bodyPr/>
                    <a:lstStyle/>
                    <a:p>
                      <a:pPr algn="ctr" fontAlgn="b"/>
                      <a:r>
                        <a:rPr lang="pt-BR" sz="1100" b="0" i="0" u="none" strike="noStrike">
                          <a:solidFill>
                            <a:srgbClr val="000000"/>
                          </a:solidFill>
                          <a:effectLst/>
                          <a:latin typeface="Montserrat" panose="00000500000000000000" pitchFamily="2" charset="0"/>
                        </a:rPr>
                        <a:t>Três Rios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Rio de Janeiro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662121646"/>
                  </a:ext>
                </a:extLst>
              </a:tr>
              <a:tr h="313241">
                <a:tc>
                  <a:txBody>
                    <a:bodyPr/>
                    <a:lstStyle/>
                    <a:p>
                      <a:pPr algn="ctr" fontAlgn="b"/>
                      <a:r>
                        <a:rPr lang="pt-BR" sz="1100" b="0" i="0" u="none" strike="noStrike">
                          <a:solidFill>
                            <a:srgbClr val="000000"/>
                          </a:solidFill>
                          <a:effectLst/>
                          <a:latin typeface="Montserrat" panose="00000500000000000000" pitchFamily="2" charset="0"/>
                        </a:rPr>
                        <a:t>Tubarão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Santa Catarina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1391665"/>
                  </a:ext>
                </a:extLst>
              </a:tr>
              <a:tr h="313241">
                <a:tc>
                  <a:txBody>
                    <a:bodyPr/>
                    <a:lstStyle/>
                    <a:p>
                      <a:pPr algn="ctr" fontAlgn="b"/>
                      <a:r>
                        <a:rPr lang="pt-BR" sz="1100" b="0" i="0" u="none" strike="noStrike">
                          <a:solidFill>
                            <a:srgbClr val="000000"/>
                          </a:solidFill>
                          <a:effectLst/>
                          <a:latin typeface="Montserrat" panose="00000500000000000000" pitchFamily="2" charset="0"/>
                        </a:rPr>
                        <a:t>Umuarama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Paraná</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008839217"/>
                  </a:ext>
                </a:extLst>
              </a:tr>
              <a:tr h="313241">
                <a:tc>
                  <a:txBody>
                    <a:bodyPr/>
                    <a:lstStyle/>
                    <a:p>
                      <a:pPr algn="ctr" fontAlgn="b"/>
                      <a:r>
                        <a:rPr lang="pt-BR" sz="1100" b="0" i="0" u="none" strike="noStrike">
                          <a:solidFill>
                            <a:srgbClr val="000000"/>
                          </a:solidFill>
                          <a:effectLst/>
                          <a:latin typeface="Montserrat" panose="00000500000000000000" pitchFamily="2" charset="0"/>
                        </a:rPr>
                        <a:t>Valinhos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906525199"/>
                  </a:ext>
                </a:extLst>
              </a:tr>
            </a:tbl>
          </a:graphicData>
        </a:graphic>
      </p:graphicFrame>
      <p:grpSp>
        <p:nvGrpSpPr>
          <p:cNvPr id="14" name="Agrupar 13">
            <a:extLst>
              <a:ext uri="{FF2B5EF4-FFF2-40B4-BE49-F238E27FC236}">
                <a16:creationId xmlns:a16="http://schemas.microsoft.com/office/drawing/2014/main" id="{4DCEAE69-5935-0084-38A7-908744AA437A}"/>
              </a:ext>
            </a:extLst>
          </p:cNvPr>
          <p:cNvGrpSpPr/>
          <p:nvPr/>
        </p:nvGrpSpPr>
        <p:grpSpPr>
          <a:xfrm>
            <a:off x="-23643" y="-165100"/>
            <a:ext cx="474964" cy="7020058"/>
            <a:chOff x="-23643" y="-165100"/>
            <a:chExt cx="474964" cy="7020058"/>
          </a:xfrm>
        </p:grpSpPr>
        <p:sp>
          <p:nvSpPr>
            <p:cNvPr id="15" name="Retângulo 14">
              <a:extLst>
                <a:ext uri="{FF2B5EF4-FFF2-40B4-BE49-F238E27FC236}">
                  <a16:creationId xmlns:a16="http://schemas.microsoft.com/office/drawing/2014/main" id="{191DD0BD-C40B-1747-BD74-FC338050F8D9}"/>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Retângulo 15">
              <a:extLst>
                <a:ext uri="{FF2B5EF4-FFF2-40B4-BE49-F238E27FC236}">
                  <a16:creationId xmlns:a16="http://schemas.microsoft.com/office/drawing/2014/main" id="{2F6AA702-5F02-F687-3C07-F9ECF50FED48}"/>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Retângulo 16">
              <a:extLst>
                <a:ext uri="{FF2B5EF4-FFF2-40B4-BE49-F238E27FC236}">
                  <a16:creationId xmlns:a16="http://schemas.microsoft.com/office/drawing/2014/main" id="{CC9E078A-6CC7-233B-A732-12A406F88795}"/>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6" name="CaixaDeTexto 5">
            <a:extLst>
              <a:ext uri="{FF2B5EF4-FFF2-40B4-BE49-F238E27FC236}">
                <a16:creationId xmlns:a16="http://schemas.microsoft.com/office/drawing/2014/main" id="{CCF657AD-B1E9-795D-1270-5305984CEB30}"/>
              </a:ext>
            </a:extLst>
          </p:cNvPr>
          <p:cNvSpPr txBox="1"/>
          <p:nvPr/>
        </p:nvSpPr>
        <p:spPr>
          <a:xfrm>
            <a:off x="996450" y="4829308"/>
            <a:ext cx="3725700"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Al contar el número de ciudades con centros comerciales, se incluyen aquellas con centros comerciales por inaugurar en 2023.</a:t>
            </a:r>
            <a:endParaRPr lang="es-419" sz="900" dirty="0">
              <a:latin typeface="Montserrat" panose="00000500000000000000" pitchFamily="2" charset="0"/>
              <a:cs typeface="Calibri" panose="020F0502020204030204" pitchFamily="34" charset="0"/>
            </a:endParaRPr>
          </a:p>
        </p:txBody>
      </p:sp>
      <p:sp>
        <p:nvSpPr>
          <p:cNvPr id="5" name="Retângulo: Cantos Arredondados 4">
            <a:extLst>
              <a:ext uri="{FF2B5EF4-FFF2-40B4-BE49-F238E27FC236}">
                <a16:creationId xmlns:a16="http://schemas.microsoft.com/office/drawing/2014/main" id="{F8D88C1A-2D4B-FDDD-27D5-D4EE024C5C77}"/>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49</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8" name="Retângulo: Cantos Arredondados 7">
            <a:hlinkClick r:id="rId2" action="ppaction://hlinksldjump"/>
            <a:extLst>
              <a:ext uri="{FF2B5EF4-FFF2-40B4-BE49-F238E27FC236}">
                <a16:creationId xmlns:a16="http://schemas.microsoft.com/office/drawing/2014/main" id="{AD5404BC-FB8A-1B05-5F45-940045762DBF}"/>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03509857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aixaDeTexto 2">
            <a:extLst>
              <a:ext uri="{FF2B5EF4-FFF2-40B4-BE49-F238E27FC236}">
                <a16:creationId xmlns:a16="http://schemas.microsoft.com/office/drawing/2014/main" id="{1734BBF2-1518-D6D2-F705-13BAF5B61B7C}"/>
              </a:ext>
            </a:extLst>
          </p:cNvPr>
          <p:cNvSpPr txBox="1"/>
          <p:nvPr/>
        </p:nvSpPr>
        <p:spPr>
          <a:xfrm>
            <a:off x="1121672" y="578819"/>
            <a:ext cx="4161528" cy="993734"/>
          </a:xfrm>
          <a:prstGeom prst="rect">
            <a:avLst/>
          </a:prstGeom>
          <a:noFill/>
        </p:spPr>
        <p:txBody>
          <a:bodyPr wrap="square" rtlCol="0" anchor="ctr">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6600" b="1" dirty="0">
                <a:solidFill>
                  <a:schemeClr val="tx1"/>
                </a:solidFill>
                <a:latin typeface="Bebas Neue" panose="00000500000000000000" pitchFamily="2" charset="0"/>
                <a:cs typeface="Segoe UI" panose="020B0502040204020203" pitchFamily="34" charset="0"/>
              </a:rPr>
              <a:t>INTRODUCIÓN</a:t>
            </a:r>
            <a:endParaRPr kumimoji="0" lang="es-419" sz="6600" b="1" i="0" u="none" strike="noStrike" kern="1200" cap="none" spc="0" normalizeH="0" baseline="0" dirty="0">
              <a:ln>
                <a:noFill/>
              </a:ln>
              <a:solidFill>
                <a:schemeClr val="tx1"/>
              </a:solidFill>
              <a:effectLst/>
              <a:uLnTx/>
              <a:uFillTx/>
              <a:latin typeface="Bebas Neue" panose="00000500000000000000" pitchFamily="2" charset="0"/>
              <a:cs typeface="Segoe UI" panose="020B0502040204020203" pitchFamily="34" charset="0"/>
            </a:endParaRPr>
          </a:p>
        </p:txBody>
      </p:sp>
      <p:grpSp>
        <p:nvGrpSpPr>
          <p:cNvPr id="8" name="Grupo 32">
            <a:extLst>
              <a:ext uri="{FF2B5EF4-FFF2-40B4-BE49-F238E27FC236}">
                <a16:creationId xmlns:a16="http://schemas.microsoft.com/office/drawing/2014/main" id="{A48B549C-0A83-3456-6675-376753F7589C}"/>
              </a:ext>
            </a:extLst>
          </p:cNvPr>
          <p:cNvGrpSpPr/>
          <p:nvPr/>
        </p:nvGrpSpPr>
        <p:grpSpPr>
          <a:xfrm>
            <a:off x="1343254" y="2608817"/>
            <a:ext cx="1454602" cy="475892"/>
            <a:chOff x="302099" y="2349261"/>
            <a:chExt cx="1196711" cy="475892"/>
          </a:xfrm>
          <a:solidFill>
            <a:schemeClr val="tx1">
              <a:lumMod val="95000"/>
              <a:lumOff val="5000"/>
            </a:schemeClr>
          </a:solidFill>
        </p:grpSpPr>
        <p:sp>
          <p:nvSpPr>
            <p:cNvPr id="9" name="Retângulo de cantos arredondados 60">
              <a:extLst>
                <a:ext uri="{FF2B5EF4-FFF2-40B4-BE49-F238E27FC236}">
                  <a16:creationId xmlns:a16="http://schemas.microsoft.com/office/drawing/2014/main" id="{30635220-2B0C-67BD-49DC-BB5167ACA8CD}"/>
                </a:ext>
              </a:extLst>
            </p:cNvPr>
            <p:cNvSpPr/>
            <p:nvPr/>
          </p:nvSpPr>
          <p:spPr>
            <a:xfrm>
              <a:off x="302099" y="2349261"/>
              <a:ext cx="1196711" cy="475892"/>
            </a:xfrm>
            <a:prstGeom prst="roundRect">
              <a:avLst>
                <a:gd name="adj" fmla="val 10000"/>
              </a:avLst>
            </a:prstGeom>
            <a:grpFill/>
            <a:ln>
              <a:solidFill>
                <a:schemeClr val="tx1">
                  <a:lumMod val="95000"/>
                  <a:lumOff val="5000"/>
                </a:schemeClr>
              </a:solidFill>
            </a:ln>
            <a:effectLst>
              <a:outerShdw blurRad="50800" dist="38100" dir="2700000" algn="tl"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0" name="Retângulo 9">
              <a:extLst>
                <a:ext uri="{FF2B5EF4-FFF2-40B4-BE49-F238E27FC236}">
                  <a16:creationId xmlns:a16="http://schemas.microsoft.com/office/drawing/2014/main" id="{599B5A1C-E64D-F139-B2E1-85C7856824E4}"/>
                </a:ext>
              </a:extLst>
            </p:cNvPr>
            <p:cNvSpPr/>
            <p:nvPr/>
          </p:nvSpPr>
          <p:spPr>
            <a:xfrm>
              <a:off x="316037" y="2363199"/>
              <a:ext cx="1168835" cy="448016"/>
            </a:xfrm>
            <a:prstGeom prst="rect">
              <a:avLst/>
            </a:prstGeom>
            <a:grpFill/>
            <a:ln>
              <a:solidFill>
                <a:schemeClr val="tx1">
                  <a:lumMod val="95000"/>
                  <a:lumOff val="5000"/>
                </a:schemeClr>
              </a:solidFill>
            </a:ln>
          </p:spPr>
          <p:style>
            <a:lnRef idx="0">
              <a:scrgbClr r="0" g="0" b="0"/>
            </a:lnRef>
            <a:fillRef idx="0">
              <a:scrgbClr r="0" g="0" b="0"/>
            </a:fillRef>
            <a:effectRef idx="0">
              <a:scrgbClr r="0" g="0" b="0"/>
            </a:effectRef>
            <a:fontRef idx="minor">
              <a:schemeClr val="lt1"/>
            </a:fontRef>
          </p:style>
          <p:txBody>
            <a:bodyPr spcFirstLastPara="0" vert="horz" wrap="square" lIns="24765" tIns="16510" rIns="24765" bIns="16510" numCol="1" spcCol="1270" anchor="ctr" anchorCtr="0">
              <a:noAutofit/>
            </a:bodyPr>
            <a:lstStyle/>
            <a:p>
              <a:pPr lvl="0" algn="ctr" defTabSz="577850">
                <a:lnSpc>
                  <a:spcPct val="90000"/>
                </a:lnSpc>
                <a:spcBef>
                  <a:spcPct val="0"/>
                </a:spcBef>
                <a:spcAft>
                  <a:spcPct val="35000"/>
                </a:spcAft>
              </a:pPr>
              <a:r>
                <a:rPr lang="es-419" sz="1300" kern="1200" dirty="0">
                  <a:latin typeface="Montserrat" panose="00000500000000000000" pitchFamily="2" charset="0"/>
                </a:rPr>
                <a:t>Objetivo</a:t>
              </a:r>
            </a:p>
          </p:txBody>
        </p:sp>
      </p:grpSp>
      <p:grpSp>
        <p:nvGrpSpPr>
          <p:cNvPr id="15" name="Grupo 35">
            <a:extLst>
              <a:ext uri="{FF2B5EF4-FFF2-40B4-BE49-F238E27FC236}">
                <a16:creationId xmlns:a16="http://schemas.microsoft.com/office/drawing/2014/main" id="{232E3CC4-80AA-063C-639B-57F9D8D6AAC6}"/>
              </a:ext>
            </a:extLst>
          </p:cNvPr>
          <p:cNvGrpSpPr/>
          <p:nvPr/>
        </p:nvGrpSpPr>
        <p:grpSpPr>
          <a:xfrm>
            <a:off x="3021251" y="2610119"/>
            <a:ext cx="1507387" cy="460652"/>
            <a:chOff x="2032881" y="1238845"/>
            <a:chExt cx="1196711" cy="475892"/>
          </a:xfrm>
          <a:solidFill>
            <a:schemeClr val="tx1">
              <a:lumMod val="95000"/>
              <a:lumOff val="5000"/>
            </a:schemeClr>
          </a:solidFill>
        </p:grpSpPr>
        <p:sp>
          <p:nvSpPr>
            <p:cNvPr id="16" name="Retângulo de cantos arredondados 56">
              <a:extLst>
                <a:ext uri="{FF2B5EF4-FFF2-40B4-BE49-F238E27FC236}">
                  <a16:creationId xmlns:a16="http://schemas.microsoft.com/office/drawing/2014/main" id="{05C76803-CEC2-7C70-8322-3FD128C38CC4}"/>
                </a:ext>
              </a:extLst>
            </p:cNvPr>
            <p:cNvSpPr/>
            <p:nvPr/>
          </p:nvSpPr>
          <p:spPr>
            <a:xfrm>
              <a:off x="2032881" y="1238845"/>
              <a:ext cx="1196711" cy="475892"/>
            </a:xfrm>
            <a:prstGeom prst="roundRect">
              <a:avLst>
                <a:gd name="adj" fmla="val 10000"/>
              </a:avLst>
            </a:prstGeom>
            <a:grpFill/>
            <a:ln>
              <a:solidFill>
                <a:schemeClr val="tx1">
                  <a:lumMod val="95000"/>
                  <a:lumOff val="5000"/>
                </a:schemeClr>
              </a:solidFill>
            </a:ln>
            <a:effectLst>
              <a:outerShdw blurRad="50800" dist="38100" dir="2700000" algn="tl"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 name="Retângulo 16">
              <a:extLst>
                <a:ext uri="{FF2B5EF4-FFF2-40B4-BE49-F238E27FC236}">
                  <a16:creationId xmlns:a16="http://schemas.microsoft.com/office/drawing/2014/main" id="{64D2143F-6C15-E04B-E1D6-FD6D429ED19C}"/>
                </a:ext>
              </a:extLst>
            </p:cNvPr>
            <p:cNvSpPr/>
            <p:nvPr/>
          </p:nvSpPr>
          <p:spPr>
            <a:xfrm>
              <a:off x="2046819" y="1252783"/>
              <a:ext cx="1168835" cy="448016"/>
            </a:xfrm>
            <a:prstGeom prst="rect">
              <a:avLst/>
            </a:prstGeom>
            <a:grpFill/>
            <a:ln>
              <a:solidFill>
                <a:schemeClr val="tx1">
                  <a:lumMod val="95000"/>
                  <a:lumOff val="5000"/>
                </a:schemeClr>
              </a:solidFill>
            </a:ln>
          </p:spPr>
          <p:style>
            <a:lnRef idx="0">
              <a:scrgbClr r="0" g="0" b="0"/>
            </a:lnRef>
            <a:fillRef idx="0">
              <a:scrgbClr r="0" g="0" b="0"/>
            </a:fillRef>
            <a:effectRef idx="0">
              <a:scrgbClr r="0" g="0" b="0"/>
            </a:effectRef>
            <a:fontRef idx="minor">
              <a:schemeClr val="lt1"/>
            </a:fontRef>
          </p:style>
          <p:txBody>
            <a:bodyPr spcFirstLastPara="0" vert="horz" wrap="square" lIns="24765" tIns="16510" rIns="24765" bIns="16510" numCol="1" spcCol="1270" anchor="ctr" anchorCtr="0">
              <a:noAutofit/>
            </a:bodyPr>
            <a:lstStyle/>
            <a:p>
              <a:pPr lvl="0" algn="ctr" defTabSz="577850">
                <a:lnSpc>
                  <a:spcPct val="90000"/>
                </a:lnSpc>
                <a:spcBef>
                  <a:spcPct val="0"/>
                </a:spcBef>
                <a:spcAft>
                  <a:spcPct val="35000"/>
                </a:spcAft>
              </a:pPr>
              <a:r>
                <a:rPr lang="es-419" sz="1300" kern="1200">
                  <a:latin typeface="Montserrat" panose="00000500000000000000" pitchFamily="2" charset="0"/>
                </a:rPr>
                <a:t>Metodología</a:t>
              </a:r>
            </a:p>
          </p:txBody>
        </p:sp>
      </p:grpSp>
      <p:grpSp>
        <p:nvGrpSpPr>
          <p:cNvPr id="22" name="Grupo 38">
            <a:extLst>
              <a:ext uri="{FF2B5EF4-FFF2-40B4-BE49-F238E27FC236}">
                <a16:creationId xmlns:a16="http://schemas.microsoft.com/office/drawing/2014/main" id="{2A41EB56-6465-29BE-B4AC-51FCC493F797}"/>
              </a:ext>
            </a:extLst>
          </p:cNvPr>
          <p:cNvGrpSpPr/>
          <p:nvPr/>
        </p:nvGrpSpPr>
        <p:grpSpPr>
          <a:xfrm>
            <a:off x="4721553" y="2608817"/>
            <a:ext cx="1566567" cy="448463"/>
            <a:chOff x="3763664" y="2349261"/>
            <a:chExt cx="1196711" cy="475892"/>
          </a:xfrm>
          <a:solidFill>
            <a:schemeClr val="tx1">
              <a:lumMod val="95000"/>
              <a:lumOff val="5000"/>
            </a:schemeClr>
          </a:solidFill>
        </p:grpSpPr>
        <p:sp>
          <p:nvSpPr>
            <p:cNvPr id="23" name="Retângulo de cantos arredondados 52">
              <a:extLst>
                <a:ext uri="{FF2B5EF4-FFF2-40B4-BE49-F238E27FC236}">
                  <a16:creationId xmlns:a16="http://schemas.microsoft.com/office/drawing/2014/main" id="{BFA9C2F7-BF1E-85F4-FC79-12B4F906A26C}"/>
                </a:ext>
              </a:extLst>
            </p:cNvPr>
            <p:cNvSpPr/>
            <p:nvPr/>
          </p:nvSpPr>
          <p:spPr>
            <a:xfrm>
              <a:off x="3763664" y="2349261"/>
              <a:ext cx="1196711" cy="475892"/>
            </a:xfrm>
            <a:prstGeom prst="roundRect">
              <a:avLst>
                <a:gd name="adj" fmla="val 10000"/>
              </a:avLst>
            </a:prstGeom>
            <a:grpFill/>
            <a:ln>
              <a:solidFill>
                <a:schemeClr val="tx1">
                  <a:lumMod val="95000"/>
                  <a:lumOff val="5000"/>
                </a:schemeClr>
              </a:solidFill>
            </a:ln>
            <a:effectLst>
              <a:outerShdw blurRad="50800" dist="38100" dir="2700000" algn="tl"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4" name="Retângulo 23">
              <a:extLst>
                <a:ext uri="{FF2B5EF4-FFF2-40B4-BE49-F238E27FC236}">
                  <a16:creationId xmlns:a16="http://schemas.microsoft.com/office/drawing/2014/main" id="{F37B09E9-3E03-5652-F022-1767348E1FFB}"/>
                </a:ext>
              </a:extLst>
            </p:cNvPr>
            <p:cNvSpPr/>
            <p:nvPr/>
          </p:nvSpPr>
          <p:spPr>
            <a:xfrm>
              <a:off x="3777602" y="2363199"/>
              <a:ext cx="1168835" cy="448016"/>
            </a:xfrm>
            <a:prstGeom prst="rect">
              <a:avLst/>
            </a:prstGeom>
            <a:grpFill/>
            <a:ln>
              <a:solidFill>
                <a:schemeClr val="tx1">
                  <a:lumMod val="95000"/>
                  <a:lumOff val="5000"/>
                </a:schemeClr>
              </a:solidFill>
            </a:ln>
          </p:spPr>
          <p:style>
            <a:lnRef idx="0">
              <a:scrgbClr r="0" g="0" b="0"/>
            </a:lnRef>
            <a:fillRef idx="0">
              <a:scrgbClr r="0" g="0" b="0"/>
            </a:fillRef>
            <a:effectRef idx="0">
              <a:scrgbClr r="0" g="0" b="0"/>
            </a:effectRef>
            <a:fontRef idx="minor">
              <a:schemeClr val="lt1"/>
            </a:fontRef>
          </p:style>
          <p:txBody>
            <a:bodyPr spcFirstLastPara="0" vert="horz" wrap="square" lIns="24765" tIns="16510" rIns="24765" bIns="16510" numCol="1" spcCol="1270" anchor="ctr" anchorCtr="0">
              <a:noAutofit/>
            </a:bodyPr>
            <a:lstStyle/>
            <a:p>
              <a:pPr lvl="0" algn="ctr" defTabSz="577850">
                <a:lnSpc>
                  <a:spcPct val="90000"/>
                </a:lnSpc>
                <a:spcBef>
                  <a:spcPct val="0"/>
                </a:spcBef>
                <a:spcAft>
                  <a:spcPct val="35000"/>
                </a:spcAft>
              </a:pPr>
              <a:r>
                <a:rPr lang="es-419" sz="1300" kern="1200">
                  <a:latin typeface="Montserrat" panose="00000500000000000000" pitchFamily="2" charset="0"/>
                </a:rPr>
                <a:t>Recopilación</a:t>
              </a:r>
            </a:p>
          </p:txBody>
        </p:sp>
      </p:grpSp>
      <p:grpSp>
        <p:nvGrpSpPr>
          <p:cNvPr id="29" name="Grupo 41">
            <a:extLst>
              <a:ext uri="{FF2B5EF4-FFF2-40B4-BE49-F238E27FC236}">
                <a16:creationId xmlns:a16="http://schemas.microsoft.com/office/drawing/2014/main" id="{117DA6F0-64D4-FF72-653A-652B8D1FCB46}"/>
              </a:ext>
            </a:extLst>
          </p:cNvPr>
          <p:cNvGrpSpPr/>
          <p:nvPr/>
        </p:nvGrpSpPr>
        <p:grpSpPr>
          <a:xfrm>
            <a:off x="6506902" y="2581617"/>
            <a:ext cx="1566567" cy="503092"/>
            <a:chOff x="5494446" y="1238845"/>
            <a:chExt cx="1196711" cy="475892"/>
          </a:xfrm>
          <a:solidFill>
            <a:schemeClr val="tx1">
              <a:lumMod val="95000"/>
              <a:lumOff val="5000"/>
            </a:schemeClr>
          </a:solidFill>
          <a:effectLst>
            <a:outerShdw blurRad="50800" dist="38100" dir="2700000" algn="tl" rotWithShape="0">
              <a:prstClr val="black">
                <a:alpha val="40000"/>
              </a:prstClr>
            </a:outerShdw>
          </a:effectLst>
        </p:grpSpPr>
        <p:sp>
          <p:nvSpPr>
            <p:cNvPr id="30" name="Retângulo de cantos arredondados 48">
              <a:extLst>
                <a:ext uri="{FF2B5EF4-FFF2-40B4-BE49-F238E27FC236}">
                  <a16:creationId xmlns:a16="http://schemas.microsoft.com/office/drawing/2014/main" id="{8BA96F63-F6DE-1CA6-6E90-0AD6AD9A84AB}"/>
                </a:ext>
              </a:extLst>
            </p:cNvPr>
            <p:cNvSpPr/>
            <p:nvPr/>
          </p:nvSpPr>
          <p:spPr>
            <a:xfrm>
              <a:off x="5494446" y="1238845"/>
              <a:ext cx="1196711" cy="475892"/>
            </a:xfrm>
            <a:prstGeom prst="roundRect">
              <a:avLst>
                <a:gd name="adj" fmla="val 10000"/>
              </a:avLst>
            </a:prstGeom>
            <a:grpFill/>
            <a:ln>
              <a:solidFill>
                <a:schemeClr val="tx1">
                  <a:lumMod val="95000"/>
                  <a:lumOff val="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1" name="Retângulo 30">
              <a:extLst>
                <a:ext uri="{FF2B5EF4-FFF2-40B4-BE49-F238E27FC236}">
                  <a16:creationId xmlns:a16="http://schemas.microsoft.com/office/drawing/2014/main" id="{28A83B15-C59F-19C1-177F-6DA155DFCCBB}"/>
                </a:ext>
              </a:extLst>
            </p:cNvPr>
            <p:cNvSpPr/>
            <p:nvPr/>
          </p:nvSpPr>
          <p:spPr>
            <a:xfrm>
              <a:off x="5508384" y="1252783"/>
              <a:ext cx="1168835" cy="448016"/>
            </a:xfrm>
            <a:prstGeom prst="rect">
              <a:avLst/>
            </a:prstGeom>
            <a:grpFill/>
            <a:ln>
              <a:solidFill>
                <a:schemeClr val="tx1">
                  <a:lumMod val="95000"/>
                  <a:lumOff val="5000"/>
                </a:schemeClr>
              </a:solidFill>
            </a:ln>
          </p:spPr>
          <p:style>
            <a:lnRef idx="0">
              <a:scrgbClr r="0" g="0" b="0"/>
            </a:lnRef>
            <a:fillRef idx="0">
              <a:scrgbClr r="0" g="0" b="0"/>
            </a:fillRef>
            <a:effectRef idx="0">
              <a:scrgbClr r="0" g="0" b="0"/>
            </a:effectRef>
            <a:fontRef idx="minor">
              <a:schemeClr val="lt1"/>
            </a:fontRef>
          </p:style>
          <p:txBody>
            <a:bodyPr spcFirstLastPara="0" vert="horz" wrap="square" lIns="24765" tIns="16510" rIns="24765" bIns="16510" numCol="1" spcCol="1270" anchor="ctr" anchorCtr="0">
              <a:noAutofit/>
            </a:bodyPr>
            <a:lstStyle/>
            <a:p>
              <a:pPr lvl="0" algn="ctr" defTabSz="577850">
                <a:lnSpc>
                  <a:spcPct val="90000"/>
                </a:lnSpc>
                <a:spcBef>
                  <a:spcPct val="0"/>
                </a:spcBef>
                <a:spcAft>
                  <a:spcPct val="35000"/>
                </a:spcAft>
              </a:pPr>
              <a:r>
                <a:rPr lang="es-419" sz="1300" kern="1200" dirty="0">
                  <a:latin typeface="Montserrat" panose="00000500000000000000" pitchFamily="2" charset="0"/>
                </a:rPr>
                <a:t>Abordaje</a:t>
              </a:r>
            </a:p>
          </p:txBody>
        </p:sp>
      </p:grpSp>
      <p:sp>
        <p:nvSpPr>
          <p:cNvPr id="33" name="Retângulo de cantos arredondados 46">
            <a:extLst>
              <a:ext uri="{FF2B5EF4-FFF2-40B4-BE49-F238E27FC236}">
                <a16:creationId xmlns:a16="http://schemas.microsoft.com/office/drawing/2014/main" id="{96E3FE9B-111B-64D7-E5A4-F2D85EEFF23F}"/>
              </a:ext>
            </a:extLst>
          </p:cNvPr>
          <p:cNvSpPr/>
          <p:nvPr/>
        </p:nvSpPr>
        <p:spPr>
          <a:xfrm>
            <a:off x="8237682" y="3308717"/>
            <a:ext cx="1512000" cy="1584000"/>
          </a:xfrm>
          <a:prstGeom prst="roundRect">
            <a:avLst>
              <a:gd name="adj" fmla="val 10000"/>
            </a:avLst>
          </a:prstGeom>
          <a:ln>
            <a:solidFill>
              <a:srgbClr val="FF0000"/>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anchor="ctr"/>
          <a:lstStyle/>
          <a:p>
            <a:endParaRPr lang="es-419"/>
          </a:p>
        </p:txBody>
      </p:sp>
      <p:grpSp>
        <p:nvGrpSpPr>
          <p:cNvPr id="7" name="Agrupar 6">
            <a:extLst>
              <a:ext uri="{FF2B5EF4-FFF2-40B4-BE49-F238E27FC236}">
                <a16:creationId xmlns:a16="http://schemas.microsoft.com/office/drawing/2014/main" id="{73852030-A5CD-A0D8-478C-E947086FDA53}"/>
              </a:ext>
            </a:extLst>
          </p:cNvPr>
          <p:cNvGrpSpPr/>
          <p:nvPr/>
        </p:nvGrpSpPr>
        <p:grpSpPr>
          <a:xfrm>
            <a:off x="1314555" y="3308717"/>
            <a:ext cx="8443261" cy="1584000"/>
            <a:chOff x="1314555" y="3308717"/>
            <a:chExt cx="8443261" cy="1584000"/>
          </a:xfrm>
        </p:grpSpPr>
        <p:sp>
          <p:nvSpPr>
            <p:cNvPr id="5" name="Retângulo de cantos arredondados 62">
              <a:extLst>
                <a:ext uri="{FF2B5EF4-FFF2-40B4-BE49-F238E27FC236}">
                  <a16:creationId xmlns:a16="http://schemas.microsoft.com/office/drawing/2014/main" id="{B895F647-4F75-408B-B2F0-2DE43B595E61}"/>
                </a:ext>
              </a:extLst>
            </p:cNvPr>
            <p:cNvSpPr/>
            <p:nvPr/>
          </p:nvSpPr>
          <p:spPr>
            <a:xfrm>
              <a:off x="1314555" y="3308717"/>
              <a:ext cx="1512000" cy="1584000"/>
            </a:xfrm>
            <a:prstGeom prst="roundRect">
              <a:avLst>
                <a:gd name="adj" fmla="val 10000"/>
              </a:avLst>
            </a:prstGeom>
            <a:ln>
              <a:solidFill>
                <a:srgbClr val="FF0000"/>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anchor="ctr"/>
            <a:lstStyle/>
            <a:p>
              <a:endParaRPr lang="es-419"/>
            </a:p>
          </p:txBody>
        </p:sp>
        <p:sp>
          <p:nvSpPr>
            <p:cNvPr id="6" name="Retângulo 5">
              <a:extLst>
                <a:ext uri="{FF2B5EF4-FFF2-40B4-BE49-F238E27FC236}">
                  <a16:creationId xmlns:a16="http://schemas.microsoft.com/office/drawing/2014/main" id="{6FAD74B5-9744-A84E-DD9C-5BFEC530FE8A}"/>
                </a:ext>
              </a:extLst>
            </p:cNvPr>
            <p:cNvSpPr/>
            <p:nvPr/>
          </p:nvSpPr>
          <p:spPr>
            <a:xfrm>
              <a:off x="1335855" y="3539581"/>
              <a:ext cx="1486800" cy="1171667"/>
            </a:xfrm>
            <a:prstGeom prst="rect">
              <a:avLst/>
            </a:prstGeom>
            <a:ln>
              <a:noFill/>
            </a:ln>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145" tIns="17145" rIns="17145" bIns="17145" numCol="1" spcCol="1270" anchor="t" anchorCtr="0">
              <a:noAutofit/>
            </a:bodyPr>
            <a:lstStyle/>
            <a:p>
              <a:pPr marL="0" lvl="1" algn="ctr" defTabSz="400050">
                <a:lnSpc>
                  <a:spcPct val="150000"/>
                </a:lnSpc>
                <a:spcBef>
                  <a:spcPct val="0"/>
                </a:spcBef>
                <a:spcAft>
                  <a:spcPct val="15000"/>
                </a:spcAft>
              </a:pPr>
              <a:r>
                <a:rPr lang="es-419" sz="1000" kern="1200" dirty="0">
                  <a:latin typeface="Montserrat" panose="00000500000000000000" pitchFamily="2" charset="0"/>
                </a:rPr>
                <a:t>Mapear y cuantificar la información de los centros comerciales latinoamericanos.</a:t>
              </a:r>
            </a:p>
            <a:p>
              <a:pPr marL="57150" lvl="1" indent="-57150" algn="ctr" defTabSz="400050">
                <a:lnSpc>
                  <a:spcPct val="150000"/>
                </a:lnSpc>
                <a:spcBef>
                  <a:spcPct val="0"/>
                </a:spcBef>
                <a:spcAft>
                  <a:spcPct val="15000"/>
                </a:spcAft>
                <a:buChar char="••"/>
              </a:pPr>
              <a:endParaRPr lang="es-419" sz="1000" kern="1200" dirty="0">
                <a:latin typeface="Montserrat" panose="00000500000000000000" pitchFamily="2" charset="0"/>
              </a:endParaRPr>
            </a:p>
          </p:txBody>
        </p:sp>
        <p:sp>
          <p:nvSpPr>
            <p:cNvPr id="12" name="Retângulo de cantos arredondados 58">
              <a:extLst>
                <a:ext uri="{FF2B5EF4-FFF2-40B4-BE49-F238E27FC236}">
                  <a16:creationId xmlns:a16="http://schemas.microsoft.com/office/drawing/2014/main" id="{9A67D731-3C15-CCC9-B3B1-E5BE96B2833C}"/>
                </a:ext>
              </a:extLst>
            </p:cNvPr>
            <p:cNvSpPr/>
            <p:nvPr/>
          </p:nvSpPr>
          <p:spPr>
            <a:xfrm>
              <a:off x="3045334" y="3308717"/>
              <a:ext cx="1511998" cy="1584000"/>
            </a:xfrm>
            <a:prstGeom prst="roundRect">
              <a:avLst>
                <a:gd name="adj" fmla="val 10000"/>
              </a:avLst>
            </a:prstGeom>
            <a:ln>
              <a:solidFill>
                <a:srgbClr val="FF0000"/>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anchor="ctr"/>
            <a:lstStyle/>
            <a:p>
              <a:endParaRPr lang="es-419"/>
            </a:p>
          </p:txBody>
        </p:sp>
        <p:sp>
          <p:nvSpPr>
            <p:cNvPr id="13" name="Retângulo 12">
              <a:extLst>
                <a:ext uri="{FF2B5EF4-FFF2-40B4-BE49-F238E27FC236}">
                  <a16:creationId xmlns:a16="http://schemas.microsoft.com/office/drawing/2014/main" id="{490C7C70-0F69-0C55-8D81-A82FF0AF8214}"/>
                </a:ext>
              </a:extLst>
            </p:cNvPr>
            <p:cNvSpPr/>
            <p:nvPr/>
          </p:nvSpPr>
          <p:spPr>
            <a:xfrm>
              <a:off x="3071271" y="3539581"/>
              <a:ext cx="1486799" cy="1171667"/>
            </a:xfrm>
            <a:prstGeom prst="rect">
              <a:avLst/>
            </a:prstGeom>
            <a:ln>
              <a:noFill/>
            </a:ln>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145" tIns="17145" rIns="17145" bIns="17145" numCol="1" spcCol="1270" anchor="t" anchorCtr="0">
              <a:noAutofit/>
            </a:bodyPr>
            <a:lstStyle/>
            <a:p>
              <a:pPr marL="0" lvl="1" algn="ctr" defTabSz="400050">
                <a:lnSpc>
                  <a:spcPct val="150000"/>
                </a:lnSpc>
                <a:spcBef>
                  <a:spcPct val="0"/>
                </a:spcBef>
                <a:spcAft>
                  <a:spcPct val="15000"/>
                </a:spcAft>
              </a:pPr>
              <a:r>
                <a:rPr lang="es-419" sz="1000" kern="1200" dirty="0">
                  <a:latin typeface="Montserrat" panose="00000500000000000000" pitchFamily="2" charset="0"/>
                </a:rPr>
                <a:t>Investigación cuantitativa.</a:t>
              </a:r>
            </a:p>
          </p:txBody>
        </p:sp>
        <p:sp>
          <p:nvSpPr>
            <p:cNvPr id="19" name="Retângulo de cantos arredondados 54">
              <a:extLst>
                <a:ext uri="{FF2B5EF4-FFF2-40B4-BE49-F238E27FC236}">
                  <a16:creationId xmlns:a16="http://schemas.microsoft.com/office/drawing/2014/main" id="{FFCCEBDE-8B9A-B3CD-85FB-60675A288494}"/>
                </a:ext>
              </a:extLst>
            </p:cNvPr>
            <p:cNvSpPr/>
            <p:nvPr/>
          </p:nvSpPr>
          <p:spPr>
            <a:xfrm>
              <a:off x="4776115" y="3308717"/>
              <a:ext cx="1511998" cy="1584000"/>
            </a:xfrm>
            <a:prstGeom prst="roundRect">
              <a:avLst>
                <a:gd name="adj" fmla="val 10000"/>
              </a:avLst>
            </a:prstGeom>
            <a:ln>
              <a:solidFill>
                <a:srgbClr val="FF0000"/>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anchor="ctr"/>
            <a:lstStyle/>
            <a:p>
              <a:endParaRPr lang="es-419"/>
            </a:p>
          </p:txBody>
        </p:sp>
        <p:sp>
          <p:nvSpPr>
            <p:cNvPr id="20" name="Retângulo 19">
              <a:extLst>
                <a:ext uri="{FF2B5EF4-FFF2-40B4-BE49-F238E27FC236}">
                  <a16:creationId xmlns:a16="http://schemas.microsoft.com/office/drawing/2014/main" id="{41BCA1BE-3E99-A7A1-BAF9-D00625637993}"/>
                </a:ext>
              </a:extLst>
            </p:cNvPr>
            <p:cNvSpPr/>
            <p:nvPr/>
          </p:nvSpPr>
          <p:spPr>
            <a:xfrm>
              <a:off x="4790940" y="3539581"/>
              <a:ext cx="1486798" cy="1171667"/>
            </a:xfrm>
            <a:prstGeom prst="rect">
              <a:avLst/>
            </a:prstGeom>
            <a:ln>
              <a:noFill/>
            </a:ln>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145" tIns="17145" rIns="17145" bIns="17145" numCol="1" spcCol="1270" anchor="t" anchorCtr="0">
              <a:noAutofit/>
            </a:bodyPr>
            <a:lstStyle/>
            <a:p>
              <a:pPr marL="0" lvl="1" algn="ctr" defTabSz="400050">
                <a:lnSpc>
                  <a:spcPct val="150000"/>
                </a:lnSpc>
                <a:spcBef>
                  <a:spcPct val="0"/>
                </a:spcBef>
                <a:spcAft>
                  <a:spcPct val="15000"/>
                </a:spcAft>
              </a:pPr>
              <a:r>
                <a:rPr lang="es-419" sz="1000" kern="1200" dirty="0">
                  <a:latin typeface="Montserrat" panose="00000500000000000000" pitchFamily="2" charset="0"/>
                </a:rPr>
                <a:t>Cuestionario de auto relleno estructurado y preaprobado.</a:t>
              </a:r>
            </a:p>
          </p:txBody>
        </p:sp>
        <p:sp>
          <p:nvSpPr>
            <p:cNvPr id="26" name="Retângulo de cantos arredondados 50">
              <a:extLst>
                <a:ext uri="{FF2B5EF4-FFF2-40B4-BE49-F238E27FC236}">
                  <a16:creationId xmlns:a16="http://schemas.microsoft.com/office/drawing/2014/main" id="{4E61AEBF-1CD4-A20D-EE9A-12B56295D825}"/>
                </a:ext>
              </a:extLst>
            </p:cNvPr>
            <p:cNvSpPr/>
            <p:nvPr/>
          </p:nvSpPr>
          <p:spPr>
            <a:xfrm>
              <a:off x="6506902" y="3308717"/>
              <a:ext cx="1512000" cy="1584000"/>
            </a:xfrm>
            <a:prstGeom prst="roundRect">
              <a:avLst>
                <a:gd name="adj" fmla="val 10000"/>
              </a:avLst>
            </a:prstGeom>
            <a:ln>
              <a:solidFill>
                <a:srgbClr val="FF0000"/>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anchor="ctr"/>
            <a:lstStyle/>
            <a:p>
              <a:endParaRPr lang="es-419"/>
            </a:p>
          </p:txBody>
        </p:sp>
        <p:sp>
          <p:nvSpPr>
            <p:cNvPr id="27" name="Retângulo 26">
              <a:extLst>
                <a:ext uri="{FF2B5EF4-FFF2-40B4-BE49-F238E27FC236}">
                  <a16:creationId xmlns:a16="http://schemas.microsoft.com/office/drawing/2014/main" id="{7653D072-597D-ECFA-899F-5CC2DDFC2277}"/>
                </a:ext>
              </a:extLst>
            </p:cNvPr>
            <p:cNvSpPr/>
            <p:nvPr/>
          </p:nvSpPr>
          <p:spPr>
            <a:xfrm>
              <a:off x="6509084" y="3539581"/>
              <a:ext cx="1488071" cy="1171667"/>
            </a:xfrm>
            <a:prstGeom prst="rect">
              <a:avLst/>
            </a:prstGeom>
            <a:ln>
              <a:noFill/>
            </a:ln>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145" tIns="17145" rIns="17145" bIns="17145" numCol="1" spcCol="1270" anchor="t" anchorCtr="0">
              <a:noAutofit/>
            </a:bodyPr>
            <a:lstStyle/>
            <a:p>
              <a:pPr marL="0" lvl="1" algn="ctr" defTabSz="400050">
                <a:lnSpc>
                  <a:spcPct val="150000"/>
                </a:lnSpc>
                <a:spcBef>
                  <a:spcPct val="0"/>
                </a:spcBef>
                <a:spcAft>
                  <a:spcPct val="15000"/>
                </a:spcAft>
              </a:pPr>
              <a:r>
                <a:rPr lang="es-419" sz="1000" kern="1200" dirty="0">
                  <a:latin typeface="Montserrat" panose="00000500000000000000" pitchFamily="2" charset="0"/>
                </a:rPr>
                <a:t>Envío de enlaces con el cuestionario a los responsables de la información de los centros comerciales.</a:t>
              </a:r>
            </a:p>
          </p:txBody>
        </p:sp>
        <p:sp>
          <p:nvSpPr>
            <p:cNvPr id="34" name="Retângulo 33">
              <a:extLst>
                <a:ext uri="{FF2B5EF4-FFF2-40B4-BE49-F238E27FC236}">
                  <a16:creationId xmlns:a16="http://schemas.microsoft.com/office/drawing/2014/main" id="{FA960C5F-4C59-EBC0-285F-ACEB6153AF3F}"/>
                </a:ext>
              </a:extLst>
            </p:cNvPr>
            <p:cNvSpPr/>
            <p:nvPr/>
          </p:nvSpPr>
          <p:spPr>
            <a:xfrm>
              <a:off x="8271016" y="3539581"/>
              <a:ext cx="1486800" cy="1171667"/>
            </a:xfrm>
            <a:prstGeom prst="rect">
              <a:avLst/>
            </a:prstGeom>
            <a:ln>
              <a:noFill/>
            </a:ln>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17145" tIns="17145" rIns="17145" bIns="17145" numCol="1" spcCol="1270" anchor="t" anchorCtr="0">
              <a:noAutofit/>
            </a:bodyPr>
            <a:lstStyle/>
            <a:p>
              <a:pPr marL="0" lvl="1" algn="ctr" defTabSz="400050">
                <a:lnSpc>
                  <a:spcPct val="150000"/>
                </a:lnSpc>
                <a:spcBef>
                  <a:spcPct val="0"/>
                </a:spcBef>
                <a:spcAft>
                  <a:spcPct val="15000"/>
                </a:spcAft>
              </a:pPr>
              <a:r>
                <a:rPr lang="es-419" sz="1000" kern="1200" dirty="0">
                  <a:latin typeface="Montserrat" panose="00000500000000000000" pitchFamily="2" charset="0"/>
                </a:rPr>
                <a:t>Informe con consolidación de datos.</a:t>
              </a:r>
            </a:p>
          </p:txBody>
        </p:sp>
      </p:grpSp>
      <p:grpSp>
        <p:nvGrpSpPr>
          <p:cNvPr id="35" name="Grupo 43">
            <a:extLst>
              <a:ext uri="{FF2B5EF4-FFF2-40B4-BE49-F238E27FC236}">
                <a16:creationId xmlns:a16="http://schemas.microsoft.com/office/drawing/2014/main" id="{D8F89489-6256-AACA-4AF9-E8D65C1B5302}"/>
              </a:ext>
            </a:extLst>
          </p:cNvPr>
          <p:cNvGrpSpPr/>
          <p:nvPr/>
        </p:nvGrpSpPr>
        <p:grpSpPr>
          <a:xfrm>
            <a:off x="8266383" y="2581617"/>
            <a:ext cx="1483301" cy="503092"/>
            <a:chOff x="7225228" y="2349261"/>
            <a:chExt cx="1196711" cy="475892"/>
          </a:xfrm>
          <a:solidFill>
            <a:schemeClr val="tx1">
              <a:lumMod val="95000"/>
              <a:lumOff val="5000"/>
            </a:schemeClr>
          </a:solidFill>
          <a:effectLst>
            <a:outerShdw blurRad="50800" dist="38100" dir="2700000" algn="tl" rotWithShape="0">
              <a:prstClr val="black">
                <a:alpha val="40000"/>
              </a:prstClr>
            </a:outerShdw>
          </a:effectLst>
        </p:grpSpPr>
        <p:sp>
          <p:nvSpPr>
            <p:cNvPr id="36" name="Retângulo de cantos arredondados 44">
              <a:extLst>
                <a:ext uri="{FF2B5EF4-FFF2-40B4-BE49-F238E27FC236}">
                  <a16:creationId xmlns:a16="http://schemas.microsoft.com/office/drawing/2014/main" id="{303763C8-2384-5719-047D-A16782A2EDFA}"/>
                </a:ext>
              </a:extLst>
            </p:cNvPr>
            <p:cNvSpPr/>
            <p:nvPr/>
          </p:nvSpPr>
          <p:spPr>
            <a:xfrm>
              <a:off x="7225228" y="2349261"/>
              <a:ext cx="1196711" cy="475892"/>
            </a:xfrm>
            <a:prstGeom prst="roundRect">
              <a:avLst>
                <a:gd name="adj" fmla="val 10000"/>
              </a:avLst>
            </a:prstGeom>
            <a:grpFill/>
            <a:ln>
              <a:solidFill>
                <a:schemeClr val="tx1">
                  <a:lumMod val="95000"/>
                  <a:lumOff val="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7" name="Retângulo 36">
              <a:extLst>
                <a:ext uri="{FF2B5EF4-FFF2-40B4-BE49-F238E27FC236}">
                  <a16:creationId xmlns:a16="http://schemas.microsoft.com/office/drawing/2014/main" id="{488C7112-CCA7-E6C4-D9C6-D1B60390E1DD}"/>
                </a:ext>
              </a:extLst>
            </p:cNvPr>
            <p:cNvSpPr/>
            <p:nvPr/>
          </p:nvSpPr>
          <p:spPr>
            <a:xfrm>
              <a:off x="7239166" y="2363199"/>
              <a:ext cx="1168835" cy="448016"/>
            </a:xfrm>
            <a:prstGeom prst="rect">
              <a:avLst/>
            </a:prstGeom>
            <a:grpFill/>
            <a:ln>
              <a:solidFill>
                <a:schemeClr val="tx1">
                  <a:lumMod val="95000"/>
                  <a:lumOff val="5000"/>
                </a:schemeClr>
              </a:solidFill>
            </a:ln>
          </p:spPr>
          <p:style>
            <a:lnRef idx="0">
              <a:scrgbClr r="0" g="0" b="0"/>
            </a:lnRef>
            <a:fillRef idx="0">
              <a:scrgbClr r="0" g="0" b="0"/>
            </a:fillRef>
            <a:effectRef idx="0">
              <a:scrgbClr r="0" g="0" b="0"/>
            </a:effectRef>
            <a:fontRef idx="minor">
              <a:schemeClr val="lt1"/>
            </a:fontRef>
          </p:style>
          <p:txBody>
            <a:bodyPr spcFirstLastPara="0" vert="horz" wrap="square" lIns="24765" tIns="16510" rIns="24765" bIns="16510" numCol="1" spcCol="1270" anchor="ctr" anchorCtr="0">
              <a:noAutofit/>
            </a:bodyPr>
            <a:lstStyle/>
            <a:p>
              <a:pPr lvl="0" algn="ctr" defTabSz="577850">
                <a:lnSpc>
                  <a:spcPct val="90000"/>
                </a:lnSpc>
                <a:spcBef>
                  <a:spcPct val="0"/>
                </a:spcBef>
                <a:spcAft>
                  <a:spcPct val="35000"/>
                </a:spcAft>
              </a:pPr>
              <a:r>
                <a:rPr lang="es-419" sz="1300" kern="1200" dirty="0">
                  <a:latin typeface="Montserrat" panose="00000500000000000000" pitchFamily="2" charset="0"/>
                </a:rPr>
                <a:t>Resultados</a:t>
              </a:r>
            </a:p>
          </p:txBody>
        </p:sp>
      </p:grpSp>
      <p:grpSp>
        <p:nvGrpSpPr>
          <p:cNvPr id="48" name="Agrupar 47">
            <a:extLst>
              <a:ext uri="{FF2B5EF4-FFF2-40B4-BE49-F238E27FC236}">
                <a16:creationId xmlns:a16="http://schemas.microsoft.com/office/drawing/2014/main" id="{3DB6A498-AE9F-BBAF-7EF0-7CD6D524FA99}"/>
              </a:ext>
            </a:extLst>
          </p:cNvPr>
          <p:cNvGrpSpPr/>
          <p:nvPr/>
        </p:nvGrpSpPr>
        <p:grpSpPr>
          <a:xfrm rot="16200000">
            <a:off x="5192379" y="872576"/>
            <a:ext cx="143624" cy="8936434"/>
            <a:chOff x="6007598" y="-613220"/>
            <a:chExt cx="143624" cy="8936434"/>
          </a:xfrm>
        </p:grpSpPr>
        <p:cxnSp>
          <p:nvCxnSpPr>
            <p:cNvPr id="38" name="Conector reto 37">
              <a:extLst>
                <a:ext uri="{FF2B5EF4-FFF2-40B4-BE49-F238E27FC236}">
                  <a16:creationId xmlns:a16="http://schemas.microsoft.com/office/drawing/2014/main" id="{8CB371B8-13A2-F670-068E-2753ADEA7DC5}"/>
                </a:ext>
              </a:extLst>
            </p:cNvPr>
            <p:cNvCxnSpPr>
              <a:cxnSpLocks/>
            </p:cNvCxnSpPr>
            <p:nvPr/>
          </p:nvCxnSpPr>
          <p:spPr>
            <a:xfrm rot="5400000">
              <a:off x="1616153" y="3854997"/>
              <a:ext cx="8936434" cy="0"/>
            </a:xfrm>
            <a:prstGeom prst="line">
              <a:avLst/>
            </a:prstGeom>
            <a:ln w="952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nvGrpSpPr>
            <p:cNvPr id="39" name="Agrupar 38">
              <a:extLst>
                <a:ext uri="{FF2B5EF4-FFF2-40B4-BE49-F238E27FC236}">
                  <a16:creationId xmlns:a16="http://schemas.microsoft.com/office/drawing/2014/main" id="{58430B7F-7DE0-3666-5BBF-019D699F8000}"/>
                </a:ext>
              </a:extLst>
            </p:cNvPr>
            <p:cNvGrpSpPr/>
            <p:nvPr/>
          </p:nvGrpSpPr>
          <p:grpSpPr>
            <a:xfrm>
              <a:off x="6007598" y="584074"/>
              <a:ext cx="136272" cy="3606773"/>
              <a:chOff x="4304804" y="1727202"/>
              <a:chExt cx="136272" cy="3606773"/>
            </a:xfrm>
          </p:grpSpPr>
          <p:sp>
            <p:nvSpPr>
              <p:cNvPr id="40" name="Elipse 39">
                <a:extLst>
                  <a:ext uri="{FF2B5EF4-FFF2-40B4-BE49-F238E27FC236}">
                    <a16:creationId xmlns:a16="http://schemas.microsoft.com/office/drawing/2014/main" id="{B1C93C3D-F923-2BDC-CA5C-1B9D93EFE6DC}"/>
                  </a:ext>
                </a:extLst>
              </p:cNvPr>
              <p:cNvSpPr/>
              <p:nvPr/>
            </p:nvSpPr>
            <p:spPr>
              <a:xfrm>
                <a:off x="4305232" y="1727202"/>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419"/>
              </a:p>
            </p:txBody>
          </p:sp>
          <p:sp>
            <p:nvSpPr>
              <p:cNvPr id="42" name="Elipse 41">
                <a:extLst>
                  <a:ext uri="{FF2B5EF4-FFF2-40B4-BE49-F238E27FC236}">
                    <a16:creationId xmlns:a16="http://schemas.microsoft.com/office/drawing/2014/main" id="{B82D186F-265E-41C6-C7CB-B2E6DAED9853}"/>
                  </a:ext>
                </a:extLst>
              </p:cNvPr>
              <p:cNvSpPr/>
              <p:nvPr/>
            </p:nvSpPr>
            <p:spPr>
              <a:xfrm>
                <a:off x="4304804" y="3467349"/>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419"/>
              </a:p>
            </p:txBody>
          </p:sp>
          <p:sp>
            <p:nvSpPr>
              <p:cNvPr id="43" name="Elipse 42">
                <a:extLst>
                  <a:ext uri="{FF2B5EF4-FFF2-40B4-BE49-F238E27FC236}">
                    <a16:creationId xmlns:a16="http://schemas.microsoft.com/office/drawing/2014/main" id="{CEFF463F-7C89-4AEA-F90D-E293AB12ABDC}"/>
                  </a:ext>
                </a:extLst>
              </p:cNvPr>
              <p:cNvSpPr/>
              <p:nvPr/>
            </p:nvSpPr>
            <p:spPr>
              <a:xfrm>
                <a:off x="4304804" y="5198131"/>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419"/>
              </a:p>
            </p:txBody>
          </p:sp>
        </p:grpSp>
        <p:sp>
          <p:nvSpPr>
            <p:cNvPr id="45" name="Elipse 44">
              <a:extLst>
                <a:ext uri="{FF2B5EF4-FFF2-40B4-BE49-F238E27FC236}">
                  <a16:creationId xmlns:a16="http://schemas.microsoft.com/office/drawing/2014/main" id="{1A5C2449-9B76-4592-14F7-30EA35E93342}"/>
                </a:ext>
              </a:extLst>
            </p:cNvPr>
            <p:cNvSpPr/>
            <p:nvPr/>
          </p:nvSpPr>
          <p:spPr>
            <a:xfrm>
              <a:off x="6015378" y="5785788"/>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419"/>
            </a:p>
          </p:txBody>
        </p:sp>
        <p:sp>
          <p:nvSpPr>
            <p:cNvPr id="46" name="Elipse 45">
              <a:extLst>
                <a:ext uri="{FF2B5EF4-FFF2-40B4-BE49-F238E27FC236}">
                  <a16:creationId xmlns:a16="http://schemas.microsoft.com/office/drawing/2014/main" id="{5C44D504-5460-42AB-9AE6-5AB82BDA2224}"/>
                </a:ext>
              </a:extLst>
            </p:cNvPr>
            <p:cNvSpPr/>
            <p:nvPr/>
          </p:nvSpPr>
          <p:spPr>
            <a:xfrm>
              <a:off x="6012518" y="7530917"/>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419"/>
            </a:p>
          </p:txBody>
        </p:sp>
      </p:grpSp>
      <p:pic>
        <p:nvPicPr>
          <p:cNvPr id="52" name="Imagem 51" descr="Estação de trem&#10;&#10;Descrição gerada automaticamente com confiança média">
            <a:extLst>
              <a:ext uri="{FF2B5EF4-FFF2-40B4-BE49-F238E27FC236}">
                <a16:creationId xmlns:a16="http://schemas.microsoft.com/office/drawing/2014/main" id="{15DCDC23-2CE7-35E0-D18A-44D46004F6AD}"/>
              </a:ext>
            </a:extLst>
          </p:cNvPr>
          <p:cNvPicPr>
            <a:picLocks noChangeAspect="1"/>
          </p:cNvPicPr>
          <p:nvPr/>
        </p:nvPicPr>
        <p:blipFill rotWithShape="1">
          <a:blip r:embed="rId3"/>
          <a:srcRect l="32923" r="24680"/>
          <a:stretch/>
        </p:blipFill>
        <p:spPr>
          <a:xfrm>
            <a:off x="10254414" y="0"/>
            <a:ext cx="1937586" cy="6858000"/>
          </a:xfrm>
          <a:prstGeom prst="rect">
            <a:avLst/>
          </a:prstGeom>
        </p:spPr>
      </p:pic>
      <p:sp>
        <p:nvSpPr>
          <p:cNvPr id="2" name="Retângulo 1">
            <a:extLst>
              <a:ext uri="{FF2B5EF4-FFF2-40B4-BE49-F238E27FC236}">
                <a16:creationId xmlns:a16="http://schemas.microsoft.com/office/drawing/2014/main" id="{EAA4B905-6001-8CB2-0CB8-B0E0F20427E0}"/>
              </a:ext>
            </a:extLst>
          </p:cNvPr>
          <p:cNvSpPr/>
          <p:nvPr/>
        </p:nvSpPr>
        <p:spPr>
          <a:xfrm>
            <a:off x="-1522" y="0"/>
            <a:ext cx="797496" cy="6858000"/>
          </a:xfrm>
          <a:prstGeom prst="rect">
            <a:avLst/>
          </a:prstGeom>
          <a:solidFill>
            <a:srgbClr val="E04C34"/>
          </a:solidFill>
          <a:ln>
            <a:solidFill>
              <a:srgbClr val="E04C3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419" b="0" i="0" u="none" strike="noStrike" kern="1200" cap="none" spc="0" normalizeH="0" baseline="0">
              <a:ln>
                <a:noFill/>
              </a:ln>
              <a:solidFill>
                <a:prstClr val="white"/>
              </a:solidFill>
              <a:effectLst/>
              <a:uLnTx/>
              <a:uFillTx/>
              <a:latin typeface="Calibri" panose="020F0502020204030204"/>
              <a:ea typeface="+mn-ea"/>
              <a:cs typeface="+mn-cs"/>
            </a:endParaRPr>
          </a:p>
        </p:txBody>
      </p:sp>
      <p:sp>
        <p:nvSpPr>
          <p:cNvPr id="4" name="Retângulo: Cantos Arredondados 3">
            <a:extLst>
              <a:ext uri="{FF2B5EF4-FFF2-40B4-BE49-F238E27FC236}">
                <a16:creationId xmlns:a16="http://schemas.microsoft.com/office/drawing/2014/main" id="{DE5D137F-A9C1-39CF-F28D-984B56A00CFE}"/>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rPr>
              <a:t>5</a:t>
            </a:r>
          </a:p>
        </p:txBody>
      </p:sp>
      <p:sp>
        <p:nvSpPr>
          <p:cNvPr id="11" name="Retângulo: Cantos Arredondados 10">
            <a:hlinkClick r:id="rId4" action="ppaction://hlinksldjump"/>
            <a:extLst>
              <a:ext uri="{FF2B5EF4-FFF2-40B4-BE49-F238E27FC236}">
                <a16:creationId xmlns:a16="http://schemas.microsoft.com/office/drawing/2014/main" id="{2D4AD203-C1D8-EBBD-C02B-065A6FD89F0D}"/>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40625618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996450" y="2738608"/>
            <a:ext cx="3725700"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Cantidad de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chemeClr val="accent1">
                    <a:lumMod val="75000"/>
                  </a:schemeClr>
                </a:solidFill>
                <a:latin typeface="Montserrat" panose="00000500000000000000" pitchFamily="2" charset="0"/>
                <a:cs typeface="Segoe UI" panose="020B0502040204020203" pitchFamily="34" charset="0"/>
              </a:rPr>
              <a:t>por ciudad</a:t>
            </a:r>
          </a:p>
        </p:txBody>
      </p:sp>
      <p:sp>
        <p:nvSpPr>
          <p:cNvPr id="3" name="Elipse 2">
            <a:extLst>
              <a:ext uri="{FF2B5EF4-FFF2-40B4-BE49-F238E27FC236}">
                <a16:creationId xmlns:a16="http://schemas.microsoft.com/office/drawing/2014/main" id="{7D640E71-6146-68E9-FBE2-20B6F6C18756}"/>
              </a:ext>
            </a:extLst>
          </p:cNvPr>
          <p:cNvSpPr/>
          <p:nvPr/>
        </p:nvSpPr>
        <p:spPr>
          <a:xfrm>
            <a:off x="789223" y="2877384"/>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854736" y="-1836275"/>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7" name="Tabela 6">
            <a:extLst>
              <a:ext uri="{FF2B5EF4-FFF2-40B4-BE49-F238E27FC236}">
                <a16:creationId xmlns:a16="http://schemas.microsoft.com/office/drawing/2014/main" id="{AB49BEC5-BD74-02E4-E901-9718AAA904CE}"/>
              </a:ext>
            </a:extLst>
          </p:cNvPr>
          <p:cNvGraphicFramePr>
            <a:graphicFrameLocks noGrp="1"/>
          </p:cNvGraphicFramePr>
          <p:nvPr>
            <p:extLst>
              <p:ext uri="{D42A27DB-BD31-4B8C-83A1-F6EECF244321}">
                <p14:modId xmlns:p14="http://schemas.microsoft.com/office/powerpoint/2010/main" val="758800309"/>
              </p:ext>
            </p:extLst>
          </p:nvPr>
        </p:nvGraphicFramePr>
        <p:xfrm>
          <a:off x="5314953" y="-1"/>
          <a:ext cx="6119999" cy="1843103"/>
        </p:xfrm>
        <a:graphic>
          <a:graphicData uri="http://schemas.openxmlformats.org/drawingml/2006/table">
            <a:tbl>
              <a:tblPr/>
              <a:tblGrid>
                <a:gridCol w="1963815">
                  <a:extLst>
                    <a:ext uri="{9D8B030D-6E8A-4147-A177-3AD203B41FA5}">
                      <a16:colId xmlns:a16="http://schemas.microsoft.com/office/drawing/2014/main" val="1127881820"/>
                    </a:ext>
                  </a:extLst>
                </a:gridCol>
                <a:gridCol w="1963815">
                  <a:extLst>
                    <a:ext uri="{9D8B030D-6E8A-4147-A177-3AD203B41FA5}">
                      <a16:colId xmlns:a16="http://schemas.microsoft.com/office/drawing/2014/main" val="2970011193"/>
                    </a:ext>
                  </a:extLst>
                </a:gridCol>
                <a:gridCol w="2192369">
                  <a:extLst>
                    <a:ext uri="{9D8B030D-6E8A-4147-A177-3AD203B41FA5}">
                      <a16:colId xmlns:a16="http://schemas.microsoft.com/office/drawing/2014/main" val="17638962"/>
                    </a:ext>
                  </a:extLst>
                </a:gridCol>
              </a:tblGrid>
              <a:tr h="557278">
                <a:tc>
                  <a:txBody>
                    <a:bodyPr/>
                    <a:lstStyle/>
                    <a:p>
                      <a:pPr algn="ctr" fontAlgn="b"/>
                      <a:r>
                        <a:rPr lang="es-419" sz="1400" b="1" i="0" u="none" strike="noStrike" noProof="0" dirty="0">
                          <a:solidFill>
                            <a:schemeClr val="bg1"/>
                          </a:solidFill>
                          <a:effectLst/>
                          <a:latin typeface="Montserrat" panose="00000500000000000000" pitchFamily="2" charset="0"/>
                        </a:rPr>
                        <a:t>Ciudad</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1400" b="1" i="0" u="none" strike="noStrike" kern="1200" dirty="0">
                          <a:solidFill>
                            <a:schemeClr val="bg1"/>
                          </a:solidFill>
                          <a:effectLst/>
                          <a:latin typeface="Montserrat" panose="00000500000000000000" pitchFamily="2" charset="0"/>
                          <a:ea typeface="+mn-ea"/>
                          <a:cs typeface="+mn-cs"/>
                        </a:rPr>
                        <a:t>Estado</a:t>
                      </a: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tc>
                  <a:txBody>
                    <a:bodyPr/>
                    <a:lstStyle/>
                    <a:p>
                      <a:pPr algn="ctr" fontAlgn="b"/>
                      <a:r>
                        <a:rPr lang="es-419" sz="1400" b="1" u="none" strike="noStrike" noProof="0" dirty="0">
                          <a:solidFill>
                            <a:schemeClr val="bg1"/>
                          </a:solidFill>
                          <a:effectLst/>
                          <a:latin typeface="Montserrat" panose="00000500000000000000" pitchFamily="2" charset="0"/>
                        </a:rPr>
                        <a:t>Cantidad de Centros Comerciales</a:t>
                      </a:r>
                      <a:endParaRPr lang="es-419" sz="1400" b="1" i="0" u="none" strike="noStrike" noProof="0" dirty="0">
                        <a:solidFill>
                          <a:schemeClr val="bg1"/>
                        </a:solidFill>
                        <a:effectLst/>
                        <a:latin typeface="Montserrat" panose="00000500000000000000" pitchFamily="2" charset="0"/>
                      </a:endParaRPr>
                    </a:p>
                  </a:txBody>
                  <a:tcPr marL="6799" marR="6799" marT="6799"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6"/>
                    </a:solidFill>
                  </a:tcPr>
                </a:tc>
                <a:extLst>
                  <a:ext uri="{0D108BD9-81ED-4DB2-BD59-A6C34878D82A}">
                    <a16:rowId xmlns:a16="http://schemas.microsoft.com/office/drawing/2014/main" val="3012483457"/>
                  </a:ext>
                </a:extLst>
              </a:tr>
              <a:tr h="346102">
                <a:tc>
                  <a:txBody>
                    <a:bodyPr/>
                    <a:lstStyle/>
                    <a:p>
                      <a:pPr algn="ctr" fontAlgn="b"/>
                      <a:r>
                        <a:rPr lang="pt-BR" sz="1100" b="0" i="0" u="none" strike="noStrike" dirty="0">
                          <a:solidFill>
                            <a:srgbClr val="000000"/>
                          </a:solidFill>
                          <a:effectLst/>
                          <a:latin typeface="Montserrat" panose="00000500000000000000" pitchFamily="2" charset="0"/>
                        </a:rPr>
                        <a:t>Varginha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Minas Gerais</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1307562550"/>
                  </a:ext>
                </a:extLst>
              </a:tr>
              <a:tr h="313241">
                <a:tc>
                  <a:txBody>
                    <a:bodyPr/>
                    <a:lstStyle/>
                    <a:p>
                      <a:pPr algn="ctr" fontAlgn="b"/>
                      <a:r>
                        <a:rPr lang="pt-BR" sz="1100" b="0" i="0" u="none" strike="noStrike" dirty="0">
                          <a:solidFill>
                            <a:srgbClr val="000000"/>
                          </a:solidFill>
                          <a:effectLst/>
                          <a:latin typeface="Montserrat" panose="00000500000000000000" pitchFamily="2" charset="0"/>
                        </a:rPr>
                        <a:t>Várzea Grande</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Mato Grosso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3054193406"/>
                  </a:ext>
                </a:extLst>
              </a:tr>
              <a:tr h="313241">
                <a:tc>
                  <a:txBody>
                    <a:bodyPr/>
                    <a:lstStyle/>
                    <a:p>
                      <a:pPr algn="ctr" fontAlgn="b"/>
                      <a:r>
                        <a:rPr lang="pt-BR" sz="1100" b="0" i="0" u="none" strike="noStrike">
                          <a:solidFill>
                            <a:srgbClr val="000000"/>
                          </a:solidFill>
                          <a:effectLst/>
                          <a:latin typeface="Montserrat" panose="00000500000000000000" pitchFamily="2" charset="0"/>
                        </a:rPr>
                        <a:t>Várzea Paulista</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São Paulo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D5E3CF"/>
                    </a:solidFill>
                  </a:tcPr>
                </a:tc>
                <a:extLst>
                  <a:ext uri="{0D108BD9-81ED-4DB2-BD59-A6C34878D82A}">
                    <a16:rowId xmlns:a16="http://schemas.microsoft.com/office/drawing/2014/main" val="2029500507"/>
                  </a:ext>
                </a:extLst>
              </a:tr>
              <a:tr h="313241">
                <a:tc>
                  <a:txBody>
                    <a:bodyPr/>
                    <a:lstStyle/>
                    <a:p>
                      <a:pPr algn="ctr" fontAlgn="b"/>
                      <a:r>
                        <a:rPr lang="pt-BR" sz="1100" b="0" i="0" u="none" strike="noStrike">
                          <a:solidFill>
                            <a:srgbClr val="000000"/>
                          </a:solidFill>
                          <a:effectLst/>
                          <a:latin typeface="Montserrat" panose="00000500000000000000" pitchFamily="2" charset="0"/>
                        </a:rPr>
                        <a:t>Vitória de Santo Antão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a:solidFill>
                            <a:srgbClr val="000000"/>
                          </a:solidFill>
                          <a:effectLst/>
                          <a:latin typeface="Montserrat" panose="00000500000000000000" pitchFamily="2" charset="0"/>
                        </a:rPr>
                        <a:t>Pernambuco</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tc>
                  <a:txBody>
                    <a:bodyPr/>
                    <a:lstStyle/>
                    <a:p>
                      <a:pPr algn="ctr" fontAlgn="b"/>
                      <a:r>
                        <a:rPr lang="pt-BR" sz="1100" b="0" i="0" u="none" strike="noStrike" dirty="0">
                          <a:solidFill>
                            <a:srgbClr val="000000"/>
                          </a:solidFill>
                          <a:effectLst/>
                          <a:latin typeface="Montserrat" panose="00000500000000000000" pitchFamily="2" charset="0"/>
                        </a:rPr>
                        <a:t>1</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EBF1E9"/>
                    </a:solidFill>
                  </a:tcPr>
                </a:tc>
                <a:extLst>
                  <a:ext uri="{0D108BD9-81ED-4DB2-BD59-A6C34878D82A}">
                    <a16:rowId xmlns:a16="http://schemas.microsoft.com/office/drawing/2014/main" val="677110436"/>
                  </a:ext>
                </a:extLst>
              </a:tr>
            </a:tbl>
          </a:graphicData>
        </a:graphic>
      </p:graphicFrame>
      <p:grpSp>
        <p:nvGrpSpPr>
          <p:cNvPr id="14" name="Agrupar 13">
            <a:extLst>
              <a:ext uri="{FF2B5EF4-FFF2-40B4-BE49-F238E27FC236}">
                <a16:creationId xmlns:a16="http://schemas.microsoft.com/office/drawing/2014/main" id="{4DCEAE69-5935-0084-38A7-908744AA437A}"/>
              </a:ext>
            </a:extLst>
          </p:cNvPr>
          <p:cNvGrpSpPr/>
          <p:nvPr/>
        </p:nvGrpSpPr>
        <p:grpSpPr>
          <a:xfrm>
            <a:off x="-23643" y="-165100"/>
            <a:ext cx="474964" cy="7020058"/>
            <a:chOff x="-23643" y="-165100"/>
            <a:chExt cx="474964" cy="7020058"/>
          </a:xfrm>
        </p:grpSpPr>
        <p:sp>
          <p:nvSpPr>
            <p:cNvPr id="15" name="Retângulo 14">
              <a:extLst>
                <a:ext uri="{FF2B5EF4-FFF2-40B4-BE49-F238E27FC236}">
                  <a16:creationId xmlns:a16="http://schemas.microsoft.com/office/drawing/2014/main" id="{191DD0BD-C40B-1747-BD74-FC338050F8D9}"/>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Retângulo 15">
              <a:extLst>
                <a:ext uri="{FF2B5EF4-FFF2-40B4-BE49-F238E27FC236}">
                  <a16:creationId xmlns:a16="http://schemas.microsoft.com/office/drawing/2014/main" id="{2F6AA702-5F02-F687-3C07-F9ECF50FED48}"/>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Retângulo 16">
              <a:extLst>
                <a:ext uri="{FF2B5EF4-FFF2-40B4-BE49-F238E27FC236}">
                  <a16:creationId xmlns:a16="http://schemas.microsoft.com/office/drawing/2014/main" id="{CC9E078A-6CC7-233B-A732-12A406F88795}"/>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6" name="CaixaDeTexto 5">
            <a:extLst>
              <a:ext uri="{FF2B5EF4-FFF2-40B4-BE49-F238E27FC236}">
                <a16:creationId xmlns:a16="http://schemas.microsoft.com/office/drawing/2014/main" id="{AFF6AF36-160F-5E06-2E42-E8D887A4F835}"/>
              </a:ext>
            </a:extLst>
          </p:cNvPr>
          <p:cNvSpPr txBox="1"/>
          <p:nvPr/>
        </p:nvSpPr>
        <p:spPr>
          <a:xfrm>
            <a:off x="996450" y="4829308"/>
            <a:ext cx="3725700" cy="507831"/>
          </a:xfrm>
          <a:prstGeom prst="rect">
            <a:avLst/>
          </a:prstGeom>
          <a:noFill/>
        </p:spPr>
        <p:txBody>
          <a:bodyPr wrap="square" rtlCol="0">
            <a:spAutoFit/>
          </a:bodyPr>
          <a:lstStyle/>
          <a:p>
            <a:pPr algn="just"/>
            <a:r>
              <a:rPr lang="es-ES" sz="900" dirty="0">
                <a:latin typeface="Montserrat" panose="00000500000000000000" pitchFamily="2" charset="0"/>
                <a:cs typeface="Calibri" panose="020F0502020204030204" pitchFamily="34" charset="0"/>
              </a:rPr>
              <a:t>Nota: Al contar el número de ciudades con centros comerciales, se incluyen aquellas con centros comerciales por inaugurar en 2023.</a:t>
            </a:r>
            <a:endParaRPr lang="es-419" sz="900" dirty="0">
              <a:latin typeface="Montserrat" panose="00000500000000000000" pitchFamily="2" charset="0"/>
              <a:cs typeface="Calibri" panose="020F0502020204030204" pitchFamily="34" charset="0"/>
            </a:endParaRPr>
          </a:p>
        </p:txBody>
      </p:sp>
      <p:sp>
        <p:nvSpPr>
          <p:cNvPr id="5" name="Retângulo: Cantos Arredondados 4">
            <a:extLst>
              <a:ext uri="{FF2B5EF4-FFF2-40B4-BE49-F238E27FC236}">
                <a16:creationId xmlns:a16="http://schemas.microsoft.com/office/drawing/2014/main" id="{ECC7E38D-1EF2-9F44-63E5-6880EBC6D18D}"/>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50</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8" name="Retângulo: Cantos Arredondados 7">
            <a:hlinkClick r:id="rId3" action="ppaction://hlinksldjump"/>
            <a:extLst>
              <a:ext uri="{FF2B5EF4-FFF2-40B4-BE49-F238E27FC236}">
                <a16:creationId xmlns:a16="http://schemas.microsoft.com/office/drawing/2014/main" id="{0E25EAC9-BEB1-7639-F130-197FA30FF855}"/>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09041504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2475821126"/>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9">
                  <a:extLst>
                    <a:ext uri="{9D8B030D-6E8A-4147-A177-3AD203B41FA5}">
                      <a16:colId xmlns:a16="http://schemas.microsoft.com/office/drawing/2014/main" val="3049885317"/>
                    </a:ext>
                  </a:extLst>
                </a:gridCol>
                <a:gridCol w="1662129">
                  <a:extLst>
                    <a:ext uri="{9D8B030D-6E8A-4147-A177-3AD203B41FA5}">
                      <a16:colId xmlns:a16="http://schemas.microsoft.com/office/drawing/2014/main" val="867868816"/>
                    </a:ext>
                  </a:extLst>
                </a:gridCol>
                <a:gridCol w="1662129">
                  <a:extLst>
                    <a:ext uri="{9D8B030D-6E8A-4147-A177-3AD203B41FA5}">
                      <a16:colId xmlns:a16="http://schemas.microsoft.com/office/drawing/2014/main" val="3117169216"/>
                    </a:ext>
                  </a:extLst>
                </a:gridCol>
                <a:gridCol w="1662129">
                  <a:extLst>
                    <a:ext uri="{9D8B030D-6E8A-4147-A177-3AD203B41FA5}">
                      <a16:colId xmlns:a16="http://schemas.microsoft.com/office/drawing/2014/main" val="1852995145"/>
                    </a:ext>
                  </a:extLst>
                </a:gridCol>
                <a:gridCol w="1163485">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solidFill>
                      <a:schemeClr val="accent6"/>
                    </a:solidFill>
                  </a:tcP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Águas Claras Shopping</a:t>
                      </a:r>
                    </a:p>
                  </a:txBody>
                  <a:tcPr marL="9525" marR="9525" marT="9525" marB="0" anchor="ctr">
                    <a:solidFill>
                      <a:srgbClr val="D5E3CF"/>
                    </a:solidFill>
                  </a:tcPr>
                </a:tc>
                <a:tc>
                  <a:txBody>
                    <a:bodyPr/>
                    <a:lstStyle/>
                    <a:p>
                      <a:pPr algn="ctr" fontAlgn="b"/>
                      <a:r>
                        <a:rPr lang="pt-BR" sz="900" b="0" i="0" u="none" strike="noStrike" dirty="0">
                          <a:solidFill>
                            <a:srgbClr val="000000"/>
                          </a:solidFill>
                          <a:effectLst/>
                          <a:latin typeface="Montserrat" panose="00000500000000000000" pitchFamily="2" charset="0"/>
                        </a:rPr>
                        <a:t>Operandi Desenvolvimento Organizacional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Brasília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Distrito Federal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6.556</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a:solidFill>
                            <a:srgbClr val="000000"/>
                          </a:solidFill>
                          <a:effectLst/>
                          <a:latin typeface="Montserrat" panose="00000500000000000000" pitchFamily="2" charset="0"/>
                        </a:rPr>
                        <a:t>Águas Lindas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Terral Shopping Centers</a:t>
                      </a:r>
                    </a:p>
                  </a:txBody>
                  <a:tcPr marL="9525" marR="9525" marT="9525" marB="0" anchor="ctr">
                    <a:solidFill>
                      <a:srgbClr val="EBF1E9"/>
                    </a:solidFill>
                  </a:tcPr>
                </a:tc>
                <a:tc>
                  <a:txBody>
                    <a:bodyPr/>
                    <a:lstStyle/>
                    <a:p>
                      <a:pPr algn="ctr" fontAlgn="b"/>
                      <a:r>
                        <a:rPr lang="pt-BR" sz="900" b="0" i="0" u="none" strike="noStrike">
                          <a:solidFill>
                            <a:srgbClr val="000000"/>
                          </a:solidFill>
                          <a:effectLst/>
                          <a:latin typeface="Montserrat" panose="00000500000000000000" pitchFamily="2" charset="0"/>
                        </a:rPr>
                        <a:t>Águas Lindas de 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15.206</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a:solidFill>
                            <a:srgbClr val="000000"/>
                          </a:solidFill>
                          <a:effectLst/>
                          <a:latin typeface="Montserrat" panose="00000500000000000000" pitchFamily="2" charset="0"/>
                        </a:rPr>
                        <a:t>Alameda Juiz De Fora</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Juiz de Fora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10.672</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Alameda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Lumine</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Brasília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Distrito Federal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13.520</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Alpha Square Mall</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Barueri</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5.300</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Alto da XV Mall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Argo Desenvolvimento e Gestão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Curitiba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4.426</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Amapá Garden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Tenco Shopping Centers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Macapá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Amapá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30.787</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Amazonas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Manaus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Amazonas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38.507</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Américas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Argo Desenvolvimento e Gestão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35.000</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Anashopping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Anápolis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29.547</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Anchieta Garden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Tenco Shopping Centers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Belo Horizonte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10.385</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Anhanguera Parque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Cajamar</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17.403</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Aparecida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Argo Desenvolvimento e Gestão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Aparecida de Goiânia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22.703</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Aracaju Parque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Aracaju</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Sergipe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19.300</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Araçatuba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Araçatuba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11.381</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Araguaia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Maia E Borba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Goiânia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21.074</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Arapiraca Garden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Tenco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Arapiraca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Alagoas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30.710</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Atrium Shopping Santo André</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Santo André</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32.559</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Aurora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LPSIS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Londrina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18.505</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Balneário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Almeida Junior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Balneário Camboriú</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43.497</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1" y="3548317"/>
            <a:ext cx="2486550"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6A770816-26E3-365F-629C-D7F3DF8C4B7A}"/>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51</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3BB06101-2C0E-F57B-AFE6-31D9B63F0698}"/>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87899008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460883129"/>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Bangu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57.982</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Barbacena Shopping Center</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Barbacena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15.498</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Barra Center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Barra do Garças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Mato Grosso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13.280</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Barra Garden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9.950</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BarraShopping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Multiplan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77.672</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Barrashoppingsul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Multiplan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Porto Alegre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72.102</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Bauru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Bauru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24.624</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Bebedouro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Cutrale Empreendimentos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Bebedouro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9.413</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Beiramar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Florianópolis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25.000</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Bella Città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Sbc Administração E Participações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Passo Fundo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15.000</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Betim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Landis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Betim</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19.200</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Bh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Multiplan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Belo Horizonte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46.976</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Big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Contagem</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17.368</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Boavista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Argo Desenvolvimento e Gestão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26.196</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Bossa Nova Mall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Saphyr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8.200</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Botafogo Praia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Ancar Ivanhoe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16.311</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Boulevard Assis Brasil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Masseratti Adm Emp Imobiliários E Participações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Porto Alegre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6.300</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Boulevard Center Muriaé</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Lumar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Muriaé</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8.000</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Boulevard Cidade </a:t>
                      </a:r>
                      <a:r>
                        <a:rPr lang="pt-BR" sz="900" b="0" i="0" u="none" strike="noStrike" dirty="0">
                          <a:solidFill>
                            <a:srgbClr val="000000"/>
                          </a:solidFill>
                          <a:effectLst/>
                          <a:latin typeface="Montserrat" panose="00000500000000000000" pitchFamily="2" charset="0"/>
                        </a:rPr>
                        <a:t>- Botucatu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Zanetti Guimaraes Administradora Ltda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Botucatu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5.259</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Boulevard Londrina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NIAD</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Londrina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48.104</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1" y="3548317"/>
            <a:ext cx="2486550"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6D140037-F0AF-128D-45F5-49CC22DCE043}"/>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52</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3C0F4921-2D60-641D-ABB6-F4CDC8C8443D}"/>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7192130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2130030929"/>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Boulevard Maricá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Soul 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Maricá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4.976</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Boulevard Shopping Bauru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Bauru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34.661</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Boulevard Shopping Belém</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Aliansce Sonae + </a:t>
                      </a:r>
                      <a:r>
                        <a:rPr lang="pt-BR" sz="900" b="0" i="0" u="none" strike="noStrike" dirty="0" err="1">
                          <a:solidFill>
                            <a:srgbClr val="000000"/>
                          </a:solidFill>
                          <a:effectLst/>
                          <a:latin typeface="Montserrat" panose="00000500000000000000" pitchFamily="2" charset="0"/>
                        </a:rPr>
                        <a:t>brMalls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Belém</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39.205</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Boulevard Shopping Belo Horizonte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Aliansce Sonae + </a:t>
                      </a:r>
                      <a:r>
                        <a:rPr lang="pt-BR" sz="900" b="0" i="0" u="none" strike="noStrike" dirty="0" err="1">
                          <a:solidFill>
                            <a:srgbClr val="000000"/>
                          </a:solidFill>
                          <a:effectLst/>
                          <a:latin typeface="Montserrat" panose="00000500000000000000" pitchFamily="2" charset="0"/>
                        </a:rPr>
                        <a:t>brMalls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Belo Horizonte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41.672</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dirty="0">
                          <a:solidFill>
                            <a:srgbClr val="000000"/>
                          </a:solidFill>
                          <a:effectLst/>
                          <a:latin typeface="Montserrat" panose="00000500000000000000" pitchFamily="2" charset="0"/>
                        </a:rPr>
                        <a:t>Boulevard Shopping Brasília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NIAD</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Brasília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Distrito Federal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17.992</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dirty="0">
                          <a:solidFill>
                            <a:srgbClr val="000000"/>
                          </a:solidFill>
                          <a:effectLst/>
                          <a:latin typeface="Montserrat" panose="00000500000000000000" pitchFamily="2" charset="0"/>
                        </a:rPr>
                        <a:t>Boulevard Shopping Camaçari</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Lumine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Camaçari</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Bahia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19.832</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dirty="0">
                          <a:solidFill>
                            <a:srgbClr val="000000"/>
                          </a:solidFill>
                          <a:effectLst/>
                          <a:latin typeface="Montserrat" panose="00000500000000000000" pitchFamily="2" charset="0"/>
                        </a:rPr>
                        <a:t>Boulevard Shopping Campos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Campos dos Goytacazes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27.447</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nn-NO" sz="900" b="0" i="0" u="none" strike="noStrike" dirty="0">
                          <a:solidFill>
                            <a:srgbClr val="000000"/>
                          </a:solidFill>
                          <a:effectLst/>
                          <a:latin typeface="Montserrat" panose="00000500000000000000" pitchFamily="2" charset="0"/>
                        </a:rPr>
                        <a:t>Boulevard Shopping Feira De Santana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Feira de Santana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Bahia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19.996</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Boulevard Shopping Mogi Guaçu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JRA Administradora de Imoveis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Mogi Guaçu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29.124</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dirty="0">
                          <a:solidFill>
                            <a:srgbClr val="000000"/>
                          </a:solidFill>
                          <a:effectLst/>
                          <a:latin typeface="Montserrat" panose="00000500000000000000" pitchFamily="2" charset="0"/>
                        </a:rPr>
                        <a:t>Boulevard Shopping Vila Velha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NIAD</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Vila Velha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Espírito Santo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37.828</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dirty="0">
                          <a:solidFill>
                            <a:srgbClr val="000000"/>
                          </a:solidFill>
                          <a:effectLst/>
                          <a:latin typeface="Montserrat" panose="00000500000000000000" pitchFamily="2" charset="0"/>
                        </a:rPr>
                        <a:t>Boulevard Shopping Vitória da Conquista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Vitória da Conquista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Bahia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19.354</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dirty="0">
                          <a:solidFill>
                            <a:srgbClr val="000000"/>
                          </a:solidFill>
                          <a:effectLst/>
                          <a:latin typeface="Montserrat" panose="00000500000000000000" pitchFamily="2" charset="0"/>
                        </a:rPr>
                        <a:t>Bourbon Canoas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Airaz Administradora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Canoas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10.780</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Bourbon Passo Fundo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Airaz Administradora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Passo Fundo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16.800</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dirty="0">
                          <a:solidFill>
                            <a:srgbClr val="000000"/>
                          </a:solidFill>
                          <a:effectLst/>
                          <a:latin typeface="Montserrat" panose="00000500000000000000" pitchFamily="2" charset="0"/>
                        </a:rPr>
                        <a:t>Bourbon Shopping Assis Brasil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Airaz Administradora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Porto Alegre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18.856</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dirty="0">
                          <a:solidFill>
                            <a:srgbClr val="000000"/>
                          </a:solidFill>
                          <a:effectLst/>
                          <a:latin typeface="Montserrat" panose="00000500000000000000" pitchFamily="2" charset="0"/>
                        </a:rPr>
                        <a:t>Bourbon Shopping Country</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Airaz Administradora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Porto Alegre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28.862</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dirty="0">
                          <a:solidFill>
                            <a:srgbClr val="000000"/>
                          </a:solidFill>
                          <a:effectLst/>
                          <a:latin typeface="Montserrat" panose="00000500000000000000" pitchFamily="2" charset="0"/>
                        </a:rPr>
                        <a:t>Bourbon Shopping Ipiranga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Airaz Administradora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Porto Alegre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24.482</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dirty="0">
                          <a:solidFill>
                            <a:srgbClr val="000000"/>
                          </a:solidFill>
                          <a:effectLst/>
                          <a:latin typeface="Montserrat" panose="00000500000000000000" pitchFamily="2" charset="0"/>
                        </a:rPr>
                        <a:t>Bourbon Shopping Novo Hamburgo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Airaz Administradora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Novo Hamburgo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20.356</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dirty="0">
                          <a:solidFill>
                            <a:srgbClr val="000000"/>
                          </a:solidFill>
                          <a:effectLst/>
                          <a:latin typeface="Montserrat" panose="00000500000000000000" pitchFamily="2" charset="0"/>
                        </a:rPr>
                        <a:t>Bourbon Shopping San Pellegrino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Airaz Administradora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Caxias do Sul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17.270</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Bourbon Shopping São Leopoldo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Airaz Administradora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Leopoldo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14.960</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Bourbon Shopping 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Airaz Administradora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50.242</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0" y="354831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EB072DDE-2709-E83A-F59E-7D0AE1A52F05}"/>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53</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F04E5367-65EA-C048-9A5C-7E8281F1BA95}"/>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82702996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3194948652"/>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Bourbon Shopping Teresópolis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Airaz Administradora Administradora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Porto Alegre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9.039</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Bourbon Shopping </a:t>
                      </a:r>
                      <a:r>
                        <a:rPr lang="pt-BR" sz="900" b="0" i="0" u="none" strike="noStrike" dirty="0" err="1">
                          <a:solidFill>
                            <a:srgbClr val="000000"/>
                          </a:solidFill>
                          <a:effectLst/>
                          <a:latin typeface="Montserrat" panose="00000500000000000000" pitchFamily="2" charset="0"/>
                        </a:rPr>
                        <a:t>Wallig</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Airaz Administradora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Porto Alegre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43.461</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Bragança Garden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Tenco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Bragança Paulista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25.942</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Brasil Center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ABL Prime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Valparaíso de 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12.300</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Brasil Park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Terral Shopping Centers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Anápolis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21.683</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Brasília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Paulo Octavio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Brasília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Distrito Federal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18.500</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BravaMall</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Itajaí</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5.455</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Brisamar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Mendes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Vicente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16.292</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Buena Vista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Transcer Construtora E Administradora De Imóveis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Goiânia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8.500</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Buriti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Terral Shopping Centers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Aparecida de Goiânia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41.015</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Buriti Shopping Guará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Terral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Guaratinguetá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20.232</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Buriti Shopping Mogi Guaçu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Terral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Mogi Guaçu</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20.915</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Buriti Shopping Rio Verde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Terral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Verde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26.071</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Butantã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Carrefour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26.655</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Calçadão Praia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Construtora JA RUSSI</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Itapema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7.045</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Camará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Camaragibe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Pernambuco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27.342</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Campinas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Campinas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36.329</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Canoas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Lumine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Canoas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37.464</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Cantareira Norte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Lumine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27.000</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Capim Dourado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Soul 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Palmas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Tocantins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39.180</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0" y="354831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55870DAE-5327-9545-AEE7-840F83BF2A3A}"/>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54</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A970C0A0-DEF4-B701-26B2-C917A18EBA2A}"/>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53136263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2386928370"/>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Carioca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33.207</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a:solidFill>
                            <a:srgbClr val="000000"/>
                          </a:solidFill>
                          <a:effectLst/>
                          <a:latin typeface="Montserrat" panose="00000500000000000000" pitchFamily="2" charset="0"/>
                        </a:rPr>
                        <a:t>Cariri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Aliansce Sonae + </a:t>
                      </a:r>
                      <a:r>
                        <a:rPr lang="pt-BR" sz="900" b="0" i="0" u="none" strike="noStrike" dirty="0" err="1">
                          <a:solidFill>
                            <a:srgbClr val="000000"/>
                          </a:solidFill>
                          <a:effectLst/>
                          <a:latin typeface="Montserrat" panose="00000500000000000000" pitchFamily="2" charset="0"/>
                        </a:rPr>
                        <a:t>brMalls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Juazeiro do Norte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Ceará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26.939</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a:solidFill>
                            <a:srgbClr val="000000"/>
                          </a:solidFill>
                          <a:effectLst/>
                          <a:latin typeface="Montserrat" panose="00000500000000000000" pitchFamily="2" charset="0"/>
                        </a:rPr>
                        <a:t>Caruaru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WA Empreendimentos Imobiliários Ltda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Caruaru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Pernambuco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60.000</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Casa &amp; Gourmet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Soul </a:t>
                      </a:r>
                      <a:r>
                        <a:rPr lang="pt-BR" sz="900" b="0" i="0" u="none" strike="noStrike" dirty="0" err="1">
                          <a:solidFill>
                            <a:srgbClr val="000000"/>
                          </a:solidFill>
                          <a:effectLst/>
                          <a:latin typeface="Montserrat" panose="00000500000000000000" pitchFamily="2" charset="0"/>
                        </a:rPr>
                        <a:t>Malls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6.757</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Casapark Shopping Center</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Brasília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Distrito Federal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24.000</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Casashopping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70.000</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Cascavel JL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General Shopping&amp;Outlets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Cascavel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9.113</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Castanheira Shopping Center</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Belém</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49.417</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Catalão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Catalão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10.000</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Cataratas JL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Felix Administradora de bens Ltda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Foz do Iguaçu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23.059</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Catarina Fashion Outlet</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JHSF</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Roque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29.409</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Catuaí Palladium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Tacla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Foz do Iguaçu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37.500</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Catuaí Shopping Center Londrina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Londrina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81.700</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Catuaí Shopping Maringá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Maringá</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33.515</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Caxias Paraíso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Caxias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Maranhão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18.322</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Caxias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Duque de Caxias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28.191</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Center Shopping (RJ)</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Argo Desenvolvimento e Gestão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17.191</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Center Shopping Uberlândia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Uberlândia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56.576</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Centervale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Ancar Ivanhoe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José dos Campos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49.225</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Central Plaza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Central Plaza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72.425</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0" y="354831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984481DD-585F-12D1-4D2D-BA618A228815}"/>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55</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D420FE32-DC43-8675-27A2-AA0846458877}"/>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65827382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2946864857"/>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Centro Comercial Aricanduva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Shopping Center Leste Comercial Ltda.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263.271</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Cidade Jardim Shops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JHSF</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4.535</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a:solidFill>
                            <a:srgbClr val="000000"/>
                          </a:solidFill>
                          <a:effectLst/>
                          <a:latin typeface="Montserrat" panose="00000500000000000000" pitchFamily="2" charset="0"/>
                        </a:rPr>
                        <a:t>City Center Outlet Premium</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Tacla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Campo Largo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33.000</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Cocais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Três Consultoria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Timon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Maranhão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14.526</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Colinas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José dos Campos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32.530</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Colombo Park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M3 Administradora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Colombo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25.600</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Com-Tour Londrina Shopping Center</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Londrina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8.000</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Continental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30.221</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Continente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Almeida Junior</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José</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44.298</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Conviva Minas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GPA 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Belo Horizonte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13.262</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Criciúma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Js Administradora De Bens E Imóveis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Criciúma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14.000</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D&amp;D Decoração e Design Center</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17.036</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DC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Porto Alegre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14.416</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DF Plaza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Argo Desenvolvimento e Gestão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Brasília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Distrito Federal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14.000</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DiamondMall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Multiplan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Belo Horizonte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21.351</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Dutra 107 Taubaté</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Kether Real Estate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Taubaté</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11.000</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Eco Valle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SFA 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Lorena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26.390</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Esmeralda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Marília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8.967</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Faro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José dos Campos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4.785</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Farol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Tubarão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24.871</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1" y="3548317"/>
            <a:ext cx="2486550"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C26634E1-FF1D-66D4-F5FC-ADFFFBF11CB2}"/>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56</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D7D58165-B18A-1C45-4EC4-7E40586E6EB9}"/>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95552151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4284206339"/>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Fashion Mall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Gafisa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16.230</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a:solidFill>
                            <a:srgbClr val="000000"/>
                          </a:solidFill>
                          <a:effectLst/>
                          <a:latin typeface="Montserrat" panose="00000500000000000000" pitchFamily="2" charset="0"/>
                        </a:rPr>
                        <a:t>Felicittà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Enashopp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Brasília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Distrito Federal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10.546</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a:solidFill>
                            <a:srgbClr val="000000"/>
                          </a:solidFill>
                          <a:effectLst/>
                          <a:latin typeface="Montserrat" panose="00000500000000000000" pitchFamily="2" charset="0"/>
                        </a:rPr>
                        <a:t>Flamboyant Shopping Center</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LZ3 ADMINISTRADORA LTDA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Goiânia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62.438</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Floripa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Florianópolis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49.487</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Franca Shopping Center</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Aliansce Sonae + </a:t>
                      </a:r>
                      <a:r>
                        <a:rPr lang="pt-BR" sz="900" b="0" i="0" u="none" strike="noStrike" dirty="0" err="1">
                          <a:solidFill>
                            <a:srgbClr val="000000"/>
                          </a:solidFill>
                          <a:effectLst/>
                          <a:latin typeface="Montserrat" panose="00000500000000000000" pitchFamily="2" charset="0"/>
                        </a:rPr>
                        <a:t>brMalls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Franca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18.578</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Friburgo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Nova Friburgo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10.406</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Galleria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Iguatemi Empresa de Shopping Centers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Campinas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33.141</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Garden Shopping Catanduva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L.P.Administração e Participação Ltda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Catanduva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11.843</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Garten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Almeida Junior</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joinville</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35.326</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Goiabeiras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Soul 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Cuiabá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Mato Grosso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25.818</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Goiânia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Goiânia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33.530</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Golden Shopping Calhau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Nbr Empreendimentos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Luís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Maranhão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29.667</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Golden Square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Ancar Ivanhoe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Bernardo do Campo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31.344</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Grand Plaza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SYN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Santo André</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72.000</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Grand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Fortaleza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Ceará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14.000</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Gravataí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Shopping Council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Gravataí</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22.071</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Guarus Plaza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Metromalls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Campos dos Goytacazes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10.194</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GV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Forma Administração E Locação De Imóveis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Governador Valadares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33.532</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Hipershopping Petrópolis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Wabcon Consultoria e Gestão Ltda.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Petrópolis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8.000</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I Fashion Outlet Novo Hamburgo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Iguatemi Empresa de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Novo Hamburgo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20.055</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0" y="354831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CC3962DF-9707-0ACC-EACD-3D3618273E20}"/>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57</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77F9375B-0479-5C67-F189-D4066BC8CDA4}"/>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25802671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2707892310"/>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it-IT" sz="900" b="0" i="0" u="none" strike="noStrike" dirty="0">
                          <a:solidFill>
                            <a:srgbClr val="000000"/>
                          </a:solidFill>
                          <a:effectLst/>
                          <a:latin typeface="Montserrat" panose="00000500000000000000" pitchFamily="2" charset="0"/>
                        </a:rPr>
                        <a:t>I Fashion Outlet Santa Catarina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Iguatemi Empresa de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Tijucas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19.904</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Iandê</a:t>
                      </a:r>
                      <a:r>
                        <a:rPr lang="pt-BR" sz="900" b="0" i="0" u="none" strike="noStrike" dirty="0">
                          <a:solidFill>
                            <a:srgbClr val="000000"/>
                          </a:solidFill>
                          <a:effectLst/>
                          <a:latin typeface="Montserrat" panose="00000500000000000000" pitchFamily="2" charset="0"/>
                        </a:rPr>
                        <a:t> Shopping Caucaia</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Caucaia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Ceará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12.031</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a:solidFill>
                            <a:srgbClr val="000000"/>
                          </a:solidFill>
                          <a:effectLst/>
                          <a:latin typeface="Montserrat" panose="00000500000000000000" pitchFamily="2" charset="0"/>
                        </a:rPr>
                        <a:t>Iguatemi Bosque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J.C.C.</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Fortaleza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Ceará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93.000</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Ilha Plaza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Soul </a:t>
                      </a:r>
                      <a:r>
                        <a:rPr lang="pt-BR" sz="900" b="0" i="0" u="none" strike="noStrike" dirty="0" err="1">
                          <a:solidFill>
                            <a:srgbClr val="000000"/>
                          </a:solidFill>
                          <a:effectLst/>
                          <a:latin typeface="Montserrat" panose="00000500000000000000" pitchFamily="2" charset="0"/>
                        </a:rPr>
                        <a:t>Malls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21.400</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Imperial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Mr 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Imperatriz</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Maranhão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29.476</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Independência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Juiz de Fora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24.441</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Internacional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Gazit Brasil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Guarulhos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76.350</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Ipê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ABL Prime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Mineiros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7.288</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dirty="0">
                          <a:solidFill>
                            <a:srgbClr val="000000"/>
                          </a:solidFill>
                          <a:effectLst/>
                          <a:latin typeface="Montserrat" panose="00000500000000000000" pitchFamily="2" charset="0"/>
                        </a:rPr>
                        <a:t>Ita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Itapevi</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5.500</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Ita Shopping Vila Nova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Itapevi</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5.500</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Itaboraí Plaza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Argo Desenvolvimento e Gestão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Itaboraí</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42.050</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Itaguari Shopping Center</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Santo Antônio de Jesus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Bahia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8.893</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Itajaí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Tacla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Itajaí</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20.000</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Itapê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Itapetininga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23.750</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Itapecerica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Itapecerica da Serra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11.057</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Itapevi Center</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Itapevi</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7.269</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Itaquá Garden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Tenco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Itaquaquecetuba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27.630</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Itaúpower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Contagem</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33.589</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Jacareí Shopping Center</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Jacareí</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15.000</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Jaraguá do Sul Park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Partage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Jaraguá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25.995</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1" y="3548317"/>
            <a:ext cx="2637894"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001E6354-C431-08E1-7E2F-0284DB3FDE0A}"/>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58</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49C7E660-EA7D-1D34-A6A0-A3C2A58DDD45}"/>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71470516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3909711657"/>
              </p:ext>
            </p:extLst>
          </p:nvPr>
        </p:nvGraphicFramePr>
        <p:xfrm>
          <a:off x="3725782" y="1"/>
          <a:ext cx="7812001" cy="6806223"/>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43856">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08373">
                <a:tc>
                  <a:txBody>
                    <a:bodyPr/>
                    <a:lstStyle/>
                    <a:p>
                      <a:pPr algn="ctr" fontAlgn="b"/>
                      <a:r>
                        <a:rPr lang="pt-BR" sz="900" b="0" i="0" u="none" strike="noStrike" dirty="0">
                          <a:solidFill>
                            <a:srgbClr val="000000"/>
                          </a:solidFill>
                          <a:effectLst/>
                          <a:latin typeface="Montserrat" panose="00000500000000000000" pitchFamily="2" charset="0"/>
                        </a:rPr>
                        <a:t>Jardim Pamplona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Carrefour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18.931</a:t>
                      </a:r>
                    </a:p>
                  </a:txBody>
                  <a:tcPr marL="9525" marR="9525" marT="9525" marB="0" anchor="ctr"/>
                </a:tc>
                <a:extLst>
                  <a:ext uri="{0D108BD9-81ED-4DB2-BD59-A6C34878D82A}">
                    <a16:rowId xmlns:a16="http://schemas.microsoft.com/office/drawing/2014/main" val="174269447"/>
                  </a:ext>
                </a:extLst>
              </a:tr>
              <a:tr h="308373">
                <a:tc>
                  <a:txBody>
                    <a:bodyPr/>
                    <a:lstStyle/>
                    <a:p>
                      <a:pPr algn="ctr" fontAlgn="b"/>
                      <a:r>
                        <a:rPr lang="pt-BR" sz="900" b="0" i="0" u="none" strike="noStrike" dirty="0">
                          <a:solidFill>
                            <a:srgbClr val="000000"/>
                          </a:solidFill>
                          <a:effectLst/>
                          <a:latin typeface="Montserrat" panose="00000500000000000000" pitchFamily="2" charset="0"/>
                        </a:rPr>
                        <a:t>Jatahy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SFA 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Jataí</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36.479</a:t>
                      </a:r>
                    </a:p>
                  </a:txBody>
                  <a:tcPr marL="9525" marR="9525" marT="9525" marB="0" anchor="ctr"/>
                </a:tc>
                <a:extLst>
                  <a:ext uri="{0D108BD9-81ED-4DB2-BD59-A6C34878D82A}">
                    <a16:rowId xmlns:a16="http://schemas.microsoft.com/office/drawing/2014/main" val="2738435831"/>
                  </a:ext>
                </a:extLst>
              </a:tr>
              <a:tr h="308373">
                <a:tc>
                  <a:txBody>
                    <a:bodyPr/>
                    <a:lstStyle/>
                    <a:p>
                      <a:pPr algn="ctr" fontAlgn="b"/>
                      <a:r>
                        <a:rPr lang="pt-BR" sz="900" b="0" i="0" u="none" strike="noStrike" dirty="0">
                          <a:solidFill>
                            <a:srgbClr val="000000"/>
                          </a:solidFill>
                          <a:effectLst/>
                          <a:latin typeface="Montserrat" panose="00000500000000000000" pitchFamily="2" charset="0"/>
                        </a:rPr>
                        <a:t>Jaú Shopping Center</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Jaú</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6.990</a:t>
                      </a:r>
                    </a:p>
                  </a:txBody>
                  <a:tcPr marL="9525" marR="9525" marT="9525" marB="0" anchor="ctr"/>
                </a:tc>
                <a:extLst>
                  <a:ext uri="{0D108BD9-81ED-4DB2-BD59-A6C34878D82A}">
                    <a16:rowId xmlns:a16="http://schemas.microsoft.com/office/drawing/2014/main" val="1188178967"/>
                  </a:ext>
                </a:extLst>
              </a:tr>
              <a:tr h="308373">
                <a:tc>
                  <a:txBody>
                    <a:bodyPr/>
                    <a:lstStyle/>
                    <a:p>
                      <a:pPr algn="ctr" fontAlgn="b"/>
                      <a:r>
                        <a:rPr lang="pt-BR" sz="900" b="0" i="0" u="none" strike="noStrike">
                          <a:solidFill>
                            <a:srgbClr val="000000"/>
                          </a:solidFill>
                          <a:effectLst/>
                          <a:latin typeface="Montserrat" panose="00000500000000000000" pitchFamily="2" charset="0"/>
                        </a:rPr>
                        <a:t>JK Shopping &amp; Tower</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Paulo Octavio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Brasília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Distrito Federal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32.173</a:t>
                      </a:r>
                    </a:p>
                  </a:txBody>
                  <a:tcPr marL="9525" marR="9525" marT="9525" marB="0" anchor="ctr"/>
                </a:tc>
                <a:extLst>
                  <a:ext uri="{0D108BD9-81ED-4DB2-BD59-A6C34878D82A}">
                    <a16:rowId xmlns:a16="http://schemas.microsoft.com/office/drawing/2014/main" val="1037831715"/>
                  </a:ext>
                </a:extLst>
              </a:tr>
              <a:tr h="308373">
                <a:tc>
                  <a:txBody>
                    <a:bodyPr/>
                    <a:lstStyle/>
                    <a:p>
                      <a:pPr algn="ctr" fontAlgn="b"/>
                      <a:r>
                        <a:rPr lang="pt-BR" sz="900" b="0" i="0" u="none" strike="noStrike">
                          <a:solidFill>
                            <a:srgbClr val="000000"/>
                          </a:solidFill>
                          <a:effectLst/>
                          <a:latin typeface="Montserrat" panose="00000500000000000000" pitchFamily="2" charset="0"/>
                        </a:rPr>
                        <a:t>Jockey Plaza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Tacla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Curitiba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53.000</a:t>
                      </a:r>
                    </a:p>
                  </a:txBody>
                  <a:tcPr marL="9525" marR="9525" marT="9525" marB="0" anchor="ctr"/>
                </a:tc>
                <a:extLst>
                  <a:ext uri="{0D108BD9-81ED-4DB2-BD59-A6C34878D82A}">
                    <a16:rowId xmlns:a16="http://schemas.microsoft.com/office/drawing/2014/main" val="1624563643"/>
                  </a:ext>
                </a:extLst>
              </a:tr>
              <a:tr h="308373">
                <a:tc>
                  <a:txBody>
                    <a:bodyPr/>
                    <a:lstStyle/>
                    <a:p>
                      <a:pPr algn="ctr" fontAlgn="b"/>
                      <a:r>
                        <a:rPr lang="pt-BR" sz="900" b="0" i="0" u="none" strike="noStrike">
                          <a:solidFill>
                            <a:srgbClr val="000000"/>
                          </a:solidFill>
                          <a:effectLst/>
                          <a:latin typeface="Montserrat" panose="00000500000000000000" pitchFamily="2" charset="0"/>
                        </a:rPr>
                        <a:t>Juá Garden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Tenco Shopping Centers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Juazeiro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Bahia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35.000</a:t>
                      </a:r>
                    </a:p>
                  </a:txBody>
                  <a:tcPr marL="9525" marR="9525" marT="9525" marB="0" anchor="ctr"/>
                </a:tc>
                <a:extLst>
                  <a:ext uri="{0D108BD9-81ED-4DB2-BD59-A6C34878D82A}">
                    <a16:rowId xmlns:a16="http://schemas.microsoft.com/office/drawing/2014/main" val="159647448"/>
                  </a:ext>
                </a:extLst>
              </a:tr>
              <a:tr h="308373">
                <a:tc>
                  <a:txBody>
                    <a:bodyPr/>
                    <a:lstStyle/>
                    <a:p>
                      <a:pPr algn="ctr" fontAlgn="b"/>
                      <a:r>
                        <a:rPr lang="pt-BR" sz="900" b="0" i="0" u="none" strike="noStrike">
                          <a:solidFill>
                            <a:srgbClr val="000000"/>
                          </a:solidFill>
                          <a:effectLst/>
                          <a:latin typeface="Montserrat" panose="00000500000000000000" pitchFamily="2" charset="0"/>
                        </a:rPr>
                        <a:t>Jundiaíshopping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Multiplan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Jundiaí</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36.468</a:t>
                      </a:r>
                    </a:p>
                  </a:txBody>
                  <a:tcPr marL="9525" marR="9525" marT="9525" marB="0" anchor="ctr"/>
                </a:tc>
                <a:extLst>
                  <a:ext uri="{0D108BD9-81ED-4DB2-BD59-A6C34878D82A}">
                    <a16:rowId xmlns:a16="http://schemas.microsoft.com/office/drawing/2014/main" val="3882297485"/>
                  </a:ext>
                </a:extLst>
              </a:tr>
              <a:tr h="308373">
                <a:tc>
                  <a:txBody>
                    <a:bodyPr/>
                    <a:lstStyle/>
                    <a:p>
                      <a:pPr algn="ctr" fontAlgn="b"/>
                      <a:r>
                        <a:rPr lang="pt-BR" sz="900" b="0" i="0" u="none" strike="noStrike">
                          <a:solidFill>
                            <a:srgbClr val="000000"/>
                          </a:solidFill>
                          <a:effectLst/>
                          <a:latin typeface="Montserrat" panose="00000500000000000000" pitchFamily="2" charset="0"/>
                        </a:rPr>
                        <a:t>Jurere Open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JI ADMINISTRAÇÃO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Florianópolis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5.815</a:t>
                      </a:r>
                    </a:p>
                  </a:txBody>
                  <a:tcPr marL="9525" marR="9525" marT="9525" marB="0" anchor="ctr"/>
                </a:tc>
                <a:extLst>
                  <a:ext uri="{0D108BD9-81ED-4DB2-BD59-A6C34878D82A}">
                    <a16:rowId xmlns:a16="http://schemas.microsoft.com/office/drawing/2014/main" val="1849445180"/>
                  </a:ext>
                </a:extLst>
              </a:tr>
              <a:tr h="308373">
                <a:tc>
                  <a:txBody>
                    <a:bodyPr/>
                    <a:lstStyle/>
                    <a:p>
                      <a:pPr algn="ctr" fontAlgn="b"/>
                      <a:r>
                        <a:rPr lang="pt-BR" sz="900" b="0" i="0" u="none" strike="noStrike" dirty="0">
                          <a:solidFill>
                            <a:srgbClr val="000000"/>
                          </a:solidFill>
                          <a:effectLst/>
                          <a:latin typeface="Montserrat" panose="00000500000000000000" pitchFamily="2" charset="0"/>
                        </a:rPr>
                        <a:t>Lages Garden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Tenco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Lages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22.130</a:t>
                      </a:r>
                    </a:p>
                  </a:txBody>
                  <a:tcPr marL="9525" marR="9525" marT="9525" marB="0" anchor="ctr"/>
                </a:tc>
                <a:extLst>
                  <a:ext uri="{0D108BD9-81ED-4DB2-BD59-A6C34878D82A}">
                    <a16:rowId xmlns:a16="http://schemas.microsoft.com/office/drawing/2014/main" val="1411550322"/>
                  </a:ext>
                </a:extLst>
              </a:tr>
              <a:tr h="308373">
                <a:tc>
                  <a:txBody>
                    <a:bodyPr/>
                    <a:lstStyle/>
                    <a:p>
                      <a:pPr algn="ctr" fontAlgn="b"/>
                      <a:r>
                        <a:rPr lang="pt-BR" sz="900" b="0" i="0" u="none" strike="noStrike" dirty="0">
                          <a:solidFill>
                            <a:srgbClr val="000000"/>
                          </a:solidFill>
                          <a:effectLst/>
                          <a:latin typeface="Montserrat" panose="00000500000000000000" pitchFamily="2" charset="0"/>
                        </a:rPr>
                        <a:t>Leopoldina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6.500</a:t>
                      </a:r>
                    </a:p>
                  </a:txBody>
                  <a:tcPr marL="9525" marR="9525" marT="9525" marB="0" anchor="ctr"/>
                </a:tc>
                <a:extLst>
                  <a:ext uri="{0D108BD9-81ED-4DB2-BD59-A6C34878D82A}">
                    <a16:rowId xmlns:a16="http://schemas.microsoft.com/office/drawing/2014/main" val="3066878474"/>
                  </a:ext>
                </a:extLst>
              </a:tr>
              <a:tr h="308373">
                <a:tc>
                  <a:txBody>
                    <a:bodyPr/>
                    <a:lstStyle/>
                    <a:p>
                      <a:pPr algn="ctr" fontAlgn="b"/>
                      <a:r>
                        <a:rPr lang="pt-BR" sz="900" b="0" i="0" u="none" strike="noStrike" dirty="0" err="1">
                          <a:solidFill>
                            <a:srgbClr val="000000"/>
                          </a:solidFill>
                          <a:effectLst/>
                          <a:latin typeface="Montserrat" panose="00000500000000000000" pitchFamily="2" charset="0"/>
                        </a:rPr>
                        <a:t>Liberty</a:t>
                      </a:r>
                      <a:r>
                        <a:rPr lang="pt-BR" sz="900" b="0" i="0" u="none" strike="noStrike" dirty="0">
                          <a:solidFill>
                            <a:srgbClr val="000000"/>
                          </a:solidFill>
                          <a:effectLst/>
                          <a:latin typeface="Montserrat" panose="00000500000000000000" pitchFamily="2" charset="0"/>
                        </a:rPr>
                        <a:t> Mall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Enashopp</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Brasília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Distrito Federal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5.272</a:t>
                      </a:r>
                    </a:p>
                  </a:txBody>
                  <a:tcPr marL="9525" marR="9525" marT="9525" marB="0" anchor="ctr"/>
                </a:tc>
                <a:extLst>
                  <a:ext uri="{0D108BD9-81ED-4DB2-BD59-A6C34878D82A}">
                    <a16:rowId xmlns:a16="http://schemas.microsoft.com/office/drawing/2014/main" val="2150376807"/>
                  </a:ext>
                </a:extLst>
              </a:tr>
              <a:tr h="308373">
                <a:tc>
                  <a:txBody>
                    <a:bodyPr/>
                    <a:lstStyle/>
                    <a:p>
                      <a:pPr algn="ctr" fontAlgn="b"/>
                      <a:r>
                        <a:rPr lang="pt-BR" sz="900" b="0" i="0" u="none" strike="noStrike" dirty="0">
                          <a:solidFill>
                            <a:srgbClr val="000000"/>
                          </a:solidFill>
                          <a:effectLst/>
                          <a:latin typeface="Montserrat" panose="00000500000000000000" pitchFamily="2" charset="0"/>
                        </a:rPr>
                        <a:t>Limeira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WE9 Gestão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Limeira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24.640</a:t>
                      </a:r>
                    </a:p>
                  </a:txBody>
                  <a:tcPr marL="9525" marR="9525" marT="9525" marB="0" anchor="ctr"/>
                </a:tc>
                <a:extLst>
                  <a:ext uri="{0D108BD9-81ED-4DB2-BD59-A6C34878D82A}">
                    <a16:rowId xmlns:a16="http://schemas.microsoft.com/office/drawing/2014/main" val="2015994734"/>
                  </a:ext>
                </a:extLst>
              </a:tr>
              <a:tr h="308373">
                <a:tc>
                  <a:txBody>
                    <a:bodyPr/>
                    <a:lstStyle/>
                    <a:p>
                      <a:pPr algn="ctr" fontAlgn="b"/>
                      <a:r>
                        <a:rPr lang="pt-BR" sz="900" b="0" i="0" u="none" strike="noStrike" dirty="0">
                          <a:solidFill>
                            <a:srgbClr val="000000"/>
                          </a:solidFill>
                          <a:effectLst/>
                          <a:latin typeface="Montserrat" panose="00000500000000000000" pitchFamily="2" charset="0"/>
                        </a:rPr>
                        <a:t>Lindoia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Plus Adm. Brasileira De Shopping Centers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Porto Alegre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5.622</a:t>
                      </a:r>
                    </a:p>
                  </a:txBody>
                  <a:tcPr marL="9525" marR="9525" marT="9525" marB="0" anchor="ctr"/>
                </a:tc>
                <a:extLst>
                  <a:ext uri="{0D108BD9-81ED-4DB2-BD59-A6C34878D82A}">
                    <a16:rowId xmlns:a16="http://schemas.microsoft.com/office/drawing/2014/main" val="2104077100"/>
                  </a:ext>
                </a:extLst>
              </a:tr>
              <a:tr h="308373">
                <a:tc>
                  <a:txBody>
                    <a:bodyPr/>
                    <a:lstStyle/>
                    <a:p>
                      <a:pPr algn="ctr" fontAlgn="b"/>
                      <a:r>
                        <a:rPr lang="pt-BR" sz="900" b="0" i="0" u="none" strike="noStrike" dirty="0">
                          <a:solidFill>
                            <a:srgbClr val="000000"/>
                          </a:solidFill>
                          <a:effectLst/>
                          <a:latin typeface="Montserrat" panose="00000500000000000000" pitchFamily="2" charset="0"/>
                        </a:rPr>
                        <a:t>Litoral Plaza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Praia Grande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85.000</a:t>
                      </a:r>
                    </a:p>
                  </a:txBody>
                  <a:tcPr marL="9525" marR="9525" marT="9525" marB="0" anchor="ctr"/>
                </a:tc>
                <a:extLst>
                  <a:ext uri="{0D108BD9-81ED-4DB2-BD59-A6C34878D82A}">
                    <a16:rowId xmlns:a16="http://schemas.microsoft.com/office/drawing/2014/main" val="1068493753"/>
                  </a:ext>
                </a:extLst>
              </a:tr>
              <a:tr h="304828">
                <a:tc>
                  <a:txBody>
                    <a:bodyPr/>
                    <a:lstStyle/>
                    <a:p>
                      <a:pPr algn="ctr" fontAlgn="b"/>
                      <a:r>
                        <a:rPr lang="pt-BR" sz="900" b="0" i="0" u="none" strike="noStrike" dirty="0">
                          <a:solidFill>
                            <a:srgbClr val="000000"/>
                          </a:solidFill>
                          <a:effectLst/>
                          <a:latin typeface="Montserrat" panose="00000500000000000000" pitchFamily="2" charset="0"/>
                        </a:rPr>
                        <a:t>Liv Mall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EDR Construtora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João Pessoa</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Paraiba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11.000</a:t>
                      </a:r>
                    </a:p>
                  </a:txBody>
                  <a:tcPr marL="9525" marR="9525" marT="9525" marB="0" anchor="ctr"/>
                </a:tc>
                <a:extLst>
                  <a:ext uri="{0D108BD9-81ED-4DB2-BD59-A6C34878D82A}">
                    <a16:rowId xmlns:a16="http://schemas.microsoft.com/office/drawing/2014/main" val="919468357"/>
                  </a:ext>
                </a:extLst>
              </a:tr>
              <a:tr h="304828">
                <a:tc>
                  <a:txBody>
                    <a:bodyPr/>
                    <a:lstStyle/>
                    <a:p>
                      <a:pPr algn="ctr" fontAlgn="b"/>
                      <a:r>
                        <a:rPr lang="pt-BR" sz="900" b="0" i="0" u="none" strike="noStrike" dirty="0">
                          <a:solidFill>
                            <a:srgbClr val="000000"/>
                          </a:solidFill>
                          <a:effectLst/>
                          <a:latin typeface="Montserrat" panose="00000500000000000000" pitchFamily="2" charset="0"/>
                        </a:rPr>
                        <a:t>Londrina Norte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Soul 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Londrina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32.085</a:t>
                      </a:r>
                    </a:p>
                  </a:txBody>
                  <a:tcPr marL="9525" marR="9525" marT="9525" marB="0" anchor="ctr"/>
                </a:tc>
                <a:extLst>
                  <a:ext uri="{0D108BD9-81ED-4DB2-BD59-A6C34878D82A}">
                    <a16:rowId xmlns:a16="http://schemas.microsoft.com/office/drawing/2014/main" val="2499613958"/>
                  </a:ext>
                </a:extLst>
              </a:tr>
              <a:tr h="304828">
                <a:tc>
                  <a:txBody>
                    <a:bodyPr/>
                    <a:lstStyle/>
                    <a:p>
                      <a:pPr algn="ctr" fontAlgn="b"/>
                      <a:r>
                        <a:rPr lang="pt-BR" sz="900" b="0" i="0" u="none" strike="noStrike" dirty="0">
                          <a:solidFill>
                            <a:srgbClr val="000000"/>
                          </a:solidFill>
                          <a:effectLst/>
                          <a:latin typeface="Montserrat" panose="00000500000000000000" pitchFamily="2" charset="0"/>
                        </a:rPr>
                        <a:t>Luziânia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Luziânia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7.455</a:t>
                      </a:r>
                    </a:p>
                  </a:txBody>
                  <a:tcPr marL="9525" marR="9525" marT="9525" marB="0" anchor="ctr"/>
                </a:tc>
                <a:extLst>
                  <a:ext uri="{0D108BD9-81ED-4DB2-BD59-A6C34878D82A}">
                    <a16:rowId xmlns:a16="http://schemas.microsoft.com/office/drawing/2014/main" val="246155704"/>
                  </a:ext>
                </a:extLst>
              </a:tr>
              <a:tr h="304828">
                <a:tc>
                  <a:txBody>
                    <a:bodyPr/>
                    <a:lstStyle/>
                    <a:p>
                      <a:pPr algn="ctr" fontAlgn="b"/>
                      <a:r>
                        <a:rPr lang="pt-BR" sz="900" b="0" i="0" u="none" strike="noStrike" dirty="0">
                          <a:solidFill>
                            <a:srgbClr val="000000"/>
                          </a:solidFill>
                          <a:effectLst/>
                          <a:latin typeface="Montserrat" panose="00000500000000000000" pitchFamily="2" charset="0"/>
                        </a:rPr>
                        <a:t>Macapá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Macapá</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Amapá</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19.650</a:t>
                      </a:r>
                    </a:p>
                  </a:txBody>
                  <a:tcPr marL="9525" marR="9525" marT="9525" marB="0" anchor="ctr"/>
                </a:tc>
                <a:extLst>
                  <a:ext uri="{0D108BD9-81ED-4DB2-BD59-A6C34878D82A}">
                    <a16:rowId xmlns:a16="http://schemas.microsoft.com/office/drawing/2014/main" val="2669191146"/>
                  </a:ext>
                </a:extLst>
              </a:tr>
              <a:tr h="418781">
                <a:tc>
                  <a:txBody>
                    <a:bodyPr/>
                    <a:lstStyle/>
                    <a:p>
                      <a:pPr algn="ctr" fontAlgn="b"/>
                      <a:r>
                        <a:rPr lang="pt-BR" sz="900" b="0" i="0" u="none" strike="noStrike" dirty="0">
                          <a:solidFill>
                            <a:srgbClr val="000000"/>
                          </a:solidFill>
                          <a:effectLst/>
                          <a:latin typeface="Montserrat" panose="00000500000000000000" pitchFamily="2" charset="0"/>
                        </a:rPr>
                        <a:t>Maceió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Pro - Shopping - Administração E Consultoria Para S. C.</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Maceió</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Alagoas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45.926</a:t>
                      </a:r>
                    </a:p>
                  </a:txBody>
                  <a:tcPr marL="9525" marR="9525" marT="9525" marB="0" anchor="ctr"/>
                </a:tc>
                <a:extLst>
                  <a:ext uri="{0D108BD9-81ED-4DB2-BD59-A6C34878D82A}">
                    <a16:rowId xmlns:a16="http://schemas.microsoft.com/office/drawing/2014/main" val="3797744303"/>
                  </a:ext>
                </a:extLst>
              </a:tr>
              <a:tr h="304828">
                <a:tc>
                  <a:txBody>
                    <a:bodyPr/>
                    <a:lstStyle/>
                    <a:p>
                      <a:pPr algn="ctr" fontAlgn="b"/>
                      <a:r>
                        <a:rPr lang="pt-BR" sz="900" b="0" i="0" u="none" strike="noStrike" dirty="0">
                          <a:solidFill>
                            <a:srgbClr val="000000"/>
                          </a:solidFill>
                          <a:effectLst/>
                          <a:latin typeface="Montserrat" panose="00000500000000000000" pitchFamily="2" charset="0"/>
                        </a:rPr>
                        <a:t>Madureira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Ancar </a:t>
                      </a:r>
                      <a:r>
                        <a:rPr lang="pt-BR" sz="900" b="0" i="0" u="none" strike="noStrike" dirty="0" err="1">
                          <a:solidFill>
                            <a:srgbClr val="000000"/>
                          </a:solidFill>
                          <a:effectLst/>
                          <a:latin typeface="Montserrat" panose="00000500000000000000" pitchFamily="2" charset="0"/>
                        </a:rPr>
                        <a:t>Ivanhoe</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36.677</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1" y="3548317"/>
            <a:ext cx="2486550"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F902BE13-F994-1176-91D8-11F347B84FAC}"/>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59</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5AE767B3-0F12-04FC-38E5-7EDECE0C7C10}"/>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25925728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aixaDeTexto 2">
            <a:extLst>
              <a:ext uri="{FF2B5EF4-FFF2-40B4-BE49-F238E27FC236}">
                <a16:creationId xmlns:a16="http://schemas.microsoft.com/office/drawing/2014/main" id="{C5FDAE02-1D10-66EE-A1D7-B65A63EE8623}"/>
              </a:ext>
            </a:extLst>
          </p:cNvPr>
          <p:cNvSpPr txBox="1"/>
          <p:nvPr/>
        </p:nvSpPr>
        <p:spPr>
          <a:xfrm>
            <a:off x="449536" y="401357"/>
            <a:ext cx="3555782" cy="406265"/>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0" i="0" u="none" strike="noStrike" kern="1200" cap="none" spc="300" normalizeH="0" baseline="0" dirty="0">
                <a:ln>
                  <a:noFill/>
                </a:ln>
                <a:solidFill>
                  <a:srgbClr val="404040"/>
                </a:solidFill>
                <a:effectLst/>
                <a:uLnTx/>
                <a:uFillTx/>
                <a:latin typeface="Montserrat" panose="00000500000000000000" pitchFamily="2" charset="0"/>
              </a:rPr>
              <a:t>CARTA EDITORIAL</a:t>
            </a:r>
          </a:p>
        </p:txBody>
      </p:sp>
      <p:sp>
        <p:nvSpPr>
          <p:cNvPr id="4" name="CaixaDeTexto 3">
            <a:extLst>
              <a:ext uri="{FF2B5EF4-FFF2-40B4-BE49-F238E27FC236}">
                <a16:creationId xmlns:a16="http://schemas.microsoft.com/office/drawing/2014/main" id="{0E8C71D6-D7D0-7C96-6336-0F4D691D5DC0}"/>
              </a:ext>
            </a:extLst>
          </p:cNvPr>
          <p:cNvSpPr txBox="1"/>
          <p:nvPr/>
        </p:nvSpPr>
        <p:spPr>
          <a:xfrm>
            <a:off x="449536" y="807622"/>
            <a:ext cx="6865663" cy="1075679"/>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7200" b="1" i="0" u="none" strike="noStrike" kern="1200" cap="none" spc="0" normalizeH="0" baseline="0" dirty="0">
                <a:ln>
                  <a:noFill/>
                </a:ln>
                <a:solidFill>
                  <a:srgbClr val="FF0000"/>
                </a:solidFill>
                <a:effectLst/>
                <a:uLnTx/>
                <a:uFillTx/>
                <a:latin typeface="Bebas Neue" panose="00000500000000000000" pitchFamily="2" charset="0"/>
                <a:cs typeface="Segoe UI" panose="020B0502040204020203" pitchFamily="34" charset="0"/>
              </a:rPr>
              <a:t>PALABRAS DE </a:t>
            </a:r>
            <a:r>
              <a:rPr lang="es-419" sz="7200" b="1" dirty="0">
                <a:solidFill>
                  <a:srgbClr val="FF0000"/>
                </a:solidFill>
                <a:latin typeface="Bebas Neue" panose="00000500000000000000" pitchFamily="2" charset="0"/>
                <a:cs typeface="Segoe UI" panose="020B0502040204020203" pitchFamily="34" charset="0"/>
              </a:rPr>
              <a:t>CLICC</a:t>
            </a:r>
            <a:endParaRPr kumimoji="0" lang="es-419" sz="7200" b="1" i="0" u="none" strike="noStrike" kern="1200" cap="none" spc="0" normalizeH="0" baseline="0" dirty="0">
              <a:ln>
                <a:noFill/>
              </a:ln>
              <a:solidFill>
                <a:srgbClr val="FF0000"/>
              </a:solidFill>
              <a:effectLst/>
              <a:uLnTx/>
              <a:uFillTx/>
              <a:latin typeface="Bebas Neue" panose="00000500000000000000" pitchFamily="2" charset="0"/>
              <a:cs typeface="Segoe UI" panose="020B0502040204020203" pitchFamily="34" charset="0"/>
            </a:endParaRPr>
          </a:p>
        </p:txBody>
      </p:sp>
      <p:sp>
        <p:nvSpPr>
          <p:cNvPr id="6" name="CaixaDeTexto 5">
            <a:extLst>
              <a:ext uri="{FF2B5EF4-FFF2-40B4-BE49-F238E27FC236}">
                <a16:creationId xmlns:a16="http://schemas.microsoft.com/office/drawing/2014/main" id="{89AC0FDB-0FC1-3AB2-D37D-684ED1E6DC42}"/>
              </a:ext>
            </a:extLst>
          </p:cNvPr>
          <p:cNvSpPr txBox="1"/>
          <p:nvPr/>
        </p:nvSpPr>
        <p:spPr>
          <a:xfrm>
            <a:off x="7490955" y="4211518"/>
            <a:ext cx="3802850" cy="461665"/>
          </a:xfrm>
          <a:prstGeom prst="rect">
            <a:avLst/>
          </a:prstGeom>
          <a:noFill/>
        </p:spPr>
        <p:txBody>
          <a:bodyPr wrap="square">
            <a:spAutoFit/>
          </a:bodyPr>
          <a:lstStyle/>
          <a:p>
            <a:pPr lvl="0">
              <a:defRPr/>
            </a:pPr>
            <a:r>
              <a:rPr lang="es-419" sz="2400" b="1" dirty="0">
                <a:solidFill>
                  <a:srgbClr val="FF0000"/>
                </a:solidFill>
                <a:latin typeface="Montserrat" panose="00000500000000000000" pitchFamily="2" charset="0"/>
                <a:ea typeface="Segoe UI Black" panose="020B0A02040204020203" pitchFamily="34" charset="0"/>
                <a:cs typeface="Segoe UI" panose="020B0502040204020203" pitchFamily="34" charset="0"/>
              </a:rPr>
              <a:t>¡Feliz lectura a todos!</a:t>
            </a:r>
            <a:endParaRPr kumimoji="0" lang="es-419" sz="2400" b="1" i="0" u="none" strike="noStrike" kern="1200" cap="none" spc="0" normalizeH="0" baseline="0" dirty="0">
              <a:ln>
                <a:noFill/>
              </a:ln>
              <a:solidFill>
                <a:srgbClr val="FF0000"/>
              </a:solidFill>
              <a:effectLst/>
              <a:uLnTx/>
              <a:uFillTx/>
              <a:latin typeface="Montserrat" panose="00000500000000000000" pitchFamily="2" charset="0"/>
              <a:cs typeface="Segoe UI" panose="020B0502040204020203" pitchFamily="34" charset="0"/>
            </a:endParaRPr>
          </a:p>
        </p:txBody>
      </p:sp>
      <p:sp>
        <p:nvSpPr>
          <p:cNvPr id="9" name="Retângulo 8">
            <a:hlinkClick r:id="rId2" action="ppaction://hlinksldjump"/>
            <a:extLst>
              <a:ext uri="{FF2B5EF4-FFF2-40B4-BE49-F238E27FC236}">
                <a16:creationId xmlns:a16="http://schemas.microsoft.com/office/drawing/2014/main" id="{A95B80C5-0290-86C4-4306-069DA0A8DE94}"/>
              </a:ext>
            </a:extLst>
          </p:cNvPr>
          <p:cNvSpPr/>
          <p:nvPr/>
        </p:nvSpPr>
        <p:spPr>
          <a:xfrm>
            <a:off x="1711438" y="6403189"/>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pic>
        <p:nvPicPr>
          <p:cNvPr id="5" name="Imagem 4" descr="Logotipo&#10;&#10;Descrição gerada automaticamente">
            <a:extLst>
              <a:ext uri="{FF2B5EF4-FFF2-40B4-BE49-F238E27FC236}">
                <a16:creationId xmlns:a16="http://schemas.microsoft.com/office/drawing/2014/main" id="{DCA1CCF7-DCA8-4722-B888-AE999F98BD9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490955" y="4673183"/>
            <a:ext cx="1860848" cy="1046727"/>
          </a:xfrm>
          <a:prstGeom prst="rect">
            <a:avLst/>
          </a:prstGeom>
        </p:spPr>
      </p:pic>
      <p:cxnSp>
        <p:nvCxnSpPr>
          <p:cNvPr id="12" name="Conector reto 11">
            <a:extLst>
              <a:ext uri="{FF2B5EF4-FFF2-40B4-BE49-F238E27FC236}">
                <a16:creationId xmlns:a16="http://schemas.microsoft.com/office/drawing/2014/main" id="{E060DDC0-9274-7AA3-FBC7-52DC4FA64AA7}"/>
              </a:ext>
            </a:extLst>
          </p:cNvPr>
          <p:cNvCxnSpPr/>
          <p:nvPr/>
        </p:nvCxnSpPr>
        <p:spPr>
          <a:xfrm>
            <a:off x="7315200" y="-182880"/>
            <a:ext cx="0" cy="7391400"/>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pic>
        <p:nvPicPr>
          <p:cNvPr id="13" name="Imagem 12" descr="Estação de trem&#10;&#10;Descrição gerada automaticamente com confiança média">
            <a:extLst>
              <a:ext uri="{FF2B5EF4-FFF2-40B4-BE49-F238E27FC236}">
                <a16:creationId xmlns:a16="http://schemas.microsoft.com/office/drawing/2014/main" id="{EC5EC26C-630C-713A-92DE-CD8122E16310}"/>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24953" b="23457"/>
          <a:stretch/>
        </p:blipFill>
        <p:spPr>
          <a:xfrm>
            <a:off x="7327062" y="0"/>
            <a:ext cx="4864934" cy="3771374"/>
          </a:xfrm>
          <a:prstGeom prst="rect">
            <a:avLst/>
          </a:prstGeom>
        </p:spPr>
      </p:pic>
      <p:sp>
        <p:nvSpPr>
          <p:cNvPr id="2" name="CaixaDeTexto 1">
            <a:extLst>
              <a:ext uri="{FF2B5EF4-FFF2-40B4-BE49-F238E27FC236}">
                <a16:creationId xmlns:a16="http://schemas.microsoft.com/office/drawing/2014/main" id="{FC900F6E-7B0D-0DF4-332F-BAE8B56724E5}"/>
              </a:ext>
            </a:extLst>
          </p:cNvPr>
          <p:cNvSpPr txBox="1"/>
          <p:nvPr/>
        </p:nvSpPr>
        <p:spPr>
          <a:xfrm>
            <a:off x="449536" y="1883301"/>
            <a:ext cx="6087898" cy="4385816"/>
          </a:xfrm>
          <a:prstGeom prst="rect">
            <a:avLst/>
          </a:prstGeom>
          <a:noFill/>
        </p:spPr>
        <p:txBody>
          <a:bodyPr wrap="square">
            <a:spAutoFit/>
          </a:bodyPr>
          <a:lstStyle/>
          <a:p>
            <a:pPr lvl="0" algn="just">
              <a:spcBef>
                <a:spcPts val="0"/>
              </a:spcBef>
              <a:spcAft>
                <a:spcPts val="1200"/>
              </a:spcAft>
              <a:defRPr/>
            </a:pPr>
            <a:r>
              <a:rPr lang="es-ES" sz="1250" dirty="0">
                <a:latin typeface="Montserrat" panose="00000500000000000000" pitchFamily="2" charset="0"/>
                <a:cs typeface="Calibri" panose="020F0502020204030204" pitchFamily="34" charset="0"/>
              </a:rPr>
              <a:t>Uno de los principales propósitos de la Cámara como integrador de la industria en la región, es ampliar el panorama y conocimiento del sector en Latinoamérica y el Caribe, por lo cual resulta imprescindible conocer cómo está compuesta la industria, e identificar la experticia a compartir y los desafíos a enfrentar. </a:t>
            </a:r>
          </a:p>
          <a:p>
            <a:pPr lvl="0" algn="just">
              <a:spcBef>
                <a:spcPts val="0"/>
              </a:spcBef>
              <a:spcAft>
                <a:spcPts val="1200"/>
              </a:spcAft>
              <a:defRPr/>
            </a:pPr>
            <a:r>
              <a:rPr lang="es-ES" sz="1250" dirty="0">
                <a:latin typeface="Montserrat" panose="00000500000000000000" pitchFamily="2" charset="0"/>
                <a:cs typeface="Calibri" panose="020F0502020204030204" pitchFamily="34" charset="0"/>
              </a:rPr>
              <a:t>Hoy contamos con el resultado de nuestro primer ejercicio de caracterización de la industria, que nos permite acercarnos a este panorama, entender las dimensiones del sector en nuestra región e identificar algunos hallazgos en los cuales podemos empezar a trabajar y definir líneas de acción.</a:t>
            </a:r>
          </a:p>
          <a:p>
            <a:pPr lvl="0" algn="just">
              <a:spcBef>
                <a:spcPts val="0"/>
              </a:spcBef>
              <a:spcAft>
                <a:spcPts val="1200"/>
              </a:spcAft>
              <a:defRPr/>
            </a:pPr>
            <a:r>
              <a:rPr lang="es-ES" sz="1250" dirty="0">
                <a:latin typeface="Montserrat" panose="00000500000000000000" pitchFamily="2" charset="0"/>
                <a:cs typeface="Calibri" panose="020F0502020204030204" pitchFamily="34" charset="0"/>
              </a:rPr>
              <a:t>Este primer esfuerzo es la guía y la motivación para los ejercicios próximos, donde ahondaremos en datos más profundos, con el fin de apoyar el desarrollo y evolución de la industria, como lo determina la retadora misión que como organización nos hemos definido. </a:t>
            </a:r>
          </a:p>
          <a:p>
            <a:pPr lvl="0" algn="just">
              <a:spcBef>
                <a:spcPts val="0"/>
              </a:spcBef>
              <a:spcAft>
                <a:spcPts val="1200"/>
              </a:spcAft>
              <a:defRPr/>
            </a:pPr>
            <a:r>
              <a:rPr lang="es-ES" sz="1250" dirty="0">
                <a:latin typeface="Montserrat" panose="00000500000000000000" pitchFamily="2" charset="0"/>
                <a:cs typeface="Calibri" panose="020F0502020204030204" pitchFamily="34" charset="0"/>
              </a:rPr>
              <a:t>Sea esta la oportunidad para invitarlos una vez mas a unirse a estos ejercicios de gestión de información, y agradecerles por apostarle a este proyecto que potenciará nuestra gestión y servirá de faro guiar el futuro del sector en Latinoamérica y en cada país. </a:t>
            </a:r>
          </a:p>
          <a:p>
            <a:pPr lvl="0" algn="just">
              <a:spcBef>
                <a:spcPts val="0"/>
              </a:spcBef>
              <a:spcAft>
                <a:spcPts val="1200"/>
              </a:spcAft>
              <a:defRPr/>
            </a:pPr>
            <a:r>
              <a:rPr lang="es-CO" sz="1400" b="1" dirty="0">
                <a:effectLst/>
                <a:latin typeface="Montserrat" panose="00000500000000000000" pitchFamily="2" charset="0"/>
                <a:ea typeface="Calibri" panose="020F0502020204030204" pitchFamily="34" charset="0"/>
                <a:cs typeface="Times New Roman" panose="02020603050405020304" pitchFamily="18" charset="0"/>
              </a:rPr>
              <a:t>CARLOS HERNAN BETANCOURT</a:t>
            </a:r>
            <a:endParaRPr lang="es-ES" sz="1100" dirty="0">
              <a:latin typeface="Montserrat" panose="00000500000000000000" pitchFamily="2" charset="0"/>
              <a:cs typeface="Calibri" panose="020F0502020204030204" pitchFamily="34" charset="0"/>
            </a:endParaRPr>
          </a:p>
        </p:txBody>
      </p:sp>
      <p:sp>
        <p:nvSpPr>
          <p:cNvPr id="7" name="Retângulo: Cantos Arredondados 6">
            <a:extLst>
              <a:ext uri="{FF2B5EF4-FFF2-40B4-BE49-F238E27FC236}">
                <a16:creationId xmlns:a16="http://schemas.microsoft.com/office/drawing/2014/main" id="{1858DA9C-14B7-FC0B-18A5-452B9C12464E}"/>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rPr>
              <a:t>6</a:t>
            </a:r>
          </a:p>
        </p:txBody>
      </p:sp>
      <p:sp>
        <p:nvSpPr>
          <p:cNvPr id="8" name="Retângulo: Cantos Arredondados 7">
            <a:hlinkClick r:id="rId2" action="ppaction://hlinksldjump"/>
            <a:extLst>
              <a:ext uri="{FF2B5EF4-FFF2-40B4-BE49-F238E27FC236}">
                <a16:creationId xmlns:a16="http://schemas.microsoft.com/office/drawing/2014/main" id="{39B77C9E-D06B-4BCB-783E-EF2BFD6F6003}"/>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22395373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1404345905"/>
              </p:ext>
            </p:extLst>
          </p:nvPr>
        </p:nvGraphicFramePr>
        <p:xfrm>
          <a:off x="3725782" y="1"/>
          <a:ext cx="7812000" cy="6804007"/>
        </p:xfrm>
        <a:graphic>
          <a:graphicData uri="http://schemas.openxmlformats.org/drawingml/2006/table">
            <a:tbl>
              <a:tblPr firstRow="1" bandRow="1">
                <a:tableStyleId>{93296810-A885-4BE3-A3E7-6D5BEEA58F35}</a:tableStyleId>
              </a:tblPr>
              <a:tblGrid>
                <a:gridCol w="1783570">
                  <a:extLst>
                    <a:ext uri="{9D8B030D-6E8A-4147-A177-3AD203B41FA5}">
                      <a16:colId xmlns:a16="http://schemas.microsoft.com/office/drawing/2014/main" val="3049885317"/>
                    </a:ext>
                  </a:extLst>
                </a:gridCol>
                <a:gridCol w="1783570">
                  <a:extLst>
                    <a:ext uri="{9D8B030D-6E8A-4147-A177-3AD203B41FA5}">
                      <a16:colId xmlns:a16="http://schemas.microsoft.com/office/drawing/2014/main" val="867868816"/>
                    </a:ext>
                  </a:extLst>
                </a:gridCol>
                <a:gridCol w="1783570">
                  <a:extLst>
                    <a:ext uri="{9D8B030D-6E8A-4147-A177-3AD203B41FA5}">
                      <a16:colId xmlns:a16="http://schemas.microsoft.com/office/drawing/2014/main" val="3117169216"/>
                    </a:ext>
                  </a:extLst>
                </a:gridCol>
                <a:gridCol w="1212791">
                  <a:extLst>
                    <a:ext uri="{9D8B030D-6E8A-4147-A177-3AD203B41FA5}">
                      <a16:colId xmlns:a16="http://schemas.microsoft.com/office/drawing/2014/main" val="1852995145"/>
                    </a:ext>
                  </a:extLst>
                </a:gridCol>
                <a:gridCol w="1248499">
                  <a:extLst>
                    <a:ext uri="{9D8B030D-6E8A-4147-A177-3AD203B41FA5}">
                      <a16:colId xmlns:a16="http://schemas.microsoft.com/office/drawing/2014/main" val="615224810"/>
                    </a:ext>
                  </a:extLst>
                </a:gridCol>
              </a:tblGrid>
              <a:tr h="551367">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2632">
                <a:tc>
                  <a:txBody>
                    <a:bodyPr/>
                    <a:lstStyle/>
                    <a:p>
                      <a:pPr algn="ctr" fontAlgn="b"/>
                      <a:r>
                        <a:rPr lang="pt-BR" sz="900" b="0" i="0" u="none" strike="noStrike" dirty="0" err="1">
                          <a:solidFill>
                            <a:srgbClr val="000000"/>
                          </a:solidFill>
                          <a:effectLst/>
                          <a:latin typeface="Montserrat" panose="00000500000000000000" pitchFamily="2" charset="0"/>
                        </a:rPr>
                        <a:t>Mag</a:t>
                      </a:r>
                      <a:r>
                        <a:rPr lang="pt-BR" sz="900" b="0" i="0" u="none" strike="noStrike" dirty="0">
                          <a:solidFill>
                            <a:srgbClr val="000000"/>
                          </a:solidFill>
                          <a:effectLst/>
                          <a:latin typeface="Montserrat" panose="00000500000000000000" pitchFamily="2" charset="0"/>
                        </a:rPr>
                        <a:t>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João Pessoa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Paraiba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17.000</a:t>
                      </a:r>
                    </a:p>
                  </a:txBody>
                  <a:tcPr marL="9525" marR="9525" marT="9525" marB="0" anchor="ctr"/>
                </a:tc>
                <a:extLst>
                  <a:ext uri="{0D108BD9-81ED-4DB2-BD59-A6C34878D82A}">
                    <a16:rowId xmlns:a16="http://schemas.microsoft.com/office/drawing/2014/main" val="174269447"/>
                  </a:ext>
                </a:extLst>
              </a:tr>
              <a:tr h="312632">
                <a:tc>
                  <a:txBody>
                    <a:bodyPr/>
                    <a:lstStyle/>
                    <a:p>
                      <a:pPr algn="ctr" fontAlgn="b"/>
                      <a:r>
                        <a:rPr lang="pt-BR" sz="900" b="0" i="0" u="none" strike="noStrike" dirty="0">
                          <a:solidFill>
                            <a:srgbClr val="000000"/>
                          </a:solidFill>
                          <a:effectLst/>
                          <a:latin typeface="Montserrat" panose="00000500000000000000" pitchFamily="2" charset="0"/>
                        </a:rPr>
                        <a:t>Mais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Gazit</a:t>
                      </a:r>
                      <a:r>
                        <a:rPr lang="pt-BR" sz="900" b="0" i="0" u="none" strike="noStrike" dirty="0">
                          <a:solidFill>
                            <a:srgbClr val="000000"/>
                          </a:solidFill>
                          <a:effectLst/>
                          <a:latin typeface="Montserrat" panose="00000500000000000000" pitchFamily="2" charset="0"/>
                        </a:rPr>
                        <a:t> Brasil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22.532</a:t>
                      </a:r>
                    </a:p>
                  </a:txBody>
                  <a:tcPr marL="9525" marR="9525" marT="9525" marB="0" anchor="ctr"/>
                </a:tc>
                <a:extLst>
                  <a:ext uri="{0D108BD9-81ED-4DB2-BD59-A6C34878D82A}">
                    <a16:rowId xmlns:a16="http://schemas.microsoft.com/office/drawing/2014/main" val="2738435831"/>
                  </a:ext>
                </a:extLst>
              </a:tr>
              <a:tr h="312632">
                <a:tc>
                  <a:txBody>
                    <a:bodyPr/>
                    <a:lstStyle/>
                    <a:p>
                      <a:pPr algn="ctr" fontAlgn="b"/>
                      <a:r>
                        <a:rPr lang="pt-BR" sz="900" b="0" i="0" u="none" strike="noStrike">
                          <a:solidFill>
                            <a:srgbClr val="000000"/>
                          </a:solidFill>
                          <a:effectLst/>
                          <a:latin typeface="Montserrat" panose="00000500000000000000" pitchFamily="2" charset="0"/>
                        </a:rPr>
                        <a:t>Manaíra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João Pessoa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Paraiba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87.000</a:t>
                      </a:r>
                    </a:p>
                  </a:txBody>
                  <a:tcPr marL="9525" marR="9525" marT="9525" marB="0" anchor="ctr"/>
                </a:tc>
                <a:extLst>
                  <a:ext uri="{0D108BD9-81ED-4DB2-BD59-A6C34878D82A}">
                    <a16:rowId xmlns:a16="http://schemas.microsoft.com/office/drawing/2014/main" val="1188178967"/>
                  </a:ext>
                </a:extLst>
              </a:tr>
              <a:tr h="312632">
                <a:tc>
                  <a:txBody>
                    <a:bodyPr/>
                    <a:lstStyle/>
                    <a:p>
                      <a:pPr algn="ctr" fontAlgn="b"/>
                      <a:r>
                        <a:rPr lang="pt-BR" sz="900" b="0" i="0" u="none" strike="noStrike">
                          <a:solidFill>
                            <a:srgbClr val="000000"/>
                          </a:solidFill>
                          <a:effectLst/>
                          <a:latin typeface="Montserrat" panose="00000500000000000000" pitchFamily="2" charset="0"/>
                        </a:rPr>
                        <a:t>Manauara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Aliansce Sonae + </a:t>
                      </a:r>
                      <a:r>
                        <a:rPr lang="pt-BR" sz="900" b="0" i="0" u="none" strike="noStrike" dirty="0" err="1">
                          <a:solidFill>
                            <a:srgbClr val="000000"/>
                          </a:solidFill>
                          <a:effectLst/>
                          <a:latin typeface="Montserrat" panose="00000500000000000000" pitchFamily="2" charset="0"/>
                        </a:rPr>
                        <a:t>brMalls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Manaus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Amazonas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47.300</a:t>
                      </a:r>
                    </a:p>
                  </a:txBody>
                  <a:tcPr marL="9525" marR="9525" marT="9525" marB="0" anchor="ctr"/>
                </a:tc>
                <a:extLst>
                  <a:ext uri="{0D108BD9-81ED-4DB2-BD59-A6C34878D82A}">
                    <a16:rowId xmlns:a16="http://schemas.microsoft.com/office/drawing/2014/main" val="1037831715"/>
                  </a:ext>
                </a:extLst>
              </a:tr>
              <a:tr h="312632">
                <a:tc>
                  <a:txBody>
                    <a:bodyPr/>
                    <a:lstStyle/>
                    <a:p>
                      <a:pPr algn="ctr" fontAlgn="b"/>
                      <a:r>
                        <a:rPr lang="pt-BR" sz="900" b="0" i="0" u="none" strike="noStrike">
                          <a:solidFill>
                            <a:srgbClr val="000000"/>
                          </a:solidFill>
                          <a:effectLst/>
                          <a:latin typeface="Montserrat" panose="00000500000000000000" pitchFamily="2" charset="0"/>
                        </a:rPr>
                        <a:t>Manaus Plaza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Tv Lar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Manaus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Amazonas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22.869</a:t>
                      </a:r>
                    </a:p>
                  </a:txBody>
                  <a:tcPr marL="9525" marR="9525" marT="9525" marB="0" anchor="ctr"/>
                </a:tc>
                <a:extLst>
                  <a:ext uri="{0D108BD9-81ED-4DB2-BD59-A6C34878D82A}">
                    <a16:rowId xmlns:a16="http://schemas.microsoft.com/office/drawing/2014/main" val="1624563643"/>
                  </a:ext>
                </a:extLst>
              </a:tr>
              <a:tr h="312632">
                <a:tc>
                  <a:txBody>
                    <a:bodyPr/>
                    <a:lstStyle/>
                    <a:p>
                      <a:pPr algn="ctr" fontAlgn="b"/>
                      <a:r>
                        <a:rPr lang="pt-BR" sz="900" b="0" i="0" u="none" strike="noStrike">
                          <a:solidFill>
                            <a:srgbClr val="000000"/>
                          </a:solidFill>
                          <a:effectLst/>
                          <a:latin typeface="Montserrat" panose="00000500000000000000" pitchFamily="2" charset="0"/>
                        </a:rPr>
                        <a:t>Mangabeira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Portal E Futura Administradora De Bens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João Pessoa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Paraiba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54.000</a:t>
                      </a:r>
                    </a:p>
                  </a:txBody>
                  <a:tcPr marL="9525" marR="9525" marT="9525" marB="0" anchor="ctr"/>
                </a:tc>
                <a:extLst>
                  <a:ext uri="{0D108BD9-81ED-4DB2-BD59-A6C34878D82A}">
                    <a16:rowId xmlns:a16="http://schemas.microsoft.com/office/drawing/2014/main" val="159647448"/>
                  </a:ext>
                </a:extLst>
              </a:tr>
              <a:tr h="312632">
                <a:tc>
                  <a:txBody>
                    <a:bodyPr/>
                    <a:lstStyle/>
                    <a:p>
                      <a:pPr algn="ctr" fontAlgn="b"/>
                      <a:r>
                        <a:rPr lang="pt-BR" sz="900" b="0" i="0" u="none" strike="noStrike">
                          <a:solidFill>
                            <a:srgbClr val="000000"/>
                          </a:solidFill>
                          <a:effectLst/>
                          <a:latin typeface="Montserrat" panose="00000500000000000000" pitchFamily="2" charset="0"/>
                        </a:rPr>
                        <a:t>Maranguape Shopping Mall</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Maranguape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Ceará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8.500</a:t>
                      </a:r>
                    </a:p>
                  </a:txBody>
                  <a:tcPr marL="9525" marR="9525" marT="9525" marB="0" anchor="ctr"/>
                </a:tc>
                <a:extLst>
                  <a:ext uri="{0D108BD9-81ED-4DB2-BD59-A6C34878D82A}">
                    <a16:rowId xmlns:a16="http://schemas.microsoft.com/office/drawing/2014/main" val="3882297485"/>
                  </a:ext>
                </a:extLst>
              </a:tr>
              <a:tr h="312632">
                <a:tc>
                  <a:txBody>
                    <a:bodyPr/>
                    <a:lstStyle/>
                    <a:p>
                      <a:pPr algn="ctr" fontAlgn="b"/>
                      <a:r>
                        <a:rPr lang="pt-BR" sz="900" b="0" i="0" u="none" strike="noStrike">
                          <a:solidFill>
                            <a:srgbClr val="000000"/>
                          </a:solidFill>
                          <a:effectLst/>
                          <a:latin typeface="Montserrat" panose="00000500000000000000" pitchFamily="2" charset="0"/>
                        </a:rPr>
                        <a:t>Marília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Marília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18.629</a:t>
                      </a:r>
                    </a:p>
                  </a:txBody>
                  <a:tcPr marL="9525" marR="9525" marT="9525" marB="0" anchor="ctr"/>
                </a:tc>
                <a:extLst>
                  <a:ext uri="{0D108BD9-81ED-4DB2-BD59-A6C34878D82A}">
                    <a16:rowId xmlns:a16="http://schemas.microsoft.com/office/drawing/2014/main" val="1849445180"/>
                  </a:ext>
                </a:extLst>
              </a:tr>
              <a:tr h="312632">
                <a:tc>
                  <a:txBody>
                    <a:bodyPr/>
                    <a:lstStyle/>
                    <a:p>
                      <a:pPr algn="ctr" fontAlgn="b"/>
                      <a:r>
                        <a:rPr lang="pt-BR" sz="900" b="0" i="0" u="none" strike="noStrike">
                          <a:solidFill>
                            <a:srgbClr val="000000"/>
                          </a:solidFill>
                          <a:effectLst/>
                          <a:latin typeface="Montserrat" panose="00000500000000000000" pitchFamily="2" charset="0"/>
                        </a:rPr>
                        <a:t>Maringá Park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AKA Administração e Participação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Maringá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16.022</a:t>
                      </a:r>
                    </a:p>
                  </a:txBody>
                  <a:tcPr marL="9525" marR="9525" marT="9525" marB="0" anchor="ctr"/>
                </a:tc>
                <a:extLst>
                  <a:ext uri="{0D108BD9-81ED-4DB2-BD59-A6C34878D82A}">
                    <a16:rowId xmlns:a16="http://schemas.microsoft.com/office/drawing/2014/main" val="1411550322"/>
                  </a:ext>
                </a:extLst>
              </a:tr>
              <a:tr h="312632">
                <a:tc>
                  <a:txBody>
                    <a:bodyPr/>
                    <a:lstStyle/>
                    <a:p>
                      <a:pPr algn="ctr" fontAlgn="b"/>
                      <a:r>
                        <a:rPr lang="pt-BR" sz="900" b="0" i="0" u="none" strike="noStrike">
                          <a:solidFill>
                            <a:srgbClr val="000000"/>
                          </a:solidFill>
                          <a:effectLst/>
                          <a:latin typeface="Montserrat" panose="00000500000000000000" pitchFamily="2" charset="0"/>
                        </a:rPr>
                        <a:t>Market Place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Iguatemi Empresa de Shopping Centers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26.553</a:t>
                      </a:r>
                    </a:p>
                  </a:txBody>
                  <a:tcPr marL="9525" marR="9525" marT="9525" marB="0" anchor="ctr"/>
                </a:tc>
                <a:extLst>
                  <a:ext uri="{0D108BD9-81ED-4DB2-BD59-A6C34878D82A}">
                    <a16:rowId xmlns:a16="http://schemas.microsoft.com/office/drawing/2014/main" val="3066878474"/>
                  </a:ext>
                </a:extLst>
              </a:tr>
              <a:tr h="312632">
                <a:tc>
                  <a:txBody>
                    <a:bodyPr/>
                    <a:lstStyle/>
                    <a:p>
                      <a:pPr algn="ctr" fontAlgn="b"/>
                      <a:r>
                        <a:rPr lang="pt-BR" sz="900" b="0" i="0" u="none" strike="noStrike">
                          <a:solidFill>
                            <a:srgbClr val="000000"/>
                          </a:solidFill>
                          <a:effectLst/>
                          <a:latin typeface="Montserrat" panose="00000500000000000000" pitchFamily="2" charset="0"/>
                        </a:rPr>
                        <a:t>Masterplace Mall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Vitória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Espírito Santo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12.343</a:t>
                      </a:r>
                    </a:p>
                  </a:txBody>
                  <a:tcPr marL="9525" marR="9525" marT="9525" marB="0" anchor="ctr"/>
                </a:tc>
                <a:extLst>
                  <a:ext uri="{0D108BD9-81ED-4DB2-BD59-A6C34878D82A}">
                    <a16:rowId xmlns:a16="http://schemas.microsoft.com/office/drawing/2014/main" val="2150376807"/>
                  </a:ext>
                </a:extLst>
              </a:tr>
              <a:tr h="312632">
                <a:tc>
                  <a:txBody>
                    <a:bodyPr/>
                    <a:lstStyle/>
                    <a:p>
                      <a:pPr algn="ctr" fontAlgn="b"/>
                      <a:r>
                        <a:rPr lang="pt-BR" sz="900" b="0" i="0" u="none" strike="noStrike">
                          <a:solidFill>
                            <a:srgbClr val="000000"/>
                          </a:solidFill>
                          <a:effectLst/>
                          <a:latin typeface="Montserrat" panose="00000500000000000000" pitchFamily="2" charset="0"/>
                        </a:rPr>
                        <a:t>Mauá Plaza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Mauá</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50.309</a:t>
                      </a:r>
                    </a:p>
                  </a:txBody>
                  <a:tcPr marL="9525" marR="9525" marT="9525" marB="0" anchor="ctr"/>
                </a:tc>
                <a:extLst>
                  <a:ext uri="{0D108BD9-81ED-4DB2-BD59-A6C34878D82A}">
                    <a16:rowId xmlns:a16="http://schemas.microsoft.com/office/drawing/2014/main" val="2015994734"/>
                  </a:ext>
                </a:extLst>
              </a:tr>
              <a:tr h="312632">
                <a:tc>
                  <a:txBody>
                    <a:bodyPr/>
                    <a:lstStyle/>
                    <a:p>
                      <a:pPr algn="ctr" fontAlgn="b"/>
                      <a:r>
                        <a:rPr lang="pt-BR" sz="900" b="0" i="0" u="none" strike="noStrike">
                          <a:solidFill>
                            <a:srgbClr val="000000"/>
                          </a:solidFill>
                          <a:effectLst/>
                          <a:latin typeface="Montserrat" panose="00000500000000000000" pitchFamily="2" charset="0"/>
                        </a:rPr>
                        <a:t>Maxi Shopping Jundiai</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Gemaxi Administração E Contruções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Jundiaí</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39.602</a:t>
                      </a:r>
                    </a:p>
                  </a:txBody>
                  <a:tcPr marL="9525" marR="9525" marT="9525" marB="0" anchor="ctr"/>
                </a:tc>
                <a:extLst>
                  <a:ext uri="{0D108BD9-81ED-4DB2-BD59-A6C34878D82A}">
                    <a16:rowId xmlns:a16="http://schemas.microsoft.com/office/drawing/2014/main" val="2104077100"/>
                  </a:ext>
                </a:extLst>
              </a:tr>
              <a:tr h="312632">
                <a:tc>
                  <a:txBody>
                    <a:bodyPr/>
                    <a:lstStyle/>
                    <a:p>
                      <a:pPr algn="ctr" fontAlgn="b"/>
                      <a:r>
                        <a:rPr lang="pt-BR" sz="900" b="0" i="0" u="none" strike="noStrike">
                          <a:solidFill>
                            <a:srgbClr val="000000"/>
                          </a:solidFill>
                          <a:effectLst/>
                          <a:latin typeface="Montserrat" panose="00000500000000000000" pitchFamily="2" charset="0"/>
                        </a:rPr>
                        <a:t>Mega Moda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Goiânia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9.673</a:t>
                      </a:r>
                    </a:p>
                  </a:txBody>
                  <a:tcPr marL="9525" marR="9525" marT="9525" marB="0" anchor="ctr"/>
                </a:tc>
                <a:extLst>
                  <a:ext uri="{0D108BD9-81ED-4DB2-BD59-A6C34878D82A}">
                    <a16:rowId xmlns:a16="http://schemas.microsoft.com/office/drawing/2014/main" val="1068493753"/>
                  </a:ext>
                </a:extLst>
              </a:tr>
              <a:tr h="312632">
                <a:tc>
                  <a:txBody>
                    <a:bodyPr/>
                    <a:lstStyle/>
                    <a:p>
                      <a:pPr algn="ctr" fontAlgn="b"/>
                      <a:r>
                        <a:rPr lang="pt-BR" sz="900" b="0" i="0" u="none" strike="noStrike">
                          <a:solidFill>
                            <a:srgbClr val="000000"/>
                          </a:solidFill>
                          <a:effectLst/>
                          <a:latin typeface="Montserrat" panose="00000500000000000000" pitchFamily="2" charset="0"/>
                        </a:rPr>
                        <a:t>Mega Polo Moda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19.000</a:t>
                      </a:r>
                    </a:p>
                  </a:txBody>
                  <a:tcPr marL="9525" marR="9525" marT="9525" marB="0" anchor="ctr"/>
                </a:tc>
                <a:extLst>
                  <a:ext uri="{0D108BD9-81ED-4DB2-BD59-A6C34878D82A}">
                    <a16:rowId xmlns:a16="http://schemas.microsoft.com/office/drawing/2014/main" val="919468357"/>
                  </a:ext>
                </a:extLst>
              </a:tr>
              <a:tr h="312632">
                <a:tc>
                  <a:txBody>
                    <a:bodyPr/>
                    <a:lstStyle/>
                    <a:p>
                      <a:pPr algn="ctr" fontAlgn="b"/>
                      <a:r>
                        <a:rPr lang="pt-BR" sz="900" b="0" i="0" u="none" strike="noStrike">
                          <a:solidFill>
                            <a:srgbClr val="000000"/>
                          </a:solidFill>
                          <a:effectLst/>
                          <a:latin typeface="Montserrat" panose="00000500000000000000" pitchFamily="2" charset="0"/>
                        </a:rPr>
                        <a:t>Midway Mall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Natal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Grande do Norte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67.796</a:t>
                      </a:r>
                    </a:p>
                  </a:txBody>
                  <a:tcPr marL="9525" marR="9525" marT="9525" marB="0" anchor="ctr"/>
                </a:tc>
                <a:extLst>
                  <a:ext uri="{0D108BD9-81ED-4DB2-BD59-A6C34878D82A}">
                    <a16:rowId xmlns:a16="http://schemas.microsoft.com/office/drawing/2014/main" val="2499613958"/>
                  </a:ext>
                </a:extLst>
              </a:tr>
              <a:tr h="312632">
                <a:tc>
                  <a:txBody>
                    <a:bodyPr/>
                    <a:lstStyle/>
                    <a:p>
                      <a:pPr algn="ctr" fontAlgn="b"/>
                      <a:r>
                        <a:rPr lang="pt-BR" sz="900" b="0" i="0" u="none" strike="noStrike">
                          <a:solidFill>
                            <a:srgbClr val="000000"/>
                          </a:solidFill>
                          <a:effectLst/>
                          <a:latin typeface="Montserrat" panose="00000500000000000000" pitchFamily="2" charset="0"/>
                        </a:rPr>
                        <a:t>Millennium Shopping Mall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Manaus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Amazonas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13.839</a:t>
                      </a:r>
                    </a:p>
                  </a:txBody>
                  <a:tcPr marL="9525" marR="9525" marT="9525" marB="0" anchor="ctr"/>
                </a:tc>
                <a:extLst>
                  <a:ext uri="{0D108BD9-81ED-4DB2-BD59-A6C34878D82A}">
                    <a16:rowId xmlns:a16="http://schemas.microsoft.com/office/drawing/2014/main" val="246155704"/>
                  </a:ext>
                </a:extLst>
              </a:tr>
              <a:tr h="312632">
                <a:tc>
                  <a:txBody>
                    <a:bodyPr/>
                    <a:lstStyle/>
                    <a:p>
                      <a:pPr algn="ctr" fontAlgn="b"/>
                      <a:r>
                        <a:rPr lang="pt-BR" sz="900" b="0" i="0" u="none" strike="noStrike">
                          <a:solidFill>
                            <a:srgbClr val="000000"/>
                          </a:solidFill>
                          <a:effectLst/>
                          <a:latin typeface="Montserrat" panose="00000500000000000000" pitchFamily="2" charset="0"/>
                        </a:rPr>
                        <a:t>Minas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Belo Horizonte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45.875</a:t>
                      </a:r>
                    </a:p>
                  </a:txBody>
                  <a:tcPr marL="9525" marR="9525" marT="9525" marB="0" anchor="ctr"/>
                </a:tc>
                <a:extLst>
                  <a:ext uri="{0D108BD9-81ED-4DB2-BD59-A6C34878D82A}">
                    <a16:rowId xmlns:a16="http://schemas.microsoft.com/office/drawing/2014/main" val="2669191146"/>
                  </a:ext>
                </a:extLst>
              </a:tr>
              <a:tr h="312632">
                <a:tc>
                  <a:txBody>
                    <a:bodyPr/>
                    <a:lstStyle/>
                    <a:p>
                      <a:pPr algn="ctr" fontAlgn="b"/>
                      <a:r>
                        <a:rPr lang="pt-BR" sz="900" b="0" i="0" u="none" strike="noStrike">
                          <a:solidFill>
                            <a:srgbClr val="000000"/>
                          </a:solidFill>
                          <a:effectLst/>
                          <a:latin typeface="Montserrat" panose="00000500000000000000" pitchFamily="2" charset="0"/>
                        </a:rPr>
                        <a:t>Miramar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Silamar Construtora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10.245</a:t>
                      </a:r>
                    </a:p>
                  </a:txBody>
                  <a:tcPr marL="9525" marR="9525" marT="9525" marB="0" anchor="ctr"/>
                </a:tc>
                <a:extLst>
                  <a:ext uri="{0D108BD9-81ED-4DB2-BD59-A6C34878D82A}">
                    <a16:rowId xmlns:a16="http://schemas.microsoft.com/office/drawing/2014/main" val="3797744303"/>
                  </a:ext>
                </a:extLst>
              </a:tr>
              <a:tr h="312632">
                <a:tc>
                  <a:txBody>
                    <a:bodyPr/>
                    <a:lstStyle/>
                    <a:p>
                      <a:pPr algn="ctr" fontAlgn="b"/>
                      <a:r>
                        <a:rPr lang="pt-BR" sz="900" b="0" i="0" u="none" strike="noStrike">
                          <a:solidFill>
                            <a:srgbClr val="000000"/>
                          </a:solidFill>
                          <a:effectLst/>
                          <a:latin typeface="Montserrat" panose="00000500000000000000" pitchFamily="2" charset="0"/>
                        </a:rPr>
                        <a:t>Mister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Juiz de Fora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9.050</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1" y="3548317"/>
            <a:ext cx="2637894"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C02C6F51-B5B7-0D0A-62BF-77DAB5D6E3A5}"/>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60</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22CF368D-2B6F-0853-D7A7-CF8869EAD2D6}"/>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89512659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2878672639"/>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Mogi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Hbr Realty</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Mogi das Cruzes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34.784</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Moinhos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Airaz Administradora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Porto Alegre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8.639</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a:solidFill>
                            <a:srgbClr val="000000"/>
                          </a:solidFill>
                          <a:effectLst/>
                          <a:latin typeface="Montserrat" panose="00000500000000000000" pitchFamily="2" charset="0"/>
                        </a:rPr>
                        <a:t>Monet Plaza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Maria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8.656</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Monte Carmo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Betim</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42.000</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Montes Claros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Montes Claros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46.126</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Mooca Plaza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42.075</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Morumbi Town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Gazit Brasil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31.070</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MorumbiShopping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Multiplan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55.992</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Nações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Almeida Junior</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Criciúma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37.000</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Natal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Ancar Ivanhoe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Natal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Norte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28.349</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Neumarkt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Almeida Junior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Blumenau</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30.600</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New York City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Multiplan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21.796</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Nilópolis Square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Nilópolis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5.141</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Niteroishopping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NITERÓI</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4.460</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Norte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Almeida Junior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Blumenau</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35.747</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Norte Sul Plaza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Argo Desenvolvimento e Gestão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Campo Grande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Mato Grosso do Sul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38.912</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NorteShopping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106.315</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North Shopping Barretos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Barretos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22.000</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North Shopping Fortaleza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Ancar Ivanhoe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Fortaleza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Ceará</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51.186</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North Shopping Jóquei</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Ancar Ivanhoe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Fortaleza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Ceará</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35.577</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0" y="354831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6B4D2394-52B1-F2D5-796B-EE863032206B}"/>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61</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48340AA2-05DD-95EC-2B76-15DE78907844}"/>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84793207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2708992972"/>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North Shopping Maracanaú</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Ancar Ivanhoe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Maracanaú</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Ceará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20.000</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a:solidFill>
                            <a:srgbClr val="000000"/>
                          </a:solidFill>
                          <a:effectLst/>
                          <a:latin typeface="Montserrat" panose="00000500000000000000" pitchFamily="2" charset="0"/>
                        </a:rPr>
                        <a:t>Novo Shopping Center Ribeirão Preto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Savoy</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Ribeirão Preto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126.489</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a:solidFill>
                            <a:srgbClr val="000000"/>
                          </a:solidFill>
                          <a:effectLst/>
                          <a:latin typeface="Montserrat" panose="00000500000000000000" pitchFamily="2" charset="0"/>
                        </a:rPr>
                        <a:t>Oeste Plaza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Andradina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11.178</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Open Mall The Square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Cotia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13.500</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Osasco Plaza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Osasco Plaza Administradora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Osasco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14.600</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Ourinhos Plaza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Argo Desenvolvimento e Gestão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Ourinhos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12.355</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Outlet Fernão Dias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Atibaia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22.000</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Outlet Premium Brasília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General Shopping&amp;Outlets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Alexânia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17.360</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Outlet Premium Fortaleza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General Shopping&amp;Outlets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Caucaia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Ceará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16.100</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Outlet Premium Grande 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General Shopping&amp;Outlets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Itaquaquecetuba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16.601</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Outlet Premium 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General Shopping&amp;Outlets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Duque de Caxias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20.906</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Outlet Premium Salvador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General Shopping&amp;Outlets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Camaçari</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Bahia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15.913</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Outlet Premium 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General Shopping&amp;Outlets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Itupeva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24.882</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Palmas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Nmb</a:t>
                      </a:r>
                      <a:r>
                        <a:rPr lang="pt-BR" sz="900" b="0" i="0" u="none" strike="noStrike" dirty="0">
                          <a:solidFill>
                            <a:srgbClr val="000000"/>
                          </a:solidFill>
                          <a:effectLst/>
                          <a:latin typeface="Montserrat" panose="00000500000000000000" pitchFamily="2" charset="0"/>
                        </a:rPr>
                        <a:t>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Palmas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Tocantins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8.900</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Panorâmico Shopping Center</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Sorocaba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15.000</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Pantanal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Ancar Ivanhoe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Cuiabá</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Mato Grosso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45.225</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Paragem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Belo Horizonte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4.800</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Park Shopping Boulevard</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Curitiba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25.000</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ParkJacarepaguá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Multiplan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39.934</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ParkShopping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Multiplan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Brasília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Distrito Federal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60.619</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0" y="354831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B716B1D4-CF6A-0957-636F-C5E0A323C361}"/>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62</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1029B8BE-4FBA-6983-D7EA-B79903C367DB}"/>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822305339"/>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1008287609"/>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Parkshopping</a:t>
                      </a:r>
                      <a:r>
                        <a:rPr lang="pt-BR" sz="900" b="0" i="0" u="none" strike="noStrike" dirty="0">
                          <a:solidFill>
                            <a:srgbClr val="000000"/>
                          </a:solidFill>
                          <a:effectLst/>
                          <a:latin typeface="Montserrat" panose="00000500000000000000" pitchFamily="2" charset="0"/>
                        </a:rPr>
                        <a:t> Canoas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Multiplan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Canoas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49.058</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ParkShopping São Caetano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Multiplan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Caetano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39.253</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ParkShoppingBarigui</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Multiplan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Curitiba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52.296</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ParkShoppingCampoGrande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Multiplan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43.820</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Parnaíba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Parnaíba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Piauí</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12.310</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Parque D. Pedro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Aliansce Sonae + </a:t>
                      </a:r>
                      <a:r>
                        <a:rPr lang="pt-BR" sz="900" b="0" i="0" u="none" strike="noStrike" dirty="0" err="1">
                          <a:solidFill>
                            <a:srgbClr val="000000"/>
                          </a:solidFill>
                          <a:effectLst/>
                          <a:latin typeface="Montserrat" panose="00000500000000000000" pitchFamily="2" charset="0"/>
                        </a:rPr>
                        <a:t>brMalls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Campinas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127.300</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Parque Floriano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Semma/VGomes </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Floriano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Piauí</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8.250</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Parque Mall</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Indaiatuba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8.500</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Parque Shopping Bahia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Ancar Ivanhoe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Lauro de Freitas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Bahia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51.600</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Parque Shopping Barueri</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General Shopping&amp;Outlets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Barueri</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36.300</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Parque Shopping Belém</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Belém</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33.937</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Parque Shopping Maceió</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Multiplan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Maceió</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Alagoas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39.965</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Parque Shopping Maia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General Shopping&amp;Outlets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Guarulhos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33.325</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Parque Shopping Prudente</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Presidente Prudente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16.355</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Parque Shopping Sulacap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General Shopping&amp;Outlets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29.022</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Partage Norte Shopping Natal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Partage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Natal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Grande do Norte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39.160</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Partage Shopping Betim</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Partage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Betim</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49.149</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Partage Shopping Campina Grande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Partage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Campina Grande</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Paraiba</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39.695</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Partage Shopping Marabá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Partage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Marabá</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Pará</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39.502</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Partage Shopping Mossoró</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Partage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Mossoró</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Grande do Norte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22.498</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0" y="354831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FE31875D-8001-1B34-0170-16849E61E977}"/>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63</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6FFC6A75-E91E-EBAA-D804-7A8DC18891F4}"/>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25707242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1724494021"/>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Partage</a:t>
                      </a:r>
                      <a:r>
                        <a:rPr lang="pt-BR" sz="900" b="0" i="0" u="none" strike="noStrike" dirty="0">
                          <a:solidFill>
                            <a:srgbClr val="000000"/>
                          </a:solidFill>
                          <a:effectLst/>
                          <a:latin typeface="Montserrat" panose="00000500000000000000" pitchFamily="2" charset="0"/>
                        </a:rPr>
                        <a:t> Shopping Parauapebas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Partage</a:t>
                      </a:r>
                      <a:r>
                        <a:rPr lang="pt-BR" sz="900" b="0" i="0" u="none" strike="noStrike" dirty="0">
                          <a:solidFill>
                            <a:srgbClr val="000000"/>
                          </a:solidFill>
                          <a:effectLst/>
                          <a:latin typeface="Montserrat" panose="00000500000000000000" pitchFamily="2" charset="0"/>
                        </a:rPr>
                        <a:t>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Parauapebas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18.774</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Partage</a:t>
                      </a:r>
                      <a:r>
                        <a:rPr lang="pt-BR" sz="900" b="0" i="0" u="none" strike="noStrike" dirty="0">
                          <a:solidFill>
                            <a:srgbClr val="000000"/>
                          </a:solidFill>
                          <a:effectLst/>
                          <a:latin typeface="Montserrat" panose="00000500000000000000" pitchFamily="2" charset="0"/>
                        </a:rPr>
                        <a:t> Shopping Rio Grande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Partage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24.717</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a:solidFill>
                            <a:srgbClr val="000000"/>
                          </a:solidFill>
                          <a:effectLst/>
                          <a:latin typeface="Montserrat" panose="00000500000000000000" pitchFamily="2" charset="0"/>
                        </a:rPr>
                        <a:t>Partage Shopping São Gonçalo</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Partage</a:t>
                      </a:r>
                      <a:r>
                        <a:rPr lang="pt-BR" sz="900" b="0" i="0" u="none" strike="noStrike" dirty="0">
                          <a:solidFill>
                            <a:srgbClr val="000000"/>
                          </a:solidFill>
                          <a:effectLst/>
                          <a:latin typeface="Montserrat" panose="00000500000000000000" pitchFamily="2" charset="0"/>
                        </a:rPr>
                        <a:t>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Gonçalo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30.830</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Passeio das Águas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Aliansce Sonae + </a:t>
                      </a:r>
                      <a:r>
                        <a:rPr lang="pt-BR" sz="900" b="0" i="0" u="none" strike="noStrike" dirty="0" err="1">
                          <a:solidFill>
                            <a:srgbClr val="000000"/>
                          </a:solidFill>
                          <a:effectLst/>
                          <a:latin typeface="Montserrat" panose="00000500000000000000" pitchFamily="2" charset="0"/>
                        </a:rPr>
                        <a:t>brMalls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Goiânia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74.462</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Passeio São Carlos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Carlos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14.200</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Passeio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7.653</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Passo Fundo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Passo Fundo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29.714</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Pateo Itaquá</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Itaquaquecetuba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13.155</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Pátio Alcântara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NIAD</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Gonçalo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7.475</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Pátio Batel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Soifer</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Curitiba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28.667</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Pátio Brasil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Enashopp</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Brasília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Distrito Federal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27.010</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Pátio Central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GSFA - Grupo São Francisco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Patos de Minas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11.634</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Pátio Central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Campo Grande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Mato Grosso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6.970</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Pátio Cianê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Saphyr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Sorocaba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27.401</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Pátio Cotia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FAG Gestão Predial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Cotia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5.801</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Pátio Dom Luis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Fortaleza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Ceará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5.000</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Pátio Limeira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Limeira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18.933</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Pátio Norte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Soul 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José de Ribamar</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Maranhão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25.814</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Pátio Osasco Open Mall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Krhtel Group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Osasco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18.600</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Pátio Roraima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HBF</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Boa Vista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Roraima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33.350</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0" y="3548317"/>
            <a:ext cx="2486547"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FB857916-7567-CE16-41E1-CF11935FD00F}"/>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64</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D55E2136-6E05-8D3A-C7E1-F9177B387169}"/>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15815924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208525877"/>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Pátio Sabiá</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Uberlândia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11.000</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Pátio Shopping Chapecó</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Chapecó</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20.518</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Pátio Vinhedos</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Uberlândia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9.193</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Pátiomix Linhares</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Linhares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Espírito Santo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15.183</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Pátiomix Teixeira De Freitas</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Teixeira de Freitas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Bahia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11.414</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Patos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Patos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Paraiba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18.046</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Paulinia Shopping Winner Mall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Paulínia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12.700</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Paulista North Way</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Lms/tgi Gestao De Empreendimentos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Paulista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Pernambuco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35.000</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PB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Pato Branco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21.000</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Penápolis Garden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Ferreira Administradora de Shopping Center Ltda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Penápolis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11.500</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Penha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29.620</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Perim Center</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Cachoeiro de Itapemirim</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Espírito Santo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5.500</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Perimetral Open Mall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NL - Negócios Imobiliarios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Goiânia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6.714</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Piauí Shopping Center </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Administradora Piauí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Picos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Piauí</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8.245</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Pirâmide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João Pessoa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Paraíba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15.000</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Planet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Londrina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6.400</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Plaza Avenida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José do Rio Preto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38.495</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Plaza Shopping Carapicuíba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Del Rey Imoveis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Carapicuíba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24.877</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Plaza Shopping Casa Forte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Tmall - Gestão De Empreendimentos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Recife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Pernambuco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15.768</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Plaza Shopping Itu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Lumine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Itu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30.560</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0" y="3548317"/>
            <a:ext cx="3269097"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8E6E3295-C6B0-74C9-877D-00269C916BED}"/>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65</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091010F3-59CE-24FA-124C-4C54500A6EB6}"/>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30283858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649258931"/>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Shopping Niterói</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NITERÓI</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43.152</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Plaza D'Oro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ABL Prime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Goiânia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5.555</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a:solidFill>
                            <a:srgbClr val="000000"/>
                          </a:solidFill>
                          <a:effectLst/>
                          <a:latin typeface="Montserrat" panose="00000500000000000000" pitchFamily="2" charset="0"/>
                        </a:rPr>
                        <a:t>Polo Caruaru</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Caruaru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Pernambuco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35.811</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Polo Shopping Indaiatuba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Bolsa De Imóveis Di E </a:t>
                      </a:r>
                      <a:r>
                        <a:rPr lang="pt-BR" sz="900" b="0" i="0" u="none" strike="noStrike" dirty="0" err="1">
                          <a:solidFill>
                            <a:srgbClr val="000000"/>
                          </a:solidFill>
                          <a:effectLst/>
                          <a:latin typeface="Montserrat" panose="00000500000000000000" pitchFamily="2" charset="0"/>
                        </a:rPr>
                        <a:t>Jrg</a:t>
                      </a:r>
                      <a:r>
                        <a:rPr lang="pt-BR" sz="900" b="0" i="0" u="none" strike="noStrike" dirty="0">
                          <a:solidFill>
                            <a:srgbClr val="000000"/>
                          </a:solidFill>
                          <a:effectLst/>
                          <a:latin typeface="Montserrat" panose="00000500000000000000" pitchFamily="2" charset="0"/>
                        </a:rPr>
                        <a:t> Desenvolvimento Imobiliário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Indaiatuba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36.000</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Pontão do Lago Sul</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Brasília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Distrito Federal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4.743</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Ponteio Lar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Belo Horizonte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19.247</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Portal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Terral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Goiânia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26.540</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Portal Sul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Goiânia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11.922</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Porto Alegre CenterLar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Airaz Administradora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Porto Alegre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22.178</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Porto Belo Outlet Premium</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Tacla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Porto Belo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25.000</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Porto Velho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Ancar Ivanhoe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Porto Velho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Rondônia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43.652</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Poupa Shopping Cotia</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Cotia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7.000</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Power Shopping Centerminas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GSA EPO Gestão e Solução de Ativos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Belo Horizonte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62.400</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Praça Rio Grande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Lumine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24.750</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Praça Uberaba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Legatus Asset Management</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Uberaba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29.765</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Praia De Belas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Iguatemi Empresa de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Porto Alegre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44.675</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Praia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Natal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Grande do Norte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9.722</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Praiamar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Mendes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Santos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31.572</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Prataviera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Caxias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4.454</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Prudenshopping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Argo Desenvolvimento e Gestão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Presidente Prudente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31.299</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1" y="3548317"/>
            <a:ext cx="4568500"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AF6E83D8-AB2D-77A5-D18B-69FAAF7DBD00}"/>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66</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BABA0442-ED2D-746B-56D5-1DA9FEDDE7BC}"/>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48263711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2331509494"/>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Raposo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31.299</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Recife Outlet</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BCI e About</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Moreno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Pernambuco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11.000</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a:solidFill>
                            <a:srgbClr val="000000"/>
                          </a:solidFill>
                          <a:effectLst/>
                          <a:latin typeface="Montserrat" panose="00000500000000000000" pitchFamily="2" charset="0"/>
                        </a:rPr>
                        <a:t>Recreio Shopping Center</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Aliansce Sonae + </a:t>
                      </a:r>
                      <a:r>
                        <a:rPr lang="pt-BR" sz="900" b="0" i="0" u="none" strike="noStrike" dirty="0" err="1">
                          <a:solidFill>
                            <a:srgbClr val="000000"/>
                          </a:solidFill>
                          <a:effectLst/>
                          <a:latin typeface="Montserrat" panose="00000500000000000000" pitchFamily="2" charset="0"/>
                        </a:rPr>
                        <a:t>brMalls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22.315</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Resende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Probus Consultoria Ltda.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Resende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8.871</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Reserva Open Mall</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Fortaleza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Ceará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7.000</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Ribeirãoshopping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Multiplan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Ribeirão Preto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74.881</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Rio Anil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Luís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Maranhão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39.505</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Rio Design Barra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Ancar Ivanhoe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20.015</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Rio Design Leblon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Ancar Ivanhoe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5.338</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Rio Sul Shopping Center</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52.087</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Rio Tapajós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Mr Malls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Santarém</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25.000</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RioMar Kennedy</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JCPM</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Fortaleza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Ceará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35.767</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Riomar Shopping (Fortaleza)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JCPM</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Fortaleza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Ceará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93.000</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RioMar Shopping Aracaju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JCPM</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Aracaju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Sergipe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50.868</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RioPreto Shopping Center</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José do Rio Preto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35.364</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River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Lumine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Petrolina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Pernambuco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27.293</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Road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Ablsan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Itu</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10.000</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Rondon Plaza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JAR Projetos e Construções Civis LTDA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RONDONÓPOLIS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Mato Grosso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15.657</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Roraima Garden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Tenco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Boa Vista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Roraima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6.167</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Royal Plaza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Maria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13.090</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0" y="3548317"/>
            <a:ext cx="284533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FD880204-FCB8-BEE0-3B5F-243CF9A98A32}"/>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67</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7EF59989-6572-08E9-79A3-6E1FF82956DA}"/>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73658787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4164774464"/>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Royal Plaza Shopping Londrina</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Londrina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10.000</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Rua Da Praia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Helênica Admnistradora De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Porto Alegre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8.949</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a:solidFill>
                            <a:srgbClr val="000000"/>
                          </a:solidFill>
                          <a:effectLst/>
                          <a:latin typeface="Montserrat" panose="00000500000000000000" pitchFamily="2" charset="0"/>
                        </a:rPr>
                        <a:t>Salgueiro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Salgueiro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Pernambuco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9.300</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Salinas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Fortaleza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Ceará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15.000</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Salvador Norte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JCPM</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Salvador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Bahia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38.943</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Salvador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JCPM</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Salvador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Bahia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89.815</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Santa Maria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Brasília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Distrito Federal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16.340</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Santana Parque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26.583</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São Bernardo Plaza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Bernardo do Campo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42.874</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São Gonçalo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NIAD</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Gonçalo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43.859</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São Luís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Luís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Maranhão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55.319</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Serramar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Serveng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Caraguatatuba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21.000</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SerraSul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Pouso Alegre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23.969</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Shopping Abc</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Santo André</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45.930</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Alegria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Várzea Paulista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11.500</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Américo Silva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Três Rios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11.958</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Shopping Anália Franco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Multiplan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51.590</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Araguaia Gurupi</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Gurupi</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Tocantins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10.939</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Shopping Avenida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Feira de Santana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Bahia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4.650</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Avenida Center - Dourados</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Dourados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Mato Grosso do Sul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20.000</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1" y="3548317"/>
            <a:ext cx="4664034"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6A315060-46EC-6614-4EA9-97291FF85509}"/>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68</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BA26A601-A6AE-551D-F721-F10258776447}"/>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960203066"/>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1261744851"/>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Avenida Center Maringá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Inga Empreendimentos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Maringá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24.844</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Barra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Enashopp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Salvador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Bahia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50.097</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a:t>
                      </a:r>
                      <a:r>
                        <a:rPr lang="pt-BR" sz="900" b="0" i="0" u="none" strike="noStrike" dirty="0" err="1">
                          <a:solidFill>
                            <a:srgbClr val="000000"/>
                          </a:solidFill>
                          <a:effectLst/>
                          <a:latin typeface="Montserrat" panose="00000500000000000000" pitchFamily="2" charset="0"/>
                        </a:rPr>
                        <a:t>Bay</a:t>
                      </a:r>
                      <a:r>
                        <a:rPr lang="pt-BR" sz="900" b="0" i="0" u="none" strike="noStrike" dirty="0">
                          <a:solidFill>
                            <a:srgbClr val="000000"/>
                          </a:solidFill>
                          <a:effectLst/>
                          <a:latin typeface="Montserrat" panose="00000500000000000000" pitchFamily="2" charset="0"/>
                        </a:rPr>
                        <a:t> Market</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Terral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NITERÓI</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11.582</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Bela Vista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Salvador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Bahia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51.185</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Shopping Benfica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Fortaleza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Ceará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9.424</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Boa Vista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Cm</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Recife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Pernambuco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23.338</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Shopping Bonsucesso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General Shopping&amp;Outlets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Guarulhos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27.852</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Shopping Bosque Grão-Pará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J.C.C.</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Belém</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45.515</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Shopping Bougainville</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Goiânia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13.816</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Shopping Boulevard</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Ancar Ivanhoe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26.571</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Boulevard Garden Araxá</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Araxá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6.153</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Cajazeiras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Enashopp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Salvador</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Bahia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4.859</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Campo Grande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Campo Grande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Mato Grosso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40.055</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Campo Limpo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23.065</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Carpina</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Carpina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Pernambuco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7.800</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Center 3</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Nassau Empreendimentos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10.930</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Center Aguaverde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Planshopping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Curitiba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6.200</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Center Bosque Dos Ipês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J.C.C.</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Campo Grande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Mato Grosso do Sul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38.000</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Center Cidade Das Flores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Duomo Administradora De Bens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Joinville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10.426</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Center Costa Dourada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Costa Dourada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Cabo de Santo Agostinho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Pernambuco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20.000</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1" y="3548317"/>
            <a:ext cx="3544918"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8E10AD46-145C-D578-3FF9-51D727326F47}"/>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69</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4BCFC985-08B8-C706-B4FD-AA43C6E95891}"/>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407101060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tângulo: Cantos Arredondados 2">
            <a:extLst>
              <a:ext uri="{FF2B5EF4-FFF2-40B4-BE49-F238E27FC236}">
                <a16:creationId xmlns:a16="http://schemas.microsoft.com/office/drawing/2014/main" id="{AC599D64-81D7-4E1E-AF17-05D33D48510A}"/>
              </a:ext>
            </a:extLst>
          </p:cNvPr>
          <p:cNvSpPr/>
          <p:nvPr/>
        </p:nvSpPr>
        <p:spPr>
          <a:xfrm>
            <a:off x="11569999" y="6432777"/>
            <a:ext cx="560683" cy="191016"/>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a:ln>
                  <a:noFill/>
                </a:ln>
                <a:solidFill>
                  <a:schemeClr val="tx1"/>
                </a:solidFill>
                <a:effectLst/>
                <a:uLnTx/>
                <a:uFillTx/>
                <a:latin typeface="Montserrat" panose="00000500000000000000" pitchFamily="2" charset="0"/>
                <a:cs typeface="Segoe UI Light" panose="020B0502040204020203" pitchFamily="34" charset="0"/>
              </a:rPr>
              <a:t>4</a:t>
            </a:r>
          </a:p>
        </p:txBody>
      </p:sp>
      <p:grpSp>
        <p:nvGrpSpPr>
          <p:cNvPr id="38" name="Agrupar 37">
            <a:extLst>
              <a:ext uri="{FF2B5EF4-FFF2-40B4-BE49-F238E27FC236}">
                <a16:creationId xmlns:a16="http://schemas.microsoft.com/office/drawing/2014/main" id="{135C3F2F-7B79-C377-4D87-CA3F235804EA}"/>
              </a:ext>
            </a:extLst>
          </p:cNvPr>
          <p:cNvGrpSpPr/>
          <p:nvPr/>
        </p:nvGrpSpPr>
        <p:grpSpPr>
          <a:xfrm>
            <a:off x="610721" y="448315"/>
            <a:ext cx="7298840" cy="2819211"/>
            <a:chOff x="610720" y="521888"/>
            <a:chExt cx="7298840" cy="2819211"/>
          </a:xfrm>
        </p:grpSpPr>
        <p:sp>
          <p:nvSpPr>
            <p:cNvPr id="16" name="CaixaDeTexto 15">
              <a:extLst>
                <a:ext uri="{FF2B5EF4-FFF2-40B4-BE49-F238E27FC236}">
                  <a16:creationId xmlns:a16="http://schemas.microsoft.com/office/drawing/2014/main" id="{17AFB288-2F22-1D70-9EED-54BD12FE9CED}"/>
                </a:ext>
              </a:extLst>
            </p:cNvPr>
            <p:cNvSpPr txBox="1"/>
            <p:nvPr/>
          </p:nvSpPr>
          <p:spPr>
            <a:xfrm>
              <a:off x="610720" y="521888"/>
              <a:ext cx="3214341" cy="510909"/>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200" spc="300" dirty="0">
                  <a:latin typeface="Montserrat" panose="00000500000000000000" pitchFamily="2" charset="0"/>
                </a:rPr>
                <a:t>ACERCA DEL</a:t>
              </a:r>
              <a:endParaRPr kumimoji="0" lang="es-419" sz="3200" b="0" i="0" u="none" strike="noStrike" kern="1200" cap="none" spc="300" normalizeH="0" baseline="0" dirty="0">
                <a:ln>
                  <a:noFill/>
                </a:ln>
                <a:solidFill>
                  <a:srgbClr val="404040"/>
                </a:solidFill>
                <a:effectLst/>
                <a:uLnTx/>
                <a:uFillTx/>
                <a:latin typeface="Montserrat" panose="00000500000000000000" pitchFamily="2" charset="0"/>
              </a:endParaRPr>
            </a:p>
          </p:txBody>
        </p:sp>
        <p:sp>
          <p:nvSpPr>
            <p:cNvPr id="17" name="CaixaDeTexto 16">
              <a:extLst>
                <a:ext uri="{FF2B5EF4-FFF2-40B4-BE49-F238E27FC236}">
                  <a16:creationId xmlns:a16="http://schemas.microsoft.com/office/drawing/2014/main" id="{43123688-6479-4503-4948-513635233DB0}"/>
                </a:ext>
              </a:extLst>
            </p:cNvPr>
            <p:cNvSpPr txBox="1"/>
            <p:nvPr/>
          </p:nvSpPr>
          <p:spPr>
            <a:xfrm>
              <a:off x="610720" y="1070990"/>
              <a:ext cx="7298840" cy="2270109"/>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algn="l"/>
              <a:r>
                <a:rPr lang="pt-BR" sz="4800" b="1" dirty="0">
                  <a:solidFill>
                    <a:srgbClr val="FF0000"/>
                  </a:solidFill>
                  <a:latin typeface="Bebas Neue" panose="00000500000000000000" pitchFamily="2" charset="0"/>
                </a:rPr>
                <a:t>PANORAMA LATINO-AMERICANO </a:t>
              </a:r>
            </a:p>
            <a:p>
              <a:pPr algn="l"/>
              <a:r>
                <a:rPr lang="pt-BR" sz="4800" b="1" dirty="0">
                  <a:solidFill>
                    <a:srgbClr val="FF0000"/>
                  </a:solidFill>
                  <a:latin typeface="Bebas Neue" panose="00000500000000000000" pitchFamily="2" charset="0"/>
                </a:rPr>
                <a:t>DE CENTROS COMERCIALES</a:t>
              </a:r>
            </a:p>
            <a:p>
              <a:pPr marL="0" marR="0" lvl="0" indent="0" algn="l" defTabSz="914400" rtl="0" eaLnBrk="1" fontAlgn="auto" latinLnBrk="0" hangingPunct="1">
                <a:lnSpc>
                  <a:spcPct val="85000"/>
                </a:lnSpc>
                <a:spcBef>
                  <a:spcPts val="200"/>
                </a:spcBef>
                <a:spcAft>
                  <a:spcPts val="200"/>
                </a:spcAft>
                <a:buClrTx/>
                <a:buSzTx/>
                <a:buFontTx/>
                <a:buNone/>
                <a:tabLst/>
                <a:defRPr/>
              </a:pPr>
              <a:endParaRPr kumimoji="0" lang="es-419" sz="6000" b="1" i="0" u="none" strike="noStrike" kern="1200" cap="none" spc="0" normalizeH="0" baseline="0" dirty="0">
                <a:ln>
                  <a:noFill/>
                </a:ln>
                <a:solidFill>
                  <a:srgbClr val="FF0000"/>
                </a:solidFill>
                <a:effectLst/>
                <a:uLnTx/>
                <a:uFillTx/>
                <a:latin typeface="Bebas Neue" panose="00000500000000000000" pitchFamily="2" charset="0"/>
                <a:cs typeface="Segoe UI" panose="020B0502040204020203" pitchFamily="34" charset="0"/>
              </a:endParaRPr>
            </a:p>
          </p:txBody>
        </p:sp>
      </p:grpSp>
      <p:sp>
        <p:nvSpPr>
          <p:cNvPr id="9" name="Retângulo 8">
            <a:hlinkClick r:id="rId2" action="ppaction://hlinksldjump"/>
            <a:extLst>
              <a:ext uri="{FF2B5EF4-FFF2-40B4-BE49-F238E27FC236}">
                <a16:creationId xmlns:a16="http://schemas.microsoft.com/office/drawing/2014/main" id="{47094CEE-7CD8-736C-D863-BFB5D8EE380E}"/>
              </a:ext>
            </a:extLst>
          </p:cNvPr>
          <p:cNvSpPr/>
          <p:nvPr/>
        </p:nvSpPr>
        <p:spPr>
          <a:xfrm>
            <a:off x="1508145" y="6379020"/>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pic>
        <p:nvPicPr>
          <p:cNvPr id="10" name="Imagem 9" descr="Pessoa com as mãos&#10;&#10;Descrição gerada automaticamente com confiança baixa">
            <a:extLst>
              <a:ext uri="{FF2B5EF4-FFF2-40B4-BE49-F238E27FC236}">
                <a16:creationId xmlns:a16="http://schemas.microsoft.com/office/drawing/2014/main" id="{CADD5A76-5DAC-65A7-0C8C-4C5BE90A3A7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385149" y="0"/>
            <a:ext cx="4601645" cy="6858000"/>
          </a:xfrm>
          <a:prstGeom prst="rect">
            <a:avLst/>
          </a:prstGeom>
        </p:spPr>
      </p:pic>
      <p:sp>
        <p:nvSpPr>
          <p:cNvPr id="11" name="Retângulo 10">
            <a:extLst>
              <a:ext uri="{FF2B5EF4-FFF2-40B4-BE49-F238E27FC236}">
                <a16:creationId xmlns:a16="http://schemas.microsoft.com/office/drawing/2014/main" id="{B0344117-F647-69BA-AEF9-62C9B9874C9A}"/>
              </a:ext>
            </a:extLst>
          </p:cNvPr>
          <p:cNvSpPr/>
          <p:nvPr/>
        </p:nvSpPr>
        <p:spPr>
          <a:xfrm>
            <a:off x="8299048" y="0"/>
            <a:ext cx="86101" cy="6956385"/>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CaixaDeTexto 7">
            <a:extLst>
              <a:ext uri="{FF2B5EF4-FFF2-40B4-BE49-F238E27FC236}">
                <a16:creationId xmlns:a16="http://schemas.microsoft.com/office/drawing/2014/main" id="{5117F3B4-2DEF-6B12-E93E-FDC254BA734E}"/>
              </a:ext>
            </a:extLst>
          </p:cNvPr>
          <p:cNvSpPr txBox="1"/>
          <p:nvPr/>
        </p:nvSpPr>
        <p:spPr>
          <a:xfrm>
            <a:off x="610721" y="2399673"/>
            <a:ext cx="7384940" cy="3585597"/>
          </a:xfrm>
          <a:prstGeom prst="rect">
            <a:avLst/>
          </a:prstGeom>
          <a:noFill/>
        </p:spPr>
        <p:txBody>
          <a:bodyPr wrap="square">
            <a:spAutoFit/>
          </a:bodyPr>
          <a:lstStyle/>
          <a:p>
            <a:pPr lvl="0" algn="just">
              <a:spcBef>
                <a:spcPts val="0"/>
              </a:spcBef>
              <a:spcAft>
                <a:spcPts val="1200"/>
              </a:spcAft>
              <a:defRPr/>
            </a:pPr>
            <a:r>
              <a:rPr lang="es-ES" sz="1100" dirty="0">
                <a:latin typeface="Montserrat" panose="00000500000000000000" pitchFamily="2" charset="0"/>
                <a:cs typeface="Calibri" panose="020F0502020204030204" pitchFamily="34" charset="0"/>
              </a:rPr>
              <a:t>El Panorama Latinoamericano de Centros Comerciales es un estudio sin precedentes realizado por CLICC (Cámara Latinoamericana de la Industria de Centros Comerciales) con el patrocinio de Abrasce (</a:t>
            </a:r>
            <a:r>
              <a:rPr lang="es-ES" sz="1100" dirty="0" err="1">
                <a:latin typeface="Montserrat" panose="00000500000000000000" pitchFamily="2" charset="0"/>
                <a:cs typeface="Calibri" panose="020F0502020204030204" pitchFamily="34" charset="0"/>
              </a:rPr>
              <a:t>Associação</a:t>
            </a:r>
            <a:r>
              <a:rPr lang="es-ES" sz="1100" dirty="0">
                <a:latin typeface="Montserrat" panose="00000500000000000000" pitchFamily="2" charset="0"/>
                <a:cs typeface="Calibri" panose="020F0502020204030204" pitchFamily="34" charset="0"/>
              </a:rPr>
              <a:t> Brasileira de Shopping Centers), que reúne valiosa información sobre el sector de los centros comerciales en América Latina. En su 1.ª edición, el estudio contó con la participación de 12 países, lo que lo convierte en uno de los más amplios y completos jamás realizados sobre el tema.</a:t>
            </a:r>
          </a:p>
          <a:p>
            <a:pPr lvl="0" algn="just">
              <a:spcBef>
                <a:spcPts val="0"/>
              </a:spcBef>
              <a:spcAft>
                <a:spcPts val="1200"/>
              </a:spcAft>
              <a:defRPr/>
            </a:pPr>
            <a:r>
              <a:rPr lang="es-ES" sz="1100" dirty="0">
                <a:latin typeface="Montserrat" panose="00000500000000000000" pitchFamily="2" charset="0"/>
                <a:cs typeface="Calibri" panose="020F0502020204030204" pitchFamily="34" charset="0"/>
              </a:rPr>
              <a:t>Los centros comerciales son un importante motor de la economía latinoamericana, generando empleos, atrayendo inversiones y promoviendo el desarrollo regional. El estudio nos muestra que, en los países mapeados, hay más de 2 mil centros comerciales en operación, con un Gross </a:t>
            </a:r>
            <a:r>
              <a:rPr lang="es-ES" sz="1100" dirty="0" err="1">
                <a:latin typeface="Montserrat" panose="00000500000000000000" pitchFamily="2" charset="0"/>
                <a:cs typeface="Calibri" panose="020F0502020204030204" pitchFamily="34" charset="0"/>
              </a:rPr>
              <a:t>Leasable</a:t>
            </a:r>
            <a:r>
              <a:rPr lang="es-ES" sz="1100" dirty="0">
                <a:latin typeface="Montserrat" panose="00000500000000000000" pitchFamily="2" charset="0"/>
                <a:cs typeface="Calibri" panose="020F0502020204030204" pitchFamily="34" charset="0"/>
              </a:rPr>
              <a:t> </a:t>
            </a:r>
            <a:r>
              <a:rPr lang="es-ES" sz="1100" dirty="0" err="1">
                <a:latin typeface="Montserrat" panose="00000500000000000000" pitchFamily="2" charset="0"/>
                <a:cs typeface="Calibri" panose="020F0502020204030204" pitchFamily="34" charset="0"/>
              </a:rPr>
              <a:t>Area</a:t>
            </a:r>
            <a:r>
              <a:rPr lang="es-ES" sz="1100" dirty="0">
                <a:latin typeface="Montserrat" panose="00000500000000000000" pitchFamily="2" charset="0"/>
                <a:cs typeface="Calibri" panose="020F0502020204030204" pitchFamily="34" charset="0"/>
              </a:rPr>
              <a:t> (GLA) de aproximadamente 62 millones de metros cuadrados, lo que demuestra la enorme penetración de mercado del sector en la región.</a:t>
            </a:r>
          </a:p>
          <a:p>
            <a:pPr lvl="0" algn="just">
              <a:spcBef>
                <a:spcPts val="0"/>
              </a:spcBef>
              <a:spcAft>
                <a:spcPts val="1200"/>
              </a:spcAft>
              <a:defRPr/>
            </a:pPr>
            <a:r>
              <a:rPr lang="es-ES" sz="1100" dirty="0">
                <a:latin typeface="Montserrat" panose="00000500000000000000" pitchFamily="2" charset="0"/>
                <a:cs typeface="Calibri" panose="020F0502020204030204" pitchFamily="34" charset="0"/>
              </a:rPr>
              <a:t>Al consolidar los indicadores sectoriales de América Latina, buscamos brindar una visión amplia a inversionistas, emprendedores y profesionales del sector para fundamentar sus decisiones estratégicas e identificar oportunidades de negocios. Nuestra expectativa con este estudio es contribuir al desarrollo sostenible del mercado de centros comerciales latinoamericano y a la prosperidad de la región en su conjunto.</a:t>
            </a:r>
          </a:p>
          <a:p>
            <a:pPr lvl="0" algn="just">
              <a:spcBef>
                <a:spcPts val="0"/>
              </a:spcBef>
              <a:spcAft>
                <a:spcPts val="1200"/>
              </a:spcAft>
              <a:defRPr/>
            </a:pPr>
            <a:r>
              <a:rPr lang="es-ES" sz="1100" dirty="0">
                <a:latin typeface="Montserrat" panose="00000500000000000000" pitchFamily="2" charset="0"/>
                <a:cs typeface="Calibri" panose="020F0502020204030204" pitchFamily="34" charset="0"/>
              </a:rPr>
              <a:t>A continuación, puede ver todos los detalles de esta encuesta sin precedentes. </a:t>
            </a:r>
          </a:p>
          <a:p>
            <a:pPr lvl="0" algn="just">
              <a:spcBef>
                <a:spcPts val="0"/>
              </a:spcBef>
              <a:spcAft>
                <a:spcPts val="1200"/>
              </a:spcAft>
              <a:defRPr/>
            </a:pPr>
            <a:r>
              <a:rPr lang="es-ES" sz="1100" b="1" dirty="0">
                <a:solidFill>
                  <a:srgbClr val="FF0000"/>
                </a:solidFill>
                <a:latin typeface="Montserrat" panose="00000500000000000000" pitchFamily="2" charset="0"/>
                <a:cs typeface="Calibri" panose="020F0502020204030204" pitchFamily="34" charset="0"/>
              </a:rPr>
              <a:t>¡Buena lectura!</a:t>
            </a:r>
          </a:p>
        </p:txBody>
      </p:sp>
      <p:sp>
        <p:nvSpPr>
          <p:cNvPr id="2" name="Retângulo: Cantos Arredondados 1">
            <a:extLst>
              <a:ext uri="{FF2B5EF4-FFF2-40B4-BE49-F238E27FC236}">
                <a16:creationId xmlns:a16="http://schemas.microsoft.com/office/drawing/2014/main" id="{BBE3EF2A-F701-ACF5-F5EC-F29F5A99FA01}"/>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rgbClr val="0D4168"/>
                </a:solidFill>
                <a:latin typeface="Segoe UI Light" panose="020B0502040204020203" pitchFamily="34" charset="0"/>
                <a:cs typeface="Segoe UI Light" panose="020B0502040204020203" pitchFamily="34" charset="0"/>
              </a:rPr>
              <a:t>7</a:t>
            </a:r>
            <a:endPar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
        <p:nvSpPr>
          <p:cNvPr id="4" name="Retângulo: Cantos Arredondados 3">
            <a:hlinkClick r:id="rId2" action="ppaction://hlinksldjump"/>
            <a:extLst>
              <a:ext uri="{FF2B5EF4-FFF2-40B4-BE49-F238E27FC236}">
                <a16:creationId xmlns:a16="http://schemas.microsoft.com/office/drawing/2014/main" id="{8987DFFB-8A23-E543-4B71-5E3300F725C1}"/>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54212804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1042908351"/>
              </p:ext>
            </p:extLst>
          </p:nvPr>
        </p:nvGraphicFramePr>
        <p:xfrm>
          <a:off x="3725782" y="1"/>
          <a:ext cx="7812001" cy="6806216"/>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4235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07519">
                <a:tc>
                  <a:txBody>
                    <a:bodyPr/>
                    <a:lstStyle/>
                    <a:p>
                      <a:pPr algn="ctr" fontAlgn="b"/>
                      <a:r>
                        <a:rPr lang="pt-BR" sz="900" b="0" i="0" u="none" strike="noStrike" dirty="0">
                          <a:solidFill>
                            <a:srgbClr val="000000"/>
                          </a:solidFill>
                          <a:effectLst/>
                          <a:latin typeface="Montserrat" panose="00000500000000000000" pitchFamily="2" charset="0"/>
                        </a:rPr>
                        <a:t>Shopping Center Fernandópolis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Vida Nova Empreendimentos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Fernandópolis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16.100</a:t>
                      </a:r>
                    </a:p>
                  </a:txBody>
                  <a:tcPr marL="9525" marR="9525" marT="9525" marB="0" anchor="ctr"/>
                </a:tc>
                <a:extLst>
                  <a:ext uri="{0D108BD9-81ED-4DB2-BD59-A6C34878D82A}">
                    <a16:rowId xmlns:a16="http://schemas.microsoft.com/office/drawing/2014/main" val="174269447"/>
                  </a:ext>
                </a:extLst>
              </a:tr>
              <a:tr h="307519">
                <a:tc>
                  <a:txBody>
                    <a:bodyPr/>
                    <a:lstStyle/>
                    <a:p>
                      <a:pPr algn="ctr" fontAlgn="b"/>
                      <a:r>
                        <a:rPr lang="pt-BR" sz="900" b="0" i="0" u="none" strike="noStrike" dirty="0">
                          <a:solidFill>
                            <a:srgbClr val="000000"/>
                          </a:solidFill>
                          <a:effectLst/>
                          <a:latin typeface="Montserrat" panose="00000500000000000000" pitchFamily="2" charset="0"/>
                        </a:rPr>
                        <a:t>Shopping Center Iguatemi Campinas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Iguatemi Empresa de Shopping Centers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Campinas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73.389</a:t>
                      </a:r>
                    </a:p>
                  </a:txBody>
                  <a:tcPr marL="9525" marR="9525" marT="9525" marB="0" anchor="ctr"/>
                </a:tc>
                <a:extLst>
                  <a:ext uri="{0D108BD9-81ED-4DB2-BD59-A6C34878D82A}">
                    <a16:rowId xmlns:a16="http://schemas.microsoft.com/office/drawing/2014/main" val="2738435831"/>
                  </a:ext>
                </a:extLst>
              </a:tr>
              <a:tr h="307519">
                <a:tc>
                  <a:txBody>
                    <a:bodyPr/>
                    <a:lstStyle/>
                    <a:p>
                      <a:pPr algn="ctr" fontAlgn="b"/>
                      <a:r>
                        <a:rPr lang="pt-BR" sz="900" b="0" i="0" u="none" strike="noStrike">
                          <a:solidFill>
                            <a:srgbClr val="000000"/>
                          </a:solidFill>
                          <a:effectLst/>
                          <a:latin typeface="Montserrat" panose="00000500000000000000" pitchFamily="2" charset="0"/>
                        </a:rPr>
                        <a:t>Shopping Center Iguatemi Esplanada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Iguatemi Empresa de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Sorocaba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68.485</a:t>
                      </a:r>
                    </a:p>
                  </a:txBody>
                  <a:tcPr marL="9525" marR="9525" marT="9525" marB="0" anchor="ctr"/>
                </a:tc>
                <a:extLst>
                  <a:ext uri="{0D108BD9-81ED-4DB2-BD59-A6C34878D82A}">
                    <a16:rowId xmlns:a16="http://schemas.microsoft.com/office/drawing/2014/main" val="1188178967"/>
                  </a:ext>
                </a:extLst>
              </a:tr>
              <a:tr h="307519">
                <a:tc>
                  <a:txBody>
                    <a:bodyPr/>
                    <a:lstStyle/>
                    <a:p>
                      <a:pPr algn="ctr" fontAlgn="b"/>
                      <a:r>
                        <a:rPr lang="pt-BR" sz="900" b="0" i="0" u="none" strike="noStrike">
                          <a:solidFill>
                            <a:srgbClr val="000000"/>
                          </a:solidFill>
                          <a:effectLst/>
                          <a:latin typeface="Montserrat" panose="00000500000000000000" pitchFamily="2" charset="0"/>
                        </a:rPr>
                        <a:t>Shopping Center Iguatemi Porto Alegre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Iguatemi Empresa de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Porto Alegre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64.802</a:t>
                      </a:r>
                    </a:p>
                  </a:txBody>
                  <a:tcPr marL="9525" marR="9525" marT="9525" marB="0" anchor="ctr"/>
                </a:tc>
                <a:extLst>
                  <a:ext uri="{0D108BD9-81ED-4DB2-BD59-A6C34878D82A}">
                    <a16:rowId xmlns:a16="http://schemas.microsoft.com/office/drawing/2014/main" val="1037831715"/>
                  </a:ext>
                </a:extLst>
              </a:tr>
              <a:tr h="307519">
                <a:tc>
                  <a:txBody>
                    <a:bodyPr/>
                    <a:lstStyle/>
                    <a:p>
                      <a:pPr algn="ctr" fontAlgn="b"/>
                      <a:r>
                        <a:rPr lang="pt-BR" sz="900" b="0" i="0" u="none" strike="noStrike">
                          <a:solidFill>
                            <a:srgbClr val="000000"/>
                          </a:solidFill>
                          <a:effectLst/>
                          <a:latin typeface="Montserrat" panose="00000500000000000000" pitchFamily="2" charset="0"/>
                        </a:rPr>
                        <a:t>Shopping Center Iguatemi Ribeirão Preto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Iguatemi Empresa de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Ribeirão Preto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43.330</a:t>
                      </a:r>
                    </a:p>
                  </a:txBody>
                  <a:tcPr marL="9525" marR="9525" marT="9525" marB="0" anchor="ctr"/>
                </a:tc>
                <a:extLst>
                  <a:ext uri="{0D108BD9-81ED-4DB2-BD59-A6C34878D82A}">
                    <a16:rowId xmlns:a16="http://schemas.microsoft.com/office/drawing/2014/main" val="1624563643"/>
                  </a:ext>
                </a:extLst>
              </a:tr>
              <a:tr h="307519">
                <a:tc>
                  <a:txBody>
                    <a:bodyPr/>
                    <a:lstStyle/>
                    <a:p>
                      <a:pPr algn="ctr" fontAlgn="b"/>
                      <a:r>
                        <a:rPr lang="pt-BR" sz="900" b="0" i="0" u="none" strike="noStrike">
                          <a:solidFill>
                            <a:srgbClr val="000000"/>
                          </a:solidFill>
                          <a:effectLst/>
                          <a:latin typeface="Montserrat" panose="00000500000000000000" pitchFamily="2" charset="0"/>
                        </a:rPr>
                        <a:t>Shopping Center Iguatemi São Carlos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Iguatemi Empresa de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Carlos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22.334</a:t>
                      </a:r>
                    </a:p>
                  </a:txBody>
                  <a:tcPr marL="9525" marR="9525" marT="9525" marB="0" anchor="ctr"/>
                </a:tc>
                <a:extLst>
                  <a:ext uri="{0D108BD9-81ED-4DB2-BD59-A6C34878D82A}">
                    <a16:rowId xmlns:a16="http://schemas.microsoft.com/office/drawing/2014/main" val="159647448"/>
                  </a:ext>
                </a:extLst>
              </a:tr>
              <a:tr h="307519">
                <a:tc>
                  <a:txBody>
                    <a:bodyPr/>
                    <a:lstStyle/>
                    <a:p>
                      <a:pPr algn="ctr" fontAlgn="b"/>
                      <a:r>
                        <a:rPr lang="pt-BR" sz="900" b="0" i="0" u="none" strike="noStrike">
                          <a:solidFill>
                            <a:srgbClr val="000000"/>
                          </a:solidFill>
                          <a:effectLst/>
                          <a:latin typeface="Montserrat" panose="00000500000000000000" pitchFamily="2" charset="0"/>
                        </a:rPr>
                        <a:t>Shopping Center Iguatemi 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Iguatemi Empresa de Shopping Centers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49.260</a:t>
                      </a:r>
                    </a:p>
                  </a:txBody>
                  <a:tcPr marL="9525" marR="9525" marT="9525" marB="0" anchor="ctr"/>
                </a:tc>
                <a:extLst>
                  <a:ext uri="{0D108BD9-81ED-4DB2-BD59-A6C34878D82A}">
                    <a16:rowId xmlns:a16="http://schemas.microsoft.com/office/drawing/2014/main" val="3882297485"/>
                  </a:ext>
                </a:extLst>
              </a:tr>
              <a:tr h="307519">
                <a:tc>
                  <a:txBody>
                    <a:bodyPr/>
                    <a:lstStyle/>
                    <a:p>
                      <a:pPr algn="ctr" fontAlgn="b"/>
                      <a:r>
                        <a:rPr lang="pt-BR" sz="900" b="0" i="0" u="none" strike="noStrike">
                          <a:solidFill>
                            <a:srgbClr val="000000"/>
                          </a:solidFill>
                          <a:effectLst/>
                          <a:latin typeface="Montserrat" panose="00000500000000000000" pitchFamily="2" charset="0"/>
                        </a:rPr>
                        <a:t>Shopping Center Lapa - Salvador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Salvador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Bahia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18.335</a:t>
                      </a:r>
                    </a:p>
                  </a:txBody>
                  <a:tcPr marL="9525" marR="9525" marT="9525" marB="0" anchor="ctr"/>
                </a:tc>
                <a:extLst>
                  <a:ext uri="{0D108BD9-81ED-4DB2-BD59-A6C34878D82A}">
                    <a16:rowId xmlns:a16="http://schemas.microsoft.com/office/drawing/2014/main" val="1849445180"/>
                  </a:ext>
                </a:extLst>
              </a:tr>
              <a:tr h="307519">
                <a:tc>
                  <a:txBody>
                    <a:bodyPr/>
                    <a:lstStyle/>
                    <a:p>
                      <a:pPr algn="ctr" fontAlgn="b"/>
                      <a:r>
                        <a:rPr lang="pt-BR" sz="900" b="0" i="0" u="none" strike="noStrike">
                          <a:solidFill>
                            <a:srgbClr val="000000"/>
                          </a:solidFill>
                          <a:effectLst/>
                          <a:latin typeface="Montserrat" panose="00000500000000000000" pitchFamily="2" charset="0"/>
                        </a:rPr>
                        <a:t>Shopping Center Lapa-SP</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8.189</a:t>
                      </a:r>
                    </a:p>
                  </a:txBody>
                  <a:tcPr marL="9525" marR="9525" marT="9525" marB="0" anchor="ctr"/>
                </a:tc>
                <a:extLst>
                  <a:ext uri="{0D108BD9-81ED-4DB2-BD59-A6C34878D82A}">
                    <a16:rowId xmlns:a16="http://schemas.microsoft.com/office/drawing/2014/main" val="1411550322"/>
                  </a:ext>
                </a:extLst>
              </a:tr>
              <a:tr h="307519">
                <a:tc>
                  <a:txBody>
                    <a:bodyPr/>
                    <a:lstStyle/>
                    <a:p>
                      <a:pPr algn="ctr" fontAlgn="b"/>
                      <a:r>
                        <a:rPr lang="pt-BR" sz="900" b="0" i="0" u="none" strike="noStrike">
                          <a:solidFill>
                            <a:srgbClr val="000000"/>
                          </a:solidFill>
                          <a:effectLst/>
                          <a:latin typeface="Montserrat" panose="00000500000000000000" pitchFamily="2" charset="0"/>
                        </a:rPr>
                        <a:t>Shopping Center Norte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Baumgart</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66.095</a:t>
                      </a:r>
                    </a:p>
                  </a:txBody>
                  <a:tcPr marL="9525" marR="9525" marT="9525" marB="0" anchor="ctr"/>
                </a:tc>
                <a:extLst>
                  <a:ext uri="{0D108BD9-81ED-4DB2-BD59-A6C34878D82A}">
                    <a16:rowId xmlns:a16="http://schemas.microsoft.com/office/drawing/2014/main" val="3066878474"/>
                  </a:ext>
                </a:extLst>
              </a:tr>
              <a:tr h="307519">
                <a:tc>
                  <a:txBody>
                    <a:bodyPr/>
                    <a:lstStyle/>
                    <a:p>
                      <a:pPr algn="ctr" fontAlgn="b"/>
                      <a:r>
                        <a:rPr lang="pt-BR" sz="900" b="0" i="0" u="none" strike="noStrike">
                          <a:solidFill>
                            <a:srgbClr val="000000"/>
                          </a:solidFill>
                          <a:effectLst/>
                          <a:latin typeface="Montserrat" panose="00000500000000000000" pitchFamily="2" charset="0"/>
                        </a:rPr>
                        <a:t>Shopping Center Paralela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Saphyr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Salvador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Bahia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57.800</a:t>
                      </a:r>
                    </a:p>
                  </a:txBody>
                  <a:tcPr marL="9525" marR="9525" marT="9525" marB="0" anchor="ctr"/>
                </a:tc>
                <a:extLst>
                  <a:ext uri="{0D108BD9-81ED-4DB2-BD59-A6C34878D82A}">
                    <a16:rowId xmlns:a16="http://schemas.microsoft.com/office/drawing/2014/main" val="2150376807"/>
                  </a:ext>
                </a:extLst>
              </a:tr>
              <a:tr h="307519">
                <a:tc>
                  <a:txBody>
                    <a:bodyPr/>
                    <a:lstStyle/>
                    <a:p>
                      <a:pPr algn="ctr" fontAlgn="b"/>
                      <a:r>
                        <a:rPr lang="pt-BR" sz="900" b="0" i="0" u="none" strike="noStrike">
                          <a:solidFill>
                            <a:srgbClr val="000000"/>
                          </a:solidFill>
                          <a:effectLst/>
                          <a:latin typeface="Montserrat" panose="00000500000000000000" pitchFamily="2" charset="0"/>
                        </a:rPr>
                        <a:t>Shopping Center Penha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29.899</a:t>
                      </a:r>
                    </a:p>
                  </a:txBody>
                  <a:tcPr marL="9525" marR="9525" marT="9525" marB="0" anchor="ctr"/>
                </a:tc>
                <a:extLst>
                  <a:ext uri="{0D108BD9-81ED-4DB2-BD59-A6C34878D82A}">
                    <a16:rowId xmlns:a16="http://schemas.microsoft.com/office/drawing/2014/main" val="2015994734"/>
                  </a:ext>
                </a:extLst>
              </a:tr>
              <a:tr h="307519">
                <a:tc>
                  <a:txBody>
                    <a:bodyPr/>
                    <a:lstStyle/>
                    <a:p>
                      <a:pPr algn="ctr" fontAlgn="b"/>
                      <a:r>
                        <a:rPr lang="pt-BR" sz="900" b="0" i="0" u="none" strike="noStrike">
                          <a:solidFill>
                            <a:srgbClr val="000000"/>
                          </a:solidFill>
                          <a:effectLst/>
                          <a:latin typeface="Montserrat" panose="00000500000000000000" pitchFamily="2" charset="0"/>
                        </a:rPr>
                        <a:t>Shopping Center Piedade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Enashopp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Salvador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Bahia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20.365</a:t>
                      </a:r>
                    </a:p>
                  </a:txBody>
                  <a:tcPr marL="9525" marR="9525" marT="9525" marB="0" anchor="ctr"/>
                </a:tc>
                <a:extLst>
                  <a:ext uri="{0D108BD9-81ED-4DB2-BD59-A6C34878D82A}">
                    <a16:rowId xmlns:a16="http://schemas.microsoft.com/office/drawing/2014/main" val="2104077100"/>
                  </a:ext>
                </a:extLst>
              </a:tr>
              <a:tr h="307519">
                <a:tc>
                  <a:txBody>
                    <a:bodyPr/>
                    <a:lstStyle/>
                    <a:p>
                      <a:pPr algn="ctr" fontAlgn="b"/>
                      <a:r>
                        <a:rPr lang="pt-BR" sz="900" b="0" i="0" u="none" strike="noStrike">
                          <a:solidFill>
                            <a:srgbClr val="000000"/>
                          </a:solidFill>
                          <a:effectLst/>
                          <a:latin typeface="Montserrat" panose="00000500000000000000" pitchFamily="2" charset="0"/>
                        </a:rPr>
                        <a:t>Shopping Center Rio Claro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Claro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18.459</a:t>
                      </a:r>
                    </a:p>
                  </a:txBody>
                  <a:tcPr marL="9525" marR="9525" marT="9525" marB="0" anchor="ctr"/>
                </a:tc>
                <a:extLst>
                  <a:ext uri="{0D108BD9-81ED-4DB2-BD59-A6C34878D82A}">
                    <a16:rowId xmlns:a16="http://schemas.microsoft.com/office/drawing/2014/main" val="1068493753"/>
                  </a:ext>
                </a:extLst>
              </a:tr>
              <a:tr h="307519">
                <a:tc>
                  <a:txBody>
                    <a:bodyPr/>
                    <a:lstStyle/>
                    <a:p>
                      <a:pPr algn="ctr" fontAlgn="b"/>
                      <a:r>
                        <a:rPr lang="pt-BR" sz="900" b="0" i="0" u="none" strike="noStrike">
                          <a:solidFill>
                            <a:srgbClr val="000000"/>
                          </a:solidFill>
                          <a:effectLst/>
                          <a:latin typeface="Montserrat" panose="00000500000000000000" pitchFamily="2" charset="0"/>
                        </a:rPr>
                        <a:t>Shopping Center Três Américas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Cuiabá</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Mato Grosso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25.500</a:t>
                      </a:r>
                    </a:p>
                  </a:txBody>
                  <a:tcPr marL="9525" marR="9525" marT="9525" marB="0" anchor="ctr"/>
                </a:tc>
                <a:extLst>
                  <a:ext uri="{0D108BD9-81ED-4DB2-BD59-A6C34878D82A}">
                    <a16:rowId xmlns:a16="http://schemas.microsoft.com/office/drawing/2014/main" val="919468357"/>
                  </a:ext>
                </a:extLst>
              </a:tr>
              <a:tr h="307519">
                <a:tc>
                  <a:txBody>
                    <a:bodyPr/>
                    <a:lstStyle/>
                    <a:p>
                      <a:pPr algn="ctr" fontAlgn="b"/>
                      <a:r>
                        <a:rPr lang="pt-BR" sz="900" b="0" i="0" u="none" strike="noStrike">
                          <a:solidFill>
                            <a:srgbClr val="000000"/>
                          </a:solidFill>
                          <a:effectLst/>
                          <a:latin typeface="Montserrat" panose="00000500000000000000" pitchFamily="2" charset="0"/>
                        </a:rPr>
                        <a:t>Shopping Center Uberaba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Saphyr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Uberaba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33.000</a:t>
                      </a:r>
                    </a:p>
                  </a:txBody>
                  <a:tcPr marL="9525" marR="9525" marT="9525" marB="0" anchor="ctr"/>
                </a:tc>
                <a:extLst>
                  <a:ext uri="{0D108BD9-81ED-4DB2-BD59-A6C34878D82A}">
                    <a16:rowId xmlns:a16="http://schemas.microsoft.com/office/drawing/2014/main" val="2499613958"/>
                  </a:ext>
                </a:extLst>
              </a:tr>
              <a:tr h="307519">
                <a:tc>
                  <a:txBody>
                    <a:bodyPr/>
                    <a:lstStyle/>
                    <a:p>
                      <a:pPr algn="ctr" fontAlgn="b"/>
                      <a:r>
                        <a:rPr lang="pt-BR" sz="900" b="0" i="0" u="none" strike="noStrike">
                          <a:solidFill>
                            <a:srgbClr val="000000"/>
                          </a:solidFill>
                          <a:effectLst/>
                          <a:latin typeface="Montserrat" panose="00000500000000000000" pitchFamily="2" charset="0"/>
                        </a:rPr>
                        <a:t>Shopping Centro</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José dos Campos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9.013</a:t>
                      </a:r>
                    </a:p>
                  </a:txBody>
                  <a:tcPr marL="9525" marR="9525" marT="9525" marB="0" anchor="ctr"/>
                </a:tc>
                <a:extLst>
                  <a:ext uri="{0D108BD9-81ED-4DB2-BD59-A6C34878D82A}">
                    <a16:rowId xmlns:a16="http://schemas.microsoft.com/office/drawing/2014/main" val="246155704"/>
                  </a:ext>
                </a:extLst>
              </a:tr>
              <a:tr h="418780">
                <a:tc>
                  <a:txBody>
                    <a:bodyPr/>
                    <a:lstStyle/>
                    <a:p>
                      <a:pPr algn="ctr" fontAlgn="b"/>
                      <a:r>
                        <a:rPr lang="pt-BR" sz="900" b="0" i="0" u="none" strike="noStrike">
                          <a:solidFill>
                            <a:srgbClr val="000000"/>
                          </a:solidFill>
                          <a:effectLst/>
                          <a:latin typeface="Montserrat" panose="00000500000000000000" pitchFamily="2" charset="0"/>
                        </a:rPr>
                        <a:t>Shopping Centronorte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Empreendimentos Imobiliários E Comerciais Arco Iris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Apucarana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5.544</a:t>
                      </a:r>
                    </a:p>
                  </a:txBody>
                  <a:tcPr marL="9525" marR="9525" marT="9525" marB="0" anchor="ctr"/>
                </a:tc>
                <a:extLst>
                  <a:ext uri="{0D108BD9-81ED-4DB2-BD59-A6C34878D82A}">
                    <a16:rowId xmlns:a16="http://schemas.microsoft.com/office/drawing/2014/main" val="2669191146"/>
                  </a:ext>
                </a:extLst>
              </a:tr>
              <a:tr h="307519">
                <a:tc>
                  <a:txBody>
                    <a:bodyPr/>
                    <a:lstStyle/>
                    <a:p>
                      <a:pPr algn="ctr" fontAlgn="b"/>
                      <a:r>
                        <a:rPr lang="pt-BR" sz="900" b="0" i="0" u="none" strike="noStrike">
                          <a:solidFill>
                            <a:srgbClr val="000000"/>
                          </a:solidFill>
                          <a:effectLst/>
                          <a:latin typeface="Montserrat" panose="00000500000000000000" pitchFamily="2" charset="0"/>
                        </a:rPr>
                        <a:t>Shopping Cerrado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SYN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Goiânia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27.688</a:t>
                      </a:r>
                    </a:p>
                  </a:txBody>
                  <a:tcPr marL="9525" marR="9525" marT="9525" marB="0" anchor="ctr"/>
                </a:tc>
                <a:extLst>
                  <a:ext uri="{0D108BD9-81ED-4DB2-BD59-A6C34878D82A}">
                    <a16:rowId xmlns:a16="http://schemas.microsoft.com/office/drawing/2014/main" val="3797744303"/>
                  </a:ext>
                </a:extLst>
              </a:tr>
              <a:tr h="307519">
                <a:tc>
                  <a:txBody>
                    <a:bodyPr/>
                    <a:lstStyle/>
                    <a:p>
                      <a:pPr algn="ctr" fontAlgn="b"/>
                      <a:r>
                        <a:rPr lang="pt-BR" sz="900" b="0" i="0" u="none" strike="noStrike">
                          <a:solidFill>
                            <a:srgbClr val="000000"/>
                          </a:solidFill>
                          <a:effectLst/>
                          <a:latin typeface="Montserrat" panose="00000500000000000000" pitchFamily="2" charset="0"/>
                        </a:rPr>
                        <a:t>Shopping Cidade</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Belo Horizonte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21.215</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0" y="354831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1BD56AF6-8C28-1960-7929-E2E6FFDCA617}"/>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70</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F15B02F0-A540-F43D-10DF-864A3A5EE08B}"/>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36543252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3701428627"/>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Cidade Curitiba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Cityspace Empreendimentos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Curitiba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7.000</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Cidade </a:t>
                      </a:r>
                      <a:r>
                        <a:rPr lang="pt-BR" sz="900" b="0" i="0" u="none" strike="noStrike" dirty="0">
                          <a:solidFill>
                            <a:srgbClr val="000000"/>
                          </a:solidFill>
                          <a:effectLst/>
                          <a:latin typeface="Montserrat" panose="00000500000000000000" pitchFamily="2" charset="0"/>
                        </a:rPr>
                        <a:t>das Artes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Abl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Embu das Artes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8.000</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Cidade </a:t>
                      </a:r>
                      <a:r>
                        <a:rPr lang="pt-BR" sz="900" b="0" i="0" u="none" strike="noStrike" dirty="0">
                          <a:solidFill>
                            <a:srgbClr val="000000"/>
                          </a:solidFill>
                          <a:effectLst/>
                          <a:latin typeface="Montserrat" panose="00000500000000000000" pitchFamily="2" charset="0"/>
                        </a:rPr>
                        <a:t>Dos Lagos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Guarapuava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16.483</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Cidade </a:t>
                      </a:r>
                      <a:r>
                        <a:rPr lang="pt-BR" sz="900" b="0" i="0" u="none" strike="noStrike" dirty="0">
                          <a:solidFill>
                            <a:srgbClr val="000000"/>
                          </a:solidFill>
                          <a:effectLst/>
                          <a:latin typeface="Montserrat" panose="00000500000000000000" pitchFamily="2" charset="0"/>
                        </a:rPr>
                        <a:t>Jardim</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Enac Empresa Nacional de Mercado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Goiânia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14.839</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Cidade </a:t>
                      </a:r>
                      <a:r>
                        <a:rPr lang="pt-BR" sz="900" b="0" i="0" u="none" strike="noStrike" dirty="0">
                          <a:solidFill>
                            <a:srgbClr val="000000"/>
                          </a:solidFill>
                          <a:effectLst/>
                          <a:latin typeface="Montserrat" panose="00000500000000000000" pitchFamily="2" charset="0"/>
                        </a:rPr>
                        <a:t>Jardim </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JHSF</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39.012</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Cidade </a:t>
                      </a:r>
                      <a:r>
                        <a:rPr lang="pt-BR" sz="900" b="0" i="0" u="none" strike="noStrike" dirty="0">
                          <a:solidFill>
                            <a:srgbClr val="000000"/>
                          </a:solidFill>
                          <a:effectLst/>
                          <a:latin typeface="Montserrat" panose="00000500000000000000" pitchFamily="2" charset="0"/>
                        </a:rPr>
                        <a:t>Jardim Natal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Natal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Norte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5.238</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Cidade </a:t>
                      </a:r>
                      <a:r>
                        <a:rPr lang="pt-BR" sz="900" b="0" i="0" u="none" strike="noStrike" dirty="0">
                          <a:solidFill>
                            <a:srgbClr val="000000"/>
                          </a:solidFill>
                          <a:effectLst/>
                          <a:latin typeface="Montserrat" panose="00000500000000000000" pitchFamily="2" charset="0"/>
                        </a:rPr>
                        <a:t>Luz</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Guarabira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Paraiba</a:t>
                      </a:r>
                    </a:p>
                  </a:txBody>
                  <a:tcPr marL="9525" marR="9525" marT="9525" marB="0" anchor="ctr"/>
                </a:tc>
                <a:tc>
                  <a:txBody>
                    <a:bodyPr/>
                    <a:lstStyle/>
                    <a:p>
                      <a:pPr algn="ctr" fontAlgn="ctr"/>
                      <a:r>
                        <a:rPr lang="pt-BR" sz="900" b="0" i="0" u="none" strike="noStrike">
                          <a:solidFill>
                            <a:srgbClr val="000000"/>
                          </a:solidFill>
                          <a:effectLst/>
                          <a:latin typeface="Montserrat" panose="00000500000000000000" pitchFamily="2" charset="0"/>
                        </a:rPr>
                        <a:t>20.000</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Cidade </a:t>
                      </a:r>
                      <a:r>
                        <a:rPr lang="pt-BR" sz="900" b="0" i="0" u="none" strike="noStrike" dirty="0">
                          <a:solidFill>
                            <a:srgbClr val="000000"/>
                          </a:solidFill>
                          <a:effectLst/>
                          <a:latin typeface="Montserrat" panose="00000500000000000000" pitchFamily="2" charset="0"/>
                        </a:rPr>
                        <a:t>Maringá</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Maringá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23.123</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Cidade </a:t>
                      </a:r>
                      <a:r>
                        <a:rPr lang="pt-BR" sz="900" b="0" i="0" u="none" strike="noStrike" dirty="0">
                          <a:solidFill>
                            <a:srgbClr val="000000"/>
                          </a:solidFill>
                          <a:effectLst/>
                          <a:latin typeface="Montserrat" panose="00000500000000000000" pitchFamily="2" charset="0"/>
                        </a:rPr>
                        <a:t>Norte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José do Rio Preto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25.677</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Cidade </a:t>
                      </a:r>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SYN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16.851</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Cidade </a:t>
                      </a:r>
                      <a:r>
                        <a:rPr lang="pt-BR" sz="900" b="0" i="0" u="none" strike="noStrike" dirty="0">
                          <a:solidFill>
                            <a:srgbClr val="000000"/>
                          </a:solidFill>
                          <a:effectLst/>
                          <a:latin typeface="Montserrat" panose="00000500000000000000" pitchFamily="2" charset="0"/>
                        </a:rPr>
                        <a:t>Sorocaba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Tacla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Sorocaba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35.884</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Cidade </a:t>
                      </a:r>
                      <a:r>
                        <a:rPr lang="pt-BR" sz="900" b="0" i="0" u="none" strike="noStrike" dirty="0">
                          <a:solidFill>
                            <a:srgbClr val="000000"/>
                          </a:solidFill>
                          <a:effectLst/>
                          <a:latin typeface="Montserrat" panose="00000500000000000000" pitchFamily="2" charset="0"/>
                        </a:rPr>
                        <a:t>Verde</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Parnamirim</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Grande do Norte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5.800</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Conjunto Nacional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Ancar Ivanhoe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Brasília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Distrito Federal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45.000</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Conquista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Zolim Planejamento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Vitória da Conquista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Bahia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25.060</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Contagem</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Soul 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Contagem</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34.934</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Crystal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Argo Desenvolvimento e Gestão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Curitiba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15.125</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Shopping Curitiba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Curitiba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21.837</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D</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SYN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29.816</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Shopping Da Bahia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Salvador</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Bahia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69.465</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Da Gávea</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35.000</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0" y="3548317"/>
            <a:ext cx="4732273"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3DA6403B-251C-9A7B-7845-E1DCD38B7ECF}"/>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71</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F32E6CAA-050E-E0E5-2DE5-D0635C623466}"/>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37034741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2504364044"/>
              </p:ext>
            </p:extLst>
          </p:nvPr>
        </p:nvGraphicFramePr>
        <p:xfrm>
          <a:off x="3725782" y="1"/>
          <a:ext cx="7812001" cy="6855775"/>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09600">
                <a:tc>
                  <a:txBody>
                    <a:bodyPr/>
                    <a:lstStyle/>
                    <a:p>
                      <a:pPr algn="ctr" fontAlgn="b"/>
                      <a:r>
                        <a:rPr lang="pt-BR" sz="900" b="0" i="0" u="none" strike="noStrike" dirty="0">
                          <a:solidFill>
                            <a:srgbClr val="000000"/>
                          </a:solidFill>
                          <a:effectLst/>
                          <a:latin typeface="Montserrat" panose="00000500000000000000" pitchFamily="2" charset="0"/>
                        </a:rPr>
                        <a:t>Shopping da Ilha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 Cavalcante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Luís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Maranhão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51.197</a:t>
                      </a:r>
                    </a:p>
                  </a:txBody>
                  <a:tcPr marL="9525" marR="9525" marT="9525" marB="0" anchor="ctr"/>
                </a:tc>
                <a:extLst>
                  <a:ext uri="{0D108BD9-81ED-4DB2-BD59-A6C34878D82A}">
                    <a16:rowId xmlns:a16="http://schemas.microsoft.com/office/drawing/2014/main" val="174269447"/>
                  </a:ext>
                </a:extLst>
              </a:tr>
              <a:tr h="309600">
                <a:tc>
                  <a:txBody>
                    <a:bodyPr/>
                    <a:lstStyle/>
                    <a:p>
                      <a:pPr algn="ctr" fontAlgn="b"/>
                      <a:r>
                        <a:rPr lang="pt-BR" sz="900" b="0" i="0" u="none" strike="noStrike" dirty="0">
                          <a:solidFill>
                            <a:srgbClr val="000000"/>
                          </a:solidFill>
                          <a:effectLst/>
                          <a:latin typeface="Montserrat" panose="00000500000000000000" pitchFamily="2" charset="0"/>
                        </a:rPr>
                        <a:t>Shopping da Vila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Delmiro Gouveia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Alagoas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11.150</a:t>
                      </a:r>
                    </a:p>
                  </a:txBody>
                  <a:tcPr marL="9525" marR="9525" marT="9525" marB="0" anchor="ctr"/>
                </a:tc>
                <a:extLst>
                  <a:ext uri="{0D108BD9-81ED-4DB2-BD59-A6C34878D82A}">
                    <a16:rowId xmlns:a16="http://schemas.microsoft.com/office/drawing/2014/main" val="2738435831"/>
                  </a:ext>
                </a:extLst>
              </a:tr>
              <a:tr h="309600">
                <a:tc>
                  <a:txBody>
                    <a:bodyPr/>
                    <a:lstStyle/>
                    <a:p>
                      <a:pPr algn="ctr" fontAlgn="b"/>
                      <a:r>
                        <a:rPr lang="pt-BR" sz="900" b="0" i="0" u="none" strike="noStrike">
                          <a:solidFill>
                            <a:srgbClr val="000000"/>
                          </a:solidFill>
                          <a:effectLst/>
                          <a:latin typeface="Montserrat" panose="00000500000000000000" pitchFamily="2" charset="0"/>
                        </a:rPr>
                        <a:t>Shopping Del Paseo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Fortaleza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Ceará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10.802</a:t>
                      </a:r>
                    </a:p>
                  </a:txBody>
                  <a:tcPr marL="9525" marR="9525" marT="9525" marB="0" anchor="ctr"/>
                </a:tc>
                <a:extLst>
                  <a:ext uri="{0D108BD9-81ED-4DB2-BD59-A6C34878D82A}">
                    <a16:rowId xmlns:a16="http://schemas.microsoft.com/office/drawing/2014/main" val="1188178967"/>
                  </a:ext>
                </a:extLst>
              </a:tr>
              <a:tr h="309600">
                <a:tc>
                  <a:txBody>
                    <a:bodyPr/>
                    <a:lstStyle/>
                    <a:p>
                      <a:pPr algn="ctr" fontAlgn="b"/>
                      <a:r>
                        <a:rPr lang="pt-BR" sz="900" b="0" i="0" u="none" strike="noStrike" dirty="0">
                          <a:solidFill>
                            <a:srgbClr val="000000"/>
                          </a:solidFill>
                          <a:effectLst/>
                          <a:latin typeface="Montserrat" panose="00000500000000000000" pitchFamily="2" charset="0"/>
                        </a:rPr>
                        <a:t>Shopping Del Rey</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Aliansce Sonae + </a:t>
                      </a:r>
                      <a:r>
                        <a:rPr lang="pt-BR" sz="900" b="0" i="0" u="none" strike="noStrike" dirty="0" err="1">
                          <a:solidFill>
                            <a:srgbClr val="000000"/>
                          </a:solidFill>
                          <a:effectLst/>
                          <a:latin typeface="Montserrat" panose="00000500000000000000" pitchFamily="2" charset="0"/>
                        </a:rPr>
                        <a:t>brMalls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Belo Horizonte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38.364</a:t>
                      </a:r>
                    </a:p>
                  </a:txBody>
                  <a:tcPr marL="9525" marR="9525" marT="9525" marB="0" anchor="ctr"/>
                </a:tc>
                <a:extLst>
                  <a:ext uri="{0D108BD9-81ED-4DB2-BD59-A6C34878D82A}">
                    <a16:rowId xmlns:a16="http://schemas.microsoft.com/office/drawing/2014/main" val="1037831715"/>
                  </a:ext>
                </a:extLst>
              </a:tr>
              <a:tr h="309600">
                <a:tc>
                  <a:txBody>
                    <a:bodyPr/>
                    <a:lstStyle/>
                    <a:p>
                      <a:pPr algn="ctr" fontAlgn="b"/>
                      <a:r>
                        <a:rPr lang="pt-BR" sz="900" b="0" i="0" u="none" strike="noStrike">
                          <a:solidFill>
                            <a:srgbClr val="000000"/>
                          </a:solidFill>
                          <a:effectLst/>
                          <a:latin typeface="Montserrat" panose="00000500000000000000" pitchFamily="2" charset="0"/>
                        </a:rPr>
                        <a:t>Shopping Diadema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Diadema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14.200</a:t>
                      </a:r>
                    </a:p>
                  </a:txBody>
                  <a:tcPr marL="9525" marR="9525" marT="9525" marB="0" anchor="ctr"/>
                </a:tc>
                <a:extLst>
                  <a:ext uri="{0D108BD9-81ED-4DB2-BD59-A6C34878D82A}">
                    <a16:rowId xmlns:a16="http://schemas.microsoft.com/office/drawing/2014/main" val="1624563643"/>
                  </a:ext>
                </a:extLst>
              </a:tr>
              <a:tr h="309600">
                <a:tc>
                  <a:txBody>
                    <a:bodyPr/>
                    <a:lstStyle/>
                    <a:p>
                      <a:pPr algn="ctr" fontAlgn="b"/>
                      <a:r>
                        <a:rPr lang="pt-BR" sz="900" b="0" i="0" u="none" strike="noStrike">
                          <a:solidFill>
                            <a:srgbClr val="000000"/>
                          </a:solidFill>
                          <a:effectLst/>
                          <a:latin typeface="Montserrat" panose="00000500000000000000" pitchFamily="2" charset="0"/>
                        </a:rPr>
                        <a:t>Shopping Difusora</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Lvf</a:t>
                      </a:r>
                      <a:r>
                        <a:rPr lang="pt-BR" sz="900" b="0" i="0" u="none" strike="noStrike" dirty="0">
                          <a:solidFill>
                            <a:srgbClr val="000000"/>
                          </a:solidFill>
                          <a:effectLst/>
                          <a:latin typeface="Montserrat" panose="00000500000000000000" pitchFamily="2" charset="0"/>
                        </a:rPr>
                        <a:t> Empreendimentos Ltda.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Caruaru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Pernambuco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18.000</a:t>
                      </a:r>
                    </a:p>
                  </a:txBody>
                  <a:tcPr marL="9525" marR="9525" marT="9525" marB="0" anchor="ctr"/>
                </a:tc>
                <a:extLst>
                  <a:ext uri="{0D108BD9-81ED-4DB2-BD59-A6C34878D82A}">
                    <a16:rowId xmlns:a16="http://schemas.microsoft.com/office/drawing/2014/main" val="159647448"/>
                  </a:ext>
                </a:extLst>
              </a:tr>
              <a:tr h="309600">
                <a:tc>
                  <a:txBody>
                    <a:bodyPr/>
                    <a:lstStyle/>
                    <a:p>
                      <a:pPr algn="ctr" fontAlgn="b"/>
                      <a:r>
                        <a:rPr lang="pt-BR" sz="900" b="0" i="0" u="none" strike="noStrike">
                          <a:solidFill>
                            <a:srgbClr val="000000"/>
                          </a:solidFill>
                          <a:effectLst/>
                          <a:latin typeface="Montserrat" panose="00000500000000000000" pitchFamily="2" charset="0"/>
                        </a:rPr>
                        <a:t>Shopping Do Automóvel Holandeses</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Luís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Maranhão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9.900</a:t>
                      </a:r>
                    </a:p>
                  </a:txBody>
                  <a:tcPr marL="9525" marR="9525" marT="9525" marB="0" anchor="ctr"/>
                </a:tc>
                <a:extLst>
                  <a:ext uri="{0D108BD9-81ED-4DB2-BD59-A6C34878D82A}">
                    <a16:rowId xmlns:a16="http://schemas.microsoft.com/office/drawing/2014/main" val="3882297485"/>
                  </a:ext>
                </a:extLst>
              </a:tr>
              <a:tr h="309600">
                <a:tc>
                  <a:txBody>
                    <a:bodyPr/>
                    <a:lstStyle/>
                    <a:p>
                      <a:pPr algn="ctr" fontAlgn="b"/>
                      <a:r>
                        <a:rPr lang="pt-BR" sz="900" b="0" i="0" u="none" strike="noStrike">
                          <a:solidFill>
                            <a:srgbClr val="000000"/>
                          </a:solidFill>
                          <a:effectLst/>
                          <a:latin typeface="Montserrat" panose="00000500000000000000" pitchFamily="2" charset="0"/>
                        </a:rPr>
                        <a:t>Shopping Do Méier</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5.800</a:t>
                      </a:r>
                    </a:p>
                  </a:txBody>
                  <a:tcPr marL="9525" marR="9525" marT="9525" marB="0" anchor="ctr"/>
                </a:tc>
                <a:extLst>
                  <a:ext uri="{0D108BD9-81ED-4DB2-BD59-A6C34878D82A}">
                    <a16:rowId xmlns:a16="http://schemas.microsoft.com/office/drawing/2014/main" val="1849445180"/>
                  </a:ext>
                </a:extLst>
              </a:tr>
              <a:tr h="309600">
                <a:tc>
                  <a:txBody>
                    <a:bodyPr/>
                    <a:lstStyle/>
                    <a:p>
                      <a:pPr algn="ctr" fontAlgn="b"/>
                      <a:r>
                        <a:rPr lang="pt-BR" sz="900" b="0" i="0" u="none" strike="noStrike">
                          <a:solidFill>
                            <a:srgbClr val="000000"/>
                          </a:solidFill>
                          <a:effectLst/>
                          <a:latin typeface="Montserrat" panose="00000500000000000000" pitchFamily="2" charset="0"/>
                        </a:rPr>
                        <a:t>Shopping Do Vale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General Shopping&amp;Outlets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Cachoeirinha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17.178</a:t>
                      </a:r>
                    </a:p>
                  </a:txBody>
                  <a:tcPr marL="9525" marR="9525" marT="9525" marB="0" anchor="ctr"/>
                </a:tc>
                <a:extLst>
                  <a:ext uri="{0D108BD9-81ED-4DB2-BD59-A6C34878D82A}">
                    <a16:rowId xmlns:a16="http://schemas.microsoft.com/office/drawing/2014/main" val="1411550322"/>
                  </a:ext>
                </a:extLst>
              </a:tr>
              <a:tr h="309600">
                <a:tc>
                  <a:txBody>
                    <a:bodyPr/>
                    <a:lstStyle/>
                    <a:p>
                      <a:pPr algn="ctr" fontAlgn="b"/>
                      <a:r>
                        <a:rPr lang="pt-BR" sz="900" b="0" i="0" u="none" strike="noStrike">
                          <a:solidFill>
                            <a:srgbClr val="000000"/>
                          </a:solidFill>
                          <a:effectLst/>
                          <a:latin typeface="Montserrat" panose="00000500000000000000" pitchFamily="2" charset="0"/>
                        </a:rPr>
                        <a:t>Shopping Downtown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 G Malls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17.886</a:t>
                      </a:r>
                    </a:p>
                  </a:txBody>
                  <a:tcPr marL="9525" marR="9525" marT="9525" marB="0" anchor="ctr"/>
                </a:tc>
                <a:extLst>
                  <a:ext uri="{0D108BD9-81ED-4DB2-BD59-A6C34878D82A}">
                    <a16:rowId xmlns:a16="http://schemas.microsoft.com/office/drawing/2014/main" val="3066878474"/>
                  </a:ext>
                </a:extLst>
              </a:tr>
              <a:tr h="309600">
                <a:tc>
                  <a:txBody>
                    <a:bodyPr/>
                    <a:lstStyle/>
                    <a:p>
                      <a:pPr algn="ctr" fontAlgn="b"/>
                      <a:r>
                        <a:rPr lang="pt-BR" sz="900" b="0" i="0" u="none" strike="noStrike">
                          <a:solidFill>
                            <a:srgbClr val="000000"/>
                          </a:solidFill>
                          <a:effectLst/>
                          <a:latin typeface="Montserrat" panose="00000500000000000000" pitchFamily="2" charset="0"/>
                        </a:rPr>
                        <a:t>Shopping Eldorado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75.460</a:t>
                      </a:r>
                    </a:p>
                  </a:txBody>
                  <a:tcPr marL="9525" marR="9525" marT="9525" marB="0" anchor="ctr"/>
                </a:tc>
                <a:extLst>
                  <a:ext uri="{0D108BD9-81ED-4DB2-BD59-A6C34878D82A}">
                    <a16:rowId xmlns:a16="http://schemas.microsoft.com/office/drawing/2014/main" val="2150376807"/>
                  </a:ext>
                </a:extLst>
              </a:tr>
              <a:tr h="309600">
                <a:tc>
                  <a:txBody>
                    <a:bodyPr/>
                    <a:lstStyle/>
                    <a:p>
                      <a:pPr algn="ctr" fontAlgn="b"/>
                      <a:r>
                        <a:rPr lang="pt-BR" sz="900" b="0" i="0" u="none" strike="noStrike">
                          <a:solidFill>
                            <a:srgbClr val="000000"/>
                          </a:solidFill>
                          <a:effectLst/>
                          <a:latin typeface="Montserrat" panose="00000500000000000000" pitchFamily="2" charset="0"/>
                        </a:rPr>
                        <a:t>Shopping Estação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Curitiba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27.577</a:t>
                      </a:r>
                    </a:p>
                  </a:txBody>
                  <a:tcPr marL="9525" marR="9525" marT="9525" marB="0" anchor="ctr"/>
                </a:tc>
                <a:extLst>
                  <a:ext uri="{0D108BD9-81ED-4DB2-BD59-A6C34878D82A}">
                    <a16:rowId xmlns:a16="http://schemas.microsoft.com/office/drawing/2014/main" val="2015994734"/>
                  </a:ext>
                </a:extLst>
              </a:tr>
              <a:tr h="309600">
                <a:tc>
                  <a:txBody>
                    <a:bodyPr/>
                    <a:lstStyle/>
                    <a:p>
                      <a:pPr algn="ctr" fontAlgn="b"/>
                      <a:r>
                        <a:rPr lang="pt-BR" sz="900" b="0" i="0" u="none" strike="noStrike">
                          <a:solidFill>
                            <a:srgbClr val="000000"/>
                          </a:solidFill>
                          <a:effectLst/>
                          <a:latin typeface="Montserrat" panose="00000500000000000000" pitchFamily="2" charset="0"/>
                        </a:rPr>
                        <a:t>Shopping Estação BH</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Belo Horizonte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37.464</a:t>
                      </a:r>
                    </a:p>
                  </a:txBody>
                  <a:tcPr marL="9525" marR="9525" marT="9525" marB="0" anchor="ctr"/>
                </a:tc>
                <a:extLst>
                  <a:ext uri="{0D108BD9-81ED-4DB2-BD59-A6C34878D82A}">
                    <a16:rowId xmlns:a16="http://schemas.microsoft.com/office/drawing/2014/main" val="2104077100"/>
                  </a:ext>
                </a:extLst>
              </a:tr>
              <a:tr h="309600">
                <a:tc>
                  <a:txBody>
                    <a:bodyPr/>
                    <a:lstStyle/>
                    <a:p>
                      <a:pPr algn="ctr" fontAlgn="b"/>
                      <a:r>
                        <a:rPr lang="pt-BR" sz="900" b="0" i="0" u="none" strike="noStrike" dirty="0">
                          <a:solidFill>
                            <a:srgbClr val="000000"/>
                          </a:solidFill>
                          <a:effectLst/>
                          <a:latin typeface="Montserrat" panose="00000500000000000000" pitchFamily="2" charset="0"/>
                        </a:rPr>
                        <a:t>Shopping Estação Cuiabá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Cuiabá</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Mato Grosso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48.023</a:t>
                      </a:r>
                    </a:p>
                  </a:txBody>
                  <a:tcPr marL="9525" marR="9525" marT="9525" marB="0" anchor="ctr"/>
                </a:tc>
                <a:extLst>
                  <a:ext uri="{0D108BD9-81ED-4DB2-BD59-A6C34878D82A}">
                    <a16:rowId xmlns:a16="http://schemas.microsoft.com/office/drawing/2014/main" val="1068493753"/>
                  </a:ext>
                </a:extLst>
              </a:tr>
              <a:tr h="309600">
                <a:tc>
                  <a:txBody>
                    <a:bodyPr/>
                    <a:lstStyle/>
                    <a:p>
                      <a:pPr algn="ctr" fontAlgn="b"/>
                      <a:r>
                        <a:rPr lang="pt-BR" sz="900" b="0" i="0" u="none" strike="noStrike">
                          <a:solidFill>
                            <a:srgbClr val="000000"/>
                          </a:solidFill>
                          <a:effectLst/>
                          <a:latin typeface="Montserrat" panose="00000500000000000000" pitchFamily="2" charset="0"/>
                        </a:rPr>
                        <a:t>Shopping Estação Goiânia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Saga 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Goiânia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37.893</a:t>
                      </a:r>
                    </a:p>
                  </a:txBody>
                  <a:tcPr marL="9525" marR="9525" marT="9525" marB="0" anchor="ctr"/>
                </a:tc>
                <a:extLst>
                  <a:ext uri="{0D108BD9-81ED-4DB2-BD59-A6C34878D82A}">
                    <a16:rowId xmlns:a16="http://schemas.microsoft.com/office/drawing/2014/main" val="919468357"/>
                  </a:ext>
                </a:extLst>
              </a:tr>
              <a:tr h="309600">
                <a:tc>
                  <a:txBody>
                    <a:bodyPr/>
                    <a:lstStyle/>
                    <a:p>
                      <a:pPr algn="ctr" fontAlgn="b"/>
                      <a:r>
                        <a:rPr lang="pt-BR" sz="900" b="0" i="0" u="none" strike="noStrike">
                          <a:solidFill>
                            <a:srgbClr val="000000"/>
                          </a:solidFill>
                          <a:effectLst/>
                          <a:latin typeface="Montserrat" panose="00000500000000000000" pitchFamily="2" charset="0"/>
                        </a:rPr>
                        <a:t>Shopping ETC</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Recife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Pernambuco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4.900</a:t>
                      </a:r>
                    </a:p>
                  </a:txBody>
                  <a:tcPr marL="9525" marR="9525" marT="9525" marB="0" anchor="ctr"/>
                </a:tc>
                <a:extLst>
                  <a:ext uri="{0D108BD9-81ED-4DB2-BD59-A6C34878D82A}">
                    <a16:rowId xmlns:a16="http://schemas.microsoft.com/office/drawing/2014/main" val="2499613958"/>
                  </a:ext>
                </a:extLst>
              </a:tr>
              <a:tr h="309600">
                <a:tc>
                  <a:txBody>
                    <a:bodyPr/>
                    <a:lstStyle/>
                    <a:p>
                      <a:pPr algn="ctr" fontAlgn="b"/>
                      <a:r>
                        <a:rPr lang="pt-BR" sz="900" b="0" i="0" u="none" strike="noStrike">
                          <a:solidFill>
                            <a:srgbClr val="000000"/>
                          </a:solidFill>
                          <a:effectLst/>
                          <a:latin typeface="Montserrat" panose="00000500000000000000" pitchFamily="2" charset="0"/>
                        </a:rPr>
                        <a:t>Shopping Eusébio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Eusébio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Ceará</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20.000</a:t>
                      </a:r>
                    </a:p>
                  </a:txBody>
                  <a:tcPr marL="9525" marR="9525" marT="9525" marB="0" anchor="ctr"/>
                </a:tc>
                <a:extLst>
                  <a:ext uri="{0D108BD9-81ED-4DB2-BD59-A6C34878D82A}">
                    <a16:rowId xmlns:a16="http://schemas.microsoft.com/office/drawing/2014/main" val="246155704"/>
                  </a:ext>
                </a:extLst>
              </a:tr>
              <a:tr h="309600">
                <a:tc>
                  <a:txBody>
                    <a:bodyPr/>
                    <a:lstStyle/>
                    <a:p>
                      <a:pPr algn="ctr" fontAlgn="b"/>
                      <a:r>
                        <a:rPr lang="pt-BR" sz="900" b="0" i="0" u="none" strike="noStrike">
                          <a:solidFill>
                            <a:srgbClr val="000000"/>
                          </a:solidFill>
                          <a:effectLst/>
                          <a:latin typeface="Montserrat" panose="00000500000000000000" pitchFamily="2" charset="0"/>
                        </a:rPr>
                        <a:t>Shopping Fiesta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Lumine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31.030</a:t>
                      </a:r>
                    </a:p>
                  </a:txBody>
                  <a:tcPr marL="9525" marR="9525" marT="9525" marB="0" anchor="ctr"/>
                </a:tc>
                <a:extLst>
                  <a:ext uri="{0D108BD9-81ED-4DB2-BD59-A6C34878D82A}">
                    <a16:rowId xmlns:a16="http://schemas.microsoft.com/office/drawing/2014/main" val="2669191146"/>
                  </a:ext>
                </a:extLst>
              </a:tr>
              <a:tr h="309600">
                <a:tc>
                  <a:txBody>
                    <a:bodyPr/>
                    <a:lstStyle/>
                    <a:p>
                      <a:pPr algn="ctr" fontAlgn="b"/>
                      <a:r>
                        <a:rPr lang="pt-BR" sz="900" b="0" i="0" u="none" strike="noStrike">
                          <a:solidFill>
                            <a:srgbClr val="000000"/>
                          </a:solidFill>
                          <a:effectLst/>
                          <a:latin typeface="Montserrat" panose="00000500000000000000" pitchFamily="2" charset="0"/>
                        </a:rPr>
                        <a:t>Shopping Flamingo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Barueri</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6.405</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Franco Da Rocha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Gate7 Desenvolvimento Estratégico De Shopping Centers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Franco da Rocha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13.370</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0" y="354831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08836EFB-96EA-1FEA-1E86-65C6BF76135B}"/>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72</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8512E1E5-CF0C-5962-AF00-930FE1F994AA}"/>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403821796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2372759253"/>
              </p:ext>
            </p:extLst>
          </p:nvPr>
        </p:nvGraphicFramePr>
        <p:xfrm>
          <a:off x="3725782" y="1"/>
          <a:ext cx="7812001" cy="6806217"/>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42351">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07519">
                <a:tc>
                  <a:txBody>
                    <a:bodyPr/>
                    <a:lstStyle/>
                    <a:p>
                      <a:pPr algn="ctr" fontAlgn="b"/>
                      <a:r>
                        <a:rPr lang="pt-BR" sz="900" b="0" i="0" u="none" strike="noStrike" dirty="0">
                          <a:solidFill>
                            <a:srgbClr val="000000"/>
                          </a:solidFill>
                          <a:effectLst/>
                          <a:latin typeface="Montserrat" panose="00000500000000000000" pitchFamily="2" charset="0"/>
                        </a:rPr>
                        <a:t>Shopping Frei Caneca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23.348</a:t>
                      </a:r>
                    </a:p>
                  </a:txBody>
                  <a:tcPr marL="9525" marR="9525" marT="9525" marB="0" anchor="ctr"/>
                </a:tc>
                <a:extLst>
                  <a:ext uri="{0D108BD9-81ED-4DB2-BD59-A6C34878D82A}">
                    <a16:rowId xmlns:a16="http://schemas.microsoft.com/office/drawing/2014/main" val="174269447"/>
                  </a:ext>
                </a:extLst>
              </a:tr>
              <a:tr h="307519">
                <a:tc>
                  <a:txBody>
                    <a:bodyPr/>
                    <a:lstStyle/>
                    <a:p>
                      <a:pPr algn="ctr" fontAlgn="b"/>
                      <a:r>
                        <a:rPr lang="pt-BR" sz="900" b="0" i="0" u="none" strike="noStrike" dirty="0">
                          <a:solidFill>
                            <a:srgbClr val="000000"/>
                          </a:solidFill>
                          <a:effectLst/>
                          <a:latin typeface="Montserrat" panose="00000500000000000000" pitchFamily="2" charset="0"/>
                        </a:rPr>
                        <a:t>Shopping Galeria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Osasco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5.689</a:t>
                      </a:r>
                    </a:p>
                  </a:txBody>
                  <a:tcPr marL="9525" marR="9525" marT="9525" marB="0" anchor="ctr"/>
                </a:tc>
                <a:extLst>
                  <a:ext uri="{0D108BD9-81ED-4DB2-BD59-A6C34878D82A}">
                    <a16:rowId xmlns:a16="http://schemas.microsoft.com/office/drawing/2014/main" val="2738435831"/>
                  </a:ext>
                </a:extLst>
              </a:tr>
              <a:tr h="307519">
                <a:tc>
                  <a:txBody>
                    <a:bodyPr/>
                    <a:lstStyle/>
                    <a:p>
                      <a:pPr algn="ctr" fontAlgn="b"/>
                      <a:r>
                        <a:rPr lang="pt-BR" sz="900" b="0" i="0" u="none" strike="noStrike">
                          <a:solidFill>
                            <a:srgbClr val="000000"/>
                          </a:solidFill>
                          <a:effectLst/>
                          <a:latin typeface="Montserrat" panose="00000500000000000000" pitchFamily="2" charset="0"/>
                        </a:rPr>
                        <a:t>Shopping Gallo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Goiânia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5.900</a:t>
                      </a:r>
                    </a:p>
                  </a:txBody>
                  <a:tcPr marL="9525" marR="9525" marT="9525" marB="0" anchor="ctr"/>
                </a:tc>
                <a:extLst>
                  <a:ext uri="{0D108BD9-81ED-4DB2-BD59-A6C34878D82A}">
                    <a16:rowId xmlns:a16="http://schemas.microsoft.com/office/drawing/2014/main" val="1188178967"/>
                  </a:ext>
                </a:extLst>
              </a:tr>
              <a:tr h="307519">
                <a:tc>
                  <a:txBody>
                    <a:bodyPr/>
                    <a:lstStyle/>
                    <a:p>
                      <a:pPr algn="ctr" fontAlgn="b"/>
                      <a:r>
                        <a:rPr lang="pt-BR" sz="900" b="0" i="0" u="none" strike="noStrike">
                          <a:solidFill>
                            <a:srgbClr val="000000"/>
                          </a:solidFill>
                          <a:effectLst/>
                          <a:latin typeface="Montserrat" panose="00000500000000000000" pitchFamily="2" charset="0"/>
                        </a:rPr>
                        <a:t>Shopping Germânia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Shopping Council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Cruz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6.746</a:t>
                      </a:r>
                    </a:p>
                  </a:txBody>
                  <a:tcPr marL="9525" marR="9525" marT="9525" marB="0" anchor="ctr"/>
                </a:tc>
                <a:extLst>
                  <a:ext uri="{0D108BD9-81ED-4DB2-BD59-A6C34878D82A}">
                    <a16:rowId xmlns:a16="http://schemas.microsoft.com/office/drawing/2014/main" val="1037831715"/>
                  </a:ext>
                </a:extLst>
              </a:tr>
              <a:tr h="307519">
                <a:tc>
                  <a:txBody>
                    <a:bodyPr/>
                    <a:lstStyle/>
                    <a:p>
                      <a:pPr algn="ctr" fontAlgn="b"/>
                      <a:r>
                        <a:rPr lang="pt-BR" sz="900" b="0" i="0" u="none" strike="noStrike">
                          <a:solidFill>
                            <a:srgbClr val="000000"/>
                          </a:solidFill>
                          <a:effectLst/>
                          <a:latin typeface="Montserrat" panose="00000500000000000000" pitchFamily="2" charset="0"/>
                        </a:rPr>
                        <a:t>Shopping Grande Circular</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Manaus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Amazonas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19.600</a:t>
                      </a:r>
                    </a:p>
                  </a:txBody>
                  <a:tcPr marL="9525" marR="9525" marT="9525" marB="0" anchor="ctr"/>
                </a:tc>
                <a:extLst>
                  <a:ext uri="{0D108BD9-81ED-4DB2-BD59-A6C34878D82A}">
                    <a16:rowId xmlns:a16="http://schemas.microsoft.com/office/drawing/2014/main" val="1624563643"/>
                  </a:ext>
                </a:extLst>
              </a:tr>
              <a:tr h="307519">
                <a:tc>
                  <a:txBody>
                    <a:bodyPr/>
                    <a:lstStyle/>
                    <a:p>
                      <a:pPr algn="ctr" fontAlgn="b"/>
                      <a:r>
                        <a:rPr lang="pt-BR" sz="900" b="0" i="0" u="none" strike="noStrike">
                          <a:solidFill>
                            <a:srgbClr val="000000"/>
                          </a:solidFill>
                          <a:effectLst/>
                          <a:latin typeface="Montserrat" panose="00000500000000000000" pitchFamily="2" charset="0"/>
                        </a:rPr>
                        <a:t>Shopping Grande Rio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João de Meriti</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43.037</a:t>
                      </a:r>
                    </a:p>
                  </a:txBody>
                  <a:tcPr marL="9525" marR="9525" marT="9525" marB="0" anchor="ctr"/>
                </a:tc>
                <a:extLst>
                  <a:ext uri="{0D108BD9-81ED-4DB2-BD59-A6C34878D82A}">
                    <a16:rowId xmlns:a16="http://schemas.microsoft.com/office/drawing/2014/main" val="159647448"/>
                  </a:ext>
                </a:extLst>
              </a:tr>
              <a:tr h="307519">
                <a:tc>
                  <a:txBody>
                    <a:bodyPr/>
                    <a:lstStyle/>
                    <a:p>
                      <a:pPr algn="ctr" fontAlgn="b"/>
                      <a:r>
                        <a:rPr lang="pt-BR" sz="900" b="0" i="0" u="none" strike="noStrike">
                          <a:solidFill>
                            <a:srgbClr val="000000"/>
                          </a:solidFill>
                          <a:effectLst/>
                          <a:latin typeface="Montserrat" panose="00000500000000000000" pitchFamily="2" charset="0"/>
                        </a:rPr>
                        <a:t>Shopping Granja Vianna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Saphyr</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Cotia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30.356</a:t>
                      </a:r>
                    </a:p>
                  </a:txBody>
                  <a:tcPr marL="9525" marR="9525" marT="9525" marB="0" anchor="ctr"/>
                </a:tc>
                <a:extLst>
                  <a:ext uri="{0D108BD9-81ED-4DB2-BD59-A6C34878D82A}">
                    <a16:rowId xmlns:a16="http://schemas.microsoft.com/office/drawing/2014/main" val="3882297485"/>
                  </a:ext>
                </a:extLst>
              </a:tr>
              <a:tr h="307519">
                <a:tc>
                  <a:txBody>
                    <a:bodyPr/>
                    <a:lstStyle/>
                    <a:p>
                      <a:pPr algn="ctr" fontAlgn="b"/>
                      <a:r>
                        <a:rPr lang="pt-BR" sz="900" b="0" i="0" u="none" strike="noStrike">
                          <a:solidFill>
                            <a:srgbClr val="000000"/>
                          </a:solidFill>
                          <a:effectLst/>
                          <a:latin typeface="Montserrat" panose="00000500000000000000" pitchFamily="2" charset="0"/>
                        </a:rPr>
                        <a:t>Shopping Guararapes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Jaboatão dos Guararapes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Pernambuco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50.964</a:t>
                      </a:r>
                    </a:p>
                  </a:txBody>
                  <a:tcPr marL="9525" marR="9525" marT="9525" marB="0" anchor="ctr"/>
                </a:tc>
                <a:extLst>
                  <a:ext uri="{0D108BD9-81ED-4DB2-BD59-A6C34878D82A}">
                    <a16:rowId xmlns:a16="http://schemas.microsoft.com/office/drawing/2014/main" val="1849445180"/>
                  </a:ext>
                </a:extLst>
              </a:tr>
              <a:tr h="307519">
                <a:tc>
                  <a:txBody>
                    <a:bodyPr/>
                    <a:lstStyle/>
                    <a:p>
                      <a:pPr algn="ctr" fontAlgn="b"/>
                      <a:r>
                        <a:rPr lang="pt-BR" sz="900" b="0" i="0" u="none" strike="noStrike">
                          <a:solidFill>
                            <a:srgbClr val="000000"/>
                          </a:solidFill>
                          <a:effectLst/>
                          <a:latin typeface="Montserrat" panose="00000500000000000000" pitchFamily="2" charset="0"/>
                        </a:rPr>
                        <a:t>Shopping Hortolândia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Terral Shopping Centers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Hortolândia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19.225</a:t>
                      </a:r>
                    </a:p>
                  </a:txBody>
                  <a:tcPr marL="9525" marR="9525" marT="9525" marB="0" anchor="ctr"/>
                </a:tc>
                <a:extLst>
                  <a:ext uri="{0D108BD9-81ED-4DB2-BD59-A6C34878D82A}">
                    <a16:rowId xmlns:a16="http://schemas.microsoft.com/office/drawing/2014/main" val="1411550322"/>
                  </a:ext>
                </a:extLst>
              </a:tr>
              <a:tr h="307519">
                <a:tc>
                  <a:txBody>
                    <a:bodyPr/>
                    <a:lstStyle/>
                    <a:p>
                      <a:pPr algn="ctr" fontAlgn="b"/>
                      <a:r>
                        <a:rPr lang="pt-BR" sz="900" b="0" i="0" u="none" strike="noStrike">
                          <a:solidFill>
                            <a:srgbClr val="000000"/>
                          </a:solidFill>
                          <a:effectLst/>
                          <a:latin typeface="Montserrat" panose="00000500000000000000" pitchFamily="2" charset="0"/>
                        </a:rPr>
                        <a:t>Shopping Ibirapuera</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51.773</a:t>
                      </a:r>
                    </a:p>
                  </a:txBody>
                  <a:tcPr marL="9525" marR="9525" marT="9525" marB="0" anchor="ctr"/>
                </a:tc>
                <a:extLst>
                  <a:ext uri="{0D108BD9-81ED-4DB2-BD59-A6C34878D82A}">
                    <a16:rowId xmlns:a16="http://schemas.microsoft.com/office/drawing/2014/main" val="3066878474"/>
                  </a:ext>
                </a:extLst>
              </a:tr>
              <a:tr h="307519">
                <a:tc>
                  <a:txBody>
                    <a:bodyPr/>
                    <a:lstStyle/>
                    <a:p>
                      <a:pPr algn="ctr" fontAlgn="b"/>
                      <a:r>
                        <a:rPr lang="pt-BR" sz="900" b="0" i="0" u="none" strike="noStrike">
                          <a:solidFill>
                            <a:srgbClr val="000000"/>
                          </a:solidFill>
                          <a:effectLst/>
                          <a:latin typeface="Montserrat" panose="00000500000000000000" pitchFamily="2" charset="0"/>
                        </a:rPr>
                        <a:t>Shopping Id</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Antonio Venancio Da Silva Empreendimentos Imob.</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Brasília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Distrito Federal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14.500</a:t>
                      </a:r>
                    </a:p>
                  </a:txBody>
                  <a:tcPr marL="9525" marR="9525" marT="9525" marB="0" anchor="ctr"/>
                </a:tc>
                <a:extLst>
                  <a:ext uri="{0D108BD9-81ED-4DB2-BD59-A6C34878D82A}">
                    <a16:rowId xmlns:a16="http://schemas.microsoft.com/office/drawing/2014/main" val="2150376807"/>
                  </a:ext>
                </a:extLst>
              </a:tr>
              <a:tr h="307519">
                <a:tc>
                  <a:txBody>
                    <a:bodyPr/>
                    <a:lstStyle/>
                    <a:p>
                      <a:pPr algn="ctr" fontAlgn="b"/>
                      <a:r>
                        <a:rPr lang="pt-BR" sz="900" b="0" i="0" u="none" strike="noStrike">
                          <a:solidFill>
                            <a:srgbClr val="000000"/>
                          </a:solidFill>
                          <a:effectLst/>
                          <a:latin typeface="Montserrat" panose="00000500000000000000" pitchFamily="2" charset="0"/>
                        </a:rPr>
                        <a:t>Shopping Igarassu</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Igarassu</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Pernambuco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8.600</a:t>
                      </a:r>
                    </a:p>
                  </a:txBody>
                  <a:tcPr marL="9525" marR="9525" marT="9525" marB="0" anchor="ctr"/>
                </a:tc>
                <a:extLst>
                  <a:ext uri="{0D108BD9-81ED-4DB2-BD59-A6C34878D82A}">
                    <a16:rowId xmlns:a16="http://schemas.microsoft.com/office/drawing/2014/main" val="2015994734"/>
                  </a:ext>
                </a:extLst>
              </a:tr>
              <a:tr h="307519">
                <a:tc>
                  <a:txBody>
                    <a:bodyPr/>
                    <a:lstStyle/>
                    <a:p>
                      <a:pPr algn="ctr" fontAlgn="b"/>
                      <a:r>
                        <a:rPr lang="pt-BR" sz="900" b="0" i="0" u="none" strike="noStrike">
                          <a:solidFill>
                            <a:srgbClr val="000000"/>
                          </a:solidFill>
                          <a:effectLst/>
                          <a:latin typeface="Montserrat" panose="00000500000000000000" pitchFamily="2" charset="0"/>
                        </a:rPr>
                        <a:t>Shopping Iguatemi Alphaville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Iguatemi Empresa de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Barueri</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30.985</a:t>
                      </a:r>
                    </a:p>
                  </a:txBody>
                  <a:tcPr marL="9525" marR="9525" marT="9525" marB="0" anchor="ctr"/>
                </a:tc>
                <a:extLst>
                  <a:ext uri="{0D108BD9-81ED-4DB2-BD59-A6C34878D82A}">
                    <a16:rowId xmlns:a16="http://schemas.microsoft.com/office/drawing/2014/main" val="2104077100"/>
                  </a:ext>
                </a:extLst>
              </a:tr>
              <a:tr h="307519">
                <a:tc>
                  <a:txBody>
                    <a:bodyPr/>
                    <a:lstStyle/>
                    <a:p>
                      <a:pPr algn="ctr" fontAlgn="b"/>
                      <a:r>
                        <a:rPr lang="pt-BR" sz="900" b="0" i="0" u="none" strike="noStrike">
                          <a:solidFill>
                            <a:srgbClr val="000000"/>
                          </a:solidFill>
                          <a:effectLst/>
                          <a:latin typeface="Montserrat" panose="00000500000000000000" pitchFamily="2" charset="0"/>
                        </a:rPr>
                        <a:t>Shopping Iguatemi Brasília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Iguatemi Empresa de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Brasília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Distrito Federal</a:t>
                      </a:r>
                    </a:p>
                  </a:txBody>
                  <a:tcPr marL="9525" marR="9525" marT="9525" marB="0" anchor="ctr">
                    <a:solidFill>
                      <a:schemeClr val="bg1">
                        <a:lumMod val="95000"/>
                      </a:schemeClr>
                    </a:solidFill>
                  </a:tcPr>
                </a:tc>
                <a:tc>
                  <a:txBody>
                    <a:bodyPr/>
                    <a:lstStyle/>
                    <a:p>
                      <a:pPr algn="ctr" fontAlgn="b"/>
                      <a:r>
                        <a:rPr lang="pt-BR" sz="900" b="0" i="0" u="none" strike="noStrike">
                          <a:solidFill>
                            <a:srgbClr val="000000"/>
                          </a:solidFill>
                          <a:effectLst/>
                          <a:latin typeface="Montserrat" panose="00000500000000000000" pitchFamily="2" charset="0"/>
                        </a:rPr>
                        <a:t>34.658</a:t>
                      </a:r>
                    </a:p>
                  </a:txBody>
                  <a:tcPr marL="9525" marR="9525" marT="9525" marB="0" anchor="ctr"/>
                </a:tc>
                <a:extLst>
                  <a:ext uri="{0D108BD9-81ED-4DB2-BD59-A6C34878D82A}">
                    <a16:rowId xmlns:a16="http://schemas.microsoft.com/office/drawing/2014/main" val="1068493753"/>
                  </a:ext>
                </a:extLst>
              </a:tr>
              <a:tr h="307519">
                <a:tc>
                  <a:txBody>
                    <a:bodyPr/>
                    <a:lstStyle/>
                    <a:p>
                      <a:pPr algn="ctr" fontAlgn="b"/>
                      <a:r>
                        <a:rPr lang="pt-BR" sz="900" b="0" i="0" u="none" strike="noStrike">
                          <a:solidFill>
                            <a:srgbClr val="000000"/>
                          </a:solidFill>
                          <a:effectLst/>
                          <a:latin typeface="Montserrat" panose="00000500000000000000" pitchFamily="2" charset="0"/>
                        </a:rPr>
                        <a:t>Shopping Iguatemi São José Do Rio Preto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Iguatemi Empresa de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José do Rio Preto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43.549</a:t>
                      </a:r>
                    </a:p>
                  </a:txBody>
                  <a:tcPr marL="9525" marR="9525" marT="9525" marB="0" anchor="ctr"/>
                </a:tc>
                <a:extLst>
                  <a:ext uri="{0D108BD9-81ED-4DB2-BD59-A6C34878D82A}">
                    <a16:rowId xmlns:a16="http://schemas.microsoft.com/office/drawing/2014/main" val="919468357"/>
                  </a:ext>
                </a:extLst>
              </a:tr>
              <a:tr h="307519">
                <a:tc>
                  <a:txBody>
                    <a:bodyPr/>
                    <a:lstStyle/>
                    <a:p>
                      <a:pPr algn="ctr" fontAlgn="b"/>
                      <a:r>
                        <a:rPr lang="pt-BR" sz="900" b="0" i="0" u="none" strike="noStrike">
                          <a:solidFill>
                            <a:srgbClr val="000000"/>
                          </a:solidFill>
                          <a:effectLst/>
                          <a:latin typeface="Montserrat" panose="00000500000000000000" pitchFamily="2" charset="0"/>
                        </a:rPr>
                        <a:t>Shopping Interlagos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Intermarcos Administradora Ltda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145.000</a:t>
                      </a:r>
                    </a:p>
                  </a:txBody>
                  <a:tcPr marL="9525" marR="9525" marT="9525" marB="0" anchor="ctr"/>
                </a:tc>
                <a:extLst>
                  <a:ext uri="{0D108BD9-81ED-4DB2-BD59-A6C34878D82A}">
                    <a16:rowId xmlns:a16="http://schemas.microsoft.com/office/drawing/2014/main" val="2499613958"/>
                  </a:ext>
                </a:extLst>
              </a:tr>
              <a:tr h="307519">
                <a:tc>
                  <a:txBody>
                    <a:bodyPr/>
                    <a:lstStyle/>
                    <a:p>
                      <a:pPr algn="ctr" fontAlgn="b"/>
                      <a:r>
                        <a:rPr lang="pt-BR" sz="900" b="0" i="0" u="none" strike="noStrike">
                          <a:solidFill>
                            <a:srgbClr val="000000"/>
                          </a:solidFill>
                          <a:effectLst/>
                          <a:latin typeface="Montserrat" panose="00000500000000000000" pitchFamily="2" charset="0"/>
                        </a:rPr>
                        <a:t>Shopping Itaguaçu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Itaguaçu Administradora Ltda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José</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30.500</a:t>
                      </a:r>
                    </a:p>
                  </a:txBody>
                  <a:tcPr marL="9525" marR="9525" marT="9525" marB="0" anchor="ctr"/>
                </a:tc>
                <a:extLst>
                  <a:ext uri="{0D108BD9-81ED-4DB2-BD59-A6C34878D82A}">
                    <a16:rowId xmlns:a16="http://schemas.microsoft.com/office/drawing/2014/main" val="246155704"/>
                  </a:ext>
                </a:extLst>
              </a:tr>
              <a:tr h="307519">
                <a:tc>
                  <a:txBody>
                    <a:bodyPr/>
                    <a:lstStyle/>
                    <a:p>
                      <a:pPr algn="ctr" fontAlgn="b"/>
                      <a:r>
                        <a:rPr lang="pt-BR" sz="900" b="0" i="0" u="none" strike="noStrike">
                          <a:solidFill>
                            <a:srgbClr val="000000"/>
                          </a:solidFill>
                          <a:effectLst/>
                          <a:latin typeface="Montserrat" panose="00000500000000000000" pitchFamily="2" charset="0"/>
                        </a:rPr>
                        <a:t>Shopping Itaigara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Enashopp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Salvador</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Bahia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13.100</a:t>
                      </a:r>
                    </a:p>
                  </a:txBody>
                  <a:tcPr marL="9525" marR="9525" marT="9525" marB="0" anchor="ctr"/>
                </a:tc>
                <a:extLst>
                  <a:ext uri="{0D108BD9-81ED-4DB2-BD59-A6C34878D82A}">
                    <a16:rowId xmlns:a16="http://schemas.microsoft.com/office/drawing/2014/main" val="2669191146"/>
                  </a:ext>
                </a:extLst>
              </a:tr>
              <a:tr h="307519">
                <a:tc>
                  <a:txBody>
                    <a:bodyPr/>
                    <a:lstStyle/>
                    <a:p>
                      <a:pPr algn="ctr" fontAlgn="b"/>
                      <a:r>
                        <a:rPr lang="pt-BR" sz="900" b="0" i="0" u="none" strike="noStrike">
                          <a:solidFill>
                            <a:srgbClr val="000000"/>
                          </a:solidFill>
                          <a:effectLst/>
                          <a:latin typeface="Montserrat" panose="00000500000000000000" pitchFamily="2" charset="0"/>
                        </a:rPr>
                        <a:t>Shopping Jaraguá Araraquara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Sol Panamby</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Araraquara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22.656</a:t>
                      </a:r>
                    </a:p>
                  </a:txBody>
                  <a:tcPr marL="9525" marR="9525" marT="9525" marB="0" anchor="ctr"/>
                </a:tc>
                <a:extLst>
                  <a:ext uri="{0D108BD9-81ED-4DB2-BD59-A6C34878D82A}">
                    <a16:rowId xmlns:a16="http://schemas.microsoft.com/office/drawing/2014/main" val="3797744303"/>
                  </a:ext>
                </a:extLst>
              </a:tr>
              <a:tr h="418780">
                <a:tc>
                  <a:txBody>
                    <a:bodyPr/>
                    <a:lstStyle/>
                    <a:p>
                      <a:pPr algn="ctr" fontAlgn="b"/>
                      <a:r>
                        <a:rPr lang="pt-BR" sz="900" b="0" i="0" u="none" strike="noStrike">
                          <a:solidFill>
                            <a:srgbClr val="000000"/>
                          </a:solidFill>
                          <a:effectLst/>
                          <a:latin typeface="Montserrat" panose="00000500000000000000" pitchFamily="2" charset="0"/>
                        </a:rPr>
                        <a:t>Shopping Jaraguá Cenesp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Panamby Empreendimentos e Participações Ltda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11.612</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1" y="3548317"/>
            <a:ext cx="3229374"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C446C7C6-EE64-4AF0-39EE-90376A7780B6}"/>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73</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E50D080C-E1A7-8C36-0C1C-8ADE774F49CA}"/>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24829764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4112394899"/>
              </p:ext>
            </p:extLst>
          </p:nvPr>
        </p:nvGraphicFramePr>
        <p:xfrm>
          <a:off x="3725782" y="1"/>
          <a:ext cx="7812000" cy="6816370"/>
        </p:xfrm>
        <a:graphic>
          <a:graphicData uri="http://schemas.openxmlformats.org/drawingml/2006/table">
            <a:tbl>
              <a:tblPr firstRow="1" bandRow="1">
                <a:tableStyleId>{93296810-A885-4BE3-A3E7-6D5BEEA58F35}</a:tableStyleId>
              </a:tblPr>
              <a:tblGrid>
                <a:gridCol w="1817981">
                  <a:extLst>
                    <a:ext uri="{9D8B030D-6E8A-4147-A177-3AD203B41FA5}">
                      <a16:colId xmlns:a16="http://schemas.microsoft.com/office/drawing/2014/main" val="3049885317"/>
                    </a:ext>
                  </a:extLst>
                </a:gridCol>
                <a:gridCol w="1817981">
                  <a:extLst>
                    <a:ext uri="{9D8B030D-6E8A-4147-A177-3AD203B41FA5}">
                      <a16:colId xmlns:a16="http://schemas.microsoft.com/office/drawing/2014/main" val="867868816"/>
                    </a:ext>
                  </a:extLst>
                </a:gridCol>
                <a:gridCol w="1817981">
                  <a:extLst>
                    <a:ext uri="{9D8B030D-6E8A-4147-A177-3AD203B41FA5}">
                      <a16:colId xmlns:a16="http://schemas.microsoft.com/office/drawing/2014/main" val="3117169216"/>
                    </a:ext>
                  </a:extLst>
                </a:gridCol>
                <a:gridCol w="1085472">
                  <a:extLst>
                    <a:ext uri="{9D8B030D-6E8A-4147-A177-3AD203B41FA5}">
                      <a16:colId xmlns:a16="http://schemas.microsoft.com/office/drawing/2014/main" val="1852995145"/>
                    </a:ext>
                  </a:extLst>
                </a:gridCol>
                <a:gridCol w="1272585">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Jaraguá Indaiatuba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Sol Panamby</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Indaiatuba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7.465</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Jardim das Américas</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Curitiba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17.753</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a:solidFill>
                            <a:srgbClr val="000000"/>
                          </a:solidFill>
                          <a:effectLst/>
                          <a:latin typeface="Montserrat" panose="00000500000000000000" pitchFamily="2" charset="0"/>
                        </a:rPr>
                        <a:t>Shopping Jardim Guadalupe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Gafisa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40.890</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Jardim Norte</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Abx</a:t>
                      </a:r>
                      <a:r>
                        <a:rPr lang="pt-BR" sz="900" b="0" i="0" u="none" strike="noStrike" dirty="0">
                          <a:solidFill>
                            <a:srgbClr val="000000"/>
                          </a:solidFill>
                          <a:effectLst/>
                          <a:latin typeface="Montserrat" panose="00000500000000000000" pitchFamily="2" charset="0"/>
                        </a:rPr>
                        <a:t> Participações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Juiz de Fora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39.155</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Shopping Jardim Oriente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José dos Campos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33.847</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Jardim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28.816</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Shopping Jardins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JCPM</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Aracaju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Sergipe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49.455</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Shopping Jequiti</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Guarujá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5.544</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Shopping Jequitibá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JPS ADMINISTRAÇÃO E COMERCIO LTDA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Itabuna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Bahia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22.760</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Shopping Jk Iguatemi</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Iguatemi Empresa de Shopping Centers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34.107</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João Pessoa</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Porto Alegre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8.683</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La Plage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Guarujá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6.469</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Lajeado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Shopping Council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Lajeado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19.862</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Shopping Lar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Grupo Baumgart</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51.168</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Leblon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26.893</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Light</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Gazit Brasil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18.600</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Shopping Lupo</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Araraquara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4.823</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Manaus Vianorte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Saphyr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Manaus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Amazonas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52.640</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Shopping Mandacaru Boulevard</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Maringá</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9.500</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it-IT" sz="900" b="0" i="0" u="none" strike="noStrike">
                          <a:solidFill>
                            <a:srgbClr val="000000"/>
                          </a:solidFill>
                          <a:effectLst/>
                          <a:latin typeface="Montserrat" panose="00000500000000000000" pitchFamily="2" charset="0"/>
                        </a:rPr>
                        <a:t>Shopping Mega Polo Moda Goiania</a:t>
                      </a:r>
                    </a:p>
                  </a:txBody>
                  <a:tcPr marL="9525" marR="9525" marT="9525" marB="0" anchor="ctr"/>
                </a:tc>
                <a:tc>
                  <a:txBody>
                    <a:bodyPr/>
                    <a:lstStyle/>
                    <a:p>
                      <a:pPr algn="ctr" fontAlgn="b"/>
                      <a:r>
                        <a:rPr lang="en-US" sz="900" b="0" i="0" u="none" strike="noStrike">
                          <a:solidFill>
                            <a:srgbClr val="000000"/>
                          </a:solidFill>
                          <a:effectLst/>
                          <a:latin typeface="Montserrat" panose="00000500000000000000" pitchFamily="2" charset="0"/>
                        </a:rPr>
                        <a:t>EBM / Terral Shopping Centers Shopping Centers / Mega Polo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Goiânia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8.660</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0" y="3548317"/>
            <a:ext cx="4608223"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F1B3CBF3-3DE2-37C2-C97A-895BC592AC30}"/>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74</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D9BA0672-3127-F76D-976B-B8D51D68A8B0}"/>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36820199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3554153253"/>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Mestre Álvaro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 Cavalcante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Serra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Espírito Santo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30.714</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Metrô Boulevard Tatuapé</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19.003</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Metrô Itaquera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Ancar </a:t>
                      </a:r>
                      <a:r>
                        <a:rPr lang="pt-BR" sz="900" b="0" i="0" u="none" strike="noStrike" dirty="0" err="1">
                          <a:solidFill>
                            <a:srgbClr val="000000"/>
                          </a:solidFill>
                          <a:effectLst/>
                          <a:latin typeface="Montserrat" panose="00000500000000000000" pitchFamily="2" charset="0"/>
                        </a:rPr>
                        <a:t>Ivanhoe</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69.278</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Metrô Santa Cruz</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18.152</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Shopping Metrô Tatuapé</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33.408</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Metrô Tucuruvi</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Saphyr</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32.848</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Shopping Metrópole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Bernardo do Campo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29.900</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Shopping Metrópole Ananindeua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 Cavalcante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Ananindeua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51.000</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Shopping Metropolitano Barra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SYN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44.111</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Shopping Minascasa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Objetiva Participações E Investimentos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Belo Horizonte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7.300</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Montserrat</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 Cavalcante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Serra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Espírito Santo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13.798</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Moxuara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 Cavalcante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Cariacica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Espírito Santo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36.521</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Mueller de Curitiba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Curitiba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32.583</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Shopping Mueller Joinville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Joinville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28.183</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Nações Unidas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Rbcom Gestão Interativva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4.950</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Norte Sul</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Vitória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Espírito Santo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6.300</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Shopping Nova América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Ancar Ivanhoe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53.173</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Nova Iguaçu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Ancar Ivanhoe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Nova Iguaçu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45.555</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Shopping Novo Batel</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Curitiba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8.782</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Órion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ABL Prime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Goiânia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5.944</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1" y="3548317"/>
            <a:ext cx="4322840"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7F6AF377-46DD-5EE0-4138-44DEAFA01E45}"/>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75</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9E1EE553-10BA-37CC-7A2C-5072D68C85F0}"/>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745433300"/>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2840522807"/>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a:t>
                      </a:r>
                      <a:r>
                        <a:rPr lang="pt-BR" sz="900" b="0" i="0" u="none" strike="noStrike" dirty="0" err="1">
                          <a:solidFill>
                            <a:srgbClr val="000000"/>
                          </a:solidFill>
                          <a:effectLst/>
                          <a:latin typeface="Montserrat" panose="00000500000000000000" pitchFamily="2" charset="0"/>
                        </a:rPr>
                        <a:t>Oriundi</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Aracruz</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Espírito Santo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11.830</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Palladium Curitiba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Tacla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Curitiba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56.000</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Palladium Ponta Grossa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Tacla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Ponta Grossa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27.000</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Palladium Umuarama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Tacla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Umuarama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24.000</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Parangaba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Fortaleza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Ceará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33.680</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Park Botucatu</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Botucatu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26.342</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Park Design</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Brasília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Distrito Federal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16.000</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Park Europeu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Argo Desenvolvimento e Gestão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Blumenau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34.804</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Park Lagos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Argo Desenvolvimento e Gestão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Cabo Frio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27.220</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Park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Argo Desenvolvimento e Gestão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Volta Redonda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29.000</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Parkcity Sumaré</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Sumaré</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17.205</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Parque Balneário</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Santos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8.716</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Parque </a:t>
                      </a:r>
                      <a:r>
                        <a:rPr lang="pt-BR" sz="900" b="0" i="0" u="none" strike="noStrike">
                          <a:solidFill>
                            <a:srgbClr val="000000"/>
                          </a:solidFill>
                          <a:effectLst/>
                          <a:latin typeface="Montserrat" panose="00000500000000000000" pitchFamily="2" charset="0"/>
                        </a:rPr>
                        <a:t>Da Cidade</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Enashopp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20.000</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Parque Das Bandeiras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Ancar Ivanhoe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Campinas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42.488</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Passeio (São Luis)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Mr 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Luís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Maranhão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5.380</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Pátio Belém</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Belém</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21.727</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Pátio Divinópolis</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Divinópolis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14.000</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Pátio Guarulhos</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Guarulhos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17.500</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Pátio Higienópolis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Iguatemi Empresa de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33.490</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Pátio Maceió</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Saphyr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Maceió</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Alagoas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47.052</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1" y="3548317"/>
            <a:ext cx="4090828"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54FAE7A6-D241-CD88-8D7E-A505174DC358}"/>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76</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4E65A387-DF47-2D40-9D67-56AD908A435F}"/>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20401076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747062009"/>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Pátio Matosinhos</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João del Rei</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6.543</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Pátio Mix Resende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Resende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25.000</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Pátio Paulista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Ancar Ivanhoe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38.149</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Patio Petrópolis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Petrópolis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15.195</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Pátio Pinda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Pindamonhangaba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22.837</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Pátio Savassi</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Multiplan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Belo Horizonte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21.108</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Pátiomix Costa Verde</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Itaguaí</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12.429</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Patteo Olinda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Hbr Realty</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Olinda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Pernambuco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51.481</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Peixoto</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Itabaiana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Sergipe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16.110</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Pelotas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Pelotas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23.448</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Pier 21</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Brasília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Distrito Federal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18.284</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Piracicaba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Piracicaba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44.994</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Pirata's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Famex S.a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Angra dos Reis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10.725</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Plaza Macaé</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Soul 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Macaé</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25.000</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Plaza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23.500</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Poços De Caldas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Partage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Poços de Caldas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19.628</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Ponta Negra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JHSF</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Manaus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Amazonas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36.040</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Porto Miller Boulevard</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Porto Feliz</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5.488</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Praça Da Moça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Diadema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30.655</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Praça Nova Araçatuba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Araçatuba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21.541</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0" y="354831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7A9F4BE7-9470-0DA6-F465-4FE4F928BDB8}"/>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77</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96A25450-D565-3F40-E484-E39CA4981075}"/>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727841861"/>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270174302"/>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Praça Nova Santa Maria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Maria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22.549</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Prado Boulevard</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Gazit Brasil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Campinas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9.727</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Praia Da Costa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Sa Cavalcante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Vila Velha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Espírito Santo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39.827</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Prêmio Socorro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Nossa Senhora do Socorro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Sergipe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29.000</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Shopping Recife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Recife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Pernambuco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75.291</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Republica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NL - Negócios Imobiliarios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Goiânia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3.200</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Shopping Rio Poty</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 Cavalcante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Teresina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Piauí</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47.675</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Shopping Rio Verde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SFA </a:t>
                      </a:r>
                      <a:r>
                        <a:rPr lang="pt-BR" sz="900" b="0" i="0" u="none" strike="noStrike" dirty="0" err="1">
                          <a:solidFill>
                            <a:srgbClr val="000000"/>
                          </a:solidFill>
                          <a:effectLst/>
                          <a:latin typeface="Montserrat" panose="00000500000000000000" pitchFamily="2" charset="0"/>
                        </a:rPr>
                        <a:t>Malls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Verde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13.729</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Shopping Riomar Recife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JCPM</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Recife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Pernambuco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103.000</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Shopping Santa Úrsula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Multiplan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Ribeirão Preto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23.339</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São José</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Manaus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Amazonas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14.000</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São José</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Soifer</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José dos Pinhais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18.072</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Serra Dourada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SFA MALLS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Altamira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16.921</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Shopping Serra Talhada</a:t>
                      </a:r>
                    </a:p>
                  </a:txBody>
                  <a:tcPr marL="9525" marR="9525" marT="9525" marB="0" anchor="ctr"/>
                </a:tc>
                <a:tc>
                  <a:txBody>
                    <a:bodyPr/>
                    <a:lstStyle/>
                    <a:p>
                      <a:pPr algn="ctr" fontAlgn="b"/>
                      <a:r>
                        <a:rPr lang="en-US" sz="900" b="0" i="0" u="none" strike="noStrike">
                          <a:solidFill>
                            <a:srgbClr val="000000"/>
                          </a:solidFill>
                          <a:effectLst/>
                          <a:latin typeface="Montserrat" panose="00000500000000000000" pitchFamily="2" charset="0"/>
                        </a:rPr>
                        <a:t>I Malls Administracao De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Serra Talhada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Pernambuco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9.600</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Serrinha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Enashopp</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Serrinha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Bahia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8.269</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Sete Lagoas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Argo Desenvolvimento e Gestão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Sete Lagoas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18.411</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Shopping Sinop</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Sinop</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Mato Grosso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22.750</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Sp Market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75.298</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Shopping Spazio Ouro Verde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Campinas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10.870</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Terral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Valparaíso de Goiás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Goiás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34.300</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1" y="3548317"/>
            <a:ext cx="4527556"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61E9DBE4-81D6-C355-4D2F-634EAB5A40CE}"/>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78</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4F77F0D4-1C64-126E-3A42-4787A23BC1BE}"/>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32171989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158852132"/>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Taboão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Taboão da Serra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36.430</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Shopping Tacaruna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Tmall - Gestão De Empreendimentos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Recife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Pernambuco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44.898</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a:solidFill>
                            <a:srgbClr val="000000"/>
                          </a:solidFill>
                          <a:effectLst/>
                          <a:latin typeface="Montserrat" panose="00000500000000000000" pitchFamily="2" charset="0"/>
                        </a:rPr>
                        <a:t>Shopping Tambiá</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João Pessoa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Paraiba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17.000</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Tamboré</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Aliansce Sonae + </a:t>
                      </a:r>
                      <a:r>
                        <a:rPr lang="pt-BR" sz="900" b="0" i="0" u="none" strike="noStrike" dirty="0" err="1">
                          <a:solidFill>
                            <a:srgbClr val="000000"/>
                          </a:solidFill>
                          <a:effectLst/>
                          <a:latin typeface="Montserrat" panose="00000500000000000000" pitchFamily="2" charset="0"/>
                        </a:rPr>
                        <a:t>brMalls</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Barueri</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48.918</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Shopping Tijuca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35.829</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Total (Porto Alegre)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Portoshop S.A.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Porto Alegre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31.980</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Shopping Total Ponta Grossa</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Ponta Grossa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6.742</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Shopping Três Lagoas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Argo Desenvolvimento e Gestão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Três Lagoas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Mato Grosso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21.600</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Shopping União De Osasco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Savoy</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Osasco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97.000</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Shopping Unigranrio</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Duque de Caxias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6.000</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Vale Do Aço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Intermall Empreendimentos e Participações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Ipatinga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30.000</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Valinhos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Terral Shopping Centers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Valinhos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14.000</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Viacatarina</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Palhoça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15.000</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Shopping Vila Olímpia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Multiplan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28.367</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Vila Velha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Vila Velha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Espírito Santo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70.665</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Shopping Villa Lobos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28.597</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Shopping Villagio Caxias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Caxias do Sul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Grande do Sul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29.577</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Shopping Vitória</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Vitória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Espírito Santo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43.302</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Shopping West Plaza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Lumine Soluções em Shoppings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36.780</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Shopping West Side</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Cascavel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8.400</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1" y="3548317"/>
            <a:ext cx="3776930"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E7CA1CE1-35B2-5882-6392-39A8A4A460F4}"/>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79</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7E5619FD-D04B-816F-CBCF-6BCBAE6AEE42}"/>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74110516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Imagem 13" descr="Auditório com cadeiras&#10;&#10;Descrição gerada automaticamente">
            <a:extLst>
              <a:ext uri="{FF2B5EF4-FFF2-40B4-BE49-F238E27FC236}">
                <a16:creationId xmlns:a16="http://schemas.microsoft.com/office/drawing/2014/main" id="{34A0BB39-CFCC-AB85-2288-DAB18103CD29}"/>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val="0"/>
              </a:ext>
            </a:extLst>
          </a:blip>
          <a:srcRect l="24605" t="11963" r="4275" b="31211"/>
          <a:stretch/>
        </p:blipFill>
        <p:spPr>
          <a:xfrm>
            <a:off x="-26194" y="3985793"/>
            <a:ext cx="5246373" cy="2917301"/>
          </a:xfrm>
          <a:prstGeom prst="rect">
            <a:avLst/>
          </a:prstGeom>
        </p:spPr>
      </p:pic>
      <p:sp>
        <p:nvSpPr>
          <p:cNvPr id="10" name="CaixaDeTexto 9">
            <a:extLst>
              <a:ext uri="{FF2B5EF4-FFF2-40B4-BE49-F238E27FC236}">
                <a16:creationId xmlns:a16="http://schemas.microsoft.com/office/drawing/2014/main" id="{FE4A2E4C-3D24-05D1-4F8B-A89347366E82}"/>
              </a:ext>
            </a:extLst>
          </p:cNvPr>
          <p:cNvSpPr txBox="1"/>
          <p:nvPr/>
        </p:nvSpPr>
        <p:spPr>
          <a:xfrm>
            <a:off x="388576" y="297147"/>
            <a:ext cx="7122841" cy="1502976"/>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7200" b="1" i="0" u="none" strike="noStrike" kern="1200" cap="none" spc="0" normalizeH="0" baseline="0" dirty="0">
                <a:ln>
                  <a:noFill/>
                </a:ln>
                <a:solidFill>
                  <a:srgbClr val="FF0000"/>
                </a:solidFill>
                <a:effectLst/>
                <a:uLnTx/>
                <a:uFillTx/>
                <a:latin typeface="Bebas Neue" panose="00000500000000000000" pitchFamily="2" charset="0"/>
                <a:cs typeface="Segoe UI" panose="020B0502040204020203" pitchFamily="34" charset="0"/>
              </a:rPr>
              <a:t>EDITORIAL</a:t>
            </a:r>
            <a:r>
              <a:rPr kumimoji="0" lang="es-419" sz="4400" b="1" i="0" u="none" strike="noStrike" kern="1200" cap="none" spc="0" normalizeH="0" baseline="0" dirty="0">
                <a:ln>
                  <a:noFill/>
                </a:ln>
                <a:solidFill>
                  <a:srgbClr val="1E72DF"/>
                </a:solidFill>
                <a:effectLst/>
                <a:uLnTx/>
                <a:uFillTx/>
                <a:latin typeface="Montserrat" panose="00000500000000000000" pitchFamily="2" charset="0"/>
                <a:cs typeface="Segoe UI" panose="020B0502040204020203" pitchFamily="34" charset="0"/>
              </a:rPr>
              <a:t> </a:t>
            </a:r>
          </a:p>
          <a:p>
            <a:pPr lvl="0" algn="l">
              <a:defRPr/>
            </a:pPr>
            <a:r>
              <a:rPr lang="es-419" sz="1400" spc="300" dirty="0">
                <a:solidFill>
                  <a:schemeClr val="tx1"/>
                </a:solidFill>
                <a:latin typeface="Montserrat" panose="00000500000000000000" pitchFamily="2" charset="0"/>
              </a:rPr>
              <a:t>DEL PANORAMA LATINO-AMERICANO </a:t>
            </a:r>
          </a:p>
          <a:p>
            <a:pPr lvl="0" algn="l">
              <a:defRPr/>
            </a:pPr>
            <a:r>
              <a:rPr lang="es-419" sz="1400" spc="300" dirty="0">
                <a:solidFill>
                  <a:schemeClr val="tx1"/>
                </a:solidFill>
                <a:latin typeface="Montserrat" panose="00000500000000000000" pitchFamily="2" charset="0"/>
              </a:rPr>
              <a:t>DE CENTROS COMERCIALES</a:t>
            </a:r>
            <a:endParaRPr kumimoji="0" lang="es-419" sz="1400" b="0" i="0" u="none" strike="noStrike" kern="1200" cap="none" spc="300" normalizeH="0" baseline="0" dirty="0">
              <a:ln>
                <a:noFill/>
              </a:ln>
              <a:solidFill>
                <a:schemeClr val="tx1"/>
              </a:solidFill>
              <a:effectLst/>
              <a:uLnTx/>
              <a:uFillTx/>
              <a:latin typeface="Montserrat" panose="00000500000000000000" pitchFamily="2" charset="0"/>
            </a:endParaRPr>
          </a:p>
        </p:txBody>
      </p:sp>
      <p:sp>
        <p:nvSpPr>
          <p:cNvPr id="11" name="Título 1">
            <a:extLst>
              <a:ext uri="{FF2B5EF4-FFF2-40B4-BE49-F238E27FC236}">
                <a16:creationId xmlns:a16="http://schemas.microsoft.com/office/drawing/2014/main" id="{2AD6546D-3BE4-B4D9-0F95-C7175A3D4F09}"/>
              </a:ext>
            </a:extLst>
          </p:cNvPr>
          <p:cNvSpPr txBox="1">
            <a:spLocks/>
          </p:cNvSpPr>
          <p:nvPr/>
        </p:nvSpPr>
        <p:spPr>
          <a:xfrm>
            <a:off x="5439262" y="521314"/>
            <a:ext cx="6364161" cy="584775"/>
          </a:xfrm>
          <a:prstGeom prst="rect">
            <a:avLst/>
          </a:prstGeom>
          <a:noFill/>
        </p:spPr>
        <p:txBody>
          <a:bodyPr wrap="square" rtlCol="0">
            <a:spAutoFit/>
          </a:bodyPr>
          <a:lstStyle>
            <a:lvl1pPr algn="ctr" defTabSz="914400" rtl="0" eaLnBrk="1" latinLnBrk="0" hangingPunct="1">
              <a:spcBef>
                <a:spcPct val="0"/>
              </a:spcBef>
              <a:buNone/>
              <a:defRPr sz="4400" kern="1200">
                <a:solidFill>
                  <a:schemeClr val="tx1"/>
                </a:solidFill>
                <a:latin typeface="Century Gothic" panose="020B0502020202020204" pitchFamily="34" charset="0"/>
                <a:ea typeface="+mj-ea"/>
                <a:cs typeface="+mj-cs"/>
              </a:defRPr>
            </a:lvl1pPr>
          </a:lstStyle>
          <a:p>
            <a:pPr algn="l"/>
            <a:r>
              <a:rPr lang="es-ES" sz="3200" b="1" dirty="0">
                <a:latin typeface="Bebas Neue" panose="00000500000000000000" pitchFamily="2" charset="0"/>
              </a:rPr>
              <a:t>CÁMARAS Y ASSOCIACIONES PERTENCENCES A CLICC</a:t>
            </a:r>
            <a:endParaRPr lang="pt-BR" sz="3200" b="1" dirty="0">
              <a:latin typeface="Bebas Neue" panose="00000500000000000000" pitchFamily="2" charset="0"/>
            </a:endParaRPr>
          </a:p>
        </p:txBody>
      </p:sp>
      <p:sp>
        <p:nvSpPr>
          <p:cNvPr id="43" name="CaixaDeTexto 42">
            <a:extLst>
              <a:ext uri="{FF2B5EF4-FFF2-40B4-BE49-F238E27FC236}">
                <a16:creationId xmlns:a16="http://schemas.microsoft.com/office/drawing/2014/main" id="{256C90F7-336F-7DE9-5880-73A8572AFEAD}"/>
              </a:ext>
            </a:extLst>
          </p:cNvPr>
          <p:cNvSpPr txBox="1"/>
          <p:nvPr/>
        </p:nvSpPr>
        <p:spPr>
          <a:xfrm>
            <a:off x="386990" y="3429000"/>
            <a:ext cx="3871997" cy="380104"/>
          </a:xfrm>
          <a:prstGeom prst="rect">
            <a:avLst/>
          </a:prstGeom>
          <a:noFill/>
        </p:spPr>
        <p:txBody>
          <a:bodyPr wrap="square">
            <a:spAutoFit/>
          </a:bodyPr>
          <a:lstStyle/>
          <a:p>
            <a:pPr lvl="0">
              <a:lnSpc>
                <a:spcPct val="85000"/>
              </a:lnSpc>
              <a:spcBef>
                <a:spcPts val="0"/>
              </a:spcBef>
              <a:spcAft>
                <a:spcPts val="1200"/>
              </a:spcAft>
              <a:defRPr/>
            </a:pPr>
            <a:r>
              <a:rPr lang="es-419" sz="1100" dirty="0">
                <a:solidFill>
                  <a:prstClr val="black">
                    <a:lumMod val="85000"/>
                    <a:lumOff val="15000"/>
                  </a:prstClr>
                </a:solidFill>
                <a:latin typeface="Montserrat" panose="00000500000000000000" pitchFamily="2" charset="0"/>
                <a:ea typeface="Segoe UI Black" panose="020B0A02040204020203" pitchFamily="34" charset="0"/>
                <a:cs typeface="Segoe UI Light" panose="020B0502040204020203" pitchFamily="34" charset="0"/>
              </a:rPr>
              <a:t>Se permite la transcripción del material publicado siempre que se cite la fuente</a:t>
            </a:r>
          </a:p>
        </p:txBody>
      </p:sp>
      <p:sp>
        <p:nvSpPr>
          <p:cNvPr id="9" name="Retângulo 8">
            <a:hlinkClick r:id="rId6" action="ppaction://hlinksldjump"/>
            <a:extLst>
              <a:ext uri="{FF2B5EF4-FFF2-40B4-BE49-F238E27FC236}">
                <a16:creationId xmlns:a16="http://schemas.microsoft.com/office/drawing/2014/main" id="{F99D7519-A12E-E4ED-5B74-1DF2500DA035}"/>
              </a:ext>
            </a:extLst>
          </p:cNvPr>
          <p:cNvSpPr/>
          <p:nvPr/>
        </p:nvSpPr>
        <p:spPr>
          <a:xfrm>
            <a:off x="1340373" y="6308672"/>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cxnSp>
        <p:nvCxnSpPr>
          <p:cNvPr id="12" name="Conector reto 11">
            <a:extLst>
              <a:ext uri="{FF2B5EF4-FFF2-40B4-BE49-F238E27FC236}">
                <a16:creationId xmlns:a16="http://schemas.microsoft.com/office/drawing/2014/main" id="{A61FFED2-CA15-06C1-4A12-A47BF4A9C58C}"/>
              </a:ext>
            </a:extLst>
          </p:cNvPr>
          <p:cNvCxnSpPr>
            <a:cxnSpLocks/>
          </p:cNvCxnSpPr>
          <p:nvPr/>
        </p:nvCxnSpPr>
        <p:spPr>
          <a:xfrm>
            <a:off x="237555" y="-2479383"/>
            <a:ext cx="0" cy="6044205"/>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15" name="Conector reto 14">
            <a:extLst>
              <a:ext uri="{FF2B5EF4-FFF2-40B4-BE49-F238E27FC236}">
                <a16:creationId xmlns:a16="http://schemas.microsoft.com/office/drawing/2014/main" id="{188023BC-ED86-1A34-C6C3-9D14B05C8364}"/>
              </a:ext>
            </a:extLst>
          </p:cNvPr>
          <p:cNvCxnSpPr/>
          <p:nvPr/>
        </p:nvCxnSpPr>
        <p:spPr>
          <a:xfrm>
            <a:off x="5220179" y="0"/>
            <a:ext cx="0" cy="685800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sp>
        <p:nvSpPr>
          <p:cNvPr id="18" name="Elipse 17">
            <a:extLst>
              <a:ext uri="{FF2B5EF4-FFF2-40B4-BE49-F238E27FC236}">
                <a16:creationId xmlns:a16="http://schemas.microsoft.com/office/drawing/2014/main" id="{17272279-295C-D20E-6098-F501C08253AC}"/>
              </a:ext>
            </a:extLst>
          </p:cNvPr>
          <p:cNvSpPr/>
          <p:nvPr/>
        </p:nvSpPr>
        <p:spPr>
          <a:xfrm>
            <a:off x="171897" y="3567820"/>
            <a:ext cx="138891" cy="138891"/>
          </a:xfrm>
          <a:prstGeom prst="ellipse">
            <a:avLst/>
          </a:prstGeom>
          <a:solidFill>
            <a:schemeClr val="tx1">
              <a:lumMod val="85000"/>
              <a:lumOff val="1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8" name="Tabela 7">
            <a:extLst>
              <a:ext uri="{FF2B5EF4-FFF2-40B4-BE49-F238E27FC236}">
                <a16:creationId xmlns:a16="http://schemas.microsoft.com/office/drawing/2014/main" id="{D3CF4FB3-2793-C630-0E28-E4E2859BCBD7}"/>
              </a:ext>
            </a:extLst>
          </p:cNvPr>
          <p:cNvGraphicFramePr>
            <a:graphicFrameLocks noGrp="1"/>
          </p:cNvGraphicFramePr>
          <p:nvPr>
            <p:extLst>
              <p:ext uri="{D42A27DB-BD31-4B8C-83A1-F6EECF244321}">
                <p14:modId xmlns:p14="http://schemas.microsoft.com/office/powerpoint/2010/main" val="1093248674"/>
              </p:ext>
            </p:extLst>
          </p:nvPr>
        </p:nvGraphicFramePr>
        <p:xfrm>
          <a:off x="5540696" y="1673015"/>
          <a:ext cx="7284053" cy="4563649"/>
        </p:xfrm>
        <a:graphic>
          <a:graphicData uri="http://schemas.openxmlformats.org/drawingml/2006/table">
            <a:tbl>
              <a:tblPr>
                <a:tableStyleId>{2D5ABB26-0587-4C30-8999-92F81FD0307C}</a:tableStyleId>
              </a:tblPr>
              <a:tblGrid>
                <a:gridCol w="1020360">
                  <a:extLst>
                    <a:ext uri="{9D8B030D-6E8A-4147-A177-3AD203B41FA5}">
                      <a16:colId xmlns:a16="http://schemas.microsoft.com/office/drawing/2014/main" val="2115399431"/>
                    </a:ext>
                  </a:extLst>
                </a:gridCol>
                <a:gridCol w="3856159">
                  <a:extLst>
                    <a:ext uri="{9D8B030D-6E8A-4147-A177-3AD203B41FA5}">
                      <a16:colId xmlns:a16="http://schemas.microsoft.com/office/drawing/2014/main" val="3710552154"/>
                    </a:ext>
                  </a:extLst>
                </a:gridCol>
                <a:gridCol w="2407534">
                  <a:extLst>
                    <a:ext uri="{9D8B030D-6E8A-4147-A177-3AD203B41FA5}">
                      <a16:colId xmlns:a16="http://schemas.microsoft.com/office/drawing/2014/main" val="3395748166"/>
                    </a:ext>
                  </a:extLst>
                </a:gridCol>
              </a:tblGrid>
              <a:tr h="375131">
                <a:tc>
                  <a:txBody>
                    <a:bodyPr/>
                    <a:lstStyle/>
                    <a:p>
                      <a:pPr algn="l" fontAlgn="b"/>
                      <a:r>
                        <a:rPr lang="pt-BR" sz="1400" u="none" strike="noStrike" dirty="0">
                          <a:effectLst/>
                          <a:latin typeface="Bebas Neue" panose="00000500000000000000" pitchFamily="2" charset="0"/>
                        </a:rPr>
                        <a:t>Argentina</a:t>
                      </a:r>
                      <a:endParaRPr lang="pt-BR" sz="1400" b="0" i="0" u="none" strike="noStrike" dirty="0">
                        <a:solidFill>
                          <a:srgbClr val="000000"/>
                        </a:solidFill>
                        <a:effectLst/>
                        <a:latin typeface="Bebas Neue" panose="00000500000000000000" pitchFamily="2" charset="0"/>
                      </a:endParaRPr>
                    </a:p>
                  </a:txBody>
                  <a:tcPr marL="7620" marR="7620" marT="7620" marB="0" anchor="ctr"/>
                </a:tc>
                <a:tc>
                  <a:txBody>
                    <a:bodyPr/>
                    <a:lstStyle/>
                    <a:p>
                      <a:pPr algn="l" fontAlgn="b"/>
                      <a:r>
                        <a:rPr lang="pt-BR" sz="900" u="none" strike="noStrike" dirty="0" err="1">
                          <a:effectLst/>
                          <a:latin typeface="Montserrat" panose="00000500000000000000" pitchFamily="2" charset="0"/>
                        </a:rPr>
                        <a:t>Cámara</a:t>
                      </a:r>
                      <a:r>
                        <a:rPr lang="pt-BR" sz="900" u="none" strike="noStrike" dirty="0">
                          <a:effectLst/>
                          <a:latin typeface="Montserrat" panose="00000500000000000000" pitchFamily="2" charset="0"/>
                        </a:rPr>
                        <a:t> Argentina de Shopping Centers - CASC</a:t>
                      </a:r>
                      <a:endParaRPr lang="pt-BR" sz="900" b="0" i="0" u="none" strike="noStrike" dirty="0">
                        <a:solidFill>
                          <a:srgbClr val="000000"/>
                        </a:solidFill>
                        <a:effectLst/>
                        <a:latin typeface="Montserrat" panose="00000500000000000000" pitchFamily="2" charset="0"/>
                      </a:endParaRPr>
                    </a:p>
                  </a:txBody>
                  <a:tcPr marL="7620" marR="7620" marT="7620" marB="0" anchor="ctr"/>
                </a:tc>
                <a:tc>
                  <a:txBody>
                    <a:bodyPr/>
                    <a:lstStyle/>
                    <a:p>
                      <a:pPr algn="l" fontAlgn="b"/>
                      <a:r>
                        <a:rPr lang="pt-BR" sz="900" u="none" strike="noStrike" dirty="0">
                          <a:effectLst/>
                          <a:latin typeface="Montserrat" panose="00000500000000000000" pitchFamily="2" charset="0"/>
                        </a:rPr>
                        <a:t>Silvia Acerbo </a:t>
                      </a:r>
                      <a:endParaRPr lang="pt-BR" sz="900" b="0" i="0" u="none" strike="noStrike" dirty="0">
                        <a:solidFill>
                          <a:srgbClr val="000000"/>
                        </a:solidFill>
                        <a:effectLst/>
                        <a:latin typeface="Montserrat" panose="00000500000000000000" pitchFamily="2" charset="0"/>
                      </a:endParaRPr>
                    </a:p>
                  </a:txBody>
                  <a:tcPr marL="7620" marR="7620" marT="7620" marB="0" anchor="ctr"/>
                </a:tc>
                <a:extLst>
                  <a:ext uri="{0D108BD9-81ED-4DB2-BD59-A6C34878D82A}">
                    <a16:rowId xmlns:a16="http://schemas.microsoft.com/office/drawing/2014/main" val="3517849827"/>
                  </a:ext>
                </a:extLst>
              </a:tr>
              <a:tr h="375131">
                <a:tc>
                  <a:txBody>
                    <a:bodyPr/>
                    <a:lstStyle/>
                    <a:p>
                      <a:pPr algn="l" fontAlgn="b"/>
                      <a:r>
                        <a:rPr lang="pt-BR" sz="1400" u="none" strike="noStrike" dirty="0">
                          <a:effectLst/>
                          <a:latin typeface="Bebas Neue" panose="00000500000000000000" pitchFamily="2" charset="0"/>
                        </a:rPr>
                        <a:t>Brasil</a:t>
                      </a:r>
                      <a:endParaRPr lang="pt-BR" sz="1400" b="0" i="0" u="none" strike="noStrike" dirty="0">
                        <a:solidFill>
                          <a:srgbClr val="000000"/>
                        </a:solidFill>
                        <a:effectLst/>
                        <a:latin typeface="Bebas Neue" panose="00000500000000000000" pitchFamily="2" charset="0"/>
                      </a:endParaRPr>
                    </a:p>
                  </a:txBody>
                  <a:tcPr marL="7620" marR="7620" marT="7620" marB="0" anchor="ctr"/>
                </a:tc>
                <a:tc>
                  <a:txBody>
                    <a:bodyPr/>
                    <a:lstStyle/>
                    <a:p>
                      <a:pPr algn="l" fontAlgn="b"/>
                      <a:r>
                        <a:rPr lang="pt-BR" sz="900" u="none" strike="noStrike" dirty="0">
                          <a:effectLst/>
                          <a:latin typeface="Montserrat" panose="00000500000000000000" pitchFamily="2" charset="0"/>
                        </a:rPr>
                        <a:t>Associação Brasileira de Shopping Centers - ABRASCE</a:t>
                      </a:r>
                      <a:endParaRPr lang="pt-BR" sz="900" b="0" i="0" u="none" strike="noStrike" dirty="0">
                        <a:solidFill>
                          <a:srgbClr val="000000"/>
                        </a:solidFill>
                        <a:effectLst/>
                        <a:latin typeface="Montserrat" panose="00000500000000000000" pitchFamily="2" charset="0"/>
                      </a:endParaRPr>
                    </a:p>
                  </a:txBody>
                  <a:tcPr marL="7620" marR="7620" marT="7620" marB="0" anchor="ctr"/>
                </a:tc>
                <a:tc>
                  <a:txBody>
                    <a:bodyPr/>
                    <a:lstStyle/>
                    <a:p>
                      <a:pPr algn="l" fontAlgn="b"/>
                      <a:r>
                        <a:rPr lang="pt-BR" sz="900" u="none" strike="noStrike" dirty="0">
                          <a:effectLst/>
                          <a:latin typeface="Montserrat" panose="00000500000000000000" pitchFamily="2" charset="0"/>
                        </a:rPr>
                        <a:t>Mônica Vianna</a:t>
                      </a:r>
                      <a:endParaRPr lang="pt-BR" sz="900" b="0" i="0" u="none" strike="noStrike" dirty="0">
                        <a:solidFill>
                          <a:srgbClr val="000000"/>
                        </a:solidFill>
                        <a:effectLst/>
                        <a:latin typeface="Montserrat" panose="00000500000000000000" pitchFamily="2" charset="0"/>
                      </a:endParaRPr>
                    </a:p>
                  </a:txBody>
                  <a:tcPr marL="7620" marR="7620" marT="7620" marB="0" anchor="ctr"/>
                </a:tc>
                <a:extLst>
                  <a:ext uri="{0D108BD9-81ED-4DB2-BD59-A6C34878D82A}">
                    <a16:rowId xmlns:a16="http://schemas.microsoft.com/office/drawing/2014/main" val="3591824010"/>
                  </a:ext>
                </a:extLst>
              </a:tr>
              <a:tr h="375131">
                <a:tc>
                  <a:txBody>
                    <a:bodyPr/>
                    <a:lstStyle/>
                    <a:p>
                      <a:pPr algn="l" fontAlgn="b"/>
                      <a:r>
                        <a:rPr lang="pt-BR" sz="1400" u="none" strike="noStrike" dirty="0" err="1">
                          <a:effectLst/>
                          <a:latin typeface="Bebas Neue" panose="00000500000000000000" pitchFamily="2" charset="0"/>
                        </a:rPr>
                        <a:t>Colombia</a:t>
                      </a:r>
                      <a:r>
                        <a:rPr lang="pt-BR" sz="1400" u="none" strike="noStrike" dirty="0">
                          <a:effectLst/>
                          <a:latin typeface="Bebas Neue" panose="00000500000000000000" pitchFamily="2" charset="0"/>
                        </a:rPr>
                        <a:t> </a:t>
                      </a:r>
                      <a:endParaRPr lang="pt-BR" sz="1400" b="0" i="0" u="none" strike="noStrike" dirty="0">
                        <a:solidFill>
                          <a:srgbClr val="000000"/>
                        </a:solidFill>
                        <a:effectLst/>
                        <a:latin typeface="Bebas Neue" panose="00000500000000000000" pitchFamily="2" charset="0"/>
                      </a:endParaRPr>
                    </a:p>
                  </a:txBody>
                  <a:tcPr marL="7620" marR="7620" marT="7620" marB="0" anchor="ctr"/>
                </a:tc>
                <a:tc>
                  <a:txBody>
                    <a:bodyPr/>
                    <a:lstStyle/>
                    <a:p>
                      <a:pPr algn="l" fontAlgn="b"/>
                      <a:r>
                        <a:rPr lang="es-ES" sz="900" u="none" strike="noStrike">
                          <a:effectLst/>
                          <a:latin typeface="Montserrat" panose="00000500000000000000" pitchFamily="2" charset="0"/>
                        </a:rPr>
                        <a:t>Asociación de Centros Comerciales de Colombia - Acecolombia</a:t>
                      </a:r>
                      <a:endParaRPr lang="es-ES" sz="900" b="0" i="0" u="none" strike="noStrike">
                        <a:solidFill>
                          <a:srgbClr val="000000"/>
                        </a:solidFill>
                        <a:effectLst/>
                        <a:latin typeface="Montserrat" panose="00000500000000000000" pitchFamily="2" charset="0"/>
                      </a:endParaRPr>
                    </a:p>
                  </a:txBody>
                  <a:tcPr marL="7620" marR="7620" marT="7620" marB="0" anchor="ctr"/>
                </a:tc>
                <a:tc>
                  <a:txBody>
                    <a:bodyPr/>
                    <a:lstStyle/>
                    <a:p>
                      <a:pPr algn="l" fontAlgn="b"/>
                      <a:r>
                        <a:rPr lang="pt-BR" sz="900" u="none" strike="noStrike" dirty="0">
                          <a:effectLst/>
                          <a:latin typeface="Montserrat" panose="00000500000000000000" pitchFamily="2" charset="0"/>
                        </a:rPr>
                        <a:t>Carlos Hernán Betancourt</a:t>
                      </a:r>
                      <a:endParaRPr lang="pt-BR" sz="900" b="0" i="0" u="none" strike="noStrike" dirty="0">
                        <a:solidFill>
                          <a:srgbClr val="000000"/>
                        </a:solidFill>
                        <a:effectLst/>
                        <a:latin typeface="Montserrat" panose="00000500000000000000" pitchFamily="2" charset="0"/>
                      </a:endParaRPr>
                    </a:p>
                  </a:txBody>
                  <a:tcPr marL="7620" marR="7620" marT="7620" marB="0" anchor="ctr"/>
                </a:tc>
                <a:extLst>
                  <a:ext uri="{0D108BD9-81ED-4DB2-BD59-A6C34878D82A}">
                    <a16:rowId xmlns:a16="http://schemas.microsoft.com/office/drawing/2014/main" val="3731182839"/>
                  </a:ext>
                </a:extLst>
              </a:tr>
              <a:tr h="375131">
                <a:tc>
                  <a:txBody>
                    <a:bodyPr/>
                    <a:lstStyle/>
                    <a:p>
                      <a:pPr algn="l" fontAlgn="b"/>
                      <a:r>
                        <a:rPr lang="pt-BR" sz="1400" u="none" strike="noStrike" dirty="0">
                          <a:effectLst/>
                          <a:latin typeface="Bebas Neue" panose="00000500000000000000" pitchFamily="2" charset="0"/>
                        </a:rPr>
                        <a:t>Chile</a:t>
                      </a:r>
                      <a:endParaRPr lang="pt-BR" sz="1400" b="0" i="0" u="none" strike="noStrike" dirty="0">
                        <a:solidFill>
                          <a:srgbClr val="000000"/>
                        </a:solidFill>
                        <a:effectLst/>
                        <a:latin typeface="Bebas Neue" panose="00000500000000000000" pitchFamily="2" charset="0"/>
                      </a:endParaRPr>
                    </a:p>
                  </a:txBody>
                  <a:tcPr marL="7620" marR="7620" marT="7620" marB="0" anchor="ctr"/>
                </a:tc>
                <a:tc>
                  <a:txBody>
                    <a:bodyPr/>
                    <a:lstStyle/>
                    <a:p>
                      <a:pPr algn="l" fontAlgn="b"/>
                      <a:r>
                        <a:rPr lang="pt-BR" sz="900" u="none" strike="noStrike">
                          <a:effectLst/>
                          <a:latin typeface="Montserrat" panose="00000500000000000000" pitchFamily="2" charset="0"/>
                        </a:rPr>
                        <a:t>Cámara de Centros Comerciales de Chile - CCCChile</a:t>
                      </a:r>
                      <a:endParaRPr lang="pt-BR" sz="900" b="0" i="0" u="none" strike="noStrike">
                        <a:solidFill>
                          <a:srgbClr val="000000"/>
                        </a:solidFill>
                        <a:effectLst/>
                        <a:latin typeface="Montserrat" panose="00000500000000000000" pitchFamily="2" charset="0"/>
                      </a:endParaRPr>
                    </a:p>
                  </a:txBody>
                  <a:tcPr marL="7620" marR="7620" marT="7620" marB="0" anchor="ctr"/>
                </a:tc>
                <a:tc>
                  <a:txBody>
                    <a:bodyPr/>
                    <a:lstStyle/>
                    <a:p>
                      <a:pPr algn="l" fontAlgn="b"/>
                      <a:r>
                        <a:rPr lang="pt-BR" sz="900" u="none" strike="noStrike">
                          <a:effectLst/>
                          <a:latin typeface="Montserrat" panose="00000500000000000000" pitchFamily="2" charset="0"/>
                        </a:rPr>
                        <a:t>Sebastián Castillo </a:t>
                      </a:r>
                      <a:endParaRPr lang="pt-BR" sz="900" b="0" i="0" u="none" strike="noStrike">
                        <a:solidFill>
                          <a:srgbClr val="000000"/>
                        </a:solidFill>
                        <a:effectLst/>
                        <a:latin typeface="Montserrat" panose="00000500000000000000" pitchFamily="2" charset="0"/>
                      </a:endParaRPr>
                    </a:p>
                  </a:txBody>
                  <a:tcPr marL="7620" marR="7620" marT="7620" marB="0" anchor="ctr"/>
                </a:tc>
                <a:extLst>
                  <a:ext uri="{0D108BD9-81ED-4DB2-BD59-A6C34878D82A}">
                    <a16:rowId xmlns:a16="http://schemas.microsoft.com/office/drawing/2014/main" val="2286187478"/>
                  </a:ext>
                </a:extLst>
              </a:tr>
              <a:tr h="375131">
                <a:tc>
                  <a:txBody>
                    <a:bodyPr/>
                    <a:lstStyle/>
                    <a:p>
                      <a:pPr algn="l" fontAlgn="b"/>
                      <a:r>
                        <a:rPr lang="pt-BR" sz="1400" u="none" strike="noStrike" dirty="0">
                          <a:effectLst/>
                          <a:latin typeface="Bebas Neue" panose="00000500000000000000" pitchFamily="2" charset="0"/>
                        </a:rPr>
                        <a:t>Ecuador</a:t>
                      </a:r>
                      <a:endParaRPr lang="pt-BR" sz="1400" b="0" i="0" u="none" strike="noStrike" dirty="0">
                        <a:solidFill>
                          <a:srgbClr val="000000"/>
                        </a:solidFill>
                        <a:effectLst/>
                        <a:latin typeface="Bebas Neue" panose="00000500000000000000" pitchFamily="2" charset="0"/>
                      </a:endParaRPr>
                    </a:p>
                  </a:txBody>
                  <a:tcPr marL="7620" marR="7620" marT="7620" marB="0" anchor="ctr"/>
                </a:tc>
                <a:tc>
                  <a:txBody>
                    <a:bodyPr/>
                    <a:lstStyle/>
                    <a:p>
                      <a:pPr algn="l" fontAlgn="b"/>
                      <a:r>
                        <a:rPr lang="pt-BR" sz="900" u="none" strike="noStrike" dirty="0">
                          <a:effectLst/>
                          <a:latin typeface="Montserrat" panose="00000500000000000000" pitchFamily="2" charset="0"/>
                        </a:rPr>
                        <a:t>DK Corporation </a:t>
                      </a:r>
                      <a:endParaRPr lang="pt-BR" sz="900" b="0" i="0" u="none" strike="noStrike" dirty="0">
                        <a:solidFill>
                          <a:srgbClr val="000000"/>
                        </a:solidFill>
                        <a:effectLst/>
                        <a:latin typeface="Montserrat" panose="00000500000000000000" pitchFamily="2" charset="0"/>
                      </a:endParaRPr>
                    </a:p>
                  </a:txBody>
                  <a:tcPr marL="7620" marR="7620" marT="7620" marB="0" anchor="ctr"/>
                </a:tc>
                <a:tc>
                  <a:txBody>
                    <a:bodyPr/>
                    <a:lstStyle/>
                    <a:p>
                      <a:pPr algn="l" fontAlgn="b"/>
                      <a:r>
                        <a:rPr lang="pt-BR" sz="900" u="none" strike="noStrike">
                          <a:effectLst/>
                          <a:latin typeface="Montserrat" panose="00000500000000000000" pitchFamily="2" charset="0"/>
                        </a:rPr>
                        <a:t>Cristina Moshenek </a:t>
                      </a:r>
                      <a:endParaRPr lang="pt-BR" sz="900" b="0" i="0" u="none" strike="noStrike">
                        <a:solidFill>
                          <a:srgbClr val="000000"/>
                        </a:solidFill>
                        <a:effectLst/>
                        <a:latin typeface="Montserrat" panose="00000500000000000000" pitchFamily="2" charset="0"/>
                      </a:endParaRPr>
                    </a:p>
                  </a:txBody>
                  <a:tcPr marL="7620" marR="7620" marT="7620" marB="0" anchor="ctr"/>
                </a:tc>
                <a:extLst>
                  <a:ext uri="{0D108BD9-81ED-4DB2-BD59-A6C34878D82A}">
                    <a16:rowId xmlns:a16="http://schemas.microsoft.com/office/drawing/2014/main" val="3491101333"/>
                  </a:ext>
                </a:extLst>
              </a:tr>
              <a:tr h="375131">
                <a:tc>
                  <a:txBody>
                    <a:bodyPr/>
                    <a:lstStyle/>
                    <a:p>
                      <a:pPr algn="l" fontAlgn="b"/>
                      <a:r>
                        <a:rPr lang="pt-BR" sz="1400" u="none" strike="noStrike" dirty="0">
                          <a:effectLst/>
                          <a:latin typeface="Bebas Neue" panose="00000500000000000000" pitchFamily="2" charset="0"/>
                        </a:rPr>
                        <a:t>Guatemala</a:t>
                      </a:r>
                      <a:endParaRPr lang="pt-BR" sz="1400" b="0" i="0" u="none" strike="noStrike" dirty="0">
                        <a:solidFill>
                          <a:srgbClr val="000000"/>
                        </a:solidFill>
                        <a:effectLst/>
                        <a:latin typeface="Bebas Neue" panose="00000500000000000000" pitchFamily="2" charset="0"/>
                      </a:endParaRPr>
                    </a:p>
                  </a:txBody>
                  <a:tcPr marL="7620" marR="7620" marT="7620" marB="0" anchor="ctr"/>
                </a:tc>
                <a:tc>
                  <a:txBody>
                    <a:bodyPr/>
                    <a:lstStyle/>
                    <a:p>
                      <a:pPr algn="l" fontAlgn="b"/>
                      <a:r>
                        <a:rPr lang="es-ES" sz="900" u="none" strike="noStrike" dirty="0">
                          <a:effectLst/>
                          <a:latin typeface="Montserrat" panose="00000500000000000000" pitchFamily="2" charset="0"/>
                        </a:rPr>
                        <a:t>Asociación de Centros Comerciales de Guatemala – ACECOGUA¹ </a:t>
                      </a:r>
                      <a:endParaRPr lang="es-ES" sz="900" b="0" i="0" u="none" strike="noStrike" dirty="0">
                        <a:solidFill>
                          <a:srgbClr val="000000"/>
                        </a:solidFill>
                        <a:effectLst/>
                        <a:latin typeface="Montserrat" panose="00000500000000000000" pitchFamily="2" charset="0"/>
                      </a:endParaRPr>
                    </a:p>
                  </a:txBody>
                  <a:tcPr marL="7620" marR="7620" marT="7620" marB="0" anchor="ctr"/>
                </a:tc>
                <a:tc>
                  <a:txBody>
                    <a:bodyPr/>
                    <a:lstStyle/>
                    <a:p>
                      <a:pPr algn="l" fontAlgn="b"/>
                      <a:r>
                        <a:rPr lang="pt-BR" sz="900" u="none" strike="noStrike">
                          <a:effectLst/>
                          <a:latin typeface="Montserrat" panose="00000500000000000000" pitchFamily="2" charset="0"/>
                        </a:rPr>
                        <a:t>Astrid Perdonomo</a:t>
                      </a:r>
                      <a:endParaRPr lang="pt-BR" sz="900" b="0" i="0" u="none" strike="noStrike">
                        <a:solidFill>
                          <a:srgbClr val="000000"/>
                        </a:solidFill>
                        <a:effectLst/>
                        <a:latin typeface="Montserrat" panose="00000500000000000000" pitchFamily="2" charset="0"/>
                      </a:endParaRPr>
                    </a:p>
                  </a:txBody>
                  <a:tcPr marL="7620" marR="7620" marT="7620" marB="0" anchor="ctr"/>
                </a:tc>
                <a:extLst>
                  <a:ext uri="{0D108BD9-81ED-4DB2-BD59-A6C34878D82A}">
                    <a16:rowId xmlns:a16="http://schemas.microsoft.com/office/drawing/2014/main" val="806715521"/>
                  </a:ext>
                </a:extLst>
              </a:tr>
              <a:tr h="375131">
                <a:tc>
                  <a:txBody>
                    <a:bodyPr/>
                    <a:lstStyle/>
                    <a:p>
                      <a:pPr algn="l" fontAlgn="b"/>
                      <a:r>
                        <a:rPr lang="pt-BR" sz="1400" u="none" strike="noStrike" dirty="0">
                          <a:effectLst/>
                          <a:latin typeface="Bebas Neue" panose="00000500000000000000" pitchFamily="2" charset="0"/>
                        </a:rPr>
                        <a:t>México</a:t>
                      </a:r>
                      <a:endParaRPr lang="pt-BR" sz="1400" b="0" i="0" u="none" strike="noStrike" dirty="0">
                        <a:solidFill>
                          <a:srgbClr val="000000"/>
                        </a:solidFill>
                        <a:effectLst/>
                        <a:latin typeface="Bebas Neue" panose="00000500000000000000" pitchFamily="2" charset="0"/>
                      </a:endParaRPr>
                    </a:p>
                  </a:txBody>
                  <a:tcPr marL="7620" marR="7620" marT="7620" marB="0" anchor="ctr"/>
                </a:tc>
                <a:tc>
                  <a:txBody>
                    <a:bodyPr/>
                    <a:lstStyle/>
                    <a:p>
                      <a:pPr algn="l" fontAlgn="b"/>
                      <a:r>
                        <a:rPr lang="es-ES" sz="900" u="none" strike="noStrike" dirty="0">
                          <a:effectLst/>
                          <a:latin typeface="Montserrat" panose="00000500000000000000" pitchFamily="2" charset="0"/>
                        </a:rPr>
                        <a:t>Asociación de Centros Comerciales de Puebla - ACECOP</a:t>
                      </a:r>
                      <a:endParaRPr lang="es-ES" sz="900" b="0" i="0" u="none" strike="noStrike" dirty="0">
                        <a:solidFill>
                          <a:srgbClr val="000000"/>
                        </a:solidFill>
                        <a:effectLst/>
                        <a:latin typeface="Montserrat" panose="00000500000000000000" pitchFamily="2" charset="0"/>
                      </a:endParaRPr>
                    </a:p>
                  </a:txBody>
                  <a:tcPr marL="7620" marR="7620" marT="7620" marB="0" anchor="ctr"/>
                </a:tc>
                <a:tc>
                  <a:txBody>
                    <a:bodyPr/>
                    <a:lstStyle/>
                    <a:p>
                      <a:pPr algn="l" fontAlgn="b"/>
                      <a:r>
                        <a:rPr lang="pt-BR" sz="900" u="none" strike="noStrike" dirty="0">
                          <a:effectLst/>
                          <a:latin typeface="Montserrat" panose="00000500000000000000" pitchFamily="2" charset="0"/>
                        </a:rPr>
                        <a:t>Andrés de </a:t>
                      </a:r>
                      <a:r>
                        <a:rPr lang="pt-BR" sz="900" u="none" strike="noStrike" dirty="0" err="1">
                          <a:effectLst/>
                          <a:latin typeface="Montserrat" panose="00000500000000000000" pitchFamily="2" charset="0"/>
                        </a:rPr>
                        <a:t>la</a:t>
                      </a:r>
                      <a:r>
                        <a:rPr lang="pt-BR" sz="900" u="none" strike="noStrike" dirty="0">
                          <a:effectLst/>
                          <a:latin typeface="Montserrat" panose="00000500000000000000" pitchFamily="2" charset="0"/>
                        </a:rPr>
                        <a:t> Luz</a:t>
                      </a:r>
                      <a:endParaRPr lang="pt-BR" sz="900" b="0" i="0" u="none" strike="noStrike" dirty="0">
                        <a:solidFill>
                          <a:srgbClr val="000000"/>
                        </a:solidFill>
                        <a:effectLst/>
                        <a:latin typeface="Montserrat" panose="00000500000000000000" pitchFamily="2" charset="0"/>
                      </a:endParaRPr>
                    </a:p>
                  </a:txBody>
                  <a:tcPr marL="7620" marR="7620" marT="7620" marB="0" anchor="ctr"/>
                </a:tc>
                <a:extLst>
                  <a:ext uri="{0D108BD9-81ED-4DB2-BD59-A6C34878D82A}">
                    <a16:rowId xmlns:a16="http://schemas.microsoft.com/office/drawing/2014/main" val="657793014"/>
                  </a:ext>
                </a:extLst>
              </a:tr>
              <a:tr h="375131">
                <a:tc>
                  <a:txBody>
                    <a:bodyPr/>
                    <a:lstStyle/>
                    <a:p>
                      <a:pPr algn="l" fontAlgn="b"/>
                      <a:r>
                        <a:rPr lang="pt-BR" sz="1400" u="none" strike="noStrike" dirty="0">
                          <a:effectLst/>
                          <a:latin typeface="Bebas Neue" panose="00000500000000000000" pitchFamily="2" charset="0"/>
                        </a:rPr>
                        <a:t>Panamá</a:t>
                      </a:r>
                      <a:endParaRPr lang="pt-BR" sz="1400" b="0" i="0" u="none" strike="noStrike" dirty="0">
                        <a:solidFill>
                          <a:srgbClr val="000000"/>
                        </a:solidFill>
                        <a:effectLst/>
                        <a:latin typeface="Bebas Neue" panose="00000500000000000000" pitchFamily="2" charset="0"/>
                      </a:endParaRPr>
                    </a:p>
                  </a:txBody>
                  <a:tcPr marL="7620" marR="7620" marT="7620" marB="0" anchor="ctr"/>
                </a:tc>
                <a:tc>
                  <a:txBody>
                    <a:bodyPr/>
                    <a:lstStyle/>
                    <a:p>
                      <a:pPr algn="l" fontAlgn="b"/>
                      <a:r>
                        <a:rPr lang="es-ES" sz="900" u="none" strike="noStrike" dirty="0">
                          <a:effectLst/>
                          <a:latin typeface="Montserrat" panose="00000500000000000000" pitchFamily="2" charset="0"/>
                        </a:rPr>
                        <a:t>Asociación Panameña de Centros Comerciales - APACECOM </a:t>
                      </a:r>
                      <a:endParaRPr lang="es-ES" sz="900" b="0" i="0" u="none" strike="noStrike" dirty="0">
                        <a:solidFill>
                          <a:srgbClr val="000000"/>
                        </a:solidFill>
                        <a:effectLst/>
                        <a:latin typeface="Montserrat" panose="00000500000000000000" pitchFamily="2" charset="0"/>
                      </a:endParaRPr>
                    </a:p>
                  </a:txBody>
                  <a:tcPr marL="7620" marR="7620" marT="7620" marB="0" anchor="ctr"/>
                </a:tc>
                <a:tc>
                  <a:txBody>
                    <a:bodyPr/>
                    <a:lstStyle/>
                    <a:p>
                      <a:pPr algn="l" fontAlgn="b"/>
                      <a:r>
                        <a:rPr lang="pt-BR" sz="900" u="none" strike="noStrike">
                          <a:effectLst/>
                          <a:latin typeface="Montserrat" panose="00000500000000000000" pitchFamily="2" charset="0"/>
                        </a:rPr>
                        <a:t>Nadkyi Duque</a:t>
                      </a:r>
                      <a:endParaRPr lang="pt-BR" sz="900" b="0" i="0" u="none" strike="noStrike">
                        <a:solidFill>
                          <a:srgbClr val="000000"/>
                        </a:solidFill>
                        <a:effectLst/>
                        <a:latin typeface="Montserrat" panose="00000500000000000000" pitchFamily="2" charset="0"/>
                      </a:endParaRPr>
                    </a:p>
                  </a:txBody>
                  <a:tcPr marL="7620" marR="7620" marT="7620" marB="0" anchor="ctr"/>
                </a:tc>
                <a:extLst>
                  <a:ext uri="{0D108BD9-81ED-4DB2-BD59-A6C34878D82A}">
                    <a16:rowId xmlns:a16="http://schemas.microsoft.com/office/drawing/2014/main" val="3429570772"/>
                  </a:ext>
                </a:extLst>
              </a:tr>
              <a:tr h="375131">
                <a:tc>
                  <a:txBody>
                    <a:bodyPr/>
                    <a:lstStyle/>
                    <a:p>
                      <a:pPr algn="l" fontAlgn="b"/>
                      <a:r>
                        <a:rPr lang="pt-BR" sz="1400" u="none" strike="noStrike" dirty="0">
                          <a:effectLst/>
                          <a:latin typeface="Bebas Neue" panose="00000500000000000000" pitchFamily="2" charset="0"/>
                        </a:rPr>
                        <a:t>Paraguay</a:t>
                      </a:r>
                      <a:endParaRPr lang="pt-BR" sz="1400" b="0" i="0" u="none" strike="noStrike" dirty="0">
                        <a:solidFill>
                          <a:srgbClr val="000000"/>
                        </a:solidFill>
                        <a:effectLst/>
                        <a:latin typeface="Bebas Neue" panose="00000500000000000000" pitchFamily="2" charset="0"/>
                      </a:endParaRPr>
                    </a:p>
                  </a:txBody>
                  <a:tcPr marL="7620" marR="7620" marT="7620" marB="0" anchor="ctr"/>
                </a:tc>
                <a:tc>
                  <a:txBody>
                    <a:bodyPr/>
                    <a:lstStyle/>
                    <a:p>
                      <a:pPr algn="l" fontAlgn="b"/>
                      <a:r>
                        <a:rPr lang="pt-BR" sz="900" u="none" strike="noStrike" dirty="0" err="1">
                          <a:effectLst/>
                          <a:latin typeface="Montserrat" panose="00000500000000000000" pitchFamily="2" charset="0"/>
                        </a:rPr>
                        <a:t>Camara</a:t>
                      </a:r>
                      <a:r>
                        <a:rPr lang="pt-BR" sz="900" u="none" strike="noStrike" dirty="0">
                          <a:effectLst/>
                          <a:latin typeface="Montserrat" panose="00000500000000000000" pitchFamily="2" charset="0"/>
                        </a:rPr>
                        <a:t> de Centros </a:t>
                      </a:r>
                      <a:r>
                        <a:rPr lang="pt-BR" sz="900" u="none" strike="noStrike" dirty="0" err="1">
                          <a:effectLst/>
                          <a:latin typeface="Montserrat" panose="00000500000000000000" pitchFamily="2" charset="0"/>
                        </a:rPr>
                        <a:t>Comerciales</a:t>
                      </a:r>
                      <a:r>
                        <a:rPr lang="pt-BR" sz="900" u="none" strike="noStrike" dirty="0">
                          <a:effectLst/>
                          <a:latin typeface="Montserrat" panose="00000500000000000000" pitchFamily="2" charset="0"/>
                        </a:rPr>
                        <a:t> </a:t>
                      </a:r>
                      <a:r>
                        <a:rPr lang="pt-BR" sz="900" u="none" strike="noStrike" dirty="0" err="1">
                          <a:effectLst/>
                          <a:latin typeface="Montserrat" panose="00000500000000000000" pitchFamily="2" charset="0"/>
                        </a:rPr>
                        <a:t>del</a:t>
                      </a:r>
                      <a:r>
                        <a:rPr lang="pt-BR" sz="900" u="none" strike="noStrike" dirty="0">
                          <a:effectLst/>
                          <a:latin typeface="Montserrat" panose="00000500000000000000" pitchFamily="2" charset="0"/>
                        </a:rPr>
                        <a:t> Paraguay - </a:t>
                      </a:r>
                      <a:r>
                        <a:rPr lang="pt-BR" sz="900" u="none" strike="noStrike" dirty="0" err="1">
                          <a:effectLst/>
                          <a:latin typeface="Montserrat" panose="00000500000000000000" pitchFamily="2" charset="0"/>
                        </a:rPr>
                        <a:t>CCCPy</a:t>
                      </a:r>
                      <a:r>
                        <a:rPr lang="pt-BR" sz="900" u="none" strike="noStrike" dirty="0">
                          <a:effectLst/>
                          <a:latin typeface="Montserrat" panose="00000500000000000000" pitchFamily="2" charset="0"/>
                        </a:rPr>
                        <a:t> </a:t>
                      </a:r>
                      <a:endParaRPr lang="pt-BR" sz="900" b="0" i="0" u="none" strike="noStrike" dirty="0">
                        <a:solidFill>
                          <a:srgbClr val="000000"/>
                        </a:solidFill>
                        <a:effectLst/>
                        <a:latin typeface="Montserrat" panose="00000500000000000000" pitchFamily="2" charset="0"/>
                      </a:endParaRPr>
                    </a:p>
                  </a:txBody>
                  <a:tcPr marL="7620" marR="7620" marT="7620" marB="0" anchor="ctr"/>
                </a:tc>
                <a:tc>
                  <a:txBody>
                    <a:bodyPr/>
                    <a:lstStyle/>
                    <a:p>
                      <a:pPr algn="l" fontAlgn="b"/>
                      <a:r>
                        <a:rPr lang="pt-BR" sz="900" u="none" strike="noStrike" dirty="0">
                          <a:effectLst/>
                          <a:latin typeface="Montserrat" panose="00000500000000000000" pitchFamily="2" charset="0"/>
                        </a:rPr>
                        <a:t>Jorge </a:t>
                      </a:r>
                      <a:r>
                        <a:rPr lang="pt-BR" sz="900" u="none" strike="noStrike" dirty="0" err="1">
                          <a:effectLst/>
                          <a:latin typeface="Montserrat" panose="00000500000000000000" pitchFamily="2" charset="0"/>
                        </a:rPr>
                        <a:t>Mendelzon</a:t>
                      </a:r>
                      <a:endParaRPr lang="pt-BR" sz="900" b="0" i="0" u="none" strike="noStrike" dirty="0">
                        <a:solidFill>
                          <a:srgbClr val="000000"/>
                        </a:solidFill>
                        <a:effectLst/>
                        <a:latin typeface="Montserrat" panose="00000500000000000000" pitchFamily="2" charset="0"/>
                      </a:endParaRPr>
                    </a:p>
                  </a:txBody>
                  <a:tcPr marL="7620" marR="7620" marT="7620" marB="0" anchor="ctr"/>
                </a:tc>
                <a:extLst>
                  <a:ext uri="{0D108BD9-81ED-4DB2-BD59-A6C34878D82A}">
                    <a16:rowId xmlns:a16="http://schemas.microsoft.com/office/drawing/2014/main" val="502156586"/>
                  </a:ext>
                </a:extLst>
              </a:tr>
              <a:tr h="437208">
                <a:tc>
                  <a:txBody>
                    <a:bodyPr/>
                    <a:lstStyle/>
                    <a:p>
                      <a:pPr algn="l" fontAlgn="b"/>
                      <a:r>
                        <a:rPr lang="pt-BR" sz="1400" u="none" strike="noStrike" dirty="0" err="1">
                          <a:effectLst/>
                          <a:latin typeface="Bebas Neue" panose="00000500000000000000" pitchFamily="2" charset="0"/>
                        </a:rPr>
                        <a:t>Perú</a:t>
                      </a:r>
                      <a:endParaRPr lang="pt-BR" sz="1400" b="0" i="0" u="none" strike="noStrike" dirty="0">
                        <a:solidFill>
                          <a:srgbClr val="000000"/>
                        </a:solidFill>
                        <a:effectLst/>
                        <a:latin typeface="Bebas Neue" panose="00000500000000000000" pitchFamily="2" charset="0"/>
                      </a:endParaRPr>
                    </a:p>
                  </a:txBody>
                  <a:tcPr marL="7620" marR="7620" marT="7620" marB="0" anchor="ctr"/>
                </a:tc>
                <a:tc>
                  <a:txBody>
                    <a:bodyPr/>
                    <a:lstStyle/>
                    <a:p>
                      <a:pPr algn="l" fontAlgn="b"/>
                      <a:r>
                        <a:rPr lang="es-ES" sz="900" u="none" strike="noStrike" dirty="0">
                          <a:effectLst/>
                          <a:latin typeface="Montserrat" panose="00000500000000000000" pitchFamily="2" charset="0"/>
                        </a:rPr>
                        <a:t>Asociación de Centros Comerciales y de Entretenimiento del Perú - ACCEP</a:t>
                      </a:r>
                      <a:endParaRPr lang="es-ES" sz="900" b="0" i="0" u="none" strike="noStrike" dirty="0">
                        <a:solidFill>
                          <a:srgbClr val="000000"/>
                        </a:solidFill>
                        <a:effectLst/>
                        <a:latin typeface="Montserrat" panose="00000500000000000000" pitchFamily="2" charset="0"/>
                      </a:endParaRPr>
                    </a:p>
                  </a:txBody>
                  <a:tcPr marL="7620" marR="7620" marT="7620" marB="0" anchor="ctr"/>
                </a:tc>
                <a:tc>
                  <a:txBody>
                    <a:bodyPr/>
                    <a:lstStyle/>
                    <a:p>
                      <a:pPr algn="l" fontAlgn="b"/>
                      <a:r>
                        <a:rPr lang="pt-BR" sz="900" u="none" strike="noStrike" dirty="0">
                          <a:effectLst/>
                          <a:latin typeface="Montserrat" panose="00000500000000000000" pitchFamily="2" charset="0"/>
                        </a:rPr>
                        <a:t>Carlos </a:t>
                      </a:r>
                      <a:r>
                        <a:rPr lang="pt-BR" sz="900" u="none" strike="noStrike" dirty="0" err="1">
                          <a:effectLst/>
                          <a:latin typeface="Montserrat" panose="00000500000000000000" pitchFamily="2" charset="0"/>
                        </a:rPr>
                        <a:t>Neuhaus</a:t>
                      </a:r>
                      <a:endParaRPr lang="pt-BR" sz="900" b="0" i="0" u="none" strike="noStrike" dirty="0">
                        <a:solidFill>
                          <a:srgbClr val="000000"/>
                        </a:solidFill>
                        <a:effectLst/>
                        <a:latin typeface="Montserrat" panose="00000500000000000000" pitchFamily="2" charset="0"/>
                      </a:endParaRPr>
                    </a:p>
                  </a:txBody>
                  <a:tcPr marL="7620" marR="7620" marT="7620" marB="0" anchor="ctr"/>
                </a:tc>
                <a:extLst>
                  <a:ext uri="{0D108BD9-81ED-4DB2-BD59-A6C34878D82A}">
                    <a16:rowId xmlns:a16="http://schemas.microsoft.com/office/drawing/2014/main" val="3848420387"/>
                  </a:ext>
                </a:extLst>
              </a:tr>
              <a:tr h="375131">
                <a:tc>
                  <a:txBody>
                    <a:bodyPr/>
                    <a:lstStyle/>
                    <a:p>
                      <a:pPr algn="l" fontAlgn="b"/>
                      <a:r>
                        <a:rPr lang="pt-BR" sz="1400" u="none" strike="noStrike" dirty="0">
                          <a:effectLst/>
                          <a:latin typeface="Bebas Neue" panose="00000500000000000000" pitchFamily="2" charset="0"/>
                        </a:rPr>
                        <a:t>Puerto Rico</a:t>
                      </a:r>
                      <a:endParaRPr lang="pt-BR" sz="1400" b="0" i="0" u="none" strike="noStrike" dirty="0">
                        <a:solidFill>
                          <a:srgbClr val="000000"/>
                        </a:solidFill>
                        <a:effectLst/>
                        <a:latin typeface="Bebas Neue" panose="00000500000000000000" pitchFamily="2" charset="0"/>
                      </a:endParaRPr>
                    </a:p>
                  </a:txBody>
                  <a:tcPr marL="7620" marR="7620" marT="7620" marB="0" anchor="ctr"/>
                </a:tc>
                <a:tc>
                  <a:txBody>
                    <a:bodyPr/>
                    <a:lstStyle/>
                    <a:p>
                      <a:pPr algn="l" fontAlgn="b"/>
                      <a:r>
                        <a:rPr lang="es-ES" sz="900" u="none" strike="noStrike">
                          <a:effectLst/>
                          <a:latin typeface="Montserrat" panose="00000500000000000000" pitchFamily="2" charset="0"/>
                        </a:rPr>
                        <a:t>Asociación de Centros Comerciales Puertorriqueños - ACCP</a:t>
                      </a:r>
                      <a:endParaRPr lang="es-ES" sz="900" b="0" i="0" u="none" strike="noStrike">
                        <a:solidFill>
                          <a:srgbClr val="000000"/>
                        </a:solidFill>
                        <a:effectLst/>
                        <a:latin typeface="Montserrat" panose="00000500000000000000" pitchFamily="2" charset="0"/>
                      </a:endParaRPr>
                    </a:p>
                  </a:txBody>
                  <a:tcPr marL="7620" marR="7620" marT="7620" marB="0" anchor="ctr"/>
                </a:tc>
                <a:tc>
                  <a:txBody>
                    <a:bodyPr/>
                    <a:lstStyle/>
                    <a:p>
                      <a:pPr algn="l" fontAlgn="b"/>
                      <a:r>
                        <a:rPr lang="pt-BR" sz="900" u="none" strike="noStrike" dirty="0">
                          <a:effectLst/>
                          <a:latin typeface="Montserrat" panose="00000500000000000000" pitchFamily="2" charset="0"/>
                        </a:rPr>
                        <a:t>Claudia Marín</a:t>
                      </a:r>
                      <a:endParaRPr lang="pt-BR" sz="900" b="0" i="0" u="none" strike="noStrike" dirty="0">
                        <a:solidFill>
                          <a:srgbClr val="000000"/>
                        </a:solidFill>
                        <a:effectLst/>
                        <a:latin typeface="Montserrat" panose="00000500000000000000" pitchFamily="2" charset="0"/>
                      </a:endParaRPr>
                    </a:p>
                  </a:txBody>
                  <a:tcPr marL="7620" marR="7620" marT="7620" marB="0" anchor="ctr"/>
                </a:tc>
                <a:extLst>
                  <a:ext uri="{0D108BD9-81ED-4DB2-BD59-A6C34878D82A}">
                    <a16:rowId xmlns:a16="http://schemas.microsoft.com/office/drawing/2014/main" val="501710929"/>
                  </a:ext>
                </a:extLst>
              </a:tr>
              <a:tr h="375131">
                <a:tc>
                  <a:txBody>
                    <a:bodyPr/>
                    <a:lstStyle/>
                    <a:p>
                      <a:pPr algn="l" fontAlgn="b"/>
                      <a:r>
                        <a:rPr lang="pt-BR" sz="1400" u="none" strike="noStrike" dirty="0">
                          <a:effectLst/>
                          <a:latin typeface="Bebas Neue" panose="00000500000000000000" pitchFamily="2" charset="0"/>
                        </a:rPr>
                        <a:t>Venezuela</a:t>
                      </a:r>
                      <a:endParaRPr lang="pt-BR" sz="1400" b="0" i="0" u="none" strike="noStrike" dirty="0">
                        <a:solidFill>
                          <a:srgbClr val="000000"/>
                        </a:solidFill>
                        <a:effectLst/>
                        <a:latin typeface="Bebas Neue" panose="00000500000000000000" pitchFamily="2" charset="0"/>
                      </a:endParaRPr>
                    </a:p>
                  </a:txBody>
                  <a:tcPr marL="7620" marR="7620" marT="7620" marB="0" anchor="ctr"/>
                </a:tc>
                <a:tc>
                  <a:txBody>
                    <a:bodyPr/>
                    <a:lstStyle/>
                    <a:p>
                      <a:pPr algn="l" fontAlgn="b"/>
                      <a:r>
                        <a:rPr lang="pt-BR" sz="900" u="none" strike="noStrike" dirty="0" err="1">
                          <a:effectLst/>
                          <a:latin typeface="Montserrat" panose="00000500000000000000" pitchFamily="2" charset="0"/>
                        </a:rPr>
                        <a:t>Cámara</a:t>
                      </a:r>
                      <a:r>
                        <a:rPr lang="pt-BR" sz="900" u="none" strike="noStrike" dirty="0">
                          <a:effectLst/>
                          <a:latin typeface="Montserrat" panose="00000500000000000000" pitchFamily="2" charset="0"/>
                        </a:rPr>
                        <a:t> </a:t>
                      </a:r>
                      <a:r>
                        <a:rPr lang="pt-BR" sz="900" u="none" strike="noStrike" dirty="0" err="1">
                          <a:effectLst/>
                          <a:latin typeface="Montserrat" panose="00000500000000000000" pitchFamily="2" charset="0"/>
                        </a:rPr>
                        <a:t>Venezolana</a:t>
                      </a:r>
                      <a:r>
                        <a:rPr lang="pt-BR" sz="900" u="none" strike="noStrike" dirty="0">
                          <a:effectLst/>
                          <a:latin typeface="Montserrat" panose="00000500000000000000" pitchFamily="2" charset="0"/>
                        </a:rPr>
                        <a:t> de Centros </a:t>
                      </a:r>
                      <a:r>
                        <a:rPr lang="pt-BR" sz="900" u="none" strike="noStrike" dirty="0" err="1">
                          <a:effectLst/>
                          <a:latin typeface="Montserrat" panose="00000500000000000000" pitchFamily="2" charset="0"/>
                        </a:rPr>
                        <a:t>Comerciales</a:t>
                      </a:r>
                      <a:r>
                        <a:rPr lang="pt-BR" sz="900" u="none" strike="noStrike" dirty="0">
                          <a:effectLst/>
                          <a:latin typeface="Montserrat" panose="00000500000000000000" pitchFamily="2" charset="0"/>
                        </a:rPr>
                        <a:t> - CAVECECO</a:t>
                      </a:r>
                      <a:endParaRPr lang="pt-BR" sz="900" b="0" i="0" u="none" strike="noStrike" dirty="0">
                        <a:solidFill>
                          <a:srgbClr val="000000"/>
                        </a:solidFill>
                        <a:effectLst/>
                        <a:latin typeface="Montserrat" panose="00000500000000000000" pitchFamily="2" charset="0"/>
                      </a:endParaRPr>
                    </a:p>
                  </a:txBody>
                  <a:tcPr marL="7620" marR="7620" marT="7620" marB="0" anchor="ctr"/>
                </a:tc>
                <a:tc>
                  <a:txBody>
                    <a:bodyPr/>
                    <a:lstStyle/>
                    <a:p>
                      <a:pPr algn="l" fontAlgn="b"/>
                      <a:r>
                        <a:rPr lang="pt-BR" sz="900" u="none" strike="noStrike" dirty="0">
                          <a:effectLst/>
                          <a:latin typeface="Montserrat" panose="00000500000000000000" pitchFamily="2" charset="0"/>
                        </a:rPr>
                        <a:t>Claudia </a:t>
                      </a:r>
                      <a:r>
                        <a:rPr lang="pt-BR" sz="900" u="none" strike="noStrike" dirty="0" err="1">
                          <a:effectLst/>
                          <a:latin typeface="Montserrat" panose="00000500000000000000" pitchFamily="2" charset="0"/>
                        </a:rPr>
                        <a:t>Itriago</a:t>
                      </a:r>
                      <a:endParaRPr lang="pt-BR" sz="900" b="0" i="0" u="none" strike="noStrike" dirty="0">
                        <a:solidFill>
                          <a:srgbClr val="000000"/>
                        </a:solidFill>
                        <a:effectLst/>
                        <a:latin typeface="Montserrat" panose="00000500000000000000" pitchFamily="2" charset="0"/>
                      </a:endParaRPr>
                    </a:p>
                  </a:txBody>
                  <a:tcPr marL="7620" marR="7620" marT="7620" marB="0" anchor="ctr"/>
                </a:tc>
                <a:extLst>
                  <a:ext uri="{0D108BD9-81ED-4DB2-BD59-A6C34878D82A}">
                    <a16:rowId xmlns:a16="http://schemas.microsoft.com/office/drawing/2014/main" val="4023380419"/>
                  </a:ext>
                </a:extLst>
              </a:tr>
            </a:tbl>
          </a:graphicData>
        </a:graphic>
      </p:graphicFrame>
      <p:sp>
        <p:nvSpPr>
          <p:cNvPr id="16" name="Elipse 15">
            <a:extLst>
              <a:ext uri="{FF2B5EF4-FFF2-40B4-BE49-F238E27FC236}">
                <a16:creationId xmlns:a16="http://schemas.microsoft.com/office/drawing/2014/main" id="{DE40AE23-228D-1258-0BBF-CCD64C4941B0}"/>
              </a:ext>
            </a:extLst>
          </p:cNvPr>
          <p:cNvSpPr/>
          <p:nvPr/>
        </p:nvSpPr>
        <p:spPr>
          <a:xfrm>
            <a:off x="5189432" y="2200689"/>
            <a:ext cx="57896" cy="57896"/>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Elipse 16">
            <a:extLst>
              <a:ext uri="{FF2B5EF4-FFF2-40B4-BE49-F238E27FC236}">
                <a16:creationId xmlns:a16="http://schemas.microsoft.com/office/drawing/2014/main" id="{6AC11094-11F9-DFF9-EBFD-50CBCB20EEF3}"/>
              </a:ext>
            </a:extLst>
          </p:cNvPr>
          <p:cNvSpPr/>
          <p:nvPr/>
        </p:nvSpPr>
        <p:spPr>
          <a:xfrm>
            <a:off x="5189432" y="1819689"/>
            <a:ext cx="57896" cy="57896"/>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9" name="Elipse 18">
            <a:extLst>
              <a:ext uri="{FF2B5EF4-FFF2-40B4-BE49-F238E27FC236}">
                <a16:creationId xmlns:a16="http://schemas.microsoft.com/office/drawing/2014/main" id="{ECCBE99F-6672-E7DA-0C4E-BFD4178A7A21}"/>
              </a:ext>
            </a:extLst>
          </p:cNvPr>
          <p:cNvSpPr/>
          <p:nvPr/>
        </p:nvSpPr>
        <p:spPr>
          <a:xfrm>
            <a:off x="5191682" y="2955069"/>
            <a:ext cx="57896" cy="57896"/>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Elipse 19">
            <a:extLst>
              <a:ext uri="{FF2B5EF4-FFF2-40B4-BE49-F238E27FC236}">
                <a16:creationId xmlns:a16="http://schemas.microsoft.com/office/drawing/2014/main" id="{2DDF7CE5-58FF-9724-6B5C-6767104F4829}"/>
              </a:ext>
            </a:extLst>
          </p:cNvPr>
          <p:cNvSpPr/>
          <p:nvPr/>
        </p:nvSpPr>
        <p:spPr>
          <a:xfrm>
            <a:off x="5191231" y="2574069"/>
            <a:ext cx="57896" cy="57896"/>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1" name="Elipse 20">
            <a:extLst>
              <a:ext uri="{FF2B5EF4-FFF2-40B4-BE49-F238E27FC236}">
                <a16:creationId xmlns:a16="http://schemas.microsoft.com/office/drawing/2014/main" id="{420F52F9-EC30-9552-5517-FCEC9EE3AC57}"/>
              </a:ext>
            </a:extLst>
          </p:cNvPr>
          <p:cNvSpPr/>
          <p:nvPr/>
        </p:nvSpPr>
        <p:spPr>
          <a:xfrm>
            <a:off x="5191231" y="3709449"/>
            <a:ext cx="57896" cy="57896"/>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Elipse 21">
            <a:extLst>
              <a:ext uri="{FF2B5EF4-FFF2-40B4-BE49-F238E27FC236}">
                <a16:creationId xmlns:a16="http://schemas.microsoft.com/office/drawing/2014/main" id="{A54D3EEE-6CF8-F825-EFD7-5B4E7ADE93C6}"/>
              </a:ext>
            </a:extLst>
          </p:cNvPr>
          <p:cNvSpPr/>
          <p:nvPr/>
        </p:nvSpPr>
        <p:spPr>
          <a:xfrm>
            <a:off x="5191231" y="3328449"/>
            <a:ext cx="57896" cy="57896"/>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3" name="Elipse 22">
            <a:extLst>
              <a:ext uri="{FF2B5EF4-FFF2-40B4-BE49-F238E27FC236}">
                <a16:creationId xmlns:a16="http://schemas.microsoft.com/office/drawing/2014/main" id="{77A75FD4-2A5B-4541-A622-E1FF3B962A8C}"/>
              </a:ext>
            </a:extLst>
          </p:cNvPr>
          <p:cNvSpPr/>
          <p:nvPr/>
        </p:nvSpPr>
        <p:spPr>
          <a:xfrm>
            <a:off x="5193986" y="4456209"/>
            <a:ext cx="57896" cy="57896"/>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Elipse 23">
            <a:extLst>
              <a:ext uri="{FF2B5EF4-FFF2-40B4-BE49-F238E27FC236}">
                <a16:creationId xmlns:a16="http://schemas.microsoft.com/office/drawing/2014/main" id="{050D1B64-A1D2-1788-006D-67B050850CA1}"/>
              </a:ext>
            </a:extLst>
          </p:cNvPr>
          <p:cNvSpPr/>
          <p:nvPr/>
        </p:nvSpPr>
        <p:spPr>
          <a:xfrm>
            <a:off x="5193986" y="4071399"/>
            <a:ext cx="57896" cy="57896"/>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Elipse 24">
            <a:extLst>
              <a:ext uri="{FF2B5EF4-FFF2-40B4-BE49-F238E27FC236}">
                <a16:creationId xmlns:a16="http://schemas.microsoft.com/office/drawing/2014/main" id="{23DEB53B-10E2-F065-0560-4ADD2352DAD0}"/>
              </a:ext>
            </a:extLst>
          </p:cNvPr>
          <p:cNvSpPr/>
          <p:nvPr/>
        </p:nvSpPr>
        <p:spPr>
          <a:xfrm>
            <a:off x="5193986" y="5237259"/>
            <a:ext cx="57896" cy="57896"/>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Elipse 25">
            <a:extLst>
              <a:ext uri="{FF2B5EF4-FFF2-40B4-BE49-F238E27FC236}">
                <a16:creationId xmlns:a16="http://schemas.microsoft.com/office/drawing/2014/main" id="{479E6245-40AC-C4EA-C135-53ED628F7E98}"/>
              </a:ext>
            </a:extLst>
          </p:cNvPr>
          <p:cNvSpPr/>
          <p:nvPr/>
        </p:nvSpPr>
        <p:spPr>
          <a:xfrm>
            <a:off x="5193986" y="4829589"/>
            <a:ext cx="57896" cy="57896"/>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7" name="Elipse 26">
            <a:extLst>
              <a:ext uri="{FF2B5EF4-FFF2-40B4-BE49-F238E27FC236}">
                <a16:creationId xmlns:a16="http://schemas.microsoft.com/office/drawing/2014/main" id="{AC4319BB-0824-E14E-2ECE-2DB3F4EF2378}"/>
              </a:ext>
            </a:extLst>
          </p:cNvPr>
          <p:cNvSpPr/>
          <p:nvPr/>
        </p:nvSpPr>
        <p:spPr>
          <a:xfrm>
            <a:off x="5190176" y="6016189"/>
            <a:ext cx="57896" cy="57896"/>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8" name="Elipse 27">
            <a:extLst>
              <a:ext uri="{FF2B5EF4-FFF2-40B4-BE49-F238E27FC236}">
                <a16:creationId xmlns:a16="http://schemas.microsoft.com/office/drawing/2014/main" id="{9EEF82F0-2DB4-DF84-4EF5-BA708F7A8146}"/>
              </a:ext>
            </a:extLst>
          </p:cNvPr>
          <p:cNvSpPr/>
          <p:nvPr/>
        </p:nvSpPr>
        <p:spPr>
          <a:xfrm>
            <a:off x="5190176" y="5635189"/>
            <a:ext cx="57896" cy="57896"/>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Título 1">
            <a:extLst>
              <a:ext uri="{FF2B5EF4-FFF2-40B4-BE49-F238E27FC236}">
                <a16:creationId xmlns:a16="http://schemas.microsoft.com/office/drawing/2014/main" id="{BB006A7C-023B-70EF-944A-E476695A65A7}"/>
              </a:ext>
            </a:extLst>
          </p:cNvPr>
          <p:cNvSpPr txBox="1">
            <a:spLocks/>
          </p:cNvSpPr>
          <p:nvPr/>
        </p:nvSpPr>
        <p:spPr>
          <a:xfrm>
            <a:off x="387783" y="2065687"/>
            <a:ext cx="4015300" cy="1477328"/>
          </a:xfrm>
          <a:prstGeom prst="rect">
            <a:avLst/>
          </a:prstGeom>
          <a:noFill/>
        </p:spPr>
        <p:txBody>
          <a:bodyPr wrap="square" rtlCol="0">
            <a:spAutoFit/>
          </a:bodyPr>
          <a:lstStyle>
            <a:lvl1pPr algn="ctr" defTabSz="914400" rtl="0" eaLnBrk="1" latinLnBrk="0" hangingPunct="1">
              <a:spcBef>
                <a:spcPct val="0"/>
              </a:spcBef>
              <a:buNone/>
              <a:defRPr sz="4400" kern="1200">
                <a:solidFill>
                  <a:schemeClr val="tx1"/>
                </a:solidFill>
                <a:latin typeface="Century Gothic" panose="020B0502020202020204" pitchFamily="34" charset="0"/>
                <a:ea typeface="+mj-ea"/>
                <a:cs typeface="+mj-cs"/>
              </a:defRPr>
            </a:lvl1pPr>
          </a:lstStyle>
          <a:p>
            <a:pPr algn="l"/>
            <a:r>
              <a:rPr lang="pt-BR" sz="2000" b="1" dirty="0">
                <a:solidFill>
                  <a:srgbClr val="FF0000"/>
                </a:solidFill>
                <a:latin typeface="Bebas Neue" panose="00000500000000000000" pitchFamily="2" charset="0"/>
              </a:rPr>
              <a:t>CLICC</a:t>
            </a:r>
          </a:p>
          <a:p>
            <a:pPr algn="l"/>
            <a:r>
              <a:rPr lang="pt-BR" sz="1400" dirty="0" err="1">
                <a:latin typeface="Montserrat" panose="00000500000000000000" pitchFamily="2" charset="0"/>
              </a:rPr>
              <a:t>Cra</a:t>
            </a:r>
            <a:r>
              <a:rPr lang="pt-BR" sz="1400" dirty="0">
                <a:latin typeface="Montserrat" panose="00000500000000000000" pitchFamily="2" charset="0"/>
              </a:rPr>
              <a:t>. 100 No. 11-60 Torre </a:t>
            </a:r>
            <a:r>
              <a:rPr lang="pt-BR" sz="1400" dirty="0" err="1">
                <a:latin typeface="Montserrat" panose="00000500000000000000" pitchFamily="2" charset="0"/>
              </a:rPr>
              <a:t>Farallones</a:t>
            </a:r>
            <a:r>
              <a:rPr lang="pt-BR" sz="1400" dirty="0">
                <a:latin typeface="Montserrat" panose="00000500000000000000" pitchFamily="2" charset="0"/>
              </a:rPr>
              <a:t> of. 207 Cali. Colômbia</a:t>
            </a:r>
          </a:p>
          <a:p>
            <a:pPr algn="l"/>
            <a:r>
              <a:rPr lang="pt-BR" sz="1400" dirty="0">
                <a:latin typeface="Montserrat" panose="00000500000000000000" pitchFamily="2" charset="0"/>
              </a:rPr>
              <a:t>(602) 3312891​</a:t>
            </a:r>
          </a:p>
          <a:p>
            <a:pPr algn="l"/>
            <a:endParaRPr lang="pt-BR" sz="1400" dirty="0"/>
          </a:p>
          <a:p>
            <a:pPr lvl="0" algn="l">
              <a:spcBef>
                <a:spcPts val="0"/>
              </a:spcBef>
              <a:spcAft>
                <a:spcPts val="1200"/>
              </a:spcAft>
              <a:defRPr/>
            </a:pPr>
            <a:endParaRPr lang="es-419" sz="1400" dirty="0">
              <a:solidFill>
                <a:prstClr val="black">
                  <a:lumMod val="85000"/>
                  <a:lumOff val="15000"/>
                </a:prstClr>
              </a:solidFill>
              <a:ea typeface="Segoe UI Black" panose="020B0A02040204020203" pitchFamily="34" charset="0"/>
              <a:cs typeface="Segoe UI Light" panose="020B0502040204020203" pitchFamily="34" charset="0"/>
            </a:endParaRPr>
          </a:p>
        </p:txBody>
      </p:sp>
      <p:sp>
        <p:nvSpPr>
          <p:cNvPr id="2" name="Retângulo: Cantos Arredondados 1">
            <a:extLst>
              <a:ext uri="{FF2B5EF4-FFF2-40B4-BE49-F238E27FC236}">
                <a16:creationId xmlns:a16="http://schemas.microsoft.com/office/drawing/2014/main" id="{364E07F0-BE85-515E-CA88-D6DB0447CC19}"/>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rgbClr val="0D4168"/>
                </a:solidFill>
                <a:latin typeface="Segoe UI Light" panose="020B0502040204020203" pitchFamily="34" charset="0"/>
                <a:cs typeface="Segoe UI Light" panose="020B0502040204020203" pitchFamily="34" charset="0"/>
              </a:rPr>
              <a:t>8</a:t>
            </a:r>
            <a:endParaRPr kumimoji="0" lang="es-419" sz="11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
        <p:nvSpPr>
          <p:cNvPr id="4" name="CaixaDeTexto 3">
            <a:extLst>
              <a:ext uri="{FF2B5EF4-FFF2-40B4-BE49-F238E27FC236}">
                <a16:creationId xmlns:a16="http://schemas.microsoft.com/office/drawing/2014/main" id="{09B57D46-666C-43DE-9509-016403D3234F}"/>
              </a:ext>
            </a:extLst>
          </p:cNvPr>
          <p:cNvSpPr txBox="1"/>
          <p:nvPr/>
        </p:nvSpPr>
        <p:spPr>
          <a:xfrm>
            <a:off x="5439262" y="6368126"/>
            <a:ext cx="6455228" cy="276679"/>
          </a:xfrm>
          <a:prstGeom prst="rect">
            <a:avLst/>
          </a:prstGeom>
          <a:noFill/>
        </p:spPr>
        <p:txBody>
          <a:bodyPr wrap="square">
            <a:spAutoFit/>
          </a:bodyPr>
          <a:lstStyle/>
          <a:p>
            <a:pPr algn="just">
              <a:lnSpc>
                <a:spcPct val="150000"/>
              </a:lnSpc>
            </a:pPr>
            <a:r>
              <a:rPr lang="es-419" sz="900" dirty="0">
                <a:solidFill>
                  <a:srgbClr val="FF0000"/>
                </a:solidFill>
                <a:latin typeface="Montserrat" panose="00000500000000000000" pitchFamily="2" charset="0"/>
                <a:cs typeface="Calibri" panose="020F0502020204030204" pitchFamily="34" charset="0"/>
              </a:rPr>
              <a:t>Nota¹: Asociación con 1 año de operación.</a:t>
            </a:r>
          </a:p>
        </p:txBody>
      </p:sp>
      <p:sp>
        <p:nvSpPr>
          <p:cNvPr id="3" name="Retângulo: Cantos Arredondados 2">
            <a:hlinkClick r:id="rId6" action="ppaction://hlinksldjump"/>
            <a:extLst>
              <a:ext uri="{FF2B5EF4-FFF2-40B4-BE49-F238E27FC236}">
                <a16:creationId xmlns:a16="http://schemas.microsoft.com/office/drawing/2014/main" id="{DCFB47DB-DC2A-60B6-36AC-2FD943A35A49}"/>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327453028"/>
      </p:ext>
    </p:extLst>
  </p:cSld>
  <p:clrMapOvr>
    <a:masterClrMapping/>
  </p:clrMapOvr>
  <p:extLst>
    <p:ext uri="{6950BFC3-D8DA-4A85-94F7-54DA5524770B}">
      <p188:commentRel xmlns:p188="http://schemas.microsoft.com/office/powerpoint/2018/8/main" r:id="rId3"/>
    </p:ext>
  </p:extLs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4036001155"/>
              </p:ext>
            </p:extLst>
          </p:nvPr>
        </p:nvGraphicFramePr>
        <p:xfrm>
          <a:off x="3725782" y="1"/>
          <a:ext cx="7812001" cy="6816370"/>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Sider</a:t>
                      </a:r>
                      <a:r>
                        <a:rPr lang="pt-BR" sz="900" b="0" i="0" u="none" strike="noStrike" dirty="0">
                          <a:solidFill>
                            <a:srgbClr val="000000"/>
                          </a:solidFill>
                          <a:effectLst/>
                          <a:latin typeface="Montserrat" panose="00000500000000000000" pitchFamily="2" charset="0"/>
                        </a:rPr>
                        <a:t>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Volta Redonda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11.542</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a:solidFill>
                            <a:srgbClr val="000000"/>
                          </a:solidFill>
                          <a:effectLst/>
                          <a:latin typeface="Montserrat" panose="00000500000000000000" pitchFamily="2" charset="0"/>
                        </a:rPr>
                        <a:t>Só Marcas BH Outlet</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Mario Valadares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Belo Horizonte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53.000</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dirty="0">
                          <a:solidFill>
                            <a:srgbClr val="000000"/>
                          </a:solidFill>
                          <a:effectLst/>
                          <a:latin typeface="Montserrat" panose="00000500000000000000" pitchFamily="2" charset="0"/>
                        </a:rPr>
                        <a:t>Só Marcas Outlet Contagem</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Mario Valadares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Contagem</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8.000</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Só Marcas Outlet Guarulhos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Mario Valadares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Guarulhos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6.019</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Sobral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Sobral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Ceará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23.200</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Sorocaba Shopping Center</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Sorocaba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17.449</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Studio 5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NASSAU EMPREENDIMENTOS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Manaus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Amazonas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15.000</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Sumaúma Park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Manaus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Amazonas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50.537</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SuperShopping Osasco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Saphyr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Osasco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17.984</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Suzano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Hbr</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Realty</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Suzano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24.039</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Taboão Plaza Outlet</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Taboão da Serra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14.884</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Taguatinga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Paulo Octavio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Brasília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Distrito Federal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40.175</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Taquara Plaza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Argo Desenvolvimento e Gestão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20.100</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Taubaté Shopping Center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Taubaté</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31.308</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Teresina Shopping</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Teresina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Piauí</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60.519</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Teresópolis Shopping Center</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Teresópolis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9.000</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Terraço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Paulo Octavio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Brasília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Distrito Federal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16.562</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Tietê Plaza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SYN</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37.360</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Tivoli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Ad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Bárbara d'Oeste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25.665</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Tocantins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Imperatriz</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Maranhão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5.393</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0" y="3548317"/>
            <a:ext cx="3939483"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3381F169-8EE2-0CD4-09A7-106773B8D080}"/>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80</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ACDC5597-9284-1B3F-7300-963921C349AC}"/>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7145355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205400836"/>
              </p:ext>
            </p:extLst>
          </p:nvPr>
        </p:nvGraphicFramePr>
        <p:xfrm>
          <a:off x="3725782" y="1"/>
          <a:ext cx="7829998" cy="6816370"/>
        </p:xfrm>
        <a:graphic>
          <a:graphicData uri="http://schemas.openxmlformats.org/drawingml/2006/table">
            <a:tbl>
              <a:tblPr firstRow="1" bandRow="1">
                <a:tableStyleId>{93296810-A885-4BE3-A3E7-6D5BEEA58F35}</a:tableStyleId>
              </a:tblPr>
              <a:tblGrid>
                <a:gridCol w="1665957">
                  <a:extLst>
                    <a:ext uri="{9D8B030D-6E8A-4147-A177-3AD203B41FA5}">
                      <a16:colId xmlns:a16="http://schemas.microsoft.com/office/drawing/2014/main" val="3049885317"/>
                    </a:ext>
                  </a:extLst>
                </a:gridCol>
                <a:gridCol w="1665957">
                  <a:extLst>
                    <a:ext uri="{9D8B030D-6E8A-4147-A177-3AD203B41FA5}">
                      <a16:colId xmlns:a16="http://schemas.microsoft.com/office/drawing/2014/main" val="867868816"/>
                    </a:ext>
                  </a:extLst>
                </a:gridCol>
                <a:gridCol w="1665957">
                  <a:extLst>
                    <a:ext uri="{9D8B030D-6E8A-4147-A177-3AD203B41FA5}">
                      <a16:colId xmlns:a16="http://schemas.microsoft.com/office/drawing/2014/main" val="3117169216"/>
                    </a:ext>
                  </a:extLst>
                </a:gridCol>
                <a:gridCol w="1665957">
                  <a:extLst>
                    <a:ext uri="{9D8B030D-6E8A-4147-A177-3AD203B41FA5}">
                      <a16:colId xmlns:a16="http://schemas.microsoft.com/office/drawing/2014/main" val="1852995145"/>
                    </a:ext>
                  </a:extLst>
                </a:gridCol>
                <a:gridCol w="1166170">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Top Center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Gazit Brasil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6.595</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dirty="0" err="1">
                          <a:solidFill>
                            <a:srgbClr val="000000"/>
                          </a:solidFill>
                          <a:effectLst/>
                          <a:latin typeface="Montserrat" panose="00000500000000000000" pitchFamily="2" charset="0"/>
                        </a:rPr>
                        <a:t>Topshopping</a:t>
                      </a:r>
                      <a:r>
                        <a:rPr lang="pt-BR" sz="900" b="0" i="0" u="none" strike="noStrike" dirty="0">
                          <a:solidFill>
                            <a:srgbClr val="000000"/>
                          </a:solidFill>
                          <a:effectLst/>
                          <a:latin typeface="Montserrat" panose="00000500000000000000" pitchFamily="2" charset="0"/>
                        </a:rPr>
                        <a:t> (</a:t>
                      </a:r>
                      <a:r>
                        <a:rPr lang="pt-BR" sz="900" b="0" i="0" u="none" strike="noStrike" dirty="0" err="1">
                          <a:solidFill>
                            <a:srgbClr val="000000"/>
                          </a:solidFill>
                          <a:effectLst/>
                          <a:latin typeface="Montserrat" panose="00000500000000000000" pitchFamily="2" charset="0"/>
                        </a:rPr>
                        <a:t>Rj</a:t>
                      </a:r>
                      <a:r>
                        <a:rPr lang="pt-BR" sz="900" b="0" i="0" u="none" strike="noStrike" dirty="0">
                          <a:solidFill>
                            <a:srgbClr val="000000"/>
                          </a:solidFill>
                          <a:effectLst/>
                          <a:latin typeface="Montserrat" panose="00000500000000000000" pitchFamily="2" charset="0"/>
                        </a:rPr>
                        <a:t>)</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Nova Iguaçu</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32.319</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a:solidFill>
                            <a:srgbClr val="000000"/>
                          </a:solidFill>
                          <a:effectLst/>
                          <a:latin typeface="Montserrat" panose="00000500000000000000" pitchFamily="2" charset="0"/>
                        </a:rPr>
                        <a:t>Trimais Places</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25.500</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Uberlândia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Saphyr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Uberlândia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53.426</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Unimart Shopping Campinas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General Shopping&amp;Outlets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Campinas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15.878</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Uptown Barra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Soul Malls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90.000</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Vale Sul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José dos Campos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79.893</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Várzea Grande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Saga 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Várzea Grande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Mato Grosso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32.700</a:t>
                      </a:r>
                    </a:p>
                  </a:txBody>
                  <a:tcPr marL="9525" marR="9525" marT="9525" marB="0" anchor="ctr"/>
                </a:tc>
                <a:extLst>
                  <a:ext uri="{0D108BD9-81ED-4DB2-BD59-A6C34878D82A}">
                    <a16:rowId xmlns:a16="http://schemas.microsoft.com/office/drawing/2014/main" val="1849445180"/>
                  </a:ext>
                </a:extLst>
              </a:tr>
              <a:tr h="313200">
                <a:tc>
                  <a:txBody>
                    <a:bodyPr/>
                    <a:lstStyle/>
                    <a:p>
                      <a:pPr algn="ctr" fontAlgn="b"/>
                      <a:r>
                        <a:rPr lang="pt-BR" sz="900" b="0" i="0" u="none" strike="noStrike">
                          <a:solidFill>
                            <a:srgbClr val="000000"/>
                          </a:solidFill>
                          <a:effectLst/>
                          <a:latin typeface="Montserrat" panose="00000500000000000000" pitchFamily="2" charset="0"/>
                        </a:rPr>
                        <a:t>Venâncio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Brasília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Distrito Federal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16.691</a:t>
                      </a:r>
                    </a:p>
                  </a:txBody>
                  <a:tcPr marL="9525" marR="9525" marT="9525" marB="0" anchor="ctr"/>
                </a:tc>
                <a:extLst>
                  <a:ext uri="{0D108BD9-81ED-4DB2-BD59-A6C34878D82A}">
                    <a16:rowId xmlns:a16="http://schemas.microsoft.com/office/drawing/2014/main" val="1411550322"/>
                  </a:ext>
                </a:extLst>
              </a:tr>
              <a:tr h="313200">
                <a:tc>
                  <a:txBody>
                    <a:bodyPr/>
                    <a:lstStyle/>
                    <a:p>
                      <a:pPr algn="ctr" fontAlgn="b"/>
                      <a:r>
                        <a:rPr lang="pt-BR" sz="900" b="0" i="0" u="none" strike="noStrike">
                          <a:solidFill>
                            <a:srgbClr val="000000"/>
                          </a:solidFill>
                          <a:effectLst/>
                          <a:latin typeface="Montserrat" panose="00000500000000000000" pitchFamily="2" charset="0"/>
                        </a:rPr>
                        <a:t>Ventura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Tacla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Curitiba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Paraná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23.157</a:t>
                      </a:r>
                    </a:p>
                  </a:txBody>
                  <a:tcPr marL="9525" marR="9525" marT="9525" marB="0" anchor="ctr"/>
                </a:tc>
                <a:extLst>
                  <a:ext uri="{0D108BD9-81ED-4DB2-BD59-A6C34878D82A}">
                    <a16:rowId xmlns:a16="http://schemas.microsoft.com/office/drawing/2014/main" val="3066878474"/>
                  </a:ext>
                </a:extLst>
              </a:tr>
              <a:tr h="313200">
                <a:tc>
                  <a:txBody>
                    <a:bodyPr/>
                    <a:lstStyle/>
                    <a:p>
                      <a:pPr algn="ctr" fontAlgn="b"/>
                      <a:r>
                        <a:rPr lang="pt-BR" sz="900" b="0" i="0" u="none" strike="noStrike">
                          <a:solidFill>
                            <a:srgbClr val="000000"/>
                          </a:solidFill>
                          <a:effectLst/>
                          <a:latin typeface="Montserrat" panose="00000500000000000000" pitchFamily="2" charset="0"/>
                        </a:rPr>
                        <a:t>Vertical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Emda Administração De Bens Ltda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5.250</a:t>
                      </a:r>
                    </a:p>
                  </a:txBody>
                  <a:tcPr marL="9525" marR="9525" marT="9525" marB="0" anchor="ctr"/>
                </a:tc>
                <a:extLst>
                  <a:ext uri="{0D108BD9-81ED-4DB2-BD59-A6C34878D82A}">
                    <a16:rowId xmlns:a16="http://schemas.microsoft.com/office/drawing/2014/main" val="2150376807"/>
                  </a:ext>
                </a:extLst>
              </a:tr>
              <a:tr h="313200">
                <a:tc>
                  <a:txBody>
                    <a:bodyPr/>
                    <a:lstStyle/>
                    <a:p>
                      <a:pPr algn="ctr" fontAlgn="b"/>
                      <a:r>
                        <a:rPr lang="pt-BR" sz="900" b="0" i="0" u="none" strike="noStrike">
                          <a:solidFill>
                            <a:srgbClr val="000000"/>
                          </a:solidFill>
                          <a:effectLst/>
                          <a:latin typeface="Montserrat" panose="00000500000000000000" pitchFamily="2" charset="0"/>
                        </a:rPr>
                        <a:t>Via Brasil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Argo Desenvolvimento e Gestão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37.344</a:t>
                      </a:r>
                    </a:p>
                  </a:txBody>
                  <a:tcPr marL="9525" marR="9525" marT="9525" marB="0" anchor="ctr"/>
                </a:tc>
                <a:extLst>
                  <a:ext uri="{0D108BD9-81ED-4DB2-BD59-A6C34878D82A}">
                    <a16:rowId xmlns:a16="http://schemas.microsoft.com/office/drawing/2014/main" val="2015994734"/>
                  </a:ext>
                </a:extLst>
              </a:tr>
              <a:tr h="313200">
                <a:tc>
                  <a:txBody>
                    <a:bodyPr/>
                    <a:lstStyle/>
                    <a:p>
                      <a:pPr algn="ctr" fontAlgn="b"/>
                      <a:r>
                        <a:rPr lang="pt-BR" sz="900" b="0" i="0" u="none" strike="noStrike">
                          <a:solidFill>
                            <a:srgbClr val="000000"/>
                          </a:solidFill>
                          <a:effectLst/>
                          <a:latin typeface="Montserrat" panose="00000500000000000000" pitchFamily="2" charset="0"/>
                        </a:rPr>
                        <a:t>Via Café Garden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Tenco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VARGINHA</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23.255</a:t>
                      </a:r>
                    </a:p>
                  </a:txBody>
                  <a:tcPr marL="9525" marR="9525" marT="9525" marB="0" anchor="ctr"/>
                </a:tc>
                <a:extLst>
                  <a:ext uri="{0D108BD9-81ED-4DB2-BD59-A6C34878D82A}">
                    <a16:rowId xmlns:a16="http://schemas.microsoft.com/office/drawing/2014/main" val="2104077100"/>
                  </a:ext>
                </a:extLst>
              </a:tr>
              <a:tr h="313200">
                <a:tc>
                  <a:txBody>
                    <a:bodyPr/>
                    <a:lstStyle/>
                    <a:p>
                      <a:pPr algn="ctr" fontAlgn="b"/>
                      <a:r>
                        <a:rPr lang="pt-BR" sz="900" b="0" i="0" u="none" strike="noStrike">
                          <a:solidFill>
                            <a:srgbClr val="000000"/>
                          </a:solidFill>
                          <a:effectLst/>
                          <a:latin typeface="Montserrat" panose="00000500000000000000" pitchFamily="2" charset="0"/>
                        </a:rPr>
                        <a:t>Via Direta Shopping Center</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Natal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Grande do Norte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8.628</a:t>
                      </a:r>
                    </a:p>
                  </a:txBody>
                  <a:tcPr marL="9525" marR="9525" marT="9525" marB="0" anchor="ctr"/>
                </a:tc>
                <a:extLst>
                  <a:ext uri="{0D108BD9-81ED-4DB2-BD59-A6C34878D82A}">
                    <a16:rowId xmlns:a16="http://schemas.microsoft.com/office/drawing/2014/main" val="1068493753"/>
                  </a:ext>
                </a:extLst>
              </a:tr>
              <a:tr h="313200">
                <a:tc>
                  <a:txBody>
                    <a:bodyPr/>
                    <a:lstStyle/>
                    <a:p>
                      <a:pPr algn="ctr" fontAlgn="b"/>
                      <a:r>
                        <a:rPr lang="pt-BR" sz="900" b="0" i="0" u="none" strike="noStrike">
                          <a:solidFill>
                            <a:srgbClr val="000000"/>
                          </a:solidFill>
                          <a:effectLst/>
                          <a:latin typeface="Montserrat" panose="00000500000000000000" pitchFamily="2" charset="0"/>
                        </a:rPr>
                        <a:t>Via Parque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Aliansce Sonae + brMalls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56.509</a:t>
                      </a:r>
                    </a:p>
                  </a:txBody>
                  <a:tcPr marL="9525" marR="9525" marT="9525" marB="0" anchor="ctr"/>
                </a:tc>
                <a:extLst>
                  <a:ext uri="{0D108BD9-81ED-4DB2-BD59-A6C34878D82A}">
                    <a16:rowId xmlns:a16="http://schemas.microsoft.com/office/drawing/2014/main" val="919468357"/>
                  </a:ext>
                </a:extLst>
              </a:tr>
              <a:tr h="313200">
                <a:tc>
                  <a:txBody>
                    <a:bodyPr/>
                    <a:lstStyle/>
                    <a:p>
                      <a:pPr algn="ctr" fontAlgn="b"/>
                      <a:r>
                        <a:rPr lang="pt-BR" sz="900" b="0" i="0" u="none" strike="noStrike">
                          <a:solidFill>
                            <a:srgbClr val="000000"/>
                          </a:solidFill>
                          <a:effectLst/>
                          <a:latin typeface="Montserrat" panose="00000500000000000000" pitchFamily="2" charset="0"/>
                        </a:rPr>
                        <a:t>Via Sul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Ancar Ivanhoe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Fortaleza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Ceará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26.003</a:t>
                      </a:r>
                    </a:p>
                  </a:txBody>
                  <a:tcPr marL="9525" marR="9525" marT="9525" marB="0" anchor="ctr"/>
                </a:tc>
                <a:extLst>
                  <a:ext uri="{0D108BD9-81ED-4DB2-BD59-A6C34878D82A}">
                    <a16:rowId xmlns:a16="http://schemas.microsoft.com/office/drawing/2014/main" val="2499613958"/>
                  </a:ext>
                </a:extLst>
              </a:tr>
              <a:tr h="313200">
                <a:tc>
                  <a:txBody>
                    <a:bodyPr/>
                    <a:lstStyle/>
                    <a:p>
                      <a:pPr algn="ctr" fontAlgn="b"/>
                      <a:r>
                        <a:rPr lang="pt-BR" sz="900" b="0" i="0" u="none" strike="noStrike">
                          <a:solidFill>
                            <a:srgbClr val="000000"/>
                          </a:solidFill>
                          <a:effectLst/>
                          <a:latin typeface="Montserrat" panose="00000500000000000000" pitchFamily="2" charset="0"/>
                        </a:rPr>
                        <a:t>Via Vale Garden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Tenco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Taubaté</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34.332</a:t>
                      </a:r>
                    </a:p>
                  </a:txBody>
                  <a:tcPr marL="9525" marR="9525" marT="9525" marB="0" anchor="ctr"/>
                </a:tc>
                <a:extLst>
                  <a:ext uri="{0D108BD9-81ED-4DB2-BD59-A6C34878D82A}">
                    <a16:rowId xmlns:a16="http://schemas.microsoft.com/office/drawing/2014/main" val="246155704"/>
                  </a:ext>
                </a:extLst>
              </a:tr>
              <a:tr h="313200">
                <a:tc>
                  <a:txBody>
                    <a:bodyPr/>
                    <a:lstStyle/>
                    <a:p>
                      <a:pPr algn="ctr" fontAlgn="b"/>
                      <a:r>
                        <a:rPr lang="pt-BR" sz="900" b="0" i="0" u="none" strike="noStrike">
                          <a:solidFill>
                            <a:srgbClr val="000000"/>
                          </a:solidFill>
                          <a:effectLst/>
                          <a:latin typeface="Montserrat" panose="00000500000000000000" pitchFamily="2" charset="0"/>
                        </a:rPr>
                        <a:t>Via Verde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Saphyr</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Branco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Acre</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28.564</a:t>
                      </a:r>
                    </a:p>
                  </a:txBody>
                  <a:tcPr marL="9525" marR="9525" marT="9525" marB="0" anchor="ctr"/>
                </a:tc>
                <a:extLst>
                  <a:ext uri="{0D108BD9-81ED-4DB2-BD59-A6C34878D82A}">
                    <a16:rowId xmlns:a16="http://schemas.microsoft.com/office/drawing/2014/main" val="2669191146"/>
                  </a:ext>
                </a:extLst>
              </a:tr>
              <a:tr h="313200">
                <a:tc>
                  <a:txBody>
                    <a:bodyPr/>
                    <a:lstStyle/>
                    <a:p>
                      <a:pPr algn="ctr" fontAlgn="b"/>
                      <a:r>
                        <a:rPr lang="pt-BR" sz="900" b="0" i="0" u="none" strike="noStrike">
                          <a:solidFill>
                            <a:srgbClr val="000000"/>
                          </a:solidFill>
                          <a:effectLst/>
                          <a:latin typeface="Montserrat" panose="00000500000000000000" pitchFamily="2" charset="0"/>
                        </a:rPr>
                        <a:t>Viabrasil Pampulha</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Belo Horizonte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17.941</a:t>
                      </a:r>
                    </a:p>
                  </a:txBody>
                  <a:tcPr marL="9525" marR="9525" marT="9525" marB="0" anchor="ctr"/>
                </a:tc>
                <a:extLst>
                  <a:ext uri="{0D108BD9-81ED-4DB2-BD59-A6C34878D82A}">
                    <a16:rowId xmlns:a16="http://schemas.microsoft.com/office/drawing/2014/main" val="3797744303"/>
                  </a:ext>
                </a:extLst>
              </a:tr>
              <a:tr h="313200">
                <a:tc>
                  <a:txBody>
                    <a:bodyPr/>
                    <a:lstStyle/>
                    <a:p>
                      <a:pPr algn="ctr" fontAlgn="b"/>
                      <a:r>
                        <a:rPr lang="pt-BR" sz="900" b="0" i="0" u="none" strike="noStrike">
                          <a:solidFill>
                            <a:srgbClr val="000000"/>
                          </a:solidFill>
                          <a:effectLst/>
                          <a:latin typeface="Montserrat" panose="00000500000000000000" pitchFamily="2" charset="0"/>
                        </a:rPr>
                        <a:t>Viashopping Barreiro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pt-BR" sz="900" b="0" i="0" u="none" strike="noStrike" kern="1200" cap="none" spc="0" normalizeH="0" baseline="0" noProof="0" dirty="0" err="1">
                          <a:ln>
                            <a:noFill/>
                          </a:ln>
                          <a:solidFill>
                            <a:srgbClr val="000000"/>
                          </a:solidFill>
                          <a:effectLst/>
                          <a:uLnTx/>
                          <a:uFillTx/>
                          <a:latin typeface="Montserrat" panose="00000500000000000000" pitchFamily="2" charset="0"/>
                          <a:ea typeface="+mn-ea"/>
                          <a:cs typeface="+mn-cs"/>
                        </a:rPr>
                        <a:t>Propio</a:t>
                      </a:r>
                      <a:endParaRPr kumimoji="0" lang="pt-BR" sz="900" b="0" i="0" u="none" strike="noStrike" kern="1200" cap="none" spc="0" normalizeH="0" baseline="0" noProof="0" dirty="0">
                        <a:ln>
                          <a:noFill/>
                        </a:ln>
                        <a:solidFill>
                          <a:srgbClr val="000000"/>
                        </a:solidFill>
                        <a:effectLst/>
                        <a:uLnTx/>
                        <a:uFillTx/>
                        <a:latin typeface="Montserrat" panose="00000500000000000000" pitchFamily="2" charset="0"/>
                        <a:ea typeface="+mn-ea"/>
                        <a:cs typeface="+mn-cs"/>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Belo Horizonte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82.262</a:t>
                      </a:r>
                    </a:p>
                  </a:txBody>
                  <a:tcPr marL="9525" marR="9525" marT="9525" marB="0" anchor="ctr"/>
                </a:tc>
                <a:extLst>
                  <a:ext uri="{0D108BD9-81ED-4DB2-BD59-A6C34878D82A}">
                    <a16:rowId xmlns:a16="http://schemas.microsoft.com/office/drawing/2014/main" val="841735651"/>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0" y="354831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83995848-EE06-33BF-5557-A10416CE7E1A}"/>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81</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F8FF5EF7-6FD4-81ED-979D-7E95ACCF083F}"/>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216469949"/>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a:hlinkClick r:id="rId3" action="ppaction://hlinksldjump"/>
            <a:extLst>
              <a:ext uri="{FF2B5EF4-FFF2-40B4-BE49-F238E27FC236}">
                <a16:creationId xmlns:a16="http://schemas.microsoft.com/office/drawing/2014/main" id="{0FCC6135-CAD2-9EFE-6642-9B72ADBECAB0}"/>
              </a:ext>
            </a:extLst>
          </p:cNvPr>
          <p:cNvSpPr/>
          <p:nvPr/>
        </p:nvSpPr>
        <p:spPr>
          <a:xfrm>
            <a:off x="225580" y="6012568"/>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graphicFrame>
        <p:nvGraphicFramePr>
          <p:cNvPr id="2" name="Tabela 6">
            <a:extLst>
              <a:ext uri="{FF2B5EF4-FFF2-40B4-BE49-F238E27FC236}">
                <a16:creationId xmlns:a16="http://schemas.microsoft.com/office/drawing/2014/main" id="{229C01F3-1CFE-9CF9-01BA-29D5BC0B5262}"/>
              </a:ext>
            </a:extLst>
          </p:cNvPr>
          <p:cNvGraphicFramePr>
            <a:graphicFrameLocks noGrp="1"/>
          </p:cNvGraphicFramePr>
          <p:nvPr>
            <p:extLst>
              <p:ext uri="{D42A27DB-BD31-4B8C-83A1-F6EECF244321}">
                <p14:modId xmlns:p14="http://schemas.microsoft.com/office/powerpoint/2010/main" val="3354106805"/>
              </p:ext>
            </p:extLst>
          </p:nvPr>
        </p:nvGraphicFramePr>
        <p:xfrm>
          <a:off x="3725782" y="1"/>
          <a:ext cx="7812001" cy="3165775"/>
        </p:xfrm>
        <a:graphic>
          <a:graphicData uri="http://schemas.openxmlformats.org/drawingml/2006/table">
            <a:tbl>
              <a:tblPr firstRow="1" bandRow="1">
                <a:tableStyleId>{93296810-A885-4BE3-A3E7-6D5BEEA58F35}</a:tableStyleId>
              </a:tblPr>
              <a:tblGrid>
                <a:gridCol w="1662128">
                  <a:extLst>
                    <a:ext uri="{9D8B030D-6E8A-4147-A177-3AD203B41FA5}">
                      <a16:colId xmlns:a16="http://schemas.microsoft.com/office/drawing/2014/main" val="3049885317"/>
                    </a:ext>
                  </a:extLst>
                </a:gridCol>
                <a:gridCol w="1662128">
                  <a:extLst>
                    <a:ext uri="{9D8B030D-6E8A-4147-A177-3AD203B41FA5}">
                      <a16:colId xmlns:a16="http://schemas.microsoft.com/office/drawing/2014/main" val="867868816"/>
                    </a:ext>
                  </a:extLst>
                </a:gridCol>
                <a:gridCol w="1662128">
                  <a:extLst>
                    <a:ext uri="{9D8B030D-6E8A-4147-A177-3AD203B41FA5}">
                      <a16:colId xmlns:a16="http://schemas.microsoft.com/office/drawing/2014/main" val="3117169216"/>
                    </a:ext>
                  </a:extLst>
                </a:gridCol>
                <a:gridCol w="1662128">
                  <a:extLst>
                    <a:ext uri="{9D8B030D-6E8A-4147-A177-3AD203B41FA5}">
                      <a16:colId xmlns:a16="http://schemas.microsoft.com/office/drawing/2014/main" val="1852995145"/>
                    </a:ext>
                  </a:extLst>
                </a:gridCol>
                <a:gridCol w="1163489">
                  <a:extLst>
                    <a:ext uri="{9D8B030D-6E8A-4147-A177-3AD203B41FA5}">
                      <a16:colId xmlns:a16="http://schemas.microsoft.com/office/drawing/2014/main" val="615224810"/>
                    </a:ext>
                  </a:extLst>
                </a:gridCol>
              </a:tblGrid>
              <a:tr h="552370">
                <a:tc>
                  <a:txBody>
                    <a:bodyPr/>
                    <a:lstStyle/>
                    <a:p>
                      <a:pPr algn="ctr"/>
                      <a:r>
                        <a:rPr lang="pt-BR" sz="1100" dirty="0">
                          <a:latin typeface="Montserrat" panose="00000500000000000000" pitchFamily="2" charset="0"/>
                        </a:rPr>
                        <a:t>CENTRO COMERCIAL</a:t>
                      </a:r>
                    </a:p>
                  </a:txBody>
                  <a:tcPr anchor="ctr"/>
                </a:tc>
                <a:tc>
                  <a:txBody>
                    <a:bodyPr/>
                    <a:lstStyle/>
                    <a:p>
                      <a:pPr algn="ctr"/>
                      <a:r>
                        <a:rPr lang="pt-BR" sz="1100" dirty="0">
                          <a:latin typeface="Montserrat" panose="00000500000000000000" pitchFamily="2" charset="0"/>
                        </a:rPr>
                        <a:t>DESAROLLADOR</a:t>
                      </a:r>
                    </a:p>
                  </a:txBody>
                  <a:tcPr anchor="ctr"/>
                </a:tc>
                <a:tc>
                  <a:txBody>
                    <a:bodyPr/>
                    <a:lstStyle/>
                    <a:p>
                      <a:pPr algn="ctr"/>
                      <a:r>
                        <a:rPr lang="pt-BR" sz="1100" dirty="0">
                          <a:latin typeface="Montserrat" panose="00000500000000000000" pitchFamily="2" charset="0"/>
                        </a:rPr>
                        <a:t>CIUDAD</a:t>
                      </a:r>
                    </a:p>
                  </a:txBody>
                  <a:tcPr anchor="ctr"/>
                </a:tc>
                <a:tc>
                  <a:txBody>
                    <a:bodyPr/>
                    <a:lstStyle/>
                    <a:p>
                      <a:pPr algn="ctr"/>
                      <a:r>
                        <a:rPr lang="pt-BR" sz="1100" dirty="0">
                          <a:latin typeface="Montserrat" panose="00000500000000000000" pitchFamily="2" charset="0"/>
                        </a:rPr>
                        <a:t>ESTADO</a:t>
                      </a:r>
                    </a:p>
                  </a:txBody>
                  <a:tcPr anchor="ctr"/>
                </a:tc>
                <a:tc>
                  <a:txBody>
                    <a:bodyPr/>
                    <a:lstStyle/>
                    <a:p>
                      <a:pPr algn="ctr"/>
                      <a:r>
                        <a:rPr lang="pt-BR" sz="1100" dirty="0">
                          <a:latin typeface="Montserrat" panose="00000500000000000000" pitchFamily="2" charset="0"/>
                        </a:rPr>
                        <a:t>GLA</a:t>
                      </a:r>
                    </a:p>
                  </a:txBody>
                  <a:tcPr anchor="ctr"/>
                </a:tc>
                <a:extLst>
                  <a:ext uri="{0D108BD9-81ED-4DB2-BD59-A6C34878D82A}">
                    <a16:rowId xmlns:a16="http://schemas.microsoft.com/office/drawing/2014/main" val="890310278"/>
                  </a:ext>
                </a:extLst>
              </a:tr>
              <a:tr h="313200">
                <a:tc>
                  <a:txBody>
                    <a:bodyPr/>
                    <a:lstStyle/>
                    <a:p>
                      <a:pPr algn="ctr" fontAlgn="b"/>
                      <a:r>
                        <a:rPr lang="pt-BR" sz="900" b="0" i="0" u="none" strike="noStrike" dirty="0">
                          <a:solidFill>
                            <a:srgbClr val="000000"/>
                          </a:solidFill>
                          <a:effectLst/>
                          <a:latin typeface="Montserrat" panose="00000500000000000000" pitchFamily="2" charset="0"/>
                        </a:rPr>
                        <a:t>Villa </a:t>
                      </a:r>
                      <a:r>
                        <a:rPr lang="pt-BR" sz="900" b="0" i="0" u="none" strike="noStrike" dirty="0" err="1">
                          <a:solidFill>
                            <a:srgbClr val="000000"/>
                          </a:solidFill>
                          <a:effectLst/>
                          <a:latin typeface="Montserrat" panose="00000500000000000000" pitchFamily="2" charset="0"/>
                        </a:rPr>
                        <a:t>Multimall</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MEC MULTIMALL</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Bárbara d'Oeste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São Paulo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14.594</a:t>
                      </a:r>
                    </a:p>
                  </a:txBody>
                  <a:tcPr marL="9525" marR="9525" marT="9525" marB="0" anchor="ctr"/>
                </a:tc>
                <a:extLst>
                  <a:ext uri="{0D108BD9-81ED-4DB2-BD59-A6C34878D82A}">
                    <a16:rowId xmlns:a16="http://schemas.microsoft.com/office/drawing/2014/main" val="174269447"/>
                  </a:ext>
                </a:extLst>
              </a:tr>
              <a:tr h="313200">
                <a:tc>
                  <a:txBody>
                    <a:bodyPr/>
                    <a:lstStyle/>
                    <a:p>
                      <a:pPr algn="ctr" fontAlgn="b"/>
                      <a:r>
                        <a:rPr lang="pt-BR" sz="900" b="0" i="0" u="none" strike="noStrike" dirty="0">
                          <a:solidFill>
                            <a:srgbClr val="000000"/>
                          </a:solidFill>
                          <a:effectLst/>
                          <a:latin typeface="Montserrat" panose="00000500000000000000" pitchFamily="2" charset="0"/>
                        </a:rPr>
                        <a:t>Villa Romana Shopping</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Lumine</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Florianópolis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Santa Catarina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30.093</a:t>
                      </a:r>
                    </a:p>
                  </a:txBody>
                  <a:tcPr marL="9525" marR="9525" marT="9525" marB="0" anchor="ctr"/>
                </a:tc>
                <a:extLst>
                  <a:ext uri="{0D108BD9-81ED-4DB2-BD59-A6C34878D82A}">
                    <a16:rowId xmlns:a16="http://schemas.microsoft.com/office/drawing/2014/main" val="2738435831"/>
                  </a:ext>
                </a:extLst>
              </a:tr>
              <a:tr h="313200">
                <a:tc>
                  <a:txBody>
                    <a:bodyPr/>
                    <a:lstStyle/>
                    <a:p>
                      <a:pPr algn="ctr" fontAlgn="b"/>
                      <a:r>
                        <a:rPr lang="pt-BR" sz="900" b="0" i="0" u="none" strike="noStrike">
                          <a:solidFill>
                            <a:srgbClr val="000000"/>
                          </a:solidFill>
                          <a:effectLst/>
                          <a:latin typeface="Montserrat" panose="00000500000000000000" pitchFamily="2" charset="0"/>
                        </a:rPr>
                        <a:t>Villa Viseu</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Ultra Gestão e Desenvolvimento de Shopping Centers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Uberlândia</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Minas Gerais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6.082</a:t>
                      </a:r>
                    </a:p>
                  </a:txBody>
                  <a:tcPr marL="9525" marR="9525" marT="9525" marB="0" anchor="ctr"/>
                </a:tc>
                <a:extLst>
                  <a:ext uri="{0D108BD9-81ED-4DB2-BD59-A6C34878D82A}">
                    <a16:rowId xmlns:a16="http://schemas.microsoft.com/office/drawing/2014/main" val="1188178967"/>
                  </a:ext>
                </a:extLst>
              </a:tr>
              <a:tr h="313200">
                <a:tc>
                  <a:txBody>
                    <a:bodyPr/>
                    <a:lstStyle/>
                    <a:p>
                      <a:pPr algn="ctr" fontAlgn="b"/>
                      <a:r>
                        <a:rPr lang="pt-BR" sz="900" b="0" i="0" u="none" strike="noStrike">
                          <a:solidFill>
                            <a:srgbClr val="000000"/>
                          </a:solidFill>
                          <a:effectLst/>
                          <a:latin typeface="Montserrat" panose="00000500000000000000" pitchFamily="2" charset="0"/>
                        </a:rPr>
                        <a:t>VillageMall</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Multiplan</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28.411</a:t>
                      </a:r>
                    </a:p>
                  </a:txBody>
                  <a:tcPr marL="9525" marR="9525" marT="9525" marB="0" anchor="ctr"/>
                </a:tc>
                <a:extLst>
                  <a:ext uri="{0D108BD9-81ED-4DB2-BD59-A6C34878D82A}">
                    <a16:rowId xmlns:a16="http://schemas.microsoft.com/office/drawing/2014/main" val="1037831715"/>
                  </a:ext>
                </a:extLst>
              </a:tr>
              <a:tr h="313200">
                <a:tc>
                  <a:txBody>
                    <a:bodyPr/>
                    <a:lstStyle/>
                    <a:p>
                      <a:pPr algn="ctr" fontAlgn="b"/>
                      <a:r>
                        <a:rPr lang="pt-BR" sz="900" b="0" i="0" u="none" strike="noStrike">
                          <a:solidFill>
                            <a:srgbClr val="000000"/>
                          </a:solidFill>
                          <a:effectLst/>
                          <a:latin typeface="Montserrat" panose="00000500000000000000" pitchFamily="2" charset="0"/>
                        </a:rPr>
                        <a:t>Viramar Shopping Center</a:t>
                      </a:r>
                    </a:p>
                  </a:txBody>
                  <a:tcPr marL="9525" marR="9525" marT="9525" marB="0" anchor="ctr"/>
                </a:tc>
                <a:tc>
                  <a:txBody>
                    <a:bodyPr/>
                    <a:lstStyle/>
                    <a:p>
                      <a:pPr algn="ctr" fontAlgn="b"/>
                      <a:r>
                        <a:rPr lang="pt-BR" sz="900" b="0" i="0" u="none" strike="noStrike" dirty="0" err="1">
                          <a:solidFill>
                            <a:srgbClr val="000000"/>
                          </a:solidFill>
                          <a:effectLst/>
                          <a:latin typeface="Montserrat" panose="00000500000000000000" pitchFamily="2" charset="0"/>
                        </a:rPr>
                        <a:t>Propio</a:t>
                      </a:r>
                      <a:endParaRPr lang="pt-BR" sz="900" b="0" i="0" u="none" strike="noStrike" dirty="0">
                        <a:solidFill>
                          <a:srgbClr val="000000"/>
                        </a:solidFill>
                        <a:effectLst/>
                        <a:latin typeface="Montserrat" panose="00000500000000000000" pitchFamily="2" charset="0"/>
                      </a:endParaRP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Pacajus</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Ceará</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11.000</a:t>
                      </a:r>
                    </a:p>
                  </a:txBody>
                  <a:tcPr marL="9525" marR="9525" marT="9525" marB="0" anchor="ctr"/>
                </a:tc>
                <a:extLst>
                  <a:ext uri="{0D108BD9-81ED-4DB2-BD59-A6C34878D82A}">
                    <a16:rowId xmlns:a16="http://schemas.microsoft.com/office/drawing/2014/main" val="1624563643"/>
                  </a:ext>
                </a:extLst>
              </a:tr>
              <a:tr h="313200">
                <a:tc>
                  <a:txBody>
                    <a:bodyPr/>
                    <a:lstStyle/>
                    <a:p>
                      <a:pPr algn="ctr" fontAlgn="b"/>
                      <a:r>
                        <a:rPr lang="pt-BR" sz="900" b="0" i="0" u="none" strike="noStrike">
                          <a:solidFill>
                            <a:srgbClr val="000000"/>
                          </a:solidFill>
                          <a:effectLst/>
                          <a:latin typeface="Montserrat" panose="00000500000000000000" pitchFamily="2" charset="0"/>
                        </a:rPr>
                        <a:t>Vitória Park Shopping</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Class Empreendimentos</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Vitória de Santo Antão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Pernambuco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14.675</a:t>
                      </a:r>
                    </a:p>
                  </a:txBody>
                  <a:tcPr marL="9525" marR="9525" marT="9525" marB="0" anchor="ctr"/>
                </a:tc>
                <a:extLst>
                  <a:ext uri="{0D108BD9-81ED-4DB2-BD59-A6C34878D82A}">
                    <a16:rowId xmlns:a16="http://schemas.microsoft.com/office/drawing/2014/main" val="159647448"/>
                  </a:ext>
                </a:extLst>
              </a:tr>
              <a:tr h="313200">
                <a:tc>
                  <a:txBody>
                    <a:bodyPr/>
                    <a:lstStyle/>
                    <a:p>
                      <a:pPr algn="ctr" fontAlgn="b"/>
                      <a:r>
                        <a:rPr lang="pt-BR" sz="900" b="0" i="0" u="none" strike="noStrike">
                          <a:solidFill>
                            <a:srgbClr val="000000"/>
                          </a:solidFill>
                          <a:effectLst/>
                          <a:latin typeface="Montserrat" panose="00000500000000000000" pitchFamily="2" charset="0"/>
                        </a:rPr>
                        <a:t>Vogue Square</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Argo Desenvolvimento e Gestão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9.000</a:t>
                      </a:r>
                    </a:p>
                  </a:txBody>
                  <a:tcPr marL="9525" marR="9525" marT="9525" marB="0" anchor="ctr"/>
                </a:tc>
                <a:extLst>
                  <a:ext uri="{0D108BD9-81ED-4DB2-BD59-A6C34878D82A}">
                    <a16:rowId xmlns:a16="http://schemas.microsoft.com/office/drawing/2014/main" val="3882297485"/>
                  </a:ext>
                </a:extLst>
              </a:tr>
              <a:tr h="313200">
                <a:tc>
                  <a:txBody>
                    <a:bodyPr/>
                    <a:lstStyle/>
                    <a:p>
                      <a:pPr algn="ctr" fontAlgn="b"/>
                      <a:r>
                        <a:rPr lang="pt-BR" sz="900" b="0" i="0" u="none" strike="noStrike">
                          <a:solidFill>
                            <a:srgbClr val="000000"/>
                          </a:solidFill>
                          <a:effectLst/>
                          <a:latin typeface="Montserrat" panose="00000500000000000000" pitchFamily="2" charset="0"/>
                        </a:rPr>
                        <a:t>West Shopping Rio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Argo Desenvolvimento e Gestão</a:t>
                      </a:r>
                    </a:p>
                  </a:txBody>
                  <a:tcPr marL="9525" marR="9525" marT="9525" marB="0" anchor="ctr"/>
                </a:tc>
                <a:tc>
                  <a:txBody>
                    <a:bodyPr/>
                    <a:lstStyle/>
                    <a:p>
                      <a:pPr algn="ctr" fontAlgn="b"/>
                      <a:r>
                        <a:rPr lang="pt-BR" sz="900" b="0" i="0" u="none" strike="noStrike">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Rio de Janeiro</a:t>
                      </a:r>
                    </a:p>
                  </a:txBody>
                  <a:tcPr marL="9525" marR="9525" marT="9525" marB="0" anchor="ctr"/>
                </a:tc>
                <a:tc>
                  <a:txBody>
                    <a:bodyPr/>
                    <a:lstStyle/>
                    <a:p>
                      <a:pPr algn="ctr" fontAlgn="b"/>
                      <a:r>
                        <a:rPr lang="pt-BR" sz="900" b="0" i="0" u="none" strike="noStrike" dirty="0">
                          <a:solidFill>
                            <a:srgbClr val="000000"/>
                          </a:solidFill>
                          <a:effectLst/>
                          <a:latin typeface="Montserrat" panose="00000500000000000000" pitchFamily="2" charset="0"/>
                        </a:rPr>
                        <a:t>44.234</a:t>
                      </a:r>
                    </a:p>
                  </a:txBody>
                  <a:tcPr marL="9525" marR="9525" marT="9525" marB="0" anchor="ctr"/>
                </a:tc>
                <a:extLst>
                  <a:ext uri="{0D108BD9-81ED-4DB2-BD59-A6C34878D82A}">
                    <a16:rowId xmlns:a16="http://schemas.microsoft.com/office/drawing/2014/main" val="1849445180"/>
                  </a:ext>
                </a:extLst>
              </a:tr>
            </a:tbl>
          </a:graphicData>
        </a:graphic>
      </p:graphicFrame>
      <p:pic>
        <p:nvPicPr>
          <p:cNvPr id="7" name="Imagem 6" descr="Tela de computador com texto preto sobre fundo branco&#10;&#10;Descrição gerada automaticamente com confiança média">
            <a:extLst>
              <a:ext uri="{FF2B5EF4-FFF2-40B4-BE49-F238E27FC236}">
                <a16:creationId xmlns:a16="http://schemas.microsoft.com/office/drawing/2014/main" id="{07E735DE-7148-62B8-8CE2-E87EAAE6B217}"/>
              </a:ext>
            </a:extLst>
          </p:cNvPr>
          <p:cNvPicPr>
            <a:picLocks noChangeAspect="1"/>
          </p:cNvPicPr>
          <p:nvPr/>
        </p:nvPicPr>
        <p:blipFill rotWithShape="1">
          <a:blip r:embed="rId4">
            <a:extLst>
              <a:ext uri="{28A0092B-C50C-407E-A947-70E740481C1C}">
                <a14:useLocalDpi xmlns:a14="http://schemas.microsoft.com/office/drawing/2010/main" val="0"/>
              </a:ext>
            </a:extLst>
          </a:blip>
          <a:srcRect t="64676" b="-4562"/>
          <a:stretch/>
        </p:blipFill>
        <p:spPr>
          <a:xfrm rot="16200000">
            <a:off x="-3040552" y="3003071"/>
            <a:ext cx="6866233" cy="858279"/>
          </a:xfrm>
          <a:prstGeom prst="rect">
            <a:avLst/>
          </a:prstGeom>
        </p:spPr>
      </p:pic>
      <p:sp>
        <p:nvSpPr>
          <p:cNvPr id="8" name="Elipse 7">
            <a:extLst>
              <a:ext uri="{FF2B5EF4-FFF2-40B4-BE49-F238E27FC236}">
                <a16:creationId xmlns:a16="http://schemas.microsoft.com/office/drawing/2014/main" id="{A253FEB8-D1E5-5260-158D-8A9A1AFD0790}"/>
              </a:ext>
            </a:extLst>
          </p:cNvPr>
          <p:cNvSpPr/>
          <p:nvPr/>
        </p:nvSpPr>
        <p:spPr>
          <a:xfrm>
            <a:off x="1029140" y="3702413"/>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9" name="Conector reto 8">
            <a:extLst>
              <a:ext uri="{FF2B5EF4-FFF2-40B4-BE49-F238E27FC236}">
                <a16:creationId xmlns:a16="http://schemas.microsoft.com/office/drawing/2014/main" id="{070B403A-68B3-6C69-079B-539536F2E527}"/>
              </a:ext>
            </a:extLst>
          </p:cNvPr>
          <p:cNvCxnSpPr>
            <a:cxnSpLocks/>
          </p:cNvCxnSpPr>
          <p:nvPr/>
        </p:nvCxnSpPr>
        <p:spPr>
          <a:xfrm>
            <a:off x="1104813" y="-515946"/>
            <a:ext cx="0" cy="432000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a:extLst>
              <a:ext uri="{FF2B5EF4-FFF2-40B4-BE49-F238E27FC236}">
                <a16:creationId xmlns:a16="http://schemas.microsoft.com/office/drawing/2014/main" id="{A16840CE-3431-7AF4-17FA-1BFD083A99D2}"/>
              </a:ext>
            </a:extLst>
          </p:cNvPr>
          <p:cNvSpPr txBox="1"/>
          <p:nvPr/>
        </p:nvSpPr>
        <p:spPr>
          <a:xfrm>
            <a:off x="1163560" y="3548317"/>
            <a:ext cx="5729711" cy="980781"/>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dirty="0">
                <a:solidFill>
                  <a:schemeClr val="accent1">
                    <a:lumMod val="75000"/>
                  </a:schemeClr>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800" b="1" dirty="0">
                <a:solidFill>
                  <a:srgbClr val="387BB9"/>
                </a:solidFill>
                <a:latin typeface="Montserrat" panose="00000500000000000000" pitchFamily="2" charset="0"/>
                <a:cs typeface="Segoe UI" panose="020B0502040204020203" pitchFamily="34" charset="0"/>
              </a:rPr>
              <a:t>Comerciales</a:t>
            </a:r>
            <a:endParaRPr kumimoji="0" lang="es-419" sz="2800" b="0" i="0" u="none" strike="noStrike" kern="1200" cap="none" spc="300" normalizeH="0" baseline="0" dirty="0">
              <a:ln>
                <a:noFill/>
              </a:ln>
              <a:solidFill>
                <a:srgbClr val="387BB9"/>
              </a:solidFill>
              <a:effectLst/>
              <a:uLnTx/>
              <a:uFillTx/>
              <a:latin typeface="Montserrat" panose="00000500000000000000" pitchFamily="2" charset="0"/>
            </a:endParaRPr>
          </a:p>
        </p:txBody>
      </p:sp>
      <p:grpSp>
        <p:nvGrpSpPr>
          <p:cNvPr id="3" name="Agrupar 2">
            <a:extLst>
              <a:ext uri="{FF2B5EF4-FFF2-40B4-BE49-F238E27FC236}">
                <a16:creationId xmlns:a16="http://schemas.microsoft.com/office/drawing/2014/main" id="{73ED0A2C-44B5-D1F8-B5D0-346975BCAF93}"/>
              </a:ext>
            </a:extLst>
          </p:cNvPr>
          <p:cNvGrpSpPr/>
          <p:nvPr/>
        </p:nvGrpSpPr>
        <p:grpSpPr>
          <a:xfrm>
            <a:off x="-85135" y="-106826"/>
            <a:ext cx="858280" cy="7020058"/>
            <a:chOff x="-23643" y="-165100"/>
            <a:chExt cx="474964" cy="7020058"/>
          </a:xfrm>
        </p:grpSpPr>
        <p:sp>
          <p:nvSpPr>
            <p:cNvPr id="4" name="Retângulo 3">
              <a:extLst>
                <a:ext uri="{FF2B5EF4-FFF2-40B4-BE49-F238E27FC236}">
                  <a16:creationId xmlns:a16="http://schemas.microsoft.com/office/drawing/2014/main" id="{D8ED0D74-7D23-D35D-9033-A86BBB0D4D05}"/>
                </a:ext>
              </a:extLst>
            </p:cNvPr>
            <p:cNvSpPr/>
            <p:nvPr/>
          </p:nvSpPr>
          <p:spPr>
            <a:xfrm>
              <a:off x="-23643" y="-165100"/>
              <a:ext cx="176546" cy="7020058"/>
            </a:xfrm>
            <a:prstGeom prst="rect">
              <a:avLst/>
            </a:prstGeom>
            <a:solidFill>
              <a:srgbClr val="009B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a:extLst>
                <a:ext uri="{FF2B5EF4-FFF2-40B4-BE49-F238E27FC236}">
                  <a16:creationId xmlns:a16="http://schemas.microsoft.com/office/drawing/2014/main" id="{826385C8-AB73-8DEB-2C09-EFF264020F55}"/>
                </a:ext>
              </a:extLst>
            </p:cNvPr>
            <p:cNvSpPr/>
            <p:nvPr/>
          </p:nvSpPr>
          <p:spPr>
            <a:xfrm>
              <a:off x="152903" y="-165100"/>
              <a:ext cx="149074" cy="7020058"/>
            </a:xfrm>
            <a:prstGeom prst="rect">
              <a:avLst/>
            </a:prstGeom>
            <a:solidFill>
              <a:srgbClr val="FED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a:extLst>
                <a:ext uri="{FF2B5EF4-FFF2-40B4-BE49-F238E27FC236}">
                  <a16:creationId xmlns:a16="http://schemas.microsoft.com/office/drawing/2014/main" id="{10C31925-265F-6C55-4D76-BA93E79E740C}"/>
                </a:ext>
              </a:extLst>
            </p:cNvPr>
            <p:cNvSpPr/>
            <p:nvPr/>
          </p:nvSpPr>
          <p:spPr>
            <a:xfrm>
              <a:off x="306255" y="-165100"/>
              <a:ext cx="145066" cy="7020058"/>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grpSp>
      <p:sp>
        <p:nvSpPr>
          <p:cNvPr id="11" name="Retângulo: Cantos Arredondados 10">
            <a:extLst>
              <a:ext uri="{FF2B5EF4-FFF2-40B4-BE49-F238E27FC236}">
                <a16:creationId xmlns:a16="http://schemas.microsoft.com/office/drawing/2014/main" id="{48B670B9-65BE-5570-73CD-D1E66AACAF56}"/>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82</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3" action="ppaction://hlinksldjump"/>
            <a:extLst>
              <a:ext uri="{FF2B5EF4-FFF2-40B4-BE49-F238E27FC236}">
                <a16:creationId xmlns:a16="http://schemas.microsoft.com/office/drawing/2014/main" id="{731C656B-0EAA-A196-E08F-B3AF7EE52B61}"/>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49110874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ixaDeTexto 3">
            <a:extLst>
              <a:ext uri="{FF2B5EF4-FFF2-40B4-BE49-F238E27FC236}">
                <a16:creationId xmlns:a16="http://schemas.microsoft.com/office/drawing/2014/main" id="{B6B93228-D4F8-0083-151D-B9654AA0F60F}"/>
              </a:ext>
            </a:extLst>
          </p:cNvPr>
          <p:cNvSpPr txBox="1"/>
          <p:nvPr/>
        </p:nvSpPr>
        <p:spPr>
          <a:xfrm>
            <a:off x="4233494" y="2978311"/>
            <a:ext cx="5379427" cy="1015663"/>
          </a:xfrm>
          <a:prstGeom prst="rect">
            <a:avLst/>
          </a:prstGeom>
          <a:noFill/>
        </p:spPr>
        <p:txBody>
          <a:bodyPr wrap="square" rtlCol="0">
            <a:spAutoFit/>
          </a:bodyPr>
          <a:lstStyle/>
          <a:p>
            <a:r>
              <a:rPr lang="pt-BR" sz="6000" b="1" dirty="0">
                <a:solidFill>
                  <a:srgbClr val="D42A2A"/>
                </a:solidFill>
                <a:latin typeface="Montserrat" panose="00000500000000000000" pitchFamily="2" charset="0"/>
              </a:rPr>
              <a:t>Chile</a:t>
            </a:r>
          </a:p>
        </p:txBody>
      </p:sp>
      <p:cxnSp>
        <p:nvCxnSpPr>
          <p:cNvPr id="9" name="Conector reto 8">
            <a:extLst>
              <a:ext uri="{FF2B5EF4-FFF2-40B4-BE49-F238E27FC236}">
                <a16:creationId xmlns:a16="http://schemas.microsoft.com/office/drawing/2014/main" id="{4EB27928-E7A6-969A-2BE1-9F5349F9AACA}"/>
              </a:ext>
            </a:extLst>
          </p:cNvPr>
          <p:cNvCxnSpPr/>
          <p:nvPr/>
        </p:nvCxnSpPr>
        <p:spPr>
          <a:xfrm>
            <a:off x="4036050" y="-1254398"/>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3960377" y="344057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19" name="Conector reto 18">
            <a:extLst>
              <a:ext uri="{FF2B5EF4-FFF2-40B4-BE49-F238E27FC236}">
                <a16:creationId xmlns:a16="http://schemas.microsoft.com/office/drawing/2014/main" id="{67B34D11-8F3A-D309-1167-C006EED51938}"/>
              </a:ext>
            </a:extLst>
          </p:cNvPr>
          <p:cNvCxnSpPr>
            <a:cxnSpLocks/>
          </p:cNvCxnSpPr>
          <p:nvPr/>
        </p:nvCxnSpPr>
        <p:spPr>
          <a:xfrm>
            <a:off x="7636801" y="-533400"/>
            <a:ext cx="0" cy="8183880"/>
          </a:xfrm>
          <a:prstGeom prst="line">
            <a:avLst/>
          </a:prstGeom>
          <a:ln w="952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21" name="Elipse 20">
            <a:extLst>
              <a:ext uri="{FF2B5EF4-FFF2-40B4-BE49-F238E27FC236}">
                <a16:creationId xmlns:a16="http://schemas.microsoft.com/office/drawing/2014/main" id="{0D76614E-B847-B630-470B-E8DEC0E32DD7}"/>
              </a:ext>
            </a:extLst>
          </p:cNvPr>
          <p:cNvSpPr/>
          <p:nvPr/>
        </p:nvSpPr>
        <p:spPr>
          <a:xfrm>
            <a:off x="7568879" y="2271342"/>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3" name="Elipse 22">
            <a:extLst>
              <a:ext uri="{FF2B5EF4-FFF2-40B4-BE49-F238E27FC236}">
                <a16:creationId xmlns:a16="http://schemas.microsoft.com/office/drawing/2014/main" id="{50308E62-7855-86BD-D1FE-44867424D660}"/>
              </a:ext>
            </a:extLst>
          </p:cNvPr>
          <p:cNvSpPr/>
          <p:nvPr/>
        </p:nvSpPr>
        <p:spPr>
          <a:xfrm>
            <a:off x="7569307" y="3463525"/>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4" name="Elipse 23">
            <a:extLst>
              <a:ext uri="{FF2B5EF4-FFF2-40B4-BE49-F238E27FC236}">
                <a16:creationId xmlns:a16="http://schemas.microsoft.com/office/drawing/2014/main" id="{69E7EC7E-CE51-7A88-FC25-D09BA7E0A348}"/>
              </a:ext>
            </a:extLst>
          </p:cNvPr>
          <p:cNvSpPr/>
          <p:nvPr/>
        </p:nvSpPr>
        <p:spPr>
          <a:xfrm>
            <a:off x="7568879" y="4655708"/>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3" name="Imagem 2" descr="Forma&#10;&#10;Descrição gerada automaticamente">
            <a:extLst>
              <a:ext uri="{FF2B5EF4-FFF2-40B4-BE49-F238E27FC236}">
                <a16:creationId xmlns:a16="http://schemas.microsoft.com/office/drawing/2014/main" id="{6A775904-1686-4A0C-7491-EC54DACC303E}"/>
              </a:ext>
            </a:extLst>
          </p:cNvPr>
          <p:cNvPicPr>
            <a:picLocks noChangeAspect="1"/>
          </p:cNvPicPr>
          <p:nvPr/>
        </p:nvPicPr>
        <p:blipFill rotWithShape="1">
          <a:blip r:embed="rId2">
            <a:extLst>
              <a:ext uri="{28A0092B-C50C-407E-A947-70E740481C1C}">
                <a14:useLocalDpi xmlns:a14="http://schemas.microsoft.com/office/drawing/2010/main" val="0"/>
              </a:ext>
            </a:extLst>
          </a:blip>
          <a:srcRect t="2130" b="17096"/>
          <a:stretch/>
        </p:blipFill>
        <p:spPr>
          <a:xfrm rot="16200000">
            <a:off x="-1999526" y="2011100"/>
            <a:ext cx="6858001" cy="2858949"/>
          </a:xfrm>
          <a:prstGeom prst="rect">
            <a:avLst/>
          </a:prstGeom>
        </p:spPr>
      </p:pic>
      <p:sp>
        <p:nvSpPr>
          <p:cNvPr id="2" name="CaixaDeTexto 1">
            <a:extLst>
              <a:ext uri="{FF2B5EF4-FFF2-40B4-BE49-F238E27FC236}">
                <a16:creationId xmlns:a16="http://schemas.microsoft.com/office/drawing/2014/main" id="{478F8C71-2AAE-1916-399E-F1C95E742E99}"/>
              </a:ext>
            </a:extLst>
          </p:cNvPr>
          <p:cNvSpPr txBox="1"/>
          <p:nvPr/>
        </p:nvSpPr>
        <p:spPr>
          <a:xfrm>
            <a:off x="7965704" y="2136764"/>
            <a:ext cx="3058851"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0038A8"/>
                </a:solidFill>
                <a:effectLst/>
                <a:uLnTx/>
                <a:uFillTx/>
                <a:latin typeface="Bebas Neue" panose="00000500000000000000" pitchFamily="2" charset="0"/>
                <a:ea typeface="Segoe UI Black" panose="020B0A02040204020203" pitchFamily="34" charset="0"/>
                <a:cs typeface="Segoe UI" panose="020B0502040204020203" pitchFamily="34" charset="0"/>
              </a:rPr>
              <a:t>63</a:t>
            </a:r>
            <a:br>
              <a:rPr kumimoji="0" lang="es-419" sz="1600" b="1" i="0" u="none" strike="noStrike" kern="1200" cap="none" spc="0" normalizeH="0" baseline="0" dirty="0">
                <a:ln>
                  <a:noFill/>
                </a:ln>
                <a:solidFill>
                  <a:srgbClr val="653040"/>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Centros comerciales filiados</a:t>
            </a:r>
          </a:p>
        </p:txBody>
      </p:sp>
      <p:sp>
        <p:nvSpPr>
          <p:cNvPr id="6" name="CaixaDeTexto 5">
            <a:extLst>
              <a:ext uri="{FF2B5EF4-FFF2-40B4-BE49-F238E27FC236}">
                <a16:creationId xmlns:a16="http://schemas.microsoft.com/office/drawing/2014/main" id="{E04A334A-779A-2064-AFFB-5AF43ED9546E}"/>
              </a:ext>
            </a:extLst>
          </p:cNvPr>
          <p:cNvSpPr txBox="1"/>
          <p:nvPr/>
        </p:nvSpPr>
        <p:spPr>
          <a:xfrm>
            <a:off x="7965704" y="3124435"/>
            <a:ext cx="3240768" cy="94128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Tamaño promedio de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los centros comerciales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2400" b="1" dirty="0">
                <a:solidFill>
                  <a:srgbClr val="0038A8"/>
                </a:solidFill>
                <a:latin typeface="Bebas Neue" panose="00000500000000000000" pitchFamily="2" charset="0"/>
                <a:ea typeface="Segoe UI Black" panose="020B0A02040204020203" pitchFamily="34" charset="0"/>
                <a:cs typeface="Segoe UI" panose="020B0502040204020203" pitchFamily="34" charset="0"/>
              </a:rPr>
              <a:t>62.038</a:t>
            </a:r>
            <a:r>
              <a:rPr kumimoji="0" lang="es-419" sz="2400" b="1" i="0" u="none" strike="noStrike" kern="1200" cap="none" spc="0" normalizeH="0" baseline="0" dirty="0">
                <a:ln>
                  <a:noFill/>
                </a:ln>
                <a:solidFill>
                  <a:srgbClr val="0038A8"/>
                </a:solidFill>
                <a:effectLst/>
                <a:uLnTx/>
                <a:uFillTx/>
                <a:latin typeface="Bebas Neue" panose="00000500000000000000" pitchFamily="2" charset="0"/>
                <a:ea typeface="Segoe UI Black" panose="020B0A02040204020203" pitchFamily="34" charset="0"/>
                <a:cs typeface="Segoe UI" panose="020B0502040204020203" pitchFamily="34" charset="0"/>
              </a:rPr>
              <a:t> m²</a:t>
            </a:r>
          </a:p>
        </p:txBody>
      </p:sp>
      <p:sp>
        <p:nvSpPr>
          <p:cNvPr id="7" name="CaixaDeTexto 6">
            <a:extLst>
              <a:ext uri="{FF2B5EF4-FFF2-40B4-BE49-F238E27FC236}">
                <a16:creationId xmlns:a16="http://schemas.microsoft.com/office/drawing/2014/main" id="{45EF53FF-5059-D9E8-70A0-E670E105EC81}"/>
              </a:ext>
            </a:extLst>
          </p:cNvPr>
          <p:cNvSpPr txBox="1"/>
          <p:nvPr/>
        </p:nvSpPr>
        <p:spPr>
          <a:xfrm>
            <a:off x="7982702" y="4547952"/>
            <a:ext cx="1412566" cy="62940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1600" dirty="0">
                <a:solidFill>
                  <a:srgbClr val="404040"/>
                </a:solidFill>
                <a:latin typeface="Montserrat" panose="00000500000000000000" pitchFamily="2" charset="0"/>
                <a:ea typeface="Segoe UI Black" panose="020B0A02040204020203" pitchFamily="34" charset="0"/>
                <a:cs typeface="Segoe UI Light" panose="020B0502040204020203" pitchFamily="34" charset="0"/>
              </a:rPr>
              <a:t>G</a:t>
            </a: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LA</a:t>
            </a:r>
            <a:b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br>
            <a:r>
              <a:rPr lang="es-419" sz="2400" b="1" dirty="0">
                <a:solidFill>
                  <a:srgbClr val="0038A8"/>
                </a:solidFill>
                <a:latin typeface="Bebas Neue" panose="00000500000000000000" pitchFamily="2" charset="0"/>
                <a:ea typeface="Segoe UI Black" panose="020B0A02040204020203" pitchFamily="34" charset="0"/>
                <a:cs typeface="Segoe UI" panose="020B0502040204020203" pitchFamily="34" charset="0"/>
              </a:rPr>
              <a:t>3.908</a:t>
            </a:r>
            <a:r>
              <a:rPr kumimoji="0" lang="es-419" sz="2400" b="1" i="0" u="none" strike="noStrike" kern="1200" cap="none" spc="0" normalizeH="0" baseline="0" dirty="0">
                <a:ln>
                  <a:noFill/>
                </a:ln>
                <a:solidFill>
                  <a:srgbClr val="0038A8"/>
                </a:solidFill>
                <a:effectLst/>
                <a:uLnTx/>
                <a:uFillTx/>
                <a:latin typeface="Bebas Neue" panose="00000500000000000000" pitchFamily="2" charset="0"/>
                <a:ea typeface="Segoe UI Black" panose="020B0A02040204020203" pitchFamily="34" charset="0"/>
                <a:cs typeface="Segoe UI" panose="020B0502040204020203" pitchFamily="34" charset="0"/>
              </a:rPr>
              <a:t> mm m²</a:t>
            </a:r>
          </a:p>
        </p:txBody>
      </p:sp>
      <p:sp>
        <p:nvSpPr>
          <p:cNvPr id="5" name="Retângulo: Cantos Arredondados 4">
            <a:extLst>
              <a:ext uri="{FF2B5EF4-FFF2-40B4-BE49-F238E27FC236}">
                <a16:creationId xmlns:a16="http://schemas.microsoft.com/office/drawing/2014/main" id="{6A2C836A-E09F-0627-C2BE-F618EFD0A5ED}"/>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83</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8" name="Retângulo: Cantos Arredondados 7">
            <a:hlinkClick r:id="rId3" action="ppaction://hlinksldjump"/>
            <a:extLst>
              <a:ext uri="{FF2B5EF4-FFF2-40B4-BE49-F238E27FC236}">
                <a16:creationId xmlns:a16="http://schemas.microsoft.com/office/drawing/2014/main" id="{EA017EB3-3C87-01A7-C7A7-41DD7334AA36}"/>
              </a:ext>
            </a:extLst>
          </p:cNvPr>
          <p:cNvSpPr/>
          <p:nvPr/>
        </p:nvSpPr>
        <p:spPr>
          <a:xfrm>
            <a:off x="2989315" y="6427842"/>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889637935"/>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290733" y="2824909"/>
            <a:ext cx="3119765" cy="1085425"/>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0039A6"/>
                </a:solidFill>
                <a:latin typeface="Montserrat" panose="00000500000000000000" pitchFamily="2" charset="0"/>
                <a:cs typeface="Segoe UI" panose="020B0502040204020203" pitchFamily="34" charset="0"/>
              </a:rPr>
              <a:t>Población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0039A6"/>
                </a:solidFill>
                <a:latin typeface="Montserrat" panose="00000500000000000000" pitchFamily="2" charset="0"/>
                <a:cs typeface="Segoe UI" panose="020B0502040204020203" pitchFamily="34" charset="0"/>
              </a:rPr>
              <a:t>y PIB</a:t>
            </a:r>
          </a:p>
        </p:txBody>
      </p:sp>
      <p:sp>
        <p:nvSpPr>
          <p:cNvPr id="3" name="Elipse 2">
            <a:extLst>
              <a:ext uri="{FF2B5EF4-FFF2-40B4-BE49-F238E27FC236}">
                <a16:creationId xmlns:a16="http://schemas.microsoft.com/office/drawing/2014/main" id="{7D640E71-6146-68E9-FBE2-20B6F6C18756}"/>
              </a:ext>
            </a:extLst>
          </p:cNvPr>
          <p:cNvSpPr/>
          <p:nvPr/>
        </p:nvSpPr>
        <p:spPr>
          <a:xfrm>
            <a:off x="1128000" y="296368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09555" y="-174997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tângulo 5">
            <a:extLst>
              <a:ext uri="{FF2B5EF4-FFF2-40B4-BE49-F238E27FC236}">
                <a16:creationId xmlns:a16="http://schemas.microsoft.com/office/drawing/2014/main" id="{03B4CBA6-B982-A1CA-F9D3-3D1F15B42CDF}"/>
              </a:ext>
            </a:extLst>
          </p:cNvPr>
          <p:cNvSpPr/>
          <p:nvPr/>
        </p:nvSpPr>
        <p:spPr>
          <a:xfrm>
            <a:off x="5328268" y="0"/>
            <a:ext cx="3513396" cy="145841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Retângulo 8">
            <a:extLst>
              <a:ext uri="{FF2B5EF4-FFF2-40B4-BE49-F238E27FC236}">
                <a16:creationId xmlns:a16="http://schemas.microsoft.com/office/drawing/2014/main" id="{316A612B-1021-57CC-EAAA-FCFD26AA9F5D}"/>
              </a:ext>
            </a:extLst>
          </p:cNvPr>
          <p:cNvSpPr/>
          <p:nvPr/>
        </p:nvSpPr>
        <p:spPr>
          <a:xfrm>
            <a:off x="5328268" y="2898702"/>
            <a:ext cx="3513396" cy="1458410"/>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Retângulo 14">
            <a:extLst>
              <a:ext uri="{FF2B5EF4-FFF2-40B4-BE49-F238E27FC236}">
                <a16:creationId xmlns:a16="http://schemas.microsoft.com/office/drawing/2014/main" id="{9FA756A5-B9EE-1DD7-5C40-E8119EEDB4BE}"/>
              </a:ext>
            </a:extLst>
          </p:cNvPr>
          <p:cNvSpPr/>
          <p:nvPr/>
        </p:nvSpPr>
        <p:spPr>
          <a:xfrm>
            <a:off x="5328268" y="5808132"/>
            <a:ext cx="6863732" cy="1049867"/>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7" name="Conector reto 16">
            <a:extLst>
              <a:ext uri="{FF2B5EF4-FFF2-40B4-BE49-F238E27FC236}">
                <a16:creationId xmlns:a16="http://schemas.microsoft.com/office/drawing/2014/main" id="{E312AF2E-3246-6ABC-D0AC-269F08A61ABB}"/>
              </a:ext>
            </a:extLst>
          </p:cNvPr>
          <p:cNvCxnSpPr>
            <a:cxnSpLocks/>
          </p:cNvCxnSpPr>
          <p:nvPr/>
        </p:nvCxnSpPr>
        <p:spPr>
          <a:xfrm>
            <a:off x="8841664" y="0"/>
            <a:ext cx="0" cy="5808132"/>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9" name="CaixaDeTexto 18">
            <a:extLst>
              <a:ext uri="{FF2B5EF4-FFF2-40B4-BE49-F238E27FC236}">
                <a16:creationId xmlns:a16="http://schemas.microsoft.com/office/drawing/2014/main" id="{3779E38B-D4F1-8BD1-E57F-888F06A44306}"/>
              </a:ext>
            </a:extLst>
          </p:cNvPr>
          <p:cNvSpPr txBox="1"/>
          <p:nvPr/>
        </p:nvSpPr>
        <p:spPr>
          <a:xfrm>
            <a:off x="5659557" y="467595"/>
            <a:ext cx="3359481" cy="461665"/>
          </a:xfrm>
          <a:prstGeom prst="rect">
            <a:avLst/>
          </a:prstGeom>
          <a:noFill/>
        </p:spPr>
        <p:txBody>
          <a:bodyPr wrap="square" rtlCol="0">
            <a:spAutoFit/>
          </a:bodyPr>
          <a:lstStyle/>
          <a:p>
            <a:r>
              <a:rPr lang="pt-BR" sz="2400" b="1" dirty="0" err="1">
                <a:solidFill>
                  <a:schemeClr val="bg1"/>
                </a:solidFill>
                <a:latin typeface="Montserrat" panose="00000500000000000000" pitchFamily="2" charset="0"/>
              </a:rPr>
              <a:t>Población</a:t>
            </a:r>
            <a:r>
              <a:rPr lang="pt-BR" sz="2400" b="1" dirty="0">
                <a:solidFill>
                  <a:schemeClr val="bg1"/>
                </a:solidFill>
                <a:latin typeface="Montserrat" panose="00000500000000000000" pitchFamily="2" charset="0"/>
              </a:rPr>
              <a:t> 2021</a:t>
            </a:r>
          </a:p>
        </p:txBody>
      </p:sp>
      <p:sp>
        <p:nvSpPr>
          <p:cNvPr id="20" name="CaixaDeTexto 19">
            <a:extLst>
              <a:ext uri="{FF2B5EF4-FFF2-40B4-BE49-F238E27FC236}">
                <a16:creationId xmlns:a16="http://schemas.microsoft.com/office/drawing/2014/main" id="{65088231-A54C-5598-B9EB-6EF62C80C001}"/>
              </a:ext>
            </a:extLst>
          </p:cNvPr>
          <p:cNvSpPr txBox="1"/>
          <p:nvPr/>
        </p:nvSpPr>
        <p:spPr>
          <a:xfrm>
            <a:off x="5491329" y="1793002"/>
            <a:ext cx="3028191" cy="861774"/>
          </a:xfrm>
          <a:prstGeom prst="rect">
            <a:avLst/>
          </a:prstGeom>
          <a:noFill/>
        </p:spPr>
        <p:txBody>
          <a:bodyPr wrap="square" rtlCol="0">
            <a:spAutoFit/>
          </a:bodyPr>
          <a:lstStyle/>
          <a:p>
            <a:r>
              <a:rPr lang="es-419" b="1" dirty="0">
                <a:solidFill>
                  <a:srgbClr val="0039A6"/>
                </a:solidFill>
                <a:latin typeface="Montserrat" panose="00000500000000000000" pitchFamily="2" charset="0"/>
                <a:cs typeface="Calibri" panose="020F0502020204030204" pitchFamily="34" charset="0"/>
              </a:rPr>
              <a:t>Tasa de crecimiento de la población </a:t>
            </a:r>
          </a:p>
          <a:p>
            <a:r>
              <a:rPr lang="es-419" sz="1400" dirty="0">
                <a:solidFill>
                  <a:srgbClr val="0039A6"/>
                </a:solidFill>
                <a:latin typeface="Montserrat" panose="00000500000000000000" pitchFamily="2" charset="0"/>
                <a:cs typeface="Calibri" panose="020F0502020204030204" pitchFamily="34" charset="0"/>
              </a:rPr>
              <a:t>(% anual) 2020/2021</a:t>
            </a:r>
            <a:endParaRPr lang="pt-BR" sz="1400" dirty="0">
              <a:solidFill>
                <a:srgbClr val="0039A6"/>
              </a:solidFill>
              <a:latin typeface="Montserrat" panose="00000500000000000000" pitchFamily="2" charset="0"/>
            </a:endParaRPr>
          </a:p>
        </p:txBody>
      </p:sp>
      <p:sp>
        <p:nvSpPr>
          <p:cNvPr id="21" name="CaixaDeTexto 20">
            <a:extLst>
              <a:ext uri="{FF2B5EF4-FFF2-40B4-BE49-F238E27FC236}">
                <a16:creationId xmlns:a16="http://schemas.microsoft.com/office/drawing/2014/main" id="{86AC4C98-84FB-519F-418B-8CF3A9FAA56C}"/>
              </a:ext>
            </a:extLst>
          </p:cNvPr>
          <p:cNvSpPr txBox="1"/>
          <p:nvPr/>
        </p:nvSpPr>
        <p:spPr>
          <a:xfrm>
            <a:off x="5752933" y="3291366"/>
            <a:ext cx="2696900" cy="707886"/>
          </a:xfrm>
          <a:prstGeom prst="rect">
            <a:avLst/>
          </a:prstGeom>
          <a:noFill/>
        </p:spPr>
        <p:txBody>
          <a:bodyPr wrap="square" rtlCol="0">
            <a:spAutoFit/>
          </a:bodyPr>
          <a:lstStyle/>
          <a:p>
            <a:r>
              <a:rPr lang="pt-BR" sz="2000" b="1" dirty="0">
                <a:solidFill>
                  <a:schemeClr val="bg1"/>
                </a:solidFill>
                <a:latin typeface="Montserrat" panose="00000500000000000000" pitchFamily="2" charset="0"/>
              </a:rPr>
              <a:t>PIB (</a:t>
            </a:r>
            <a:r>
              <a:rPr lang="pt-BR" sz="2000" b="1" dirty="0" err="1">
                <a:solidFill>
                  <a:schemeClr val="bg1"/>
                </a:solidFill>
                <a:latin typeface="Montserrat" panose="00000500000000000000" pitchFamily="2" charset="0"/>
              </a:rPr>
              <a:t>actual</a:t>
            </a:r>
            <a:r>
              <a:rPr lang="pt-BR" sz="2000" b="1" dirty="0">
                <a:solidFill>
                  <a:schemeClr val="bg1"/>
                </a:solidFill>
                <a:latin typeface="Montserrat" panose="00000500000000000000" pitchFamily="2" charset="0"/>
              </a:rPr>
              <a:t> US$) 2021</a:t>
            </a:r>
          </a:p>
        </p:txBody>
      </p:sp>
      <p:sp>
        <p:nvSpPr>
          <p:cNvPr id="22" name="CaixaDeTexto 21">
            <a:extLst>
              <a:ext uri="{FF2B5EF4-FFF2-40B4-BE49-F238E27FC236}">
                <a16:creationId xmlns:a16="http://schemas.microsoft.com/office/drawing/2014/main" id="{80D1D173-5C57-5CED-6BB3-A156293380B3}"/>
              </a:ext>
            </a:extLst>
          </p:cNvPr>
          <p:cNvSpPr txBox="1"/>
          <p:nvPr/>
        </p:nvSpPr>
        <p:spPr>
          <a:xfrm>
            <a:off x="5659556" y="4691704"/>
            <a:ext cx="3182107" cy="707886"/>
          </a:xfrm>
          <a:prstGeom prst="rect">
            <a:avLst/>
          </a:prstGeom>
          <a:noFill/>
        </p:spPr>
        <p:txBody>
          <a:bodyPr wrap="square" rtlCol="0">
            <a:spAutoFit/>
          </a:bodyPr>
          <a:lstStyle/>
          <a:p>
            <a:r>
              <a:rPr lang="pt-BR" sz="2000" b="1" dirty="0">
                <a:solidFill>
                  <a:srgbClr val="0039A6"/>
                </a:solidFill>
                <a:latin typeface="Montserrat" panose="00000500000000000000" pitchFamily="2" charset="0"/>
                <a:cs typeface="Calibri" panose="020F0502020204030204" pitchFamily="34" charset="0"/>
              </a:rPr>
              <a:t>PIB </a:t>
            </a:r>
            <a:r>
              <a:rPr lang="pt-BR" sz="2000" b="1" dirty="0" err="1">
                <a:solidFill>
                  <a:srgbClr val="0039A6"/>
                </a:solidFill>
                <a:latin typeface="Montserrat" panose="00000500000000000000" pitchFamily="2" charset="0"/>
                <a:cs typeface="Calibri" panose="020F0502020204030204" pitchFamily="34" charset="0"/>
              </a:rPr>
              <a:t>crecimiento</a:t>
            </a:r>
            <a:r>
              <a:rPr lang="pt-BR" sz="2000" b="1" dirty="0">
                <a:solidFill>
                  <a:srgbClr val="0039A6"/>
                </a:solidFill>
                <a:latin typeface="Montserrat" panose="00000500000000000000" pitchFamily="2" charset="0"/>
                <a:cs typeface="Calibri" panose="020F0502020204030204" pitchFamily="34" charset="0"/>
              </a:rPr>
              <a:t> (anual %) - 2020/2021**</a:t>
            </a:r>
          </a:p>
        </p:txBody>
      </p:sp>
      <p:sp>
        <p:nvSpPr>
          <p:cNvPr id="24" name="CaixaDeTexto 23">
            <a:extLst>
              <a:ext uri="{FF2B5EF4-FFF2-40B4-BE49-F238E27FC236}">
                <a16:creationId xmlns:a16="http://schemas.microsoft.com/office/drawing/2014/main" id="{2CFF9016-8104-B2BE-39BF-DA316542EF28}"/>
              </a:ext>
            </a:extLst>
          </p:cNvPr>
          <p:cNvSpPr txBox="1"/>
          <p:nvPr/>
        </p:nvSpPr>
        <p:spPr>
          <a:xfrm>
            <a:off x="9171638" y="2112621"/>
            <a:ext cx="2696900" cy="338554"/>
          </a:xfrm>
          <a:prstGeom prst="rect">
            <a:avLst/>
          </a:prstGeom>
          <a:noFill/>
        </p:spPr>
        <p:txBody>
          <a:bodyPr wrap="square" rtlCol="0">
            <a:spAutoFit/>
          </a:bodyPr>
          <a:lstStyle/>
          <a:p>
            <a:r>
              <a:rPr lang="pt-BR" sz="1600" dirty="0">
                <a:ln>
                  <a:solidFill>
                    <a:srgbClr val="C00000"/>
                  </a:solidFill>
                </a:ln>
                <a:solidFill>
                  <a:srgbClr val="C00000"/>
                </a:solidFill>
                <a:latin typeface="Montserrat" panose="00000500000000000000" pitchFamily="2" charset="0"/>
              </a:rPr>
              <a:t>0,99%</a:t>
            </a:r>
          </a:p>
        </p:txBody>
      </p:sp>
      <p:sp>
        <p:nvSpPr>
          <p:cNvPr id="26" name="CaixaDeTexto 25">
            <a:extLst>
              <a:ext uri="{FF2B5EF4-FFF2-40B4-BE49-F238E27FC236}">
                <a16:creationId xmlns:a16="http://schemas.microsoft.com/office/drawing/2014/main" id="{A109AEB9-B84B-D38F-3FD8-FB83FA335533}"/>
              </a:ext>
            </a:extLst>
          </p:cNvPr>
          <p:cNvSpPr txBox="1"/>
          <p:nvPr/>
        </p:nvSpPr>
        <p:spPr>
          <a:xfrm>
            <a:off x="9168381" y="3458630"/>
            <a:ext cx="2696900" cy="338554"/>
          </a:xfrm>
          <a:prstGeom prst="rect">
            <a:avLst/>
          </a:prstGeom>
          <a:noFill/>
        </p:spPr>
        <p:txBody>
          <a:bodyPr wrap="square" rtlCol="0">
            <a:spAutoFit/>
          </a:bodyPr>
          <a:lstStyle/>
          <a:p>
            <a:r>
              <a:rPr lang="pt-BR" sz="1600" dirty="0">
                <a:ln>
                  <a:solidFill>
                    <a:srgbClr val="C00000"/>
                  </a:solidFill>
                </a:ln>
                <a:solidFill>
                  <a:srgbClr val="C00000"/>
                </a:solidFill>
                <a:latin typeface="Montserrat" panose="00000500000000000000" pitchFamily="2" charset="0"/>
              </a:rPr>
              <a:t>317.058.508.652</a:t>
            </a:r>
          </a:p>
        </p:txBody>
      </p:sp>
      <p:sp>
        <p:nvSpPr>
          <p:cNvPr id="28" name="CaixaDeTexto 27">
            <a:extLst>
              <a:ext uri="{FF2B5EF4-FFF2-40B4-BE49-F238E27FC236}">
                <a16:creationId xmlns:a16="http://schemas.microsoft.com/office/drawing/2014/main" id="{1C9C1374-D4DA-38A5-52E1-A3D985AF55CF}"/>
              </a:ext>
            </a:extLst>
          </p:cNvPr>
          <p:cNvSpPr txBox="1"/>
          <p:nvPr/>
        </p:nvSpPr>
        <p:spPr>
          <a:xfrm>
            <a:off x="9233496" y="4876370"/>
            <a:ext cx="2696900" cy="338554"/>
          </a:xfrm>
          <a:prstGeom prst="rect">
            <a:avLst/>
          </a:prstGeom>
          <a:noFill/>
        </p:spPr>
        <p:txBody>
          <a:bodyPr wrap="square" rtlCol="0">
            <a:spAutoFit/>
          </a:bodyPr>
          <a:lstStyle/>
          <a:p>
            <a:r>
              <a:rPr lang="pt-BR" sz="1600" dirty="0">
                <a:ln>
                  <a:solidFill>
                    <a:srgbClr val="C00000"/>
                  </a:solidFill>
                </a:ln>
                <a:solidFill>
                  <a:srgbClr val="C00000"/>
                </a:solidFill>
                <a:latin typeface="Montserrat" panose="00000500000000000000" pitchFamily="2" charset="0"/>
              </a:rPr>
              <a:t>11,67%</a:t>
            </a:r>
          </a:p>
        </p:txBody>
      </p:sp>
      <p:sp>
        <p:nvSpPr>
          <p:cNvPr id="11" name="CaixaDeTexto 10">
            <a:extLst>
              <a:ext uri="{FF2B5EF4-FFF2-40B4-BE49-F238E27FC236}">
                <a16:creationId xmlns:a16="http://schemas.microsoft.com/office/drawing/2014/main" id="{7C07F2E8-8C16-9ECA-AD08-54C5F0354F83}"/>
              </a:ext>
            </a:extLst>
          </p:cNvPr>
          <p:cNvSpPr txBox="1"/>
          <p:nvPr/>
        </p:nvSpPr>
        <p:spPr>
          <a:xfrm>
            <a:off x="5594327" y="6113614"/>
            <a:ext cx="6186841" cy="800219"/>
          </a:xfrm>
          <a:prstGeom prst="rect">
            <a:avLst/>
          </a:prstGeom>
          <a:noFill/>
        </p:spPr>
        <p:txBody>
          <a:bodyPr wrap="square" rtlCol="0">
            <a:spAutoFit/>
          </a:bodyPr>
          <a:lstStyle/>
          <a:p>
            <a:pPr marL="0" marR="0" lvl="0" indent="0" rtl="0">
              <a:lnSpc>
                <a:spcPct val="100000"/>
              </a:lnSpc>
              <a:spcBef>
                <a:spcPts val="0"/>
              </a:spcBef>
              <a:spcAft>
                <a:spcPts val="0"/>
              </a:spcAft>
              <a:buNone/>
            </a:pPr>
            <a:r>
              <a:rPr lang="es-419" sz="1400" i="1" dirty="0">
                <a:solidFill>
                  <a:schemeClr val="bg1">
                    <a:lumMod val="95000"/>
                  </a:schemeClr>
                </a:solidFill>
                <a:latin typeface="Montserrat" panose="00000500000000000000" pitchFamily="2" charset="0"/>
                <a:cs typeface="Calibri" panose="020F0502020204030204" pitchFamily="34" charset="0"/>
              </a:rPr>
              <a:t>Fuente: https://data.worldbank.org/ * proyección – tasas 2020/21 ** última información disponible</a:t>
            </a:r>
          </a:p>
          <a:p>
            <a:endParaRPr lang="pt-BR" dirty="0"/>
          </a:p>
        </p:txBody>
      </p:sp>
      <p:pic>
        <p:nvPicPr>
          <p:cNvPr id="10" name="Imagem 9" descr="Forma&#10;&#10;Descrição gerada automaticamente">
            <a:extLst>
              <a:ext uri="{FF2B5EF4-FFF2-40B4-BE49-F238E27FC236}">
                <a16:creationId xmlns:a16="http://schemas.microsoft.com/office/drawing/2014/main" id="{94845823-74D5-0D7C-3F6B-B314F51922E4}"/>
              </a:ext>
            </a:extLst>
          </p:cNvPr>
          <p:cNvPicPr>
            <a:picLocks noChangeAspect="1"/>
          </p:cNvPicPr>
          <p:nvPr/>
        </p:nvPicPr>
        <p:blipFill rotWithShape="1">
          <a:blip r:embed="rId2">
            <a:extLst>
              <a:ext uri="{28A0092B-C50C-407E-A947-70E740481C1C}">
                <a14:useLocalDpi xmlns:a14="http://schemas.microsoft.com/office/drawing/2010/main" val="0"/>
              </a:ext>
            </a:extLst>
          </a:blip>
          <a:srcRect t="27286" b="38269"/>
          <a:stretch/>
        </p:blipFill>
        <p:spPr>
          <a:xfrm rot="16200000">
            <a:off x="-3173338" y="3173337"/>
            <a:ext cx="6858001" cy="511325"/>
          </a:xfrm>
          <a:prstGeom prst="rect">
            <a:avLst/>
          </a:prstGeom>
        </p:spPr>
      </p:pic>
      <p:sp>
        <p:nvSpPr>
          <p:cNvPr id="12" name="CaixaDeTexto 11">
            <a:extLst>
              <a:ext uri="{FF2B5EF4-FFF2-40B4-BE49-F238E27FC236}">
                <a16:creationId xmlns:a16="http://schemas.microsoft.com/office/drawing/2014/main" id="{B2D57FA4-C2BE-63A5-3D79-72EA057B820C}"/>
              </a:ext>
            </a:extLst>
          </p:cNvPr>
          <p:cNvSpPr txBox="1"/>
          <p:nvPr/>
        </p:nvSpPr>
        <p:spPr>
          <a:xfrm>
            <a:off x="9168381" y="593956"/>
            <a:ext cx="2696900" cy="338554"/>
          </a:xfrm>
          <a:prstGeom prst="rect">
            <a:avLst/>
          </a:prstGeom>
          <a:noFill/>
        </p:spPr>
        <p:txBody>
          <a:bodyPr wrap="square" rtlCol="0">
            <a:spAutoFit/>
          </a:bodyPr>
          <a:lstStyle/>
          <a:p>
            <a:r>
              <a:rPr lang="pt-BR" sz="1600" dirty="0">
                <a:ln>
                  <a:solidFill>
                    <a:srgbClr val="C00000"/>
                  </a:solidFill>
                </a:ln>
                <a:solidFill>
                  <a:srgbClr val="C00000"/>
                </a:solidFill>
                <a:latin typeface="Montserrat" panose="00000500000000000000" pitchFamily="2" charset="0"/>
              </a:rPr>
              <a:t>19,7 </a:t>
            </a:r>
            <a:r>
              <a:rPr lang="pt-BR" sz="1600" dirty="0" err="1">
                <a:ln>
                  <a:solidFill>
                    <a:srgbClr val="C00000"/>
                  </a:solidFill>
                </a:ln>
                <a:solidFill>
                  <a:srgbClr val="C00000"/>
                </a:solidFill>
                <a:latin typeface="Montserrat" panose="00000500000000000000" pitchFamily="2" charset="0"/>
              </a:rPr>
              <a:t>millones</a:t>
            </a:r>
            <a:endParaRPr lang="pt-BR" sz="1600" dirty="0">
              <a:ln>
                <a:solidFill>
                  <a:srgbClr val="C00000"/>
                </a:solidFill>
              </a:ln>
              <a:solidFill>
                <a:srgbClr val="C00000"/>
              </a:solidFill>
              <a:latin typeface="Montserrat" panose="00000500000000000000" pitchFamily="2" charset="0"/>
            </a:endParaRPr>
          </a:p>
        </p:txBody>
      </p:sp>
      <p:sp>
        <p:nvSpPr>
          <p:cNvPr id="14" name="Retângulo 13">
            <a:extLst>
              <a:ext uri="{FF2B5EF4-FFF2-40B4-BE49-F238E27FC236}">
                <a16:creationId xmlns:a16="http://schemas.microsoft.com/office/drawing/2014/main" id="{8A877AE8-320F-327A-75A6-56F44FB319F7}"/>
              </a:ext>
            </a:extLst>
          </p:cNvPr>
          <p:cNvSpPr/>
          <p:nvPr/>
        </p:nvSpPr>
        <p:spPr>
          <a:xfrm>
            <a:off x="0" y="5084498"/>
            <a:ext cx="285829" cy="1240102"/>
          </a:xfrm>
          <a:prstGeom prst="rect">
            <a:avLst/>
          </a:prstGeom>
          <a:solidFill>
            <a:srgbClr val="0039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Cantos Arredondados 4">
            <a:extLst>
              <a:ext uri="{FF2B5EF4-FFF2-40B4-BE49-F238E27FC236}">
                <a16:creationId xmlns:a16="http://schemas.microsoft.com/office/drawing/2014/main" id="{25055ADD-7A40-5BE8-9AB5-8DA38FC45208}"/>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84</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7" name="Retângulo: Cantos Arredondados 6">
            <a:hlinkClick r:id="rId3" action="ppaction://hlinksldjump"/>
            <a:extLst>
              <a:ext uri="{FF2B5EF4-FFF2-40B4-BE49-F238E27FC236}">
                <a16:creationId xmlns:a16="http://schemas.microsoft.com/office/drawing/2014/main" id="{635A8CD6-D211-4BAF-7782-809294A8FB2D}"/>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83453723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tângulo 35">
            <a:extLst>
              <a:ext uri="{FF2B5EF4-FFF2-40B4-BE49-F238E27FC236}">
                <a16:creationId xmlns:a16="http://schemas.microsoft.com/office/drawing/2014/main" id="{58C95D0F-95FD-620D-AF0C-0F704AB56E53}"/>
              </a:ext>
            </a:extLst>
          </p:cNvPr>
          <p:cNvSpPr/>
          <p:nvPr/>
        </p:nvSpPr>
        <p:spPr>
          <a:xfrm>
            <a:off x="5372100" y="-266700"/>
            <a:ext cx="2797100" cy="7391400"/>
          </a:xfrm>
          <a:prstGeom prst="rect">
            <a:avLst/>
          </a:prstGeom>
          <a:solidFill>
            <a:srgbClr val="C00000"/>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Retângulo 29">
            <a:extLst>
              <a:ext uri="{FF2B5EF4-FFF2-40B4-BE49-F238E27FC236}">
                <a16:creationId xmlns:a16="http://schemas.microsoft.com/office/drawing/2014/main" id="{92FDF75F-FC0D-2CD5-E4D2-33FCE5373033}"/>
              </a:ext>
            </a:extLst>
          </p:cNvPr>
          <p:cNvSpPr/>
          <p:nvPr/>
        </p:nvSpPr>
        <p:spPr>
          <a:xfrm>
            <a:off x="8175170" y="3548269"/>
            <a:ext cx="4016830" cy="3309731"/>
          </a:xfrm>
          <a:prstGeom prst="rect">
            <a:avLst/>
          </a:prstGeom>
          <a:solidFill>
            <a:srgbClr val="0039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9" name="Retângulo 28">
            <a:extLst>
              <a:ext uri="{FF2B5EF4-FFF2-40B4-BE49-F238E27FC236}">
                <a16:creationId xmlns:a16="http://schemas.microsoft.com/office/drawing/2014/main" id="{B0E14FCB-C8D3-9F33-8AD9-E892E02481FE}"/>
              </a:ext>
            </a:extLst>
          </p:cNvPr>
          <p:cNvSpPr/>
          <p:nvPr/>
        </p:nvSpPr>
        <p:spPr>
          <a:xfrm>
            <a:off x="8175170" y="0"/>
            <a:ext cx="4016825" cy="3548269"/>
          </a:xfrm>
          <a:prstGeom prst="rect">
            <a:avLst/>
          </a:prstGeom>
          <a:solidFill>
            <a:srgbClr val="0027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 name="CaixaDeTexto 1">
            <a:extLst>
              <a:ext uri="{FF2B5EF4-FFF2-40B4-BE49-F238E27FC236}">
                <a16:creationId xmlns:a16="http://schemas.microsoft.com/office/drawing/2014/main" id="{4F70FA0D-05FA-1B6A-D3A6-61D3E37E2374}"/>
              </a:ext>
            </a:extLst>
          </p:cNvPr>
          <p:cNvSpPr txBox="1"/>
          <p:nvPr/>
        </p:nvSpPr>
        <p:spPr>
          <a:xfrm>
            <a:off x="1481679" y="2891537"/>
            <a:ext cx="3690434"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0039A6"/>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0039A6"/>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0039A6"/>
                </a:solidFill>
                <a:latin typeface="Montserrat" panose="00000500000000000000" pitchFamily="2" charset="0"/>
                <a:cs typeface="Segoe UI" panose="020B0502040204020203" pitchFamily="34" charset="0"/>
              </a:rPr>
              <a:t>GLA,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0039A6"/>
                </a:solidFill>
                <a:latin typeface="Montserrat" panose="00000500000000000000" pitchFamily="2" charset="0"/>
                <a:cs typeface="Segoe UI" panose="020B0502040204020203" pitchFamily="34" charset="0"/>
              </a:rPr>
              <a:t>Indicadores</a:t>
            </a:r>
          </a:p>
        </p:txBody>
      </p:sp>
      <p:sp>
        <p:nvSpPr>
          <p:cNvPr id="3" name="Elipse 2">
            <a:extLst>
              <a:ext uri="{FF2B5EF4-FFF2-40B4-BE49-F238E27FC236}">
                <a16:creationId xmlns:a16="http://schemas.microsoft.com/office/drawing/2014/main" id="{7D640E71-6146-68E9-FBE2-20B6F6C18756}"/>
              </a:ext>
            </a:extLst>
          </p:cNvPr>
          <p:cNvSpPr/>
          <p:nvPr/>
        </p:nvSpPr>
        <p:spPr>
          <a:xfrm>
            <a:off x="1144042" y="296368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09555" y="-174997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Google Shape;96;p7">
            <a:extLst>
              <a:ext uri="{FF2B5EF4-FFF2-40B4-BE49-F238E27FC236}">
                <a16:creationId xmlns:a16="http://schemas.microsoft.com/office/drawing/2014/main" id="{C3CEF6C2-77D7-2269-6F08-09B60D4DA5E9}"/>
              </a:ext>
            </a:extLst>
          </p:cNvPr>
          <p:cNvSpPr txBox="1"/>
          <p:nvPr/>
        </p:nvSpPr>
        <p:spPr>
          <a:xfrm>
            <a:off x="1313793" y="6379020"/>
            <a:ext cx="2880892" cy="246181"/>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rPr>
              <a:t>Fuente: </a:t>
            </a: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hlinkClick r:id="rId2"/>
              </a:rPr>
              <a:t>https://data.worldbank.org/</a:t>
            </a: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rPr>
              <a:t>   CENSO CLICC</a:t>
            </a:r>
            <a:endParaRPr i="1" dirty="0">
              <a:latin typeface="Calibri" panose="020F0502020204030204" pitchFamily="34" charset="0"/>
              <a:cs typeface="Calibri" panose="020F0502020204030204" pitchFamily="34" charset="0"/>
            </a:endParaRPr>
          </a:p>
        </p:txBody>
      </p:sp>
      <p:sp>
        <p:nvSpPr>
          <p:cNvPr id="12" name="Retângulo: Cantos Arredondados 11">
            <a:extLst>
              <a:ext uri="{FF2B5EF4-FFF2-40B4-BE49-F238E27FC236}">
                <a16:creationId xmlns:a16="http://schemas.microsoft.com/office/drawing/2014/main" id="{D6B92C88-16E2-BE03-F724-3A9D43E64BDE}"/>
              </a:ext>
            </a:extLst>
          </p:cNvPr>
          <p:cNvSpPr/>
          <p:nvPr/>
        </p:nvSpPr>
        <p:spPr>
          <a:xfrm>
            <a:off x="5678935" y="1226287"/>
            <a:ext cx="2490265"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chemeClr val="bg1"/>
                </a:solidFill>
                <a:latin typeface="Montserrat" panose="00000500000000000000" pitchFamily="2" charset="0"/>
                <a:cs typeface="Calibri" panose="020F0502020204030204" pitchFamily="34" charset="0"/>
              </a:rPr>
              <a:t>Centros </a:t>
            </a:r>
          </a:p>
          <a:p>
            <a:r>
              <a:rPr lang="pt-BR" b="1" dirty="0" err="1">
                <a:solidFill>
                  <a:schemeClr val="bg1"/>
                </a:solidFill>
                <a:latin typeface="Montserrat" panose="00000500000000000000" pitchFamily="2" charset="0"/>
                <a:cs typeface="Calibri" panose="020F0502020204030204" pitchFamily="34" charset="0"/>
              </a:rPr>
              <a:t>Comerciales</a:t>
            </a:r>
            <a:r>
              <a:rPr lang="pt-BR" b="1" dirty="0">
                <a:solidFill>
                  <a:schemeClr val="bg1"/>
                </a:solidFill>
                <a:latin typeface="Montserrat" panose="00000500000000000000" pitchFamily="2" charset="0"/>
                <a:cs typeface="Calibri" panose="020F0502020204030204" pitchFamily="34" charset="0"/>
              </a:rPr>
              <a:t> filiados</a:t>
            </a:r>
          </a:p>
          <a:p>
            <a:endParaRPr lang="pt-BR" b="1" dirty="0">
              <a:solidFill>
                <a:schemeClr val="bg1"/>
              </a:solidFill>
              <a:latin typeface="Montserrat" panose="00000500000000000000" pitchFamily="2" charset="0"/>
              <a:cs typeface="Calibri" panose="020F0502020204030204" pitchFamily="34" charset="0"/>
            </a:endParaRPr>
          </a:p>
          <a:p>
            <a:r>
              <a:rPr lang="pt-BR" sz="4000" b="1" dirty="0">
                <a:solidFill>
                  <a:schemeClr val="bg1"/>
                </a:solidFill>
                <a:latin typeface="Montserrat" panose="00000500000000000000" pitchFamily="2" charset="0"/>
                <a:cs typeface="Calibri" panose="020F0502020204030204" pitchFamily="34" charset="0"/>
              </a:rPr>
              <a:t>63</a:t>
            </a:r>
          </a:p>
        </p:txBody>
      </p:sp>
      <p:sp>
        <p:nvSpPr>
          <p:cNvPr id="13" name="Retângulo: Cantos Arredondados 12">
            <a:extLst>
              <a:ext uri="{FF2B5EF4-FFF2-40B4-BE49-F238E27FC236}">
                <a16:creationId xmlns:a16="http://schemas.microsoft.com/office/drawing/2014/main" id="{FE1B52E7-A0EB-C539-999C-492188A67872}"/>
              </a:ext>
            </a:extLst>
          </p:cNvPr>
          <p:cNvSpPr/>
          <p:nvPr/>
        </p:nvSpPr>
        <p:spPr>
          <a:xfrm>
            <a:off x="5678935" y="4802912"/>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chemeClr val="bg1"/>
                </a:solidFill>
                <a:latin typeface="Montserrat" panose="00000500000000000000" pitchFamily="2" charset="0"/>
                <a:cs typeface="Calibri" panose="020F0502020204030204" pitchFamily="34" charset="0"/>
              </a:rPr>
              <a:t>GLA m² </a:t>
            </a:r>
          </a:p>
          <a:p>
            <a:r>
              <a:rPr lang="pt-BR" sz="3200" b="1" dirty="0">
                <a:solidFill>
                  <a:schemeClr val="bg1"/>
                </a:solidFill>
                <a:latin typeface="Montserrat" panose="00000500000000000000" pitchFamily="2" charset="0"/>
                <a:cs typeface="Calibri" panose="020F0502020204030204" pitchFamily="34" charset="0"/>
              </a:rPr>
              <a:t>3.908.000</a:t>
            </a:r>
          </a:p>
        </p:txBody>
      </p:sp>
      <p:sp>
        <p:nvSpPr>
          <p:cNvPr id="14" name="Retângulo: Cantos Arredondados 13">
            <a:extLst>
              <a:ext uri="{FF2B5EF4-FFF2-40B4-BE49-F238E27FC236}">
                <a16:creationId xmlns:a16="http://schemas.microsoft.com/office/drawing/2014/main" id="{3BD5E0C4-5562-A1F0-2BDB-272F6688ED44}"/>
              </a:ext>
            </a:extLst>
          </p:cNvPr>
          <p:cNvSpPr/>
          <p:nvPr/>
        </p:nvSpPr>
        <p:spPr>
          <a:xfrm>
            <a:off x="8470601" y="562368"/>
            <a:ext cx="3420000"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latin typeface="Montserrat" panose="00000500000000000000" pitchFamily="2" charset="0"/>
                <a:cs typeface="Calibri" panose="020F0502020204030204" pitchFamily="34" charset="0"/>
              </a:rPr>
              <a:t>Habitantes / Centro comercial</a:t>
            </a:r>
          </a:p>
          <a:p>
            <a:r>
              <a:rPr lang="pt-BR" sz="3200" b="1" dirty="0">
                <a:latin typeface="Montserrat" panose="00000500000000000000" pitchFamily="2" charset="0"/>
                <a:cs typeface="Calibri" panose="020F0502020204030204" pitchFamily="34" charset="0"/>
              </a:rPr>
              <a:t>312.492</a:t>
            </a:r>
          </a:p>
        </p:txBody>
      </p:sp>
      <p:sp>
        <p:nvSpPr>
          <p:cNvPr id="16" name="Retângulo: Cantos Arredondados 15">
            <a:extLst>
              <a:ext uri="{FF2B5EF4-FFF2-40B4-BE49-F238E27FC236}">
                <a16:creationId xmlns:a16="http://schemas.microsoft.com/office/drawing/2014/main" id="{519CBC2E-D55A-F345-E7CF-E8EBCF5A0063}"/>
              </a:ext>
            </a:extLst>
          </p:cNvPr>
          <p:cNvSpPr/>
          <p:nvPr/>
        </p:nvSpPr>
        <p:spPr>
          <a:xfrm>
            <a:off x="8701769" y="3956444"/>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latin typeface="Montserrat" panose="00000500000000000000" pitchFamily="2" charset="0"/>
                <a:cs typeface="Calibri" panose="020F0502020204030204" pitchFamily="34" charset="0"/>
              </a:rPr>
              <a:t>Habitantes / m² de GLA </a:t>
            </a:r>
          </a:p>
          <a:p>
            <a:r>
              <a:rPr lang="pt-BR" sz="3200" b="1" dirty="0">
                <a:latin typeface="Montserrat" panose="00000500000000000000" pitchFamily="2" charset="0"/>
                <a:cs typeface="Calibri" panose="020F0502020204030204" pitchFamily="34" charset="0"/>
              </a:rPr>
              <a:t>5</a:t>
            </a:r>
          </a:p>
        </p:txBody>
      </p:sp>
      <p:sp>
        <p:nvSpPr>
          <p:cNvPr id="23" name="Retângulo: Cantos Arredondados 22">
            <a:extLst>
              <a:ext uri="{FF2B5EF4-FFF2-40B4-BE49-F238E27FC236}">
                <a16:creationId xmlns:a16="http://schemas.microsoft.com/office/drawing/2014/main" id="{97C29DF5-C8B9-A261-1017-ECBA8D193F58}"/>
              </a:ext>
            </a:extLst>
          </p:cNvPr>
          <p:cNvSpPr/>
          <p:nvPr/>
        </p:nvSpPr>
        <p:spPr>
          <a:xfrm>
            <a:off x="8440393" y="1928175"/>
            <a:ext cx="3420000"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latin typeface="Montserrat" panose="00000500000000000000" pitchFamily="2" charset="0"/>
                <a:cs typeface="Calibri" panose="020F0502020204030204" pitchFamily="34" charset="0"/>
              </a:rPr>
              <a:t>PIB (US$) / Centros </a:t>
            </a:r>
            <a:r>
              <a:rPr lang="pt-BR" sz="1400" b="1" dirty="0" err="1">
                <a:latin typeface="Montserrat" panose="00000500000000000000" pitchFamily="2" charset="0"/>
                <a:cs typeface="Calibri" panose="020F0502020204030204" pitchFamily="34" charset="0"/>
              </a:rPr>
              <a:t>comerciales</a:t>
            </a:r>
            <a:endParaRPr lang="pt-BR" sz="1400" b="1" dirty="0">
              <a:latin typeface="Montserrat" panose="00000500000000000000" pitchFamily="2" charset="0"/>
              <a:cs typeface="Calibri" panose="020F0502020204030204" pitchFamily="34" charset="0"/>
            </a:endParaRPr>
          </a:p>
          <a:p>
            <a:r>
              <a:rPr lang="pt-BR" sz="3200" b="1" dirty="0">
                <a:latin typeface="Montserrat" panose="00000500000000000000" pitchFamily="2" charset="0"/>
                <a:cs typeface="Calibri" panose="020F0502020204030204" pitchFamily="34" charset="0"/>
              </a:rPr>
              <a:t>5.032.674.741</a:t>
            </a:r>
          </a:p>
        </p:txBody>
      </p:sp>
      <p:sp>
        <p:nvSpPr>
          <p:cNvPr id="25" name="Retângulo: Cantos Arredondados 24">
            <a:extLst>
              <a:ext uri="{FF2B5EF4-FFF2-40B4-BE49-F238E27FC236}">
                <a16:creationId xmlns:a16="http://schemas.microsoft.com/office/drawing/2014/main" id="{2A7A889A-D757-1637-ADFF-FAFB8AC31A95}"/>
              </a:ext>
            </a:extLst>
          </p:cNvPr>
          <p:cNvSpPr/>
          <p:nvPr/>
        </p:nvSpPr>
        <p:spPr>
          <a:xfrm>
            <a:off x="8701769" y="5371169"/>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latin typeface="Montserrat" panose="00000500000000000000" pitchFamily="2" charset="0"/>
                <a:cs typeface="Calibri" panose="020F0502020204030204" pitchFamily="34" charset="0"/>
              </a:rPr>
              <a:t>PIB (US$) / m² de GLA </a:t>
            </a:r>
          </a:p>
          <a:p>
            <a:r>
              <a:rPr lang="pt-BR" sz="3200" b="1" dirty="0">
                <a:latin typeface="Montserrat" panose="00000500000000000000" pitchFamily="2" charset="0"/>
                <a:cs typeface="Calibri" panose="020F0502020204030204" pitchFamily="34" charset="0"/>
              </a:rPr>
              <a:t>81.123</a:t>
            </a:r>
          </a:p>
        </p:txBody>
      </p:sp>
      <p:pic>
        <p:nvPicPr>
          <p:cNvPr id="6" name="Imagem 5" descr="Forma&#10;&#10;Descrição gerada automaticamente">
            <a:extLst>
              <a:ext uri="{FF2B5EF4-FFF2-40B4-BE49-F238E27FC236}">
                <a16:creationId xmlns:a16="http://schemas.microsoft.com/office/drawing/2014/main" id="{8D3FF743-95D1-5CAE-FEAE-52D7C73B82E6}"/>
              </a:ext>
            </a:extLst>
          </p:cNvPr>
          <p:cNvPicPr>
            <a:picLocks noChangeAspect="1"/>
          </p:cNvPicPr>
          <p:nvPr/>
        </p:nvPicPr>
        <p:blipFill rotWithShape="1">
          <a:blip r:embed="rId3">
            <a:extLst>
              <a:ext uri="{28A0092B-C50C-407E-A947-70E740481C1C}">
                <a14:useLocalDpi xmlns:a14="http://schemas.microsoft.com/office/drawing/2010/main" val="0"/>
              </a:ext>
            </a:extLst>
          </a:blip>
          <a:srcRect t="27286" b="38269"/>
          <a:stretch/>
        </p:blipFill>
        <p:spPr>
          <a:xfrm rot="16200000">
            <a:off x="-3173338" y="3173337"/>
            <a:ext cx="6858001" cy="511325"/>
          </a:xfrm>
          <a:prstGeom prst="rect">
            <a:avLst/>
          </a:prstGeom>
        </p:spPr>
      </p:pic>
      <p:sp>
        <p:nvSpPr>
          <p:cNvPr id="7" name="Retângulo 6">
            <a:extLst>
              <a:ext uri="{FF2B5EF4-FFF2-40B4-BE49-F238E27FC236}">
                <a16:creationId xmlns:a16="http://schemas.microsoft.com/office/drawing/2014/main" id="{96EF16AD-3734-5080-1342-74334BC73F30}"/>
              </a:ext>
            </a:extLst>
          </p:cNvPr>
          <p:cNvSpPr/>
          <p:nvPr/>
        </p:nvSpPr>
        <p:spPr>
          <a:xfrm>
            <a:off x="0" y="5084498"/>
            <a:ext cx="285829" cy="1240102"/>
          </a:xfrm>
          <a:prstGeom prst="rect">
            <a:avLst/>
          </a:prstGeom>
          <a:solidFill>
            <a:srgbClr val="0039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Cantos Arredondados 4">
            <a:extLst>
              <a:ext uri="{FF2B5EF4-FFF2-40B4-BE49-F238E27FC236}">
                <a16:creationId xmlns:a16="http://schemas.microsoft.com/office/drawing/2014/main" id="{1C2C1BEB-8B7B-4285-2294-FAA34AA15E5B}"/>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85</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8" name="Retângulo: Cantos Arredondados 7">
            <a:hlinkClick r:id="rId4" action="ppaction://hlinksldjump"/>
            <a:extLst>
              <a:ext uri="{FF2B5EF4-FFF2-40B4-BE49-F238E27FC236}">
                <a16:creationId xmlns:a16="http://schemas.microsoft.com/office/drawing/2014/main" id="{BE3FA552-A81D-D2C5-F0F4-261DA69AC5AB}"/>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513222146"/>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Retângulo 79">
            <a:extLst>
              <a:ext uri="{FF2B5EF4-FFF2-40B4-BE49-F238E27FC236}">
                <a16:creationId xmlns:a16="http://schemas.microsoft.com/office/drawing/2014/main" id="{B1DF88CE-9BE0-4F03-3703-F7E239EC52A5}"/>
              </a:ext>
            </a:extLst>
          </p:cNvPr>
          <p:cNvSpPr/>
          <p:nvPr/>
        </p:nvSpPr>
        <p:spPr>
          <a:xfrm>
            <a:off x="5155674" y="5148528"/>
            <a:ext cx="7036326" cy="1709472"/>
          </a:xfrm>
          <a:prstGeom prst="rect">
            <a:avLst/>
          </a:prstGeom>
          <a:solidFill>
            <a:srgbClr val="002776"/>
          </a:solidFill>
          <a:ln>
            <a:solidFill>
              <a:srgbClr val="00277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CaixaDeTexto 4">
            <a:extLst>
              <a:ext uri="{FF2B5EF4-FFF2-40B4-BE49-F238E27FC236}">
                <a16:creationId xmlns:a16="http://schemas.microsoft.com/office/drawing/2014/main" id="{B0D164EE-A054-E2AF-E300-17E55C3897FB}"/>
              </a:ext>
            </a:extLst>
          </p:cNvPr>
          <p:cNvSpPr txBox="1"/>
          <p:nvPr/>
        </p:nvSpPr>
        <p:spPr>
          <a:xfrm>
            <a:off x="955300" y="4350720"/>
            <a:ext cx="3880456" cy="1923604"/>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lvl="0" algn="l">
              <a:defRPr/>
            </a:pPr>
            <a:r>
              <a:rPr lang="es-419" sz="2800" b="1" dirty="0">
                <a:solidFill>
                  <a:srgbClr val="0039A6"/>
                </a:solidFill>
                <a:latin typeface="Montserrat" panose="00000500000000000000" pitchFamily="2" charset="0"/>
                <a:cs typeface="Segoe UI" panose="020B0502040204020203" pitchFamily="34" charset="0"/>
              </a:rPr>
              <a:t>Formatos de centros comerciales y su participación según m2 arrendables</a:t>
            </a:r>
          </a:p>
        </p:txBody>
      </p:sp>
      <p:sp>
        <p:nvSpPr>
          <p:cNvPr id="6" name="Elipse 5">
            <a:extLst>
              <a:ext uri="{FF2B5EF4-FFF2-40B4-BE49-F238E27FC236}">
                <a16:creationId xmlns:a16="http://schemas.microsoft.com/office/drawing/2014/main" id="{AAAC7E37-8D5E-B739-0AC6-98D5961C85A4}"/>
              </a:ext>
            </a:extLst>
          </p:cNvPr>
          <p:cNvSpPr/>
          <p:nvPr/>
        </p:nvSpPr>
        <p:spPr>
          <a:xfrm>
            <a:off x="657640" y="4978049"/>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7" name="Imagem 6" descr="Forma&#10;&#10;Descrição gerada automaticamente">
            <a:extLst>
              <a:ext uri="{FF2B5EF4-FFF2-40B4-BE49-F238E27FC236}">
                <a16:creationId xmlns:a16="http://schemas.microsoft.com/office/drawing/2014/main" id="{B99BEAE8-7AE4-11EB-82CC-878BF8E1C8D6}"/>
              </a:ext>
            </a:extLst>
          </p:cNvPr>
          <p:cNvPicPr>
            <a:picLocks noChangeAspect="1"/>
          </p:cNvPicPr>
          <p:nvPr/>
        </p:nvPicPr>
        <p:blipFill rotWithShape="1">
          <a:blip r:embed="rId2">
            <a:extLst>
              <a:ext uri="{28A0092B-C50C-407E-A947-70E740481C1C}">
                <a14:useLocalDpi xmlns:a14="http://schemas.microsoft.com/office/drawing/2010/main" val="0"/>
              </a:ext>
            </a:extLst>
          </a:blip>
          <a:srcRect t="27286" b="38269"/>
          <a:stretch/>
        </p:blipFill>
        <p:spPr>
          <a:xfrm rot="16200000">
            <a:off x="-3173338" y="3173337"/>
            <a:ext cx="6858001" cy="511325"/>
          </a:xfrm>
          <a:prstGeom prst="rect">
            <a:avLst/>
          </a:prstGeom>
        </p:spPr>
      </p:pic>
      <p:sp>
        <p:nvSpPr>
          <p:cNvPr id="8" name="object 23">
            <a:extLst>
              <a:ext uri="{FF2B5EF4-FFF2-40B4-BE49-F238E27FC236}">
                <a16:creationId xmlns:a16="http://schemas.microsoft.com/office/drawing/2014/main" id="{C96422D5-6156-5037-8574-CBA23C9A1C21}"/>
              </a:ext>
            </a:extLst>
          </p:cNvPr>
          <p:cNvSpPr txBox="1"/>
          <p:nvPr/>
        </p:nvSpPr>
        <p:spPr>
          <a:xfrm>
            <a:off x="5459150" y="3441906"/>
            <a:ext cx="3534064" cy="351353"/>
          </a:xfrm>
          <a:prstGeom prst="rect">
            <a:avLst/>
          </a:prstGeom>
        </p:spPr>
        <p:txBody>
          <a:bodyPr vert="horz" wrap="square" lIns="0" tIns="12700" rIns="0" bIns="0" rtlCol="0">
            <a:spAutoFit/>
          </a:bodyPr>
          <a:lstStyle/>
          <a:p>
            <a:pPr marL="12700">
              <a:lnSpc>
                <a:spcPct val="100000"/>
              </a:lnSpc>
              <a:spcBef>
                <a:spcPts val="100"/>
              </a:spcBef>
            </a:pPr>
            <a:r>
              <a:rPr sz="1100" b="1" spc="45" dirty="0">
                <a:solidFill>
                  <a:schemeClr val="tx1">
                    <a:lumMod val="95000"/>
                    <a:lumOff val="5000"/>
                  </a:schemeClr>
                </a:solidFill>
                <a:latin typeface="Montserrat" panose="00000500000000000000" pitchFamily="2" charset="0"/>
                <a:cs typeface="Arial"/>
              </a:rPr>
              <a:t>Metros</a:t>
            </a:r>
            <a:r>
              <a:rPr sz="1100" b="1" spc="-10" dirty="0">
                <a:solidFill>
                  <a:schemeClr val="tx1">
                    <a:lumMod val="95000"/>
                    <a:lumOff val="5000"/>
                  </a:schemeClr>
                </a:solidFill>
                <a:latin typeface="Montserrat" panose="00000500000000000000" pitchFamily="2" charset="0"/>
                <a:cs typeface="Arial"/>
              </a:rPr>
              <a:t> </a:t>
            </a:r>
            <a:r>
              <a:rPr sz="1100" b="1" spc="10" dirty="0">
                <a:solidFill>
                  <a:schemeClr val="tx1">
                    <a:lumMod val="95000"/>
                    <a:lumOff val="5000"/>
                  </a:schemeClr>
                </a:solidFill>
                <a:latin typeface="Montserrat" panose="00000500000000000000" pitchFamily="2" charset="0"/>
                <a:cs typeface="Arial"/>
              </a:rPr>
              <a:t>cuadrados</a:t>
            </a:r>
            <a:r>
              <a:rPr sz="1100" b="1" spc="-10" dirty="0">
                <a:solidFill>
                  <a:schemeClr val="tx1">
                    <a:lumMod val="95000"/>
                    <a:lumOff val="5000"/>
                  </a:schemeClr>
                </a:solidFill>
                <a:latin typeface="Montserrat" panose="00000500000000000000" pitchFamily="2" charset="0"/>
                <a:cs typeface="Arial"/>
              </a:rPr>
              <a:t> </a:t>
            </a:r>
            <a:r>
              <a:rPr sz="1100" b="1" spc="-55" dirty="0">
                <a:solidFill>
                  <a:schemeClr val="tx1">
                    <a:lumMod val="95000"/>
                    <a:lumOff val="5000"/>
                  </a:schemeClr>
                </a:solidFill>
                <a:latin typeface="Montserrat" panose="00000500000000000000" pitchFamily="2" charset="0"/>
                <a:cs typeface="Arial"/>
              </a:rPr>
              <a:t>GLA</a:t>
            </a:r>
            <a:r>
              <a:rPr sz="1100" b="1" spc="-5" dirty="0">
                <a:solidFill>
                  <a:schemeClr val="tx1">
                    <a:lumMod val="95000"/>
                    <a:lumOff val="5000"/>
                  </a:schemeClr>
                </a:solidFill>
                <a:latin typeface="Montserrat" panose="00000500000000000000" pitchFamily="2" charset="0"/>
                <a:cs typeface="Arial"/>
              </a:rPr>
              <a:t> </a:t>
            </a:r>
            <a:r>
              <a:rPr sz="1100" b="1" spc="55" dirty="0">
                <a:solidFill>
                  <a:schemeClr val="tx1">
                    <a:lumMod val="95000"/>
                    <a:lumOff val="5000"/>
                  </a:schemeClr>
                </a:solidFill>
                <a:latin typeface="Montserrat" panose="00000500000000000000" pitchFamily="2" charset="0"/>
                <a:cs typeface="Arial"/>
              </a:rPr>
              <a:t>total</a:t>
            </a:r>
            <a:r>
              <a:rPr sz="1100" b="1" spc="-10" dirty="0">
                <a:solidFill>
                  <a:schemeClr val="tx1">
                    <a:lumMod val="95000"/>
                    <a:lumOff val="5000"/>
                  </a:schemeClr>
                </a:solidFill>
                <a:latin typeface="Montserrat" panose="00000500000000000000" pitchFamily="2" charset="0"/>
                <a:cs typeface="Arial"/>
              </a:rPr>
              <a:t> </a:t>
            </a:r>
            <a:r>
              <a:rPr sz="1100" b="1" spc="20" dirty="0">
                <a:solidFill>
                  <a:schemeClr val="tx1">
                    <a:lumMod val="95000"/>
                    <a:lumOff val="5000"/>
                  </a:schemeClr>
                </a:solidFill>
                <a:latin typeface="Montserrat" panose="00000500000000000000" pitchFamily="2" charset="0"/>
                <a:cs typeface="Arial"/>
              </a:rPr>
              <a:t>empresas</a:t>
            </a:r>
            <a:r>
              <a:rPr sz="1100" b="1" spc="-5" dirty="0">
                <a:solidFill>
                  <a:schemeClr val="tx1">
                    <a:lumMod val="95000"/>
                    <a:lumOff val="5000"/>
                  </a:schemeClr>
                </a:solidFill>
                <a:latin typeface="Montserrat" panose="00000500000000000000" pitchFamily="2" charset="0"/>
                <a:cs typeface="Arial"/>
              </a:rPr>
              <a:t> </a:t>
            </a:r>
            <a:r>
              <a:rPr sz="1100" b="1" spc="35" dirty="0">
                <a:solidFill>
                  <a:schemeClr val="tx1">
                    <a:lumMod val="95000"/>
                    <a:lumOff val="5000"/>
                  </a:schemeClr>
                </a:solidFill>
                <a:latin typeface="Montserrat" panose="00000500000000000000" pitchFamily="2" charset="0"/>
                <a:cs typeface="Arial"/>
              </a:rPr>
              <a:t>participantes</a:t>
            </a:r>
            <a:r>
              <a:rPr sz="1100" b="1" spc="-10" dirty="0">
                <a:solidFill>
                  <a:schemeClr val="tx1">
                    <a:lumMod val="95000"/>
                    <a:lumOff val="5000"/>
                  </a:schemeClr>
                </a:solidFill>
                <a:latin typeface="Montserrat" panose="00000500000000000000" pitchFamily="2" charset="0"/>
                <a:cs typeface="Arial"/>
              </a:rPr>
              <a:t> </a:t>
            </a:r>
            <a:r>
              <a:rPr sz="1100" b="1" spc="50" dirty="0">
                <a:solidFill>
                  <a:schemeClr val="tx1">
                    <a:lumMod val="95000"/>
                    <a:lumOff val="5000"/>
                  </a:schemeClr>
                </a:solidFill>
                <a:latin typeface="Montserrat" panose="00000500000000000000" pitchFamily="2" charset="0"/>
                <a:cs typeface="Arial"/>
              </a:rPr>
              <a:t>a</a:t>
            </a:r>
            <a:r>
              <a:rPr sz="1100" b="1" spc="-5" dirty="0">
                <a:solidFill>
                  <a:schemeClr val="tx1">
                    <a:lumMod val="95000"/>
                    <a:lumOff val="5000"/>
                  </a:schemeClr>
                </a:solidFill>
                <a:latin typeface="Montserrat" panose="00000500000000000000" pitchFamily="2" charset="0"/>
                <a:cs typeface="Arial"/>
              </a:rPr>
              <a:t> </a:t>
            </a:r>
            <a:r>
              <a:rPr sz="1100" b="1" spc="25" dirty="0">
                <a:solidFill>
                  <a:schemeClr val="tx1">
                    <a:lumMod val="95000"/>
                    <a:lumOff val="5000"/>
                  </a:schemeClr>
                </a:solidFill>
                <a:latin typeface="Montserrat" panose="00000500000000000000" pitchFamily="2" charset="0"/>
                <a:cs typeface="Arial"/>
              </a:rPr>
              <a:t>nivel</a:t>
            </a:r>
            <a:r>
              <a:rPr sz="1100" b="1" spc="-15" dirty="0">
                <a:solidFill>
                  <a:schemeClr val="tx1">
                    <a:lumMod val="95000"/>
                    <a:lumOff val="5000"/>
                  </a:schemeClr>
                </a:solidFill>
                <a:latin typeface="Montserrat" panose="00000500000000000000" pitchFamily="2" charset="0"/>
                <a:cs typeface="Arial"/>
              </a:rPr>
              <a:t> </a:t>
            </a:r>
            <a:r>
              <a:rPr sz="1100" b="1" spc="20" dirty="0">
                <a:solidFill>
                  <a:schemeClr val="tx1">
                    <a:lumMod val="95000"/>
                    <a:lumOff val="5000"/>
                  </a:schemeClr>
                </a:solidFill>
                <a:latin typeface="Montserrat" panose="00000500000000000000" pitchFamily="2" charset="0"/>
                <a:cs typeface="Arial"/>
              </a:rPr>
              <a:t>nacional</a:t>
            </a:r>
            <a:endParaRPr sz="1100" dirty="0">
              <a:solidFill>
                <a:schemeClr val="tx1">
                  <a:lumMod val="95000"/>
                  <a:lumOff val="5000"/>
                </a:schemeClr>
              </a:solidFill>
              <a:latin typeface="Montserrat" panose="00000500000000000000" pitchFamily="2" charset="0"/>
              <a:cs typeface="Arial"/>
            </a:endParaRPr>
          </a:p>
        </p:txBody>
      </p:sp>
      <p:sp>
        <p:nvSpPr>
          <p:cNvPr id="9" name="object 24">
            <a:extLst>
              <a:ext uri="{FF2B5EF4-FFF2-40B4-BE49-F238E27FC236}">
                <a16:creationId xmlns:a16="http://schemas.microsoft.com/office/drawing/2014/main" id="{C391DCF2-D77C-3150-F961-598AF5AF65ED}"/>
              </a:ext>
            </a:extLst>
          </p:cNvPr>
          <p:cNvSpPr txBox="1"/>
          <p:nvPr/>
        </p:nvSpPr>
        <p:spPr>
          <a:xfrm>
            <a:off x="9607150" y="1216708"/>
            <a:ext cx="387350" cy="135935"/>
          </a:xfrm>
          <a:prstGeom prst="rect">
            <a:avLst/>
          </a:prstGeom>
        </p:spPr>
        <p:txBody>
          <a:bodyPr vert="horz" wrap="square" lIns="0" tIns="12700" rIns="0" bIns="0" rtlCol="0">
            <a:spAutoFit/>
          </a:bodyPr>
          <a:lstStyle/>
          <a:p>
            <a:pPr marL="12700">
              <a:lnSpc>
                <a:spcPct val="100000"/>
              </a:lnSpc>
              <a:spcBef>
                <a:spcPts val="100"/>
              </a:spcBef>
            </a:pPr>
            <a:r>
              <a:rPr sz="800" b="1" spc="60" dirty="0">
                <a:solidFill>
                  <a:schemeClr val="tx1">
                    <a:lumMod val="95000"/>
                    <a:lumOff val="5000"/>
                  </a:schemeClr>
                </a:solidFill>
                <a:latin typeface="Montserrat" panose="00000500000000000000" pitchFamily="2" charset="0"/>
                <a:cs typeface="Arial"/>
              </a:rPr>
              <a:t>M²</a:t>
            </a:r>
            <a:r>
              <a:rPr sz="800" b="1" spc="-15" dirty="0">
                <a:solidFill>
                  <a:schemeClr val="tx1">
                    <a:lumMod val="95000"/>
                    <a:lumOff val="5000"/>
                  </a:schemeClr>
                </a:solidFill>
                <a:latin typeface="Montserrat" panose="00000500000000000000" pitchFamily="2" charset="0"/>
                <a:cs typeface="Arial"/>
              </a:rPr>
              <a:t> </a:t>
            </a:r>
            <a:r>
              <a:rPr sz="800" b="1" spc="-45" dirty="0">
                <a:solidFill>
                  <a:schemeClr val="tx1">
                    <a:lumMod val="95000"/>
                    <a:lumOff val="5000"/>
                  </a:schemeClr>
                </a:solidFill>
                <a:latin typeface="Montserrat" panose="00000500000000000000" pitchFamily="2" charset="0"/>
                <a:cs typeface="Arial"/>
              </a:rPr>
              <a:t>GLA</a:t>
            </a:r>
            <a:endParaRPr sz="800" dirty="0">
              <a:solidFill>
                <a:schemeClr val="tx1">
                  <a:lumMod val="95000"/>
                  <a:lumOff val="5000"/>
                </a:schemeClr>
              </a:solidFill>
              <a:latin typeface="Montserrat" panose="00000500000000000000" pitchFamily="2" charset="0"/>
              <a:cs typeface="Arial"/>
            </a:endParaRPr>
          </a:p>
        </p:txBody>
      </p:sp>
      <p:sp>
        <p:nvSpPr>
          <p:cNvPr id="10" name="object 25">
            <a:extLst>
              <a:ext uri="{FF2B5EF4-FFF2-40B4-BE49-F238E27FC236}">
                <a16:creationId xmlns:a16="http://schemas.microsoft.com/office/drawing/2014/main" id="{7827FE7B-8AF2-B485-2F1D-36479FD07FB2}"/>
              </a:ext>
            </a:extLst>
          </p:cNvPr>
          <p:cNvSpPr txBox="1"/>
          <p:nvPr/>
        </p:nvSpPr>
        <p:spPr>
          <a:xfrm>
            <a:off x="11168640" y="1228256"/>
            <a:ext cx="455930" cy="135935"/>
          </a:xfrm>
          <a:prstGeom prst="rect">
            <a:avLst/>
          </a:prstGeom>
        </p:spPr>
        <p:txBody>
          <a:bodyPr vert="horz" wrap="square" lIns="0" tIns="12700" rIns="0" bIns="0" rtlCol="0">
            <a:spAutoFit/>
          </a:bodyPr>
          <a:lstStyle/>
          <a:p>
            <a:pPr marL="12700">
              <a:lnSpc>
                <a:spcPct val="100000"/>
              </a:lnSpc>
              <a:spcBef>
                <a:spcPts val="100"/>
              </a:spcBef>
            </a:pPr>
            <a:r>
              <a:rPr sz="800" b="1" spc="-25" dirty="0">
                <a:solidFill>
                  <a:schemeClr val="tx1">
                    <a:lumMod val="95000"/>
                    <a:lumOff val="5000"/>
                  </a:schemeClr>
                </a:solidFill>
                <a:latin typeface="Montserrat" panose="00000500000000000000" pitchFamily="2" charset="0"/>
                <a:cs typeface="Arial"/>
              </a:rPr>
              <a:t>ACTIVOS</a:t>
            </a:r>
            <a:endParaRPr sz="800">
              <a:solidFill>
                <a:schemeClr val="tx1">
                  <a:lumMod val="95000"/>
                  <a:lumOff val="5000"/>
                </a:schemeClr>
              </a:solidFill>
              <a:latin typeface="Montserrat" panose="00000500000000000000" pitchFamily="2" charset="0"/>
              <a:cs typeface="Arial"/>
            </a:endParaRPr>
          </a:p>
        </p:txBody>
      </p:sp>
      <p:sp>
        <p:nvSpPr>
          <p:cNvPr id="11" name="object 26">
            <a:extLst>
              <a:ext uri="{FF2B5EF4-FFF2-40B4-BE49-F238E27FC236}">
                <a16:creationId xmlns:a16="http://schemas.microsoft.com/office/drawing/2014/main" id="{8FC8EA75-0D51-CE46-42DC-FA893C685F97}"/>
              </a:ext>
            </a:extLst>
          </p:cNvPr>
          <p:cNvSpPr txBox="1"/>
          <p:nvPr/>
        </p:nvSpPr>
        <p:spPr>
          <a:xfrm>
            <a:off x="10299756" y="1075687"/>
            <a:ext cx="756095" cy="828432"/>
          </a:xfrm>
          <a:prstGeom prst="rect">
            <a:avLst/>
          </a:prstGeom>
        </p:spPr>
        <p:txBody>
          <a:bodyPr vert="horz" wrap="square" lIns="0" tIns="12700" rIns="0" bIns="0" rtlCol="0">
            <a:spAutoFit/>
          </a:bodyPr>
          <a:lstStyle/>
          <a:p>
            <a:pPr marL="100330" marR="92075" indent="188595">
              <a:lnSpc>
                <a:spcPct val="100000"/>
              </a:lnSpc>
              <a:spcBef>
                <a:spcPts val="100"/>
              </a:spcBef>
            </a:pPr>
            <a:r>
              <a:rPr sz="800" b="1" spc="5" dirty="0">
                <a:solidFill>
                  <a:schemeClr val="tx1">
                    <a:lumMod val="95000"/>
                    <a:lumOff val="5000"/>
                  </a:schemeClr>
                </a:solidFill>
                <a:latin typeface="Montserrat" panose="00000500000000000000" pitchFamily="2" charset="0"/>
                <a:cs typeface="Arial"/>
              </a:rPr>
              <a:t>% </a:t>
            </a:r>
            <a:r>
              <a:rPr sz="800" b="1" spc="10" dirty="0">
                <a:solidFill>
                  <a:schemeClr val="tx1">
                    <a:lumMod val="95000"/>
                    <a:lumOff val="5000"/>
                  </a:schemeClr>
                </a:solidFill>
                <a:latin typeface="Montserrat" panose="00000500000000000000" pitchFamily="2" charset="0"/>
                <a:cs typeface="Arial"/>
              </a:rPr>
              <a:t> </a:t>
            </a:r>
            <a:r>
              <a:rPr sz="800" b="1" spc="-55" dirty="0">
                <a:solidFill>
                  <a:schemeClr val="tx1">
                    <a:lumMod val="95000"/>
                    <a:lumOff val="5000"/>
                  </a:schemeClr>
                </a:solidFill>
                <a:latin typeface="Montserrat" panose="00000500000000000000" pitchFamily="2" charset="0"/>
                <a:cs typeface="Arial"/>
              </a:rPr>
              <a:t>SOBRE</a:t>
            </a:r>
            <a:r>
              <a:rPr sz="800" b="1" spc="-15" dirty="0">
                <a:solidFill>
                  <a:schemeClr val="tx1">
                    <a:lumMod val="95000"/>
                    <a:lumOff val="5000"/>
                  </a:schemeClr>
                </a:solidFill>
                <a:latin typeface="Montserrat" panose="00000500000000000000" pitchFamily="2" charset="0"/>
                <a:cs typeface="Arial"/>
              </a:rPr>
              <a:t> </a:t>
            </a:r>
            <a:r>
              <a:rPr sz="800" b="1" spc="-70" dirty="0">
                <a:solidFill>
                  <a:schemeClr val="tx1">
                    <a:lumMod val="95000"/>
                    <a:lumOff val="5000"/>
                  </a:schemeClr>
                </a:solidFill>
                <a:latin typeface="Montserrat" panose="00000500000000000000" pitchFamily="2" charset="0"/>
                <a:cs typeface="Arial"/>
              </a:rPr>
              <a:t>EL</a:t>
            </a:r>
            <a:endParaRPr sz="800" dirty="0">
              <a:solidFill>
                <a:schemeClr val="tx1">
                  <a:lumMod val="95000"/>
                  <a:lumOff val="5000"/>
                </a:schemeClr>
              </a:solidFill>
              <a:latin typeface="Montserrat" panose="00000500000000000000" pitchFamily="2" charset="0"/>
              <a:cs typeface="Arial"/>
            </a:endParaRPr>
          </a:p>
          <a:p>
            <a:pPr marL="12700">
              <a:lnSpc>
                <a:spcPct val="100000"/>
              </a:lnSpc>
            </a:pPr>
            <a:r>
              <a:rPr sz="800" b="1" spc="-30" dirty="0">
                <a:solidFill>
                  <a:schemeClr val="tx1">
                    <a:lumMod val="95000"/>
                    <a:lumOff val="5000"/>
                  </a:schemeClr>
                </a:solidFill>
                <a:latin typeface="Montserrat" panose="00000500000000000000" pitchFamily="2" charset="0"/>
                <a:cs typeface="Arial"/>
              </a:rPr>
              <a:t>TOTA</a:t>
            </a:r>
            <a:r>
              <a:rPr sz="800" b="1" spc="-20" dirty="0">
                <a:solidFill>
                  <a:schemeClr val="tx1">
                    <a:lumMod val="95000"/>
                    <a:lumOff val="5000"/>
                  </a:schemeClr>
                </a:solidFill>
                <a:latin typeface="Montserrat" panose="00000500000000000000" pitchFamily="2" charset="0"/>
                <a:cs typeface="Arial"/>
              </a:rPr>
              <a:t>L</a:t>
            </a:r>
            <a:r>
              <a:rPr sz="800" b="1" spc="-15" dirty="0">
                <a:solidFill>
                  <a:schemeClr val="tx1">
                    <a:lumMod val="95000"/>
                    <a:lumOff val="5000"/>
                  </a:schemeClr>
                </a:solidFill>
                <a:latin typeface="Montserrat" panose="00000500000000000000" pitchFamily="2" charset="0"/>
                <a:cs typeface="Arial"/>
              </a:rPr>
              <a:t> </a:t>
            </a:r>
            <a:r>
              <a:rPr sz="800" b="1" spc="-45" dirty="0">
                <a:solidFill>
                  <a:schemeClr val="tx1">
                    <a:lumMod val="95000"/>
                    <a:lumOff val="5000"/>
                  </a:schemeClr>
                </a:solidFill>
                <a:latin typeface="Montserrat" panose="00000500000000000000" pitchFamily="2" charset="0"/>
                <a:cs typeface="Arial"/>
              </a:rPr>
              <a:t>D</a:t>
            </a:r>
            <a:r>
              <a:rPr sz="800" b="1" spc="-35" dirty="0">
                <a:solidFill>
                  <a:schemeClr val="tx1">
                    <a:lumMod val="95000"/>
                    <a:lumOff val="5000"/>
                  </a:schemeClr>
                </a:solidFill>
                <a:latin typeface="Montserrat" panose="00000500000000000000" pitchFamily="2" charset="0"/>
                <a:cs typeface="Arial"/>
              </a:rPr>
              <a:t>E</a:t>
            </a:r>
            <a:r>
              <a:rPr sz="800" b="1" spc="-15" dirty="0">
                <a:solidFill>
                  <a:schemeClr val="tx1">
                    <a:lumMod val="95000"/>
                    <a:lumOff val="5000"/>
                  </a:schemeClr>
                </a:solidFill>
                <a:latin typeface="Montserrat" panose="00000500000000000000" pitchFamily="2" charset="0"/>
                <a:cs typeface="Arial"/>
              </a:rPr>
              <a:t> </a:t>
            </a:r>
            <a:r>
              <a:rPr sz="800" b="1" spc="60" dirty="0">
                <a:solidFill>
                  <a:schemeClr val="tx1">
                    <a:lumMod val="95000"/>
                    <a:lumOff val="5000"/>
                  </a:schemeClr>
                </a:solidFill>
                <a:latin typeface="Montserrat" panose="00000500000000000000" pitchFamily="2" charset="0"/>
                <a:cs typeface="Arial"/>
              </a:rPr>
              <a:t>M²</a:t>
            </a:r>
            <a:endParaRPr sz="800" dirty="0">
              <a:solidFill>
                <a:schemeClr val="tx1">
                  <a:lumMod val="95000"/>
                  <a:lumOff val="5000"/>
                </a:schemeClr>
              </a:solidFill>
              <a:latin typeface="Montserrat" panose="00000500000000000000" pitchFamily="2" charset="0"/>
              <a:cs typeface="Arial"/>
            </a:endParaRPr>
          </a:p>
          <a:p>
            <a:pPr>
              <a:lnSpc>
                <a:spcPct val="100000"/>
              </a:lnSpc>
              <a:spcBef>
                <a:spcPts val="25"/>
              </a:spcBef>
            </a:pPr>
            <a:endParaRPr lang="pt-BR" sz="900" dirty="0">
              <a:solidFill>
                <a:schemeClr val="tx1">
                  <a:lumMod val="95000"/>
                  <a:lumOff val="5000"/>
                </a:schemeClr>
              </a:solidFill>
              <a:latin typeface="Montserrat" panose="00000500000000000000" pitchFamily="2" charset="0"/>
              <a:cs typeface="Arial"/>
            </a:endParaRPr>
          </a:p>
          <a:p>
            <a:pPr>
              <a:lnSpc>
                <a:spcPct val="100000"/>
              </a:lnSpc>
              <a:spcBef>
                <a:spcPts val="25"/>
              </a:spcBef>
            </a:pPr>
            <a:endParaRPr sz="900" dirty="0">
              <a:solidFill>
                <a:schemeClr val="tx1">
                  <a:lumMod val="95000"/>
                  <a:lumOff val="5000"/>
                </a:schemeClr>
              </a:solidFill>
              <a:latin typeface="Montserrat" panose="00000500000000000000" pitchFamily="2" charset="0"/>
              <a:cs typeface="Arial"/>
            </a:endParaRPr>
          </a:p>
          <a:p>
            <a:pPr marL="197485">
              <a:lnSpc>
                <a:spcPct val="100000"/>
              </a:lnSpc>
            </a:pPr>
            <a:r>
              <a:rPr lang="pt-BR" sz="1100" spc="10" dirty="0">
                <a:solidFill>
                  <a:srgbClr val="C00000"/>
                </a:solidFill>
                <a:latin typeface="Montserrat" panose="00000500000000000000" pitchFamily="2" charset="0"/>
                <a:cs typeface="Lucida Sans Unicode"/>
              </a:rPr>
              <a:t>84</a:t>
            </a:r>
            <a:r>
              <a:rPr sz="1100" spc="10" dirty="0">
                <a:solidFill>
                  <a:srgbClr val="C00000"/>
                </a:solidFill>
                <a:latin typeface="Montserrat" panose="00000500000000000000" pitchFamily="2" charset="0"/>
                <a:cs typeface="Lucida Sans Unicode"/>
              </a:rPr>
              <a:t>%</a:t>
            </a:r>
            <a:endParaRPr sz="1100" dirty="0">
              <a:solidFill>
                <a:srgbClr val="C00000"/>
              </a:solidFill>
              <a:latin typeface="Montserrat" panose="00000500000000000000" pitchFamily="2" charset="0"/>
              <a:cs typeface="Lucida Sans Unicode"/>
            </a:endParaRPr>
          </a:p>
        </p:txBody>
      </p:sp>
      <p:sp>
        <p:nvSpPr>
          <p:cNvPr id="22" name="object 37">
            <a:extLst>
              <a:ext uri="{FF2B5EF4-FFF2-40B4-BE49-F238E27FC236}">
                <a16:creationId xmlns:a16="http://schemas.microsoft.com/office/drawing/2014/main" id="{53BF917A-DA79-9369-1415-224CC0B750B0}"/>
              </a:ext>
            </a:extLst>
          </p:cNvPr>
          <p:cNvSpPr txBox="1"/>
          <p:nvPr/>
        </p:nvSpPr>
        <p:spPr>
          <a:xfrm>
            <a:off x="6383029" y="1485699"/>
            <a:ext cx="2891155" cy="635000"/>
          </a:xfrm>
          <a:prstGeom prst="rect">
            <a:avLst/>
          </a:prstGeom>
        </p:spPr>
        <p:txBody>
          <a:bodyPr vert="horz" wrap="square" lIns="0" tIns="12700" rIns="0" bIns="0" rtlCol="0">
            <a:spAutoFit/>
          </a:bodyPr>
          <a:lstStyle/>
          <a:p>
            <a:pPr marL="12700" marR="5080">
              <a:lnSpc>
                <a:spcPct val="100000"/>
              </a:lnSpc>
              <a:spcBef>
                <a:spcPts val="100"/>
              </a:spcBef>
            </a:pPr>
            <a:r>
              <a:rPr sz="1000" spc="-20" dirty="0">
                <a:solidFill>
                  <a:schemeClr val="tx1">
                    <a:lumMod val="95000"/>
                    <a:lumOff val="5000"/>
                  </a:schemeClr>
                </a:solidFill>
                <a:latin typeface="Montserrat" panose="00000500000000000000" pitchFamily="2" charset="0"/>
                <a:cs typeface="Lucida Sans Unicode"/>
              </a:rPr>
              <a:t>Centros</a:t>
            </a:r>
            <a:r>
              <a:rPr sz="1000" spc="-60" dirty="0">
                <a:solidFill>
                  <a:schemeClr val="tx1">
                    <a:lumMod val="95000"/>
                    <a:lumOff val="5000"/>
                  </a:schemeClr>
                </a:solidFill>
                <a:latin typeface="Montserrat" panose="00000500000000000000" pitchFamily="2" charset="0"/>
                <a:cs typeface="Lucida Sans Unicode"/>
              </a:rPr>
              <a:t> </a:t>
            </a:r>
            <a:r>
              <a:rPr sz="1000" spc="-25" dirty="0">
                <a:solidFill>
                  <a:schemeClr val="tx1">
                    <a:lumMod val="95000"/>
                    <a:lumOff val="5000"/>
                  </a:schemeClr>
                </a:solidFill>
                <a:latin typeface="Montserrat" panose="00000500000000000000" pitchFamily="2" charset="0"/>
                <a:cs typeface="Lucida Sans Unicode"/>
              </a:rPr>
              <a:t>comerciale</a:t>
            </a:r>
            <a:r>
              <a:rPr sz="1000" spc="-20" dirty="0">
                <a:solidFill>
                  <a:schemeClr val="tx1">
                    <a:lumMod val="95000"/>
                    <a:lumOff val="5000"/>
                  </a:schemeClr>
                </a:solidFill>
                <a:latin typeface="Montserrat" panose="00000500000000000000" pitchFamily="2" charset="0"/>
                <a:cs typeface="Lucida Sans Unicode"/>
              </a:rPr>
              <a:t>s</a:t>
            </a:r>
            <a:r>
              <a:rPr sz="1000" spc="-60" dirty="0">
                <a:solidFill>
                  <a:schemeClr val="tx1">
                    <a:lumMod val="95000"/>
                    <a:lumOff val="5000"/>
                  </a:schemeClr>
                </a:solidFill>
                <a:latin typeface="Montserrat" panose="00000500000000000000" pitchFamily="2" charset="0"/>
                <a:cs typeface="Lucida Sans Unicode"/>
              </a:rPr>
              <a:t> </a:t>
            </a:r>
            <a:r>
              <a:rPr sz="1000" spc="-10" dirty="0">
                <a:solidFill>
                  <a:schemeClr val="tx1">
                    <a:lumMod val="95000"/>
                    <a:lumOff val="5000"/>
                  </a:schemeClr>
                </a:solidFill>
                <a:latin typeface="Montserrat" panose="00000500000000000000" pitchFamily="2" charset="0"/>
                <a:cs typeface="Lucida Sans Unicode"/>
              </a:rPr>
              <a:t>de</a:t>
            </a:r>
            <a:r>
              <a:rPr sz="1000" spc="-60" dirty="0">
                <a:solidFill>
                  <a:schemeClr val="tx1">
                    <a:lumMod val="95000"/>
                    <a:lumOff val="5000"/>
                  </a:schemeClr>
                </a:solidFill>
                <a:latin typeface="Montserrat" panose="00000500000000000000" pitchFamily="2" charset="0"/>
                <a:cs typeface="Lucida Sans Unicode"/>
              </a:rPr>
              <a:t> </a:t>
            </a:r>
            <a:r>
              <a:rPr sz="1000" spc="-20" dirty="0">
                <a:solidFill>
                  <a:schemeClr val="tx1">
                    <a:lumMod val="95000"/>
                    <a:lumOff val="5000"/>
                  </a:schemeClr>
                </a:solidFill>
                <a:latin typeface="Montserrat" panose="00000500000000000000" pitchFamily="2" charset="0"/>
                <a:cs typeface="Lucida Sans Unicode"/>
              </a:rPr>
              <a:t>má</a:t>
            </a:r>
            <a:r>
              <a:rPr sz="1000" spc="-10" dirty="0">
                <a:solidFill>
                  <a:schemeClr val="tx1">
                    <a:lumMod val="95000"/>
                    <a:lumOff val="5000"/>
                  </a:schemeClr>
                </a:solidFill>
                <a:latin typeface="Montserrat" panose="00000500000000000000" pitchFamily="2" charset="0"/>
                <a:cs typeface="Lucida Sans Unicode"/>
              </a:rPr>
              <a:t>s</a:t>
            </a:r>
            <a:r>
              <a:rPr sz="1000" spc="-60" dirty="0">
                <a:solidFill>
                  <a:schemeClr val="tx1">
                    <a:lumMod val="95000"/>
                    <a:lumOff val="5000"/>
                  </a:schemeClr>
                </a:solidFill>
                <a:latin typeface="Montserrat" panose="00000500000000000000" pitchFamily="2" charset="0"/>
                <a:cs typeface="Lucida Sans Unicode"/>
              </a:rPr>
              <a:t> </a:t>
            </a:r>
            <a:r>
              <a:rPr sz="1000" spc="-10" dirty="0">
                <a:solidFill>
                  <a:schemeClr val="tx1">
                    <a:lumMod val="95000"/>
                    <a:lumOff val="5000"/>
                  </a:schemeClr>
                </a:solidFill>
                <a:latin typeface="Montserrat" panose="00000500000000000000" pitchFamily="2" charset="0"/>
                <a:cs typeface="Lucida Sans Unicode"/>
              </a:rPr>
              <a:t>de</a:t>
            </a:r>
            <a:r>
              <a:rPr sz="1000" spc="-60" dirty="0">
                <a:solidFill>
                  <a:schemeClr val="tx1">
                    <a:lumMod val="95000"/>
                    <a:lumOff val="5000"/>
                  </a:schemeClr>
                </a:solidFill>
                <a:latin typeface="Montserrat" panose="00000500000000000000" pitchFamily="2" charset="0"/>
                <a:cs typeface="Lucida Sans Unicode"/>
              </a:rPr>
              <a:t> 40.000 m</a:t>
            </a:r>
            <a:r>
              <a:rPr sz="1000" spc="-25" dirty="0">
                <a:solidFill>
                  <a:schemeClr val="tx1">
                    <a:lumMod val="95000"/>
                    <a:lumOff val="5000"/>
                  </a:schemeClr>
                </a:solidFill>
                <a:latin typeface="Montserrat" panose="00000500000000000000" pitchFamily="2" charset="0"/>
                <a:cs typeface="Lucida Sans Unicode"/>
              </a:rPr>
              <a:t>²</a:t>
            </a:r>
            <a:r>
              <a:rPr sz="1000" spc="-60" dirty="0">
                <a:solidFill>
                  <a:schemeClr val="tx1">
                    <a:lumMod val="95000"/>
                    <a:lumOff val="5000"/>
                  </a:schemeClr>
                </a:solidFill>
                <a:latin typeface="Montserrat" panose="00000500000000000000" pitchFamily="2" charset="0"/>
                <a:cs typeface="Lucida Sans Unicode"/>
              </a:rPr>
              <a:t> </a:t>
            </a:r>
            <a:r>
              <a:rPr sz="1000" spc="-35" dirty="0">
                <a:solidFill>
                  <a:schemeClr val="tx1">
                    <a:lumMod val="95000"/>
                    <a:lumOff val="5000"/>
                  </a:schemeClr>
                </a:solidFill>
                <a:latin typeface="Montserrat" panose="00000500000000000000" pitchFamily="2" charset="0"/>
                <a:cs typeface="Lucida Sans Unicode"/>
              </a:rPr>
              <a:t>GLA,  </a:t>
            </a:r>
            <a:r>
              <a:rPr sz="1000" spc="-25" dirty="0">
                <a:solidFill>
                  <a:schemeClr val="tx1">
                    <a:lumMod val="95000"/>
                    <a:lumOff val="5000"/>
                  </a:schemeClr>
                </a:solidFill>
                <a:latin typeface="Montserrat" panose="00000500000000000000" pitchFamily="2" charset="0"/>
                <a:cs typeface="Lucida Sans Unicode"/>
              </a:rPr>
              <a:t>co</a:t>
            </a:r>
            <a:r>
              <a:rPr sz="1000" spc="-20" dirty="0">
                <a:solidFill>
                  <a:schemeClr val="tx1">
                    <a:lumMod val="95000"/>
                    <a:lumOff val="5000"/>
                  </a:schemeClr>
                </a:solidFill>
                <a:latin typeface="Montserrat" panose="00000500000000000000" pitchFamily="2" charset="0"/>
                <a:cs typeface="Lucida Sans Unicode"/>
              </a:rPr>
              <a:t>n</a:t>
            </a:r>
            <a:r>
              <a:rPr sz="1000" spc="-60" dirty="0">
                <a:solidFill>
                  <a:schemeClr val="tx1">
                    <a:lumMod val="95000"/>
                    <a:lumOff val="5000"/>
                  </a:schemeClr>
                </a:solidFill>
                <a:latin typeface="Montserrat" panose="00000500000000000000" pitchFamily="2" charset="0"/>
                <a:cs typeface="Lucida Sans Unicode"/>
              </a:rPr>
              <a:t> </a:t>
            </a:r>
            <a:r>
              <a:rPr sz="1000" spc="-20" dirty="0">
                <a:solidFill>
                  <a:schemeClr val="tx1">
                    <a:lumMod val="95000"/>
                    <a:lumOff val="5000"/>
                  </a:schemeClr>
                </a:solidFill>
                <a:latin typeface="Montserrat" panose="00000500000000000000" pitchFamily="2" charset="0"/>
                <a:cs typeface="Lucida Sans Unicode"/>
              </a:rPr>
              <a:t>impacto</a:t>
            </a:r>
            <a:r>
              <a:rPr sz="1000" spc="-60" dirty="0">
                <a:solidFill>
                  <a:schemeClr val="tx1">
                    <a:lumMod val="95000"/>
                    <a:lumOff val="5000"/>
                  </a:schemeClr>
                </a:solidFill>
                <a:latin typeface="Montserrat" panose="00000500000000000000" pitchFamily="2" charset="0"/>
                <a:cs typeface="Lucida Sans Unicode"/>
              </a:rPr>
              <a:t> </a:t>
            </a:r>
            <a:r>
              <a:rPr sz="1000" spc="-20" dirty="0">
                <a:solidFill>
                  <a:schemeClr val="tx1">
                    <a:lumMod val="95000"/>
                    <a:lumOff val="5000"/>
                  </a:schemeClr>
                </a:solidFill>
                <a:latin typeface="Montserrat" panose="00000500000000000000" pitchFamily="2" charset="0"/>
                <a:cs typeface="Lucida Sans Unicode"/>
              </a:rPr>
              <a:t>sobr</a:t>
            </a:r>
            <a:r>
              <a:rPr sz="1000" spc="-15" dirty="0">
                <a:solidFill>
                  <a:schemeClr val="tx1">
                    <a:lumMod val="95000"/>
                    <a:lumOff val="5000"/>
                  </a:schemeClr>
                </a:solidFill>
                <a:latin typeface="Montserrat" panose="00000500000000000000" pitchFamily="2" charset="0"/>
                <a:cs typeface="Lucida Sans Unicode"/>
              </a:rPr>
              <a:t>e</a:t>
            </a:r>
            <a:r>
              <a:rPr sz="1000" spc="-60" dirty="0">
                <a:solidFill>
                  <a:schemeClr val="tx1">
                    <a:lumMod val="95000"/>
                    <a:lumOff val="5000"/>
                  </a:schemeClr>
                </a:solidFill>
                <a:latin typeface="Montserrat" panose="00000500000000000000" pitchFamily="2" charset="0"/>
                <a:cs typeface="Lucida Sans Unicode"/>
              </a:rPr>
              <a:t> </a:t>
            </a:r>
            <a:r>
              <a:rPr sz="1000" spc="-30" dirty="0">
                <a:solidFill>
                  <a:schemeClr val="tx1">
                    <a:lumMod val="95000"/>
                    <a:lumOff val="5000"/>
                  </a:schemeClr>
                </a:solidFill>
                <a:latin typeface="Montserrat" panose="00000500000000000000" pitchFamily="2" charset="0"/>
                <a:cs typeface="Lucida Sans Unicode"/>
              </a:rPr>
              <a:t>múltiple</a:t>
            </a:r>
            <a:r>
              <a:rPr sz="1000" spc="-25" dirty="0">
                <a:solidFill>
                  <a:schemeClr val="tx1">
                    <a:lumMod val="95000"/>
                    <a:lumOff val="5000"/>
                  </a:schemeClr>
                </a:solidFill>
                <a:latin typeface="Montserrat" panose="00000500000000000000" pitchFamily="2" charset="0"/>
                <a:cs typeface="Lucida Sans Unicode"/>
              </a:rPr>
              <a:t>s</a:t>
            </a:r>
            <a:r>
              <a:rPr sz="1000" spc="-60" dirty="0">
                <a:solidFill>
                  <a:schemeClr val="tx1">
                    <a:lumMod val="95000"/>
                    <a:lumOff val="5000"/>
                  </a:schemeClr>
                </a:solidFill>
                <a:latin typeface="Montserrat" panose="00000500000000000000" pitchFamily="2" charset="0"/>
                <a:cs typeface="Lucida Sans Unicode"/>
              </a:rPr>
              <a:t> </a:t>
            </a:r>
            <a:r>
              <a:rPr sz="1000" spc="-35" dirty="0">
                <a:solidFill>
                  <a:schemeClr val="tx1">
                    <a:lumMod val="95000"/>
                    <a:lumOff val="5000"/>
                  </a:schemeClr>
                </a:solidFill>
                <a:latin typeface="Montserrat" panose="00000500000000000000" pitchFamily="2" charset="0"/>
                <a:cs typeface="Lucida Sans Unicode"/>
              </a:rPr>
              <a:t>zonas</a:t>
            </a:r>
            <a:r>
              <a:rPr sz="1000" spc="-60" dirty="0">
                <a:solidFill>
                  <a:schemeClr val="tx1">
                    <a:lumMod val="95000"/>
                    <a:lumOff val="5000"/>
                  </a:schemeClr>
                </a:solidFill>
                <a:latin typeface="Montserrat" panose="00000500000000000000" pitchFamily="2" charset="0"/>
                <a:cs typeface="Lucida Sans Unicode"/>
              </a:rPr>
              <a:t> </a:t>
            </a:r>
            <a:r>
              <a:rPr sz="1000" spc="-30" dirty="0">
                <a:solidFill>
                  <a:schemeClr val="tx1">
                    <a:lumMod val="95000"/>
                    <a:lumOff val="5000"/>
                  </a:schemeClr>
                </a:solidFill>
                <a:latin typeface="Montserrat" panose="00000500000000000000" pitchFamily="2" charset="0"/>
                <a:cs typeface="Lucida Sans Unicode"/>
              </a:rPr>
              <a:t>geográficas,  </a:t>
            </a:r>
            <a:r>
              <a:rPr sz="1000" spc="-25" dirty="0">
                <a:solidFill>
                  <a:schemeClr val="tx1">
                    <a:lumMod val="95000"/>
                    <a:lumOff val="5000"/>
                  </a:schemeClr>
                </a:solidFill>
                <a:latin typeface="Montserrat" panose="00000500000000000000" pitchFamily="2" charset="0"/>
                <a:cs typeface="Lucida Sans Unicode"/>
              </a:rPr>
              <a:t>co</a:t>
            </a:r>
            <a:r>
              <a:rPr sz="1000" spc="-20" dirty="0">
                <a:solidFill>
                  <a:schemeClr val="tx1">
                    <a:lumMod val="95000"/>
                    <a:lumOff val="5000"/>
                  </a:schemeClr>
                </a:solidFill>
                <a:latin typeface="Montserrat" panose="00000500000000000000" pitchFamily="2" charset="0"/>
                <a:cs typeface="Lucida Sans Unicode"/>
              </a:rPr>
              <a:t>n</a:t>
            </a:r>
            <a:r>
              <a:rPr sz="1000" spc="-60" dirty="0">
                <a:solidFill>
                  <a:schemeClr val="tx1">
                    <a:lumMod val="95000"/>
                    <a:lumOff val="5000"/>
                  </a:schemeClr>
                </a:solidFill>
                <a:latin typeface="Montserrat" panose="00000500000000000000" pitchFamily="2" charset="0"/>
                <a:cs typeface="Lucida Sans Unicode"/>
              </a:rPr>
              <a:t> </a:t>
            </a:r>
            <a:r>
              <a:rPr sz="1000" spc="-20" dirty="0">
                <a:solidFill>
                  <a:schemeClr val="tx1">
                    <a:lumMod val="95000"/>
                    <a:lumOff val="5000"/>
                  </a:schemeClr>
                </a:solidFill>
                <a:latin typeface="Montserrat" panose="00000500000000000000" pitchFamily="2" charset="0"/>
                <a:cs typeface="Lucida Sans Unicode"/>
              </a:rPr>
              <a:t>tiendas</a:t>
            </a:r>
            <a:r>
              <a:rPr sz="1000" spc="-60" dirty="0">
                <a:solidFill>
                  <a:schemeClr val="tx1">
                    <a:lumMod val="95000"/>
                    <a:lumOff val="5000"/>
                  </a:schemeClr>
                </a:solidFill>
                <a:latin typeface="Montserrat" panose="00000500000000000000" pitchFamily="2" charset="0"/>
                <a:cs typeface="Lucida Sans Unicode"/>
              </a:rPr>
              <a:t> </a:t>
            </a:r>
            <a:r>
              <a:rPr sz="1000" spc="-35" dirty="0">
                <a:solidFill>
                  <a:schemeClr val="tx1">
                    <a:lumMod val="95000"/>
                    <a:lumOff val="5000"/>
                  </a:schemeClr>
                </a:solidFill>
                <a:latin typeface="Montserrat" panose="00000500000000000000" pitchFamily="2" charset="0"/>
                <a:cs typeface="Lucida Sans Unicode"/>
              </a:rPr>
              <a:t>anclas</a:t>
            </a:r>
            <a:r>
              <a:rPr sz="1000" spc="-20" dirty="0">
                <a:solidFill>
                  <a:schemeClr val="tx1">
                    <a:lumMod val="95000"/>
                    <a:lumOff val="5000"/>
                  </a:schemeClr>
                </a:solidFill>
                <a:latin typeface="Montserrat" panose="00000500000000000000" pitchFamily="2" charset="0"/>
                <a:cs typeface="Lucida Sans Unicode"/>
              </a:rPr>
              <a:t>,</a:t>
            </a:r>
            <a:r>
              <a:rPr sz="1000" spc="-60" dirty="0">
                <a:solidFill>
                  <a:schemeClr val="tx1">
                    <a:lumMod val="95000"/>
                    <a:lumOff val="5000"/>
                  </a:schemeClr>
                </a:solidFill>
                <a:latin typeface="Montserrat" panose="00000500000000000000" pitchFamily="2" charset="0"/>
                <a:cs typeface="Lucida Sans Unicode"/>
              </a:rPr>
              <a:t> </a:t>
            </a:r>
            <a:r>
              <a:rPr sz="1000" spc="-20" dirty="0">
                <a:solidFill>
                  <a:schemeClr val="tx1">
                    <a:lumMod val="95000"/>
                    <a:lumOff val="5000"/>
                  </a:schemeClr>
                </a:solidFill>
                <a:latin typeface="Montserrat" panose="00000500000000000000" pitchFamily="2" charset="0"/>
                <a:cs typeface="Lucida Sans Unicode"/>
              </a:rPr>
              <a:t>tiendas</a:t>
            </a:r>
            <a:r>
              <a:rPr sz="1000" spc="-60" dirty="0">
                <a:solidFill>
                  <a:schemeClr val="tx1">
                    <a:lumMod val="95000"/>
                    <a:lumOff val="5000"/>
                  </a:schemeClr>
                </a:solidFill>
                <a:latin typeface="Montserrat" panose="00000500000000000000" pitchFamily="2" charset="0"/>
                <a:cs typeface="Lucida Sans Unicode"/>
              </a:rPr>
              <a:t> </a:t>
            </a:r>
            <a:r>
              <a:rPr sz="1000" spc="-35" dirty="0">
                <a:solidFill>
                  <a:schemeClr val="tx1">
                    <a:lumMod val="95000"/>
                    <a:lumOff val="5000"/>
                  </a:schemeClr>
                </a:solidFill>
                <a:latin typeface="Montserrat" panose="00000500000000000000" pitchFamily="2" charset="0"/>
                <a:cs typeface="Lucida Sans Unicode"/>
              </a:rPr>
              <a:t>especializadas</a:t>
            </a:r>
            <a:r>
              <a:rPr sz="1000" spc="-20" dirty="0">
                <a:solidFill>
                  <a:schemeClr val="tx1">
                    <a:lumMod val="95000"/>
                    <a:lumOff val="5000"/>
                  </a:schemeClr>
                </a:solidFill>
                <a:latin typeface="Montserrat" panose="00000500000000000000" pitchFamily="2" charset="0"/>
                <a:cs typeface="Lucida Sans Unicode"/>
              </a:rPr>
              <a:t>,</a:t>
            </a:r>
            <a:r>
              <a:rPr sz="1000" spc="-60" dirty="0">
                <a:solidFill>
                  <a:schemeClr val="tx1">
                    <a:lumMod val="95000"/>
                    <a:lumOff val="5000"/>
                  </a:schemeClr>
                </a:solidFill>
                <a:latin typeface="Montserrat" panose="00000500000000000000" pitchFamily="2" charset="0"/>
                <a:cs typeface="Lucida Sans Unicode"/>
              </a:rPr>
              <a:t> </a:t>
            </a:r>
            <a:r>
              <a:rPr sz="1000" spc="-35" dirty="0">
                <a:solidFill>
                  <a:schemeClr val="tx1">
                    <a:lumMod val="95000"/>
                    <a:lumOff val="5000"/>
                  </a:schemeClr>
                </a:solidFill>
                <a:latin typeface="Montserrat" panose="00000500000000000000" pitchFamily="2" charset="0"/>
                <a:cs typeface="Lucida Sans Unicode"/>
              </a:rPr>
              <a:t>cines,  </a:t>
            </a:r>
            <a:r>
              <a:rPr sz="1000" spc="-25" dirty="0">
                <a:solidFill>
                  <a:schemeClr val="tx1">
                    <a:lumMod val="95000"/>
                    <a:lumOff val="5000"/>
                  </a:schemeClr>
                </a:solidFill>
                <a:latin typeface="Montserrat" panose="00000500000000000000" pitchFamily="2" charset="0"/>
                <a:cs typeface="Lucida Sans Unicode"/>
              </a:rPr>
              <a:t>entretención,</a:t>
            </a:r>
            <a:r>
              <a:rPr sz="1000" spc="-60" dirty="0">
                <a:solidFill>
                  <a:schemeClr val="tx1">
                    <a:lumMod val="95000"/>
                    <a:lumOff val="5000"/>
                  </a:schemeClr>
                </a:solidFill>
                <a:latin typeface="Montserrat" panose="00000500000000000000" pitchFamily="2" charset="0"/>
                <a:cs typeface="Lucida Sans Unicode"/>
              </a:rPr>
              <a:t> </a:t>
            </a:r>
            <a:r>
              <a:rPr sz="1000" spc="-15" dirty="0">
                <a:solidFill>
                  <a:schemeClr val="tx1">
                    <a:lumMod val="95000"/>
                    <a:lumOff val="5000"/>
                  </a:schemeClr>
                </a:solidFill>
                <a:latin typeface="Montserrat" panose="00000500000000000000" pitchFamily="2" charset="0"/>
                <a:cs typeface="Lucida Sans Unicode"/>
              </a:rPr>
              <a:t>restaurantes</a:t>
            </a:r>
            <a:r>
              <a:rPr sz="1000" spc="-55" dirty="0">
                <a:solidFill>
                  <a:schemeClr val="tx1">
                    <a:lumMod val="95000"/>
                    <a:lumOff val="5000"/>
                  </a:schemeClr>
                </a:solidFill>
                <a:latin typeface="Montserrat" panose="00000500000000000000" pitchFamily="2" charset="0"/>
                <a:cs typeface="Lucida Sans Unicode"/>
              </a:rPr>
              <a:t> </a:t>
            </a:r>
            <a:r>
              <a:rPr sz="1000" spc="-20" dirty="0">
                <a:solidFill>
                  <a:schemeClr val="tx1">
                    <a:lumMod val="95000"/>
                    <a:lumOff val="5000"/>
                  </a:schemeClr>
                </a:solidFill>
                <a:latin typeface="Montserrat" panose="00000500000000000000" pitchFamily="2" charset="0"/>
                <a:cs typeface="Lucida Sans Unicode"/>
              </a:rPr>
              <a:t>y</a:t>
            </a:r>
            <a:r>
              <a:rPr sz="1000" spc="-60" dirty="0">
                <a:solidFill>
                  <a:schemeClr val="tx1">
                    <a:lumMod val="95000"/>
                    <a:lumOff val="5000"/>
                  </a:schemeClr>
                </a:solidFill>
                <a:latin typeface="Montserrat" panose="00000500000000000000" pitchFamily="2" charset="0"/>
                <a:cs typeface="Lucida Sans Unicode"/>
              </a:rPr>
              <a:t> </a:t>
            </a:r>
            <a:r>
              <a:rPr sz="1000" spc="-20" dirty="0">
                <a:solidFill>
                  <a:schemeClr val="tx1">
                    <a:lumMod val="95000"/>
                    <a:lumOff val="5000"/>
                  </a:schemeClr>
                </a:solidFill>
                <a:latin typeface="Montserrat" panose="00000500000000000000" pitchFamily="2" charset="0"/>
                <a:cs typeface="Lucida Sans Unicode"/>
              </a:rPr>
              <a:t>patio</a:t>
            </a:r>
            <a:r>
              <a:rPr sz="1000" spc="-55" dirty="0">
                <a:solidFill>
                  <a:schemeClr val="tx1">
                    <a:lumMod val="95000"/>
                    <a:lumOff val="5000"/>
                  </a:schemeClr>
                </a:solidFill>
                <a:latin typeface="Montserrat" panose="00000500000000000000" pitchFamily="2" charset="0"/>
                <a:cs typeface="Lucida Sans Unicode"/>
              </a:rPr>
              <a:t> </a:t>
            </a:r>
            <a:r>
              <a:rPr sz="1000" spc="-10" dirty="0">
                <a:solidFill>
                  <a:schemeClr val="tx1">
                    <a:lumMod val="95000"/>
                    <a:lumOff val="5000"/>
                  </a:schemeClr>
                </a:solidFill>
                <a:latin typeface="Montserrat" panose="00000500000000000000" pitchFamily="2" charset="0"/>
                <a:cs typeface="Lucida Sans Unicode"/>
              </a:rPr>
              <a:t>de</a:t>
            </a:r>
            <a:r>
              <a:rPr sz="1000" spc="-60" dirty="0">
                <a:solidFill>
                  <a:schemeClr val="tx1">
                    <a:lumMod val="95000"/>
                    <a:lumOff val="5000"/>
                  </a:schemeClr>
                </a:solidFill>
                <a:latin typeface="Montserrat" panose="00000500000000000000" pitchFamily="2" charset="0"/>
                <a:cs typeface="Lucida Sans Unicode"/>
              </a:rPr>
              <a:t> </a:t>
            </a:r>
            <a:r>
              <a:rPr sz="1000" spc="-30" dirty="0">
                <a:solidFill>
                  <a:schemeClr val="tx1">
                    <a:lumMod val="95000"/>
                    <a:lumOff val="5000"/>
                  </a:schemeClr>
                </a:solidFill>
                <a:latin typeface="Montserrat" panose="00000500000000000000" pitchFamily="2" charset="0"/>
                <a:cs typeface="Lucida Sans Unicode"/>
              </a:rPr>
              <a:t>comida.</a:t>
            </a:r>
            <a:endParaRPr sz="1000" dirty="0">
              <a:solidFill>
                <a:schemeClr val="tx1">
                  <a:lumMod val="95000"/>
                  <a:lumOff val="5000"/>
                </a:schemeClr>
              </a:solidFill>
              <a:latin typeface="Montserrat" panose="00000500000000000000" pitchFamily="2" charset="0"/>
              <a:cs typeface="Lucida Sans Unicode"/>
            </a:endParaRPr>
          </a:p>
        </p:txBody>
      </p:sp>
      <p:sp>
        <p:nvSpPr>
          <p:cNvPr id="23" name="object 38">
            <a:extLst>
              <a:ext uri="{FF2B5EF4-FFF2-40B4-BE49-F238E27FC236}">
                <a16:creationId xmlns:a16="http://schemas.microsoft.com/office/drawing/2014/main" id="{0CDDFAD0-AAE9-AB5C-A90E-255DAF236420}"/>
              </a:ext>
            </a:extLst>
          </p:cNvPr>
          <p:cNvSpPr txBox="1"/>
          <p:nvPr/>
        </p:nvSpPr>
        <p:spPr>
          <a:xfrm>
            <a:off x="9476854" y="1730086"/>
            <a:ext cx="659765" cy="182101"/>
          </a:xfrm>
          <a:prstGeom prst="rect">
            <a:avLst/>
          </a:prstGeom>
        </p:spPr>
        <p:txBody>
          <a:bodyPr vert="horz" wrap="square" lIns="0" tIns="12700" rIns="0" bIns="0" rtlCol="0">
            <a:spAutoFit/>
          </a:bodyPr>
          <a:lstStyle/>
          <a:p>
            <a:pPr marL="12700">
              <a:lnSpc>
                <a:spcPct val="100000"/>
              </a:lnSpc>
              <a:spcBef>
                <a:spcPts val="100"/>
              </a:spcBef>
            </a:pPr>
            <a:r>
              <a:rPr sz="1100" spc="-65" dirty="0">
                <a:solidFill>
                  <a:srgbClr val="C00000"/>
                </a:solidFill>
                <a:latin typeface="Montserrat" panose="00000500000000000000" pitchFamily="2" charset="0"/>
                <a:cs typeface="Lucida Sans Unicode"/>
              </a:rPr>
              <a:t>3.680.173</a:t>
            </a:r>
            <a:endParaRPr sz="1100" dirty="0">
              <a:solidFill>
                <a:srgbClr val="C00000"/>
              </a:solidFill>
              <a:latin typeface="Montserrat" panose="00000500000000000000" pitchFamily="2" charset="0"/>
              <a:cs typeface="Lucida Sans Unicode"/>
            </a:endParaRPr>
          </a:p>
        </p:txBody>
      </p:sp>
      <p:sp>
        <p:nvSpPr>
          <p:cNvPr id="24" name="object 39">
            <a:extLst>
              <a:ext uri="{FF2B5EF4-FFF2-40B4-BE49-F238E27FC236}">
                <a16:creationId xmlns:a16="http://schemas.microsoft.com/office/drawing/2014/main" id="{3A3F1500-2A5D-C881-E25C-5B7307B46C4E}"/>
              </a:ext>
            </a:extLst>
          </p:cNvPr>
          <p:cNvSpPr txBox="1"/>
          <p:nvPr/>
        </p:nvSpPr>
        <p:spPr>
          <a:xfrm>
            <a:off x="11363363" y="1730086"/>
            <a:ext cx="185420" cy="182101"/>
          </a:xfrm>
          <a:prstGeom prst="rect">
            <a:avLst/>
          </a:prstGeom>
        </p:spPr>
        <p:txBody>
          <a:bodyPr vert="horz" wrap="square" lIns="0" tIns="12700" rIns="0" bIns="0" rtlCol="0">
            <a:spAutoFit/>
          </a:bodyPr>
          <a:lstStyle/>
          <a:p>
            <a:pPr marL="12700">
              <a:lnSpc>
                <a:spcPct val="100000"/>
              </a:lnSpc>
              <a:spcBef>
                <a:spcPts val="100"/>
              </a:spcBef>
            </a:pPr>
            <a:r>
              <a:rPr sz="1100" spc="-70" dirty="0">
                <a:solidFill>
                  <a:srgbClr val="C00000"/>
                </a:solidFill>
                <a:latin typeface="Montserrat" panose="00000500000000000000" pitchFamily="2" charset="0"/>
                <a:cs typeface="Lucida Sans Unicode"/>
              </a:rPr>
              <a:t>53</a:t>
            </a:r>
            <a:endParaRPr sz="1100" dirty="0">
              <a:solidFill>
                <a:srgbClr val="C00000"/>
              </a:solidFill>
              <a:latin typeface="Montserrat" panose="00000500000000000000" pitchFamily="2" charset="0"/>
              <a:cs typeface="Lucida Sans Unicode"/>
            </a:endParaRPr>
          </a:p>
        </p:txBody>
      </p:sp>
      <p:sp>
        <p:nvSpPr>
          <p:cNvPr id="36" name="object 51">
            <a:extLst>
              <a:ext uri="{FF2B5EF4-FFF2-40B4-BE49-F238E27FC236}">
                <a16:creationId xmlns:a16="http://schemas.microsoft.com/office/drawing/2014/main" id="{102FE98A-11B4-DE0C-3A5D-FBD51C533CAB}"/>
              </a:ext>
            </a:extLst>
          </p:cNvPr>
          <p:cNvSpPr txBox="1"/>
          <p:nvPr/>
        </p:nvSpPr>
        <p:spPr>
          <a:xfrm>
            <a:off x="5479102" y="1718942"/>
            <a:ext cx="759649" cy="197490"/>
          </a:xfrm>
          <a:prstGeom prst="rect">
            <a:avLst/>
          </a:prstGeom>
        </p:spPr>
        <p:txBody>
          <a:bodyPr vert="horz" wrap="square" lIns="0" tIns="12700" rIns="0" bIns="0" rtlCol="0">
            <a:spAutoFit/>
          </a:bodyPr>
          <a:lstStyle/>
          <a:p>
            <a:pPr marL="12700">
              <a:lnSpc>
                <a:spcPct val="100000"/>
              </a:lnSpc>
              <a:spcBef>
                <a:spcPts val="100"/>
              </a:spcBef>
            </a:pPr>
            <a:r>
              <a:rPr lang="pt-BR" sz="1200" b="1" spc="60" dirty="0">
                <a:solidFill>
                  <a:srgbClr val="C00000"/>
                </a:solidFill>
                <a:latin typeface="Montserrat" panose="00000500000000000000" pitchFamily="2" charset="0"/>
                <a:cs typeface="Arial"/>
              </a:rPr>
              <a:t>1. MALL</a:t>
            </a:r>
            <a:endParaRPr lang="pt-BR" sz="1200" dirty="0">
              <a:solidFill>
                <a:srgbClr val="C00000"/>
              </a:solidFill>
              <a:latin typeface="Montserrat" panose="00000500000000000000" pitchFamily="2" charset="0"/>
              <a:cs typeface="Arial"/>
            </a:endParaRPr>
          </a:p>
        </p:txBody>
      </p:sp>
      <p:sp>
        <p:nvSpPr>
          <p:cNvPr id="37" name="object 52">
            <a:extLst>
              <a:ext uri="{FF2B5EF4-FFF2-40B4-BE49-F238E27FC236}">
                <a16:creationId xmlns:a16="http://schemas.microsoft.com/office/drawing/2014/main" id="{5AAD6F5F-AFBF-26B5-7AA5-8B92E6044A8E}"/>
              </a:ext>
            </a:extLst>
          </p:cNvPr>
          <p:cNvSpPr txBox="1"/>
          <p:nvPr/>
        </p:nvSpPr>
        <p:spPr>
          <a:xfrm>
            <a:off x="6359313" y="1718942"/>
            <a:ext cx="895985" cy="197490"/>
          </a:xfrm>
          <a:prstGeom prst="rect">
            <a:avLst/>
          </a:prstGeom>
        </p:spPr>
        <p:txBody>
          <a:bodyPr vert="horz" wrap="square" lIns="0" tIns="12700" rIns="0" bIns="0" rtlCol="0">
            <a:spAutoFit/>
          </a:bodyPr>
          <a:lstStyle/>
          <a:p>
            <a:pPr marL="12700">
              <a:lnSpc>
                <a:spcPct val="100000"/>
              </a:lnSpc>
              <a:spcBef>
                <a:spcPts val="100"/>
              </a:spcBef>
              <a:tabLst>
                <a:tab pos="882650" algn="l"/>
              </a:tabLst>
            </a:pPr>
            <a:r>
              <a:rPr sz="1200" b="1" u="dash" spc="-25" dirty="0">
                <a:solidFill>
                  <a:srgbClr val="8BC031"/>
                </a:solidFill>
                <a:uFill>
                  <a:solidFill>
                    <a:srgbClr val="BBD98A"/>
                  </a:solidFill>
                </a:uFill>
                <a:latin typeface="Montserrat" panose="00000500000000000000" pitchFamily="2" charset="0"/>
                <a:cs typeface="Arial"/>
              </a:rPr>
              <a:t> </a:t>
            </a:r>
            <a:endParaRPr sz="1200" dirty="0">
              <a:latin typeface="Montserrat" panose="00000500000000000000" pitchFamily="2" charset="0"/>
              <a:cs typeface="Arial"/>
            </a:endParaRPr>
          </a:p>
        </p:txBody>
      </p:sp>
      <p:sp>
        <p:nvSpPr>
          <p:cNvPr id="38" name="object 53">
            <a:extLst>
              <a:ext uri="{FF2B5EF4-FFF2-40B4-BE49-F238E27FC236}">
                <a16:creationId xmlns:a16="http://schemas.microsoft.com/office/drawing/2014/main" id="{CD255827-865A-C153-4960-267EAF2EB948}"/>
              </a:ext>
            </a:extLst>
          </p:cNvPr>
          <p:cNvSpPr txBox="1"/>
          <p:nvPr/>
        </p:nvSpPr>
        <p:spPr>
          <a:xfrm>
            <a:off x="5366707" y="1709472"/>
            <a:ext cx="112395" cy="197490"/>
          </a:xfrm>
          <a:prstGeom prst="rect">
            <a:avLst/>
          </a:prstGeom>
        </p:spPr>
        <p:txBody>
          <a:bodyPr vert="horz" wrap="square" lIns="0" tIns="12700" rIns="0" bIns="0" rtlCol="0">
            <a:spAutoFit/>
          </a:bodyPr>
          <a:lstStyle/>
          <a:p>
            <a:pPr marL="12700">
              <a:lnSpc>
                <a:spcPct val="100000"/>
              </a:lnSpc>
              <a:spcBef>
                <a:spcPts val="100"/>
              </a:spcBef>
            </a:pPr>
            <a:r>
              <a:rPr sz="1200" b="1" spc="15" dirty="0">
                <a:solidFill>
                  <a:srgbClr val="FFFFFF"/>
                </a:solidFill>
                <a:latin typeface="Montserrat" panose="00000500000000000000" pitchFamily="2" charset="0"/>
                <a:cs typeface="Arial"/>
              </a:rPr>
              <a:t>1</a:t>
            </a:r>
            <a:endParaRPr sz="1200">
              <a:latin typeface="Montserrat" panose="00000500000000000000" pitchFamily="2" charset="0"/>
              <a:cs typeface="Arial"/>
            </a:endParaRPr>
          </a:p>
        </p:txBody>
      </p:sp>
      <p:sp>
        <p:nvSpPr>
          <p:cNvPr id="42" name="object 57">
            <a:extLst>
              <a:ext uri="{FF2B5EF4-FFF2-40B4-BE49-F238E27FC236}">
                <a16:creationId xmlns:a16="http://schemas.microsoft.com/office/drawing/2014/main" id="{EA18ED50-2737-22D6-DAA7-4987D7653512}"/>
              </a:ext>
            </a:extLst>
          </p:cNvPr>
          <p:cNvSpPr/>
          <p:nvPr/>
        </p:nvSpPr>
        <p:spPr>
          <a:xfrm>
            <a:off x="6346784" y="1825987"/>
            <a:ext cx="0" cy="0"/>
          </a:xfrm>
          <a:custGeom>
            <a:avLst/>
            <a:gdLst/>
            <a:ahLst/>
            <a:cxnLst/>
            <a:rect l="l" t="t" r="r" b="b"/>
            <a:pathLst>
              <a:path>
                <a:moveTo>
                  <a:pt x="0" y="0"/>
                </a:moveTo>
                <a:lnTo>
                  <a:pt x="0" y="0"/>
                </a:lnTo>
              </a:path>
            </a:pathLst>
          </a:custGeom>
          <a:ln w="12598">
            <a:solidFill>
              <a:srgbClr val="BBD98A"/>
            </a:solidFill>
          </a:ln>
        </p:spPr>
        <p:txBody>
          <a:bodyPr wrap="square" lIns="0" tIns="0" rIns="0" bIns="0" rtlCol="0"/>
          <a:lstStyle/>
          <a:p>
            <a:endParaRPr>
              <a:latin typeface="Montserrat" panose="00000500000000000000" pitchFamily="2" charset="0"/>
            </a:endParaRPr>
          </a:p>
        </p:txBody>
      </p:sp>
      <p:sp>
        <p:nvSpPr>
          <p:cNvPr id="43" name="object 58">
            <a:extLst>
              <a:ext uri="{FF2B5EF4-FFF2-40B4-BE49-F238E27FC236}">
                <a16:creationId xmlns:a16="http://schemas.microsoft.com/office/drawing/2014/main" id="{6CDE3D73-6DF8-BABC-DB54-4A732017F34B}"/>
              </a:ext>
            </a:extLst>
          </p:cNvPr>
          <p:cNvSpPr/>
          <p:nvPr/>
        </p:nvSpPr>
        <p:spPr>
          <a:xfrm>
            <a:off x="7255037" y="1825987"/>
            <a:ext cx="0" cy="0"/>
          </a:xfrm>
          <a:custGeom>
            <a:avLst/>
            <a:gdLst/>
            <a:ahLst/>
            <a:cxnLst/>
            <a:rect l="l" t="t" r="r" b="b"/>
            <a:pathLst>
              <a:path>
                <a:moveTo>
                  <a:pt x="0" y="0"/>
                </a:moveTo>
                <a:lnTo>
                  <a:pt x="0" y="0"/>
                </a:lnTo>
              </a:path>
            </a:pathLst>
          </a:custGeom>
          <a:ln w="12598">
            <a:solidFill>
              <a:srgbClr val="BBD98A"/>
            </a:solidFill>
          </a:ln>
        </p:spPr>
        <p:txBody>
          <a:bodyPr wrap="square" lIns="0" tIns="0" rIns="0" bIns="0" rtlCol="0"/>
          <a:lstStyle/>
          <a:p>
            <a:endParaRPr>
              <a:latin typeface="Montserrat" panose="00000500000000000000" pitchFamily="2" charset="0"/>
            </a:endParaRPr>
          </a:p>
        </p:txBody>
      </p:sp>
      <p:sp>
        <p:nvSpPr>
          <p:cNvPr id="54" name="object 69">
            <a:extLst>
              <a:ext uri="{FF2B5EF4-FFF2-40B4-BE49-F238E27FC236}">
                <a16:creationId xmlns:a16="http://schemas.microsoft.com/office/drawing/2014/main" id="{C0A5B245-04E7-491C-69D3-E2986C20F498}"/>
              </a:ext>
            </a:extLst>
          </p:cNvPr>
          <p:cNvSpPr txBox="1"/>
          <p:nvPr/>
        </p:nvSpPr>
        <p:spPr>
          <a:xfrm>
            <a:off x="6383029" y="2402893"/>
            <a:ext cx="2778125" cy="635000"/>
          </a:xfrm>
          <a:prstGeom prst="rect">
            <a:avLst/>
          </a:prstGeom>
        </p:spPr>
        <p:txBody>
          <a:bodyPr vert="horz" wrap="square" lIns="0" tIns="12700" rIns="0" bIns="0" rtlCol="0">
            <a:spAutoFit/>
          </a:bodyPr>
          <a:lstStyle/>
          <a:p>
            <a:pPr marL="12700" marR="5080">
              <a:lnSpc>
                <a:spcPct val="100000"/>
              </a:lnSpc>
              <a:spcBef>
                <a:spcPts val="100"/>
              </a:spcBef>
            </a:pPr>
            <a:r>
              <a:rPr sz="1000" spc="-20" dirty="0">
                <a:solidFill>
                  <a:schemeClr val="tx1">
                    <a:lumMod val="95000"/>
                    <a:lumOff val="5000"/>
                  </a:schemeClr>
                </a:solidFill>
                <a:latin typeface="Montserrat" panose="00000500000000000000" pitchFamily="2" charset="0"/>
                <a:cs typeface="Lucida Sans Unicode"/>
              </a:rPr>
              <a:t>Centros</a:t>
            </a:r>
            <a:r>
              <a:rPr sz="1000" spc="-60" dirty="0">
                <a:solidFill>
                  <a:schemeClr val="tx1">
                    <a:lumMod val="95000"/>
                    <a:lumOff val="5000"/>
                  </a:schemeClr>
                </a:solidFill>
                <a:latin typeface="Montserrat" panose="00000500000000000000" pitchFamily="2" charset="0"/>
                <a:cs typeface="Lucida Sans Unicode"/>
              </a:rPr>
              <a:t> </a:t>
            </a:r>
            <a:r>
              <a:rPr sz="1000" spc="-25" dirty="0">
                <a:solidFill>
                  <a:schemeClr val="tx1">
                    <a:lumMod val="95000"/>
                    <a:lumOff val="5000"/>
                  </a:schemeClr>
                </a:solidFill>
                <a:latin typeface="Montserrat" panose="00000500000000000000" pitchFamily="2" charset="0"/>
                <a:cs typeface="Lucida Sans Unicode"/>
              </a:rPr>
              <a:t>comerciale</a:t>
            </a:r>
            <a:r>
              <a:rPr sz="1000" spc="-20" dirty="0">
                <a:solidFill>
                  <a:schemeClr val="tx1">
                    <a:lumMod val="95000"/>
                    <a:lumOff val="5000"/>
                  </a:schemeClr>
                </a:solidFill>
                <a:latin typeface="Montserrat" panose="00000500000000000000" pitchFamily="2" charset="0"/>
                <a:cs typeface="Lucida Sans Unicode"/>
              </a:rPr>
              <a:t>s</a:t>
            </a:r>
            <a:r>
              <a:rPr sz="1000" spc="-60" dirty="0">
                <a:solidFill>
                  <a:schemeClr val="tx1">
                    <a:lumMod val="95000"/>
                    <a:lumOff val="5000"/>
                  </a:schemeClr>
                </a:solidFill>
                <a:latin typeface="Montserrat" panose="00000500000000000000" pitchFamily="2" charset="0"/>
                <a:cs typeface="Lucida Sans Unicode"/>
              </a:rPr>
              <a:t> </a:t>
            </a:r>
            <a:r>
              <a:rPr sz="1000" spc="-25" dirty="0">
                <a:solidFill>
                  <a:schemeClr val="tx1">
                    <a:lumMod val="95000"/>
                    <a:lumOff val="5000"/>
                  </a:schemeClr>
                </a:solidFill>
                <a:latin typeface="Montserrat" panose="00000500000000000000" pitchFamily="2" charset="0"/>
                <a:cs typeface="Lucida Sans Unicode"/>
              </a:rPr>
              <a:t>co</a:t>
            </a:r>
            <a:r>
              <a:rPr sz="1000" spc="-20" dirty="0">
                <a:solidFill>
                  <a:schemeClr val="tx1">
                    <a:lumMod val="95000"/>
                    <a:lumOff val="5000"/>
                  </a:schemeClr>
                </a:solidFill>
                <a:latin typeface="Montserrat" panose="00000500000000000000" pitchFamily="2" charset="0"/>
                <a:cs typeface="Lucida Sans Unicode"/>
              </a:rPr>
              <a:t>n</a:t>
            </a:r>
            <a:r>
              <a:rPr sz="1000" spc="-60" dirty="0">
                <a:solidFill>
                  <a:schemeClr val="tx1">
                    <a:lumMod val="95000"/>
                    <a:lumOff val="5000"/>
                  </a:schemeClr>
                </a:solidFill>
                <a:latin typeface="Montserrat" panose="00000500000000000000" pitchFamily="2" charset="0"/>
                <a:cs typeface="Lucida Sans Unicode"/>
              </a:rPr>
              <a:t> </a:t>
            </a:r>
            <a:r>
              <a:rPr sz="1000" spc="-20" dirty="0">
                <a:solidFill>
                  <a:schemeClr val="tx1">
                    <a:lumMod val="95000"/>
                    <a:lumOff val="5000"/>
                  </a:schemeClr>
                </a:solidFill>
                <a:latin typeface="Montserrat" panose="00000500000000000000" pitchFamily="2" charset="0"/>
                <a:cs typeface="Lucida Sans Unicode"/>
              </a:rPr>
              <a:t>tiendas</a:t>
            </a:r>
            <a:r>
              <a:rPr sz="1000" spc="-60" dirty="0">
                <a:solidFill>
                  <a:schemeClr val="tx1">
                    <a:lumMod val="95000"/>
                    <a:lumOff val="5000"/>
                  </a:schemeClr>
                </a:solidFill>
                <a:latin typeface="Montserrat" panose="00000500000000000000" pitchFamily="2" charset="0"/>
                <a:cs typeface="Lucida Sans Unicode"/>
              </a:rPr>
              <a:t> </a:t>
            </a:r>
            <a:r>
              <a:rPr sz="1000" spc="-10" dirty="0">
                <a:solidFill>
                  <a:schemeClr val="tx1">
                    <a:lumMod val="95000"/>
                    <a:lumOff val="5000"/>
                  </a:schemeClr>
                </a:solidFill>
                <a:latin typeface="Montserrat" panose="00000500000000000000" pitchFamily="2" charset="0"/>
                <a:cs typeface="Lucida Sans Unicode"/>
              </a:rPr>
              <a:t>de</a:t>
            </a:r>
            <a:r>
              <a:rPr sz="1000" spc="-60" dirty="0">
                <a:solidFill>
                  <a:schemeClr val="tx1">
                    <a:lumMod val="95000"/>
                    <a:lumOff val="5000"/>
                  </a:schemeClr>
                </a:solidFill>
                <a:latin typeface="Montserrat" panose="00000500000000000000" pitchFamily="2" charset="0"/>
                <a:cs typeface="Lucida Sans Unicode"/>
              </a:rPr>
              <a:t> </a:t>
            </a:r>
            <a:r>
              <a:rPr sz="1000" spc="-15" dirty="0">
                <a:solidFill>
                  <a:schemeClr val="tx1">
                    <a:lumMod val="95000"/>
                    <a:lumOff val="5000"/>
                  </a:schemeClr>
                </a:solidFill>
                <a:latin typeface="Montserrat" panose="00000500000000000000" pitchFamily="2" charset="0"/>
                <a:cs typeface="Lucida Sans Unicode"/>
              </a:rPr>
              <a:t>descuento  o</a:t>
            </a:r>
            <a:r>
              <a:rPr sz="1000" spc="-60" dirty="0">
                <a:solidFill>
                  <a:schemeClr val="tx1">
                    <a:lumMod val="95000"/>
                    <a:lumOff val="5000"/>
                  </a:schemeClr>
                </a:solidFill>
                <a:latin typeface="Montserrat" panose="00000500000000000000" pitchFamily="2" charset="0"/>
                <a:cs typeface="Lucida Sans Unicode"/>
              </a:rPr>
              <a:t> </a:t>
            </a:r>
            <a:r>
              <a:rPr sz="1000" spc="-25" dirty="0">
                <a:solidFill>
                  <a:schemeClr val="tx1">
                    <a:lumMod val="95000"/>
                    <a:lumOff val="5000"/>
                  </a:schemeClr>
                </a:solidFill>
                <a:latin typeface="Montserrat" panose="00000500000000000000" pitchFamily="2" charset="0"/>
                <a:cs typeface="Lucida Sans Unicode"/>
              </a:rPr>
              <a:t>liquidación</a:t>
            </a:r>
            <a:r>
              <a:rPr sz="1000" spc="-60" dirty="0">
                <a:solidFill>
                  <a:schemeClr val="tx1">
                    <a:lumMod val="95000"/>
                    <a:lumOff val="5000"/>
                  </a:schemeClr>
                </a:solidFill>
                <a:latin typeface="Montserrat" panose="00000500000000000000" pitchFamily="2" charset="0"/>
                <a:cs typeface="Lucida Sans Unicode"/>
              </a:rPr>
              <a:t> </a:t>
            </a:r>
            <a:r>
              <a:rPr sz="1000" spc="-10" dirty="0">
                <a:solidFill>
                  <a:schemeClr val="tx1">
                    <a:lumMod val="95000"/>
                    <a:lumOff val="5000"/>
                  </a:schemeClr>
                </a:solidFill>
                <a:latin typeface="Montserrat" panose="00000500000000000000" pitchFamily="2" charset="0"/>
                <a:cs typeface="Lucida Sans Unicode"/>
              </a:rPr>
              <a:t>de</a:t>
            </a:r>
            <a:r>
              <a:rPr sz="1000" spc="-60" dirty="0">
                <a:solidFill>
                  <a:schemeClr val="tx1">
                    <a:lumMod val="95000"/>
                    <a:lumOff val="5000"/>
                  </a:schemeClr>
                </a:solidFill>
                <a:latin typeface="Montserrat" panose="00000500000000000000" pitchFamily="2" charset="0"/>
                <a:cs typeface="Lucida Sans Unicode"/>
              </a:rPr>
              <a:t> </a:t>
            </a:r>
            <a:r>
              <a:rPr sz="1000" spc="-20" dirty="0">
                <a:solidFill>
                  <a:schemeClr val="tx1">
                    <a:lumMod val="95000"/>
                    <a:lumOff val="5000"/>
                  </a:schemeClr>
                </a:solidFill>
                <a:latin typeface="Montserrat" panose="00000500000000000000" pitchFamily="2" charset="0"/>
                <a:cs typeface="Lucida Sans Unicode"/>
              </a:rPr>
              <a:t>productos</a:t>
            </a:r>
            <a:r>
              <a:rPr sz="1000" spc="-60" dirty="0">
                <a:solidFill>
                  <a:schemeClr val="tx1">
                    <a:lumMod val="95000"/>
                    <a:lumOff val="5000"/>
                  </a:schemeClr>
                </a:solidFill>
                <a:latin typeface="Montserrat" panose="00000500000000000000" pitchFamily="2" charset="0"/>
                <a:cs typeface="Lucida Sans Unicode"/>
              </a:rPr>
              <a:t> </a:t>
            </a:r>
            <a:r>
              <a:rPr sz="1000" spc="-10" dirty="0">
                <a:solidFill>
                  <a:schemeClr val="tx1">
                    <a:lumMod val="95000"/>
                    <a:lumOff val="5000"/>
                  </a:schemeClr>
                </a:solidFill>
                <a:latin typeface="Montserrat" panose="00000500000000000000" pitchFamily="2" charset="0"/>
                <a:cs typeface="Lucida Sans Unicode"/>
              </a:rPr>
              <a:t>de</a:t>
            </a:r>
            <a:r>
              <a:rPr sz="1000" spc="-60" dirty="0">
                <a:solidFill>
                  <a:schemeClr val="tx1">
                    <a:lumMod val="95000"/>
                    <a:lumOff val="5000"/>
                  </a:schemeClr>
                </a:solidFill>
                <a:latin typeface="Montserrat" panose="00000500000000000000" pitchFamily="2" charset="0"/>
                <a:cs typeface="Lucida Sans Unicode"/>
              </a:rPr>
              <a:t> </a:t>
            </a:r>
            <a:r>
              <a:rPr sz="1000" spc="-15" dirty="0">
                <a:solidFill>
                  <a:schemeClr val="tx1">
                    <a:lumMod val="95000"/>
                    <a:lumOff val="5000"/>
                  </a:schemeClr>
                </a:solidFill>
                <a:latin typeface="Montserrat" panose="00000500000000000000" pitchFamily="2" charset="0"/>
                <a:cs typeface="Lucida Sans Unicode"/>
              </a:rPr>
              <a:t>temporadas  </a:t>
            </a:r>
            <a:r>
              <a:rPr sz="1000" spc="-25" dirty="0">
                <a:solidFill>
                  <a:schemeClr val="tx1">
                    <a:lumMod val="95000"/>
                    <a:lumOff val="5000"/>
                  </a:schemeClr>
                </a:solidFill>
                <a:latin typeface="Montserrat" panose="00000500000000000000" pitchFamily="2" charset="0"/>
                <a:cs typeface="Lucida Sans Unicode"/>
              </a:rPr>
              <a:t>anteriores</a:t>
            </a:r>
            <a:r>
              <a:rPr sz="1000" spc="-15" dirty="0">
                <a:solidFill>
                  <a:schemeClr val="tx1">
                    <a:lumMod val="95000"/>
                    <a:lumOff val="5000"/>
                  </a:schemeClr>
                </a:solidFill>
                <a:latin typeface="Montserrat" panose="00000500000000000000" pitchFamily="2" charset="0"/>
                <a:cs typeface="Lucida Sans Unicode"/>
              </a:rPr>
              <a:t>,</a:t>
            </a:r>
            <a:r>
              <a:rPr sz="1000" spc="-60" dirty="0">
                <a:solidFill>
                  <a:schemeClr val="tx1">
                    <a:lumMod val="95000"/>
                    <a:lumOff val="5000"/>
                  </a:schemeClr>
                </a:solidFill>
                <a:latin typeface="Montserrat" panose="00000500000000000000" pitchFamily="2" charset="0"/>
                <a:cs typeface="Lucida Sans Unicode"/>
              </a:rPr>
              <a:t> </a:t>
            </a:r>
            <a:r>
              <a:rPr sz="1000" spc="-15" dirty="0">
                <a:solidFill>
                  <a:schemeClr val="tx1">
                    <a:lumMod val="95000"/>
                    <a:lumOff val="5000"/>
                  </a:schemeClr>
                </a:solidFill>
                <a:latin typeface="Montserrat" panose="00000500000000000000" pitchFamily="2" charset="0"/>
                <a:cs typeface="Lucida Sans Unicode"/>
              </a:rPr>
              <a:t>generalmente</a:t>
            </a:r>
            <a:r>
              <a:rPr sz="1000" spc="-60" dirty="0">
                <a:solidFill>
                  <a:schemeClr val="tx1">
                    <a:lumMod val="95000"/>
                    <a:lumOff val="5000"/>
                  </a:schemeClr>
                </a:solidFill>
                <a:latin typeface="Montserrat" panose="00000500000000000000" pitchFamily="2" charset="0"/>
                <a:cs typeface="Lucida Sans Unicode"/>
              </a:rPr>
              <a:t> </a:t>
            </a:r>
            <a:r>
              <a:rPr sz="1000" spc="-20" dirty="0">
                <a:solidFill>
                  <a:schemeClr val="tx1">
                    <a:lumMod val="95000"/>
                    <a:lumOff val="5000"/>
                  </a:schemeClr>
                </a:solidFill>
                <a:latin typeface="Montserrat" panose="00000500000000000000" pitchFamily="2" charset="0"/>
                <a:cs typeface="Lucida Sans Unicode"/>
              </a:rPr>
              <a:t>ubicados</a:t>
            </a:r>
            <a:r>
              <a:rPr sz="1000" spc="-60" dirty="0">
                <a:solidFill>
                  <a:schemeClr val="tx1">
                    <a:lumMod val="95000"/>
                    <a:lumOff val="5000"/>
                  </a:schemeClr>
                </a:solidFill>
                <a:latin typeface="Montserrat" panose="00000500000000000000" pitchFamily="2" charset="0"/>
                <a:cs typeface="Lucida Sans Unicode"/>
              </a:rPr>
              <a:t> </a:t>
            </a:r>
            <a:r>
              <a:rPr sz="1000" spc="-10" dirty="0">
                <a:solidFill>
                  <a:schemeClr val="tx1">
                    <a:lumMod val="95000"/>
                    <a:lumOff val="5000"/>
                  </a:schemeClr>
                </a:solidFill>
                <a:latin typeface="Montserrat" panose="00000500000000000000" pitchFamily="2" charset="0"/>
                <a:cs typeface="Lucida Sans Unicode"/>
              </a:rPr>
              <a:t>e</a:t>
            </a:r>
            <a:r>
              <a:rPr sz="1000" spc="-5" dirty="0">
                <a:solidFill>
                  <a:schemeClr val="tx1">
                    <a:lumMod val="95000"/>
                    <a:lumOff val="5000"/>
                  </a:schemeClr>
                </a:solidFill>
                <a:latin typeface="Montserrat" panose="00000500000000000000" pitchFamily="2" charset="0"/>
                <a:cs typeface="Lucida Sans Unicode"/>
              </a:rPr>
              <a:t>n</a:t>
            </a:r>
            <a:r>
              <a:rPr sz="1000" spc="-60" dirty="0">
                <a:solidFill>
                  <a:schemeClr val="tx1">
                    <a:lumMod val="95000"/>
                    <a:lumOff val="5000"/>
                  </a:schemeClr>
                </a:solidFill>
                <a:latin typeface="Montserrat" panose="00000500000000000000" pitchFamily="2" charset="0"/>
                <a:cs typeface="Lucida Sans Unicode"/>
              </a:rPr>
              <a:t> </a:t>
            </a:r>
            <a:r>
              <a:rPr sz="1000" spc="-15" dirty="0">
                <a:solidFill>
                  <a:schemeClr val="tx1">
                    <a:lumMod val="95000"/>
                    <a:lumOff val="5000"/>
                  </a:schemeClr>
                </a:solidFill>
                <a:latin typeface="Montserrat" panose="00000500000000000000" pitchFamily="2" charset="0"/>
                <a:cs typeface="Lucida Sans Unicode"/>
              </a:rPr>
              <a:t>la  periferia</a:t>
            </a:r>
            <a:r>
              <a:rPr sz="1000" spc="-60" dirty="0">
                <a:solidFill>
                  <a:schemeClr val="tx1">
                    <a:lumMod val="95000"/>
                    <a:lumOff val="5000"/>
                  </a:schemeClr>
                </a:solidFill>
                <a:latin typeface="Montserrat" panose="00000500000000000000" pitchFamily="2" charset="0"/>
                <a:cs typeface="Lucida Sans Unicode"/>
              </a:rPr>
              <a:t> </a:t>
            </a:r>
            <a:r>
              <a:rPr sz="1000" spc="-10" dirty="0">
                <a:solidFill>
                  <a:schemeClr val="tx1">
                    <a:lumMod val="95000"/>
                    <a:lumOff val="5000"/>
                  </a:schemeClr>
                </a:solidFill>
                <a:latin typeface="Montserrat" panose="00000500000000000000" pitchFamily="2" charset="0"/>
                <a:cs typeface="Lucida Sans Unicode"/>
              </a:rPr>
              <a:t>de</a:t>
            </a:r>
            <a:r>
              <a:rPr sz="1000" spc="-60" dirty="0">
                <a:solidFill>
                  <a:schemeClr val="tx1">
                    <a:lumMod val="95000"/>
                    <a:lumOff val="5000"/>
                  </a:schemeClr>
                </a:solidFill>
                <a:latin typeface="Montserrat" panose="00000500000000000000" pitchFamily="2" charset="0"/>
                <a:cs typeface="Lucida Sans Unicode"/>
              </a:rPr>
              <a:t> </a:t>
            </a:r>
            <a:r>
              <a:rPr sz="1000" spc="-25" dirty="0">
                <a:solidFill>
                  <a:schemeClr val="tx1">
                    <a:lumMod val="95000"/>
                    <a:lumOff val="5000"/>
                  </a:schemeClr>
                </a:solidFill>
                <a:latin typeface="Montserrat" panose="00000500000000000000" pitchFamily="2" charset="0"/>
                <a:cs typeface="Lucida Sans Unicode"/>
              </a:rPr>
              <a:t>las</a:t>
            </a:r>
            <a:r>
              <a:rPr sz="1000" spc="-60" dirty="0">
                <a:solidFill>
                  <a:schemeClr val="tx1">
                    <a:lumMod val="95000"/>
                    <a:lumOff val="5000"/>
                  </a:schemeClr>
                </a:solidFill>
                <a:latin typeface="Montserrat" panose="00000500000000000000" pitchFamily="2" charset="0"/>
                <a:cs typeface="Lucida Sans Unicode"/>
              </a:rPr>
              <a:t> </a:t>
            </a:r>
            <a:r>
              <a:rPr sz="1000" spc="-30" dirty="0">
                <a:solidFill>
                  <a:schemeClr val="tx1">
                    <a:lumMod val="95000"/>
                    <a:lumOff val="5000"/>
                  </a:schemeClr>
                </a:solidFill>
                <a:latin typeface="Montserrat" panose="00000500000000000000" pitchFamily="2" charset="0"/>
                <a:cs typeface="Lucida Sans Unicode"/>
              </a:rPr>
              <a:t>ciudades.</a:t>
            </a:r>
            <a:endParaRPr sz="1000" dirty="0">
              <a:solidFill>
                <a:schemeClr val="tx1">
                  <a:lumMod val="95000"/>
                  <a:lumOff val="5000"/>
                </a:schemeClr>
              </a:solidFill>
              <a:latin typeface="Montserrat" panose="00000500000000000000" pitchFamily="2" charset="0"/>
              <a:cs typeface="Lucida Sans Unicode"/>
            </a:endParaRPr>
          </a:p>
        </p:txBody>
      </p:sp>
      <p:graphicFrame>
        <p:nvGraphicFramePr>
          <p:cNvPr id="55" name="object 70">
            <a:extLst>
              <a:ext uri="{FF2B5EF4-FFF2-40B4-BE49-F238E27FC236}">
                <a16:creationId xmlns:a16="http://schemas.microsoft.com/office/drawing/2014/main" id="{1322AA88-F72F-416A-EF5A-2B3E7E9FD682}"/>
              </a:ext>
            </a:extLst>
          </p:cNvPr>
          <p:cNvGraphicFramePr>
            <a:graphicFrameLocks noGrp="1"/>
          </p:cNvGraphicFramePr>
          <p:nvPr/>
        </p:nvGraphicFramePr>
        <p:xfrm>
          <a:off x="9297900" y="2643086"/>
          <a:ext cx="2545079" cy="363935"/>
        </p:xfrm>
        <a:graphic>
          <a:graphicData uri="http://schemas.openxmlformats.org/drawingml/2006/table">
            <a:tbl>
              <a:tblPr firstRow="1" bandRow="1">
                <a:tableStyleId>{2D5ABB26-0587-4C30-8999-92F81FD0307C}</a:tableStyleId>
              </a:tblPr>
              <a:tblGrid>
                <a:gridCol w="980440">
                  <a:extLst>
                    <a:ext uri="{9D8B030D-6E8A-4147-A177-3AD203B41FA5}">
                      <a16:colId xmlns:a16="http://schemas.microsoft.com/office/drawing/2014/main" val="20000"/>
                    </a:ext>
                  </a:extLst>
                </a:gridCol>
                <a:gridCol w="793115">
                  <a:extLst>
                    <a:ext uri="{9D8B030D-6E8A-4147-A177-3AD203B41FA5}">
                      <a16:colId xmlns:a16="http://schemas.microsoft.com/office/drawing/2014/main" val="20001"/>
                    </a:ext>
                  </a:extLst>
                </a:gridCol>
                <a:gridCol w="715644">
                  <a:extLst>
                    <a:ext uri="{9D8B030D-6E8A-4147-A177-3AD203B41FA5}">
                      <a16:colId xmlns:a16="http://schemas.microsoft.com/office/drawing/2014/main" val="20002"/>
                    </a:ext>
                  </a:extLst>
                </a:gridCol>
                <a:gridCol w="55880">
                  <a:extLst>
                    <a:ext uri="{9D8B030D-6E8A-4147-A177-3AD203B41FA5}">
                      <a16:colId xmlns:a16="http://schemas.microsoft.com/office/drawing/2014/main" val="20003"/>
                    </a:ext>
                  </a:extLst>
                </a:gridCol>
              </a:tblGrid>
              <a:tr h="363935">
                <a:tc>
                  <a:txBody>
                    <a:bodyPr/>
                    <a:lstStyle/>
                    <a:p>
                      <a:pPr marR="211454" algn="r">
                        <a:lnSpc>
                          <a:spcPct val="100000"/>
                        </a:lnSpc>
                        <a:spcBef>
                          <a:spcPts val="325"/>
                        </a:spcBef>
                      </a:pPr>
                      <a:r>
                        <a:rPr sz="1100" spc="-65" dirty="0">
                          <a:solidFill>
                            <a:srgbClr val="0039A6"/>
                          </a:solidFill>
                          <a:latin typeface="Montserrat" panose="00000500000000000000" pitchFamily="2" charset="0"/>
                        </a:rPr>
                        <a:t>228.192</a:t>
                      </a:r>
                      <a:endParaRPr sz="1100" dirty="0">
                        <a:solidFill>
                          <a:srgbClr val="0039A6"/>
                        </a:solidFill>
                        <a:latin typeface="Montserrat" panose="00000500000000000000" pitchFamily="2" charset="0"/>
                        <a:cs typeface="Lucida Sans Unicode"/>
                      </a:endParaRPr>
                    </a:p>
                  </a:txBody>
                  <a:tcPr marL="0" marR="0" marT="41275" marB="0"/>
                </a:tc>
                <a:tc>
                  <a:txBody>
                    <a:bodyPr/>
                    <a:lstStyle/>
                    <a:p>
                      <a:pPr marR="71755" algn="ctr">
                        <a:lnSpc>
                          <a:spcPct val="100000"/>
                        </a:lnSpc>
                        <a:spcBef>
                          <a:spcPts val="325"/>
                        </a:spcBef>
                      </a:pPr>
                      <a:r>
                        <a:rPr lang="pt-BR" sz="1100" spc="50" dirty="0">
                          <a:solidFill>
                            <a:srgbClr val="0039A6"/>
                          </a:solidFill>
                          <a:latin typeface="Montserrat" panose="00000500000000000000" pitchFamily="2" charset="0"/>
                        </a:rPr>
                        <a:t>16</a:t>
                      </a:r>
                      <a:r>
                        <a:rPr sz="1100" spc="50" dirty="0">
                          <a:solidFill>
                            <a:srgbClr val="0039A6"/>
                          </a:solidFill>
                          <a:latin typeface="Montserrat" panose="00000500000000000000" pitchFamily="2" charset="0"/>
                        </a:rPr>
                        <a:t>%</a:t>
                      </a:r>
                      <a:endParaRPr sz="1100" dirty="0">
                        <a:solidFill>
                          <a:srgbClr val="0039A6"/>
                        </a:solidFill>
                        <a:latin typeface="Montserrat" panose="00000500000000000000" pitchFamily="2" charset="0"/>
                        <a:cs typeface="Lucida Sans Unicode"/>
                      </a:endParaRPr>
                    </a:p>
                  </a:txBody>
                  <a:tcPr marL="0" marR="0" marT="41275" marB="0"/>
                </a:tc>
                <a:tc>
                  <a:txBody>
                    <a:bodyPr/>
                    <a:lstStyle/>
                    <a:p>
                      <a:pPr marR="248920" algn="r">
                        <a:lnSpc>
                          <a:spcPct val="100000"/>
                        </a:lnSpc>
                        <a:spcBef>
                          <a:spcPts val="325"/>
                        </a:spcBef>
                      </a:pPr>
                      <a:r>
                        <a:rPr sz="1100" spc="-70" dirty="0">
                          <a:solidFill>
                            <a:srgbClr val="0039A6"/>
                          </a:solidFill>
                          <a:latin typeface="Montserrat" panose="00000500000000000000" pitchFamily="2" charset="0"/>
                        </a:rPr>
                        <a:t>10</a:t>
                      </a:r>
                      <a:endParaRPr sz="1100" dirty="0">
                        <a:solidFill>
                          <a:srgbClr val="0039A6"/>
                        </a:solidFill>
                        <a:latin typeface="Montserrat" panose="00000500000000000000" pitchFamily="2" charset="0"/>
                        <a:cs typeface="Lucida Sans Unicode"/>
                      </a:endParaRPr>
                    </a:p>
                  </a:txBody>
                  <a:tcPr marL="0" marR="0" marT="41275" marB="0"/>
                </a:tc>
                <a:tc>
                  <a:txBody>
                    <a:bodyPr/>
                    <a:lstStyle/>
                    <a:p>
                      <a:pPr>
                        <a:lnSpc>
                          <a:spcPct val="100000"/>
                        </a:lnSpc>
                      </a:pPr>
                      <a:endParaRPr sz="1000" dirty="0">
                        <a:solidFill>
                          <a:srgbClr val="0039A6"/>
                        </a:solidFill>
                        <a:latin typeface="Montserrat" panose="00000500000000000000" pitchFamily="2" charset="0"/>
                        <a:cs typeface="Times New Roman"/>
                      </a:endParaRPr>
                    </a:p>
                  </a:txBody>
                  <a:tcPr marL="0" marR="0" marT="0" marB="0"/>
                </a:tc>
                <a:extLst>
                  <a:ext uri="{0D108BD9-81ED-4DB2-BD59-A6C34878D82A}">
                    <a16:rowId xmlns:a16="http://schemas.microsoft.com/office/drawing/2014/main" val="10000"/>
                  </a:ext>
                </a:extLst>
              </a:tr>
            </a:tbl>
          </a:graphicData>
        </a:graphic>
      </p:graphicFrame>
      <p:sp>
        <p:nvSpPr>
          <p:cNvPr id="67" name="object 82">
            <a:extLst>
              <a:ext uri="{FF2B5EF4-FFF2-40B4-BE49-F238E27FC236}">
                <a16:creationId xmlns:a16="http://schemas.microsoft.com/office/drawing/2014/main" id="{DF7F5F66-B043-9595-F10E-6AA2B23D06AB}"/>
              </a:ext>
            </a:extLst>
          </p:cNvPr>
          <p:cNvSpPr txBox="1"/>
          <p:nvPr/>
        </p:nvSpPr>
        <p:spPr>
          <a:xfrm>
            <a:off x="5422904" y="2622015"/>
            <a:ext cx="2191729" cy="197490"/>
          </a:xfrm>
          <a:prstGeom prst="rect">
            <a:avLst/>
          </a:prstGeom>
        </p:spPr>
        <p:txBody>
          <a:bodyPr vert="horz" wrap="square" lIns="0" tIns="12700" rIns="0" bIns="0" rtlCol="0">
            <a:spAutoFit/>
          </a:bodyPr>
          <a:lstStyle/>
          <a:p>
            <a:pPr marL="12700">
              <a:lnSpc>
                <a:spcPct val="100000"/>
              </a:lnSpc>
              <a:spcBef>
                <a:spcPts val="100"/>
              </a:spcBef>
              <a:tabLst>
                <a:tab pos="672465" algn="l"/>
                <a:tab pos="1543050" algn="l"/>
              </a:tabLst>
            </a:pPr>
            <a:r>
              <a:rPr lang="pt-BR" sz="1200" b="1" spc="65" dirty="0">
                <a:solidFill>
                  <a:srgbClr val="0039A6"/>
                </a:solidFill>
                <a:latin typeface="Montserrat" panose="00000500000000000000" pitchFamily="2" charset="0"/>
                <a:cs typeface="Arial"/>
              </a:rPr>
              <a:t>2. OUTLET	</a:t>
            </a:r>
            <a:endParaRPr lang="pt-BR" sz="1200" dirty="0">
              <a:solidFill>
                <a:srgbClr val="0039A6"/>
              </a:solidFill>
              <a:latin typeface="Montserrat" panose="00000500000000000000" pitchFamily="2" charset="0"/>
              <a:cs typeface="Arial"/>
            </a:endParaRPr>
          </a:p>
        </p:txBody>
      </p:sp>
      <p:sp>
        <p:nvSpPr>
          <p:cNvPr id="69" name="object 84">
            <a:extLst>
              <a:ext uri="{FF2B5EF4-FFF2-40B4-BE49-F238E27FC236}">
                <a16:creationId xmlns:a16="http://schemas.microsoft.com/office/drawing/2014/main" id="{4FEA20B6-A067-6E98-50B4-74F4643A52F6}"/>
              </a:ext>
            </a:extLst>
          </p:cNvPr>
          <p:cNvSpPr/>
          <p:nvPr/>
        </p:nvSpPr>
        <p:spPr>
          <a:xfrm>
            <a:off x="6346833" y="2743125"/>
            <a:ext cx="0" cy="0"/>
          </a:xfrm>
          <a:custGeom>
            <a:avLst/>
            <a:gdLst/>
            <a:ahLst/>
            <a:cxnLst/>
            <a:rect l="l" t="t" r="r" b="b"/>
            <a:pathLst>
              <a:path>
                <a:moveTo>
                  <a:pt x="0" y="0"/>
                </a:moveTo>
                <a:lnTo>
                  <a:pt x="0" y="0"/>
                </a:lnTo>
              </a:path>
            </a:pathLst>
          </a:custGeom>
          <a:ln w="12700">
            <a:solidFill>
              <a:srgbClr val="73C5EB"/>
            </a:solidFill>
          </a:ln>
        </p:spPr>
        <p:txBody>
          <a:bodyPr wrap="square" lIns="0" tIns="0" rIns="0" bIns="0" rtlCol="0"/>
          <a:lstStyle/>
          <a:p>
            <a:endParaRPr>
              <a:latin typeface="Montserrat" panose="00000500000000000000" pitchFamily="2" charset="0"/>
            </a:endParaRPr>
          </a:p>
        </p:txBody>
      </p:sp>
      <p:sp>
        <p:nvSpPr>
          <p:cNvPr id="70" name="object 85">
            <a:extLst>
              <a:ext uri="{FF2B5EF4-FFF2-40B4-BE49-F238E27FC236}">
                <a16:creationId xmlns:a16="http://schemas.microsoft.com/office/drawing/2014/main" id="{ED978EFA-D033-376E-C8D0-63E198555F32}"/>
              </a:ext>
            </a:extLst>
          </p:cNvPr>
          <p:cNvSpPr/>
          <p:nvPr/>
        </p:nvSpPr>
        <p:spPr>
          <a:xfrm>
            <a:off x="7255086" y="2743125"/>
            <a:ext cx="0" cy="0"/>
          </a:xfrm>
          <a:custGeom>
            <a:avLst/>
            <a:gdLst/>
            <a:ahLst/>
            <a:cxnLst/>
            <a:rect l="l" t="t" r="r" b="b"/>
            <a:pathLst>
              <a:path>
                <a:moveTo>
                  <a:pt x="0" y="0"/>
                </a:moveTo>
                <a:lnTo>
                  <a:pt x="0" y="0"/>
                </a:lnTo>
              </a:path>
            </a:pathLst>
          </a:custGeom>
          <a:ln w="12700">
            <a:solidFill>
              <a:srgbClr val="73C5EB"/>
            </a:solidFill>
          </a:ln>
        </p:spPr>
        <p:txBody>
          <a:bodyPr wrap="square" lIns="0" tIns="0" rIns="0" bIns="0" rtlCol="0"/>
          <a:lstStyle/>
          <a:p>
            <a:endParaRPr>
              <a:latin typeface="Montserrat" panose="00000500000000000000" pitchFamily="2" charset="0"/>
            </a:endParaRPr>
          </a:p>
        </p:txBody>
      </p:sp>
      <p:sp>
        <p:nvSpPr>
          <p:cNvPr id="71" name="object 157">
            <a:extLst>
              <a:ext uri="{FF2B5EF4-FFF2-40B4-BE49-F238E27FC236}">
                <a16:creationId xmlns:a16="http://schemas.microsoft.com/office/drawing/2014/main" id="{A77FC316-2359-91E5-5198-80C7DD336A1B}"/>
              </a:ext>
            </a:extLst>
          </p:cNvPr>
          <p:cNvSpPr txBox="1"/>
          <p:nvPr/>
        </p:nvSpPr>
        <p:spPr>
          <a:xfrm>
            <a:off x="9469036" y="3568700"/>
            <a:ext cx="830721" cy="182101"/>
          </a:xfrm>
          <a:prstGeom prst="rect">
            <a:avLst/>
          </a:prstGeom>
        </p:spPr>
        <p:txBody>
          <a:bodyPr vert="horz" wrap="square" lIns="0" tIns="12700" rIns="0" bIns="0" rtlCol="0">
            <a:spAutoFit/>
          </a:bodyPr>
          <a:lstStyle/>
          <a:p>
            <a:pPr marL="12700">
              <a:lnSpc>
                <a:spcPct val="100000"/>
              </a:lnSpc>
              <a:spcBef>
                <a:spcPts val="100"/>
              </a:spcBef>
            </a:pPr>
            <a:r>
              <a:rPr lang="pt-BR" sz="1100" b="1" spc="10" dirty="0">
                <a:solidFill>
                  <a:schemeClr val="tx1">
                    <a:lumMod val="95000"/>
                    <a:lumOff val="5000"/>
                  </a:schemeClr>
                </a:solidFill>
                <a:latin typeface="Montserrat" panose="00000500000000000000" pitchFamily="2" charset="0"/>
                <a:cs typeface="Arial"/>
              </a:rPr>
              <a:t>3.908.365</a:t>
            </a:r>
            <a:endParaRPr sz="1100" dirty="0">
              <a:solidFill>
                <a:schemeClr val="tx1">
                  <a:lumMod val="95000"/>
                  <a:lumOff val="5000"/>
                </a:schemeClr>
              </a:solidFill>
              <a:latin typeface="Montserrat" panose="00000500000000000000" pitchFamily="2" charset="0"/>
              <a:cs typeface="Arial"/>
            </a:endParaRPr>
          </a:p>
        </p:txBody>
      </p:sp>
      <p:sp>
        <p:nvSpPr>
          <p:cNvPr id="72" name="object 158">
            <a:extLst>
              <a:ext uri="{FF2B5EF4-FFF2-40B4-BE49-F238E27FC236}">
                <a16:creationId xmlns:a16="http://schemas.microsoft.com/office/drawing/2014/main" id="{E6D86A82-D95A-A85A-DC0C-AA93B8B9D402}"/>
              </a:ext>
            </a:extLst>
          </p:cNvPr>
          <p:cNvSpPr txBox="1"/>
          <p:nvPr/>
        </p:nvSpPr>
        <p:spPr>
          <a:xfrm>
            <a:off x="10465211" y="3556669"/>
            <a:ext cx="530506" cy="182101"/>
          </a:xfrm>
          <a:prstGeom prst="rect">
            <a:avLst/>
          </a:prstGeom>
        </p:spPr>
        <p:txBody>
          <a:bodyPr vert="horz" wrap="square" lIns="0" tIns="12700" rIns="0" bIns="0" rtlCol="0">
            <a:spAutoFit/>
          </a:bodyPr>
          <a:lstStyle/>
          <a:p>
            <a:pPr marL="12700">
              <a:lnSpc>
                <a:spcPct val="100000"/>
              </a:lnSpc>
              <a:spcBef>
                <a:spcPts val="100"/>
              </a:spcBef>
            </a:pPr>
            <a:r>
              <a:rPr sz="1100" b="1" spc="15" dirty="0">
                <a:solidFill>
                  <a:schemeClr val="tx1">
                    <a:lumMod val="95000"/>
                    <a:lumOff val="5000"/>
                  </a:schemeClr>
                </a:solidFill>
                <a:latin typeface="Montserrat" panose="00000500000000000000" pitchFamily="2" charset="0"/>
                <a:cs typeface="Arial"/>
              </a:rPr>
              <a:t>100%</a:t>
            </a:r>
            <a:endParaRPr sz="1100" dirty="0">
              <a:solidFill>
                <a:schemeClr val="tx1">
                  <a:lumMod val="95000"/>
                  <a:lumOff val="5000"/>
                </a:schemeClr>
              </a:solidFill>
              <a:latin typeface="Montserrat" panose="00000500000000000000" pitchFamily="2" charset="0"/>
              <a:cs typeface="Arial"/>
            </a:endParaRPr>
          </a:p>
        </p:txBody>
      </p:sp>
      <p:sp>
        <p:nvSpPr>
          <p:cNvPr id="73" name="object 159">
            <a:extLst>
              <a:ext uri="{FF2B5EF4-FFF2-40B4-BE49-F238E27FC236}">
                <a16:creationId xmlns:a16="http://schemas.microsoft.com/office/drawing/2014/main" id="{D081BEFF-B9D5-06B8-38EB-2282D7CBF0D9}"/>
              </a:ext>
            </a:extLst>
          </p:cNvPr>
          <p:cNvSpPr txBox="1"/>
          <p:nvPr/>
        </p:nvSpPr>
        <p:spPr>
          <a:xfrm>
            <a:off x="11318105" y="3552350"/>
            <a:ext cx="264795" cy="182101"/>
          </a:xfrm>
          <a:prstGeom prst="rect">
            <a:avLst/>
          </a:prstGeom>
        </p:spPr>
        <p:txBody>
          <a:bodyPr vert="horz" wrap="square" lIns="0" tIns="12700" rIns="0" bIns="0" rtlCol="0">
            <a:spAutoFit/>
          </a:bodyPr>
          <a:lstStyle/>
          <a:p>
            <a:pPr marL="12700">
              <a:lnSpc>
                <a:spcPct val="100000"/>
              </a:lnSpc>
              <a:spcBef>
                <a:spcPts val="100"/>
              </a:spcBef>
            </a:pPr>
            <a:r>
              <a:rPr lang="pt-BR" sz="1100" b="1" spc="15" dirty="0">
                <a:solidFill>
                  <a:schemeClr val="tx1">
                    <a:lumMod val="95000"/>
                    <a:lumOff val="5000"/>
                  </a:schemeClr>
                </a:solidFill>
                <a:latin typeface="Montserrat" panose="00000500000000000000" pitchFamily="2" charset="0"/>
                <a:cs typeface="Arial"/>
              </a:rPr>
              <a:t>63</a:t>
            </a:r>
            <a:endParaRPr sz="1100" dirty="0">
              <a:solidFill>
                <a:schemeClr val="tx1">
                  <a:lumMod val="95000"/>
                  <a:lumOff val="5000"/>
                </a:schemeClr>
              </a:solidFill>
              <a:latin typeface="Montserrat" panose="00000500000000000000" pitchFamily="2" charset="0"/>
              <a:cs typeface="Arial"/>
            </a:endParaRPr>
          </a:p>
        </p:txBody>
      </p:sp>
      <p:sp>
        <p:nvSpPr>
          <p:cNvPr id="74" name="object 173">
            <a:extLst>
              <a:ext uri="{FF2B5EF4-FFF2-40B4-BE49-F238E27FC236}">
                <a16:creationId xmlns:a16="http://schemas.microsoft.com/office/drawing/2014/main" id="{B19823E9-990F-091D-652B-EF786BEB95AE}"/>
              </a:ext>
            </a:extLst>
          </p:cNvPr>
          <p:cNvSpPr/>
          <p:nvPr/>
        </p:nvSpPr>
        <p:spPr>
          <a:xfrm>
            <a:off x="9297900" y="3822031"/>
            <a:ext cx="2546350" cy="0"/>
          </a:xfrm>
          <a:custGeom>
            <a:avLst/>
            <a:gdLst/>
            <a:ahLst/>
            <a:cxnLst/>
            <a:rect l="l" t="t" r="r" b="b"/>
            <a:pathLst>
              <a:path w="2546350">
                <a:moveTo>
                  <a:pt x="0" y="0"/>
                </a:moveTo>
                <a:lnTo>
                  <a:pt x="2545930" y="0"/>
                </a:lnTo>
              </a:path>
            </a:pathLst>
          </a:custGeom>
          <a:ln w="12700">
            <a:solidFill>
              <a:srgbClr val="BEBDBD"/>
            </a:solidFill>
          </a:ln>
        </p:spPr>
        <p:txBody>
          <a:bodyPr wrap="square" lIns="0" tIns="0" rIns="0" bIns="0" rtlCol="0"/>
          <a:lstStyle/>
          <a:p>
            <a:endParaRPr>
              <a:latin typeface="Montserrat" panose="00000500000000000000" pitchFamily="2" charset="0"/>
            </a:endParaRPr>
          </a:p>
        </p:txBody>
      </p:sp>
      <p:sp>
        <p:nvSpPr>
          <p:cNvPr id="75" name="object 176">
            <a:extLst>
              <a:ext uri="{FF2B5EF4-FFF2-40B4-BE49-F238E27FC236}">
                <a16:creationId xmlns:a16="http://schemas.microsoft.com/office/drawing/2014/main" id="{CD278AEA-21BA-77E1-FDF8-4C97DE7BA8A6}"/>
              </a:ext>
            </a:extLst>
          </p:cNvPr>
          <p:cNvSpPr/>
          <p:nvPr/>
        </p:nvSpPr>
        <p:spPr>
          <a:xfrm>
            <a:off x="10190082" y="1132747"/>
            <a:ext cx="0" cy="340360"/>
          </a:xfrm>
          <a:custGeom>
            <a:avLst/>
            <a:gdLst/>
            <a:ahLst/>
            <a:cxnLst/>
            <a:rect l="l" t="t" r="r" b="b"/>
            <a:pathLst>
              <a:path h="340360">
                <a:moveTo>
                  <a:pt x="0" y="0"/>
                </a:moveTo>
                <a:lnTo>
                  <a:pt x="0" y="339788"/>
                </a:lnTo>
              </a:path>
            </a:pathLst>
          </a:custGeom>
          <a:ln w="12700">
            <a:solidFill>
              <a:srgbClr val="575756"/>
            </a:solidFill>
          </a:ln>
        </p:spPr>
        <p:txBody>
          <a:bodyPr wrap="square" lIns="0" tIns="0" rIns="0" bIns="0" rtlCol="0"/>
          <a:lstStyle/>
          <a:p>
            <a:endParaRPr>
              <a:latin typeface="Montserrat" panose="00000500000000000000" pitchFamily="2" charset="0"/>
            </a:endParaRPr>
          </a:p>
        </p:txBody>
      </p:sp>
      <p:sp>
        <p:nvSpPr>
          <p:cNvPr id="76" name="object 177">
            <a:extLst>
              <a:ext uri="{FF2B5EF4-FFF2-40B4-BE49-F238E27FC236}">
                <a16:creationId xmlns:a16="http://schemas.microsoft.com/office/drawing/2014/main" id="{271D0588-D104-D585-4787-10CD353C1BD2}"/>
              </a:ext>
            </a:extLst>
          </p:cNvPr>
          <p:cNvSpPr/>
          <p:nvPr/>
        </p:nvSpPr>
        <p:spPr>
          <a:xfrm>
            <a:off x="11055854" y="1132747"/>
            <a:ext cx="0" cy="340360"/>
          </a:xfrm>
          <a:custGeom>
            <a:avLst/>
            <a:gdLst/>
            <a:ahLst/>
            <a:cxnLst/>
            <a:rect l="l" t="t" r="r" b="b"/>
            <a:pathLst>
              <a:path h="340360">
                <a:moveTo>
                  <a:pt x="0" y="0"/>
                </a:moveTo>
                <a:lnTo>
                  <a:pt x="0" y="339788"/>
                </a:lnTo>
              </a:path>
            </a:pathLst>
          </a:custGeom>
          <a:ln w="12700">
            <a:solidFill>
              <a:srgbClr val="575756"/>
            </a:solidFill>
          </a:ln>
        </p:spPr>
        <p:txBody>
          <a:bodyPr wrap="square" lIns="0" tIns="0" rIns="0" bIns="0" rtlCol="0"/>
          <a:lstStyle/>
          <a:p>
            <a:endParaRPr>
              <a:latin typeface="Montserrat" panose="00000500000000000000" pitchFamily="2" charset="0"/>
            </a:endParaRPr>
          </a:p>
        </p:txBody>
      </p:sp>
      <p:sp>
        <p:nvSpPr>
          <p:cNvPr id="78" name="CaixaDeTexto 77">
            <a:extLst>
              <a:ext uri="{FF2B5EF4-FFF2-40B4-BE49-F238E27FC236}">
                <a16:creationId xmlns:a16="http://schemas.microsoft.com/office/drawing/2014/main" id="{791445B6-1FC6-E9AC-09E6-B0BC5FD73762}"/>
              </a:ext>
            </a:extLst>
          </p:cNvPr>
          <p:cNvSpPr txBox="1"/>
          <p:nvPr/>
        </p:nvSpPr>
        <p:spPr>
          <a:xfrm>
            <a:off x="5568456" y="5592343"/>
            <a:ext cx="5823857" cy="830997"/>
          </a:xfrm>
          <a:prstGeom prst="rect">
            <a:avLst/>
          </a:prstGeom>
          <a:noFill/>
        </p:spPr>
        <p:txBody>
          <a:bodyPr wrap="square" rtlCol="0">
            <a:spAutoFit/>
          </a:bodyPr>
          <a:lstStyle/>
          <a:p>
            <a:r>
              <a:rPr lang="pt-BR" sz="1200" spc="-30" dirty="0">
                <a:solidFill>
                  <a:schemeClr val="bg1"/>
                </a:solidFill>
                <a:latin typeface="Montserrat" panose="00000500000000000000" pitchFamily="2" charset="0"/>
                <a:cs typeface="Lucida Sans Unicode"/>
              </a:rPr>
              <a:t>Fuente: </a:t>
            </a:r>
            <a:r>
              <a:rPr lang="es-ES" sz="1200" spc="-30" dirty="0">
                <a:solidFill>
                  <a:schemeClr val="bg1"/>
                </a:solidFill>
                <a:latin typeface="Montserrat" panose="00000500000000000000" pitchFamily="2" charset="0"/>
                <a:cs typeface="Lucida Sans Unicode"/>
              </a:rPr>
              <a:t>Estudio: Caracterización y cambios  en la fuerza laboral  actual y futura (2020), realizado por </a:t>
            </a:r>
            <a:r>
              <a:rPr lang="es-ES" sz="1200" spc="-30" dirty="0" err="1">
                <a:solidFill>
                  <a:schemeClr val="bg1"/>
                </a:solidFill>
                <a:latin typeface="Montserrat" panose="00000500000000000000" pitchFamily="2" charset="0"/>
                <a:cs typeface="Lucida Sans Unicode"/>
              </a:rPr>
              <a:t>Upskills</a:t>
            </a:r>
            <a:r>
              <a:rPr lang="es-ES" sz="1200" spc="-30" dirty="0">
                <a:solidFill>
                  <a:schemeClr val="bg1"/>
                </a:solidFill>
                <a:latin typeface="Montserrat" panose="00000500000000000000" pitchFamily="2" charset="0"/>
                <a:cs typeface="Lucida Sans Unicode"/>
              </a:rPr>
              <a:t>, fue aprobado y financiado por SENCE, por encargo de la Cámara de Centros Comerciales de Chile, contactó a los asociados y a los encargados de la operación de los centros comerciales</a:t>
            </a:r>
            <a:r>
              <a:rPr lang="pt-BR" sz="1200" spc="-30" dirty="0">
                <a:solidFill>
                  <a:schemeClr val="bg1"/>
                </a:solidFill>
                <a:latin typeface="Montserrat" panose="00000500000000000000" pitchFamily="2" charset="0"/>
                <a:cs typeface="Lucida Sans Unicode"/>
              </a:rPr>
              <a:t> </a:t>
            </a:r>
          </a:p>
        </p:txBody>
      </p:sp>
      <p:grpSp>
        <p:nvGrpSpPr>
          <p:cNvPr id="81" name="Agrupar 80">
            <a:extLst>
              <a:ext uri="{FF2B5EF4-FFF2-40B4-BE49-F238E27FC236}">
                <a16:creationId xmlns:a16="http://schemas.microsoft.com/office/drawing/2014/main" id="{14A953F6-11BE-8088-3483-7748A4A4D3C5}"/>
              </a:ext>
            </a:extLst>
          </p:cNvPr>
          <p:cNvGrpSpPr/>
          <p:nvPr/>
        </p:nvGrpSpPr>
        <p:grpSpPr>
          <a:xfrm>
            <a:off x="5091261" y="-1054047"/>
            <a:ext cx="136272" cy="8183880"/>
            <a:chOff x="8805915" y="403820"/>
            <a:chExt cx="136272" cy="8183880"/>
          </a:xfrm>
        </p:grpSpPr>
        <p:cxnSp>
          <p:nvCxnSpPr>
            <p:cNvPr id="82" name="Conector reto 81">
              <a:extLst>
                <a:ext uri="{FF2B5EF4-FFF2-40B4-BE49-F238E27FC236}">
                  <a16:creationId xmlns:a16="http://schemas.microsoft.com/office/drawing/2014/main" id="{376900A8-F7BE-545D-EB8E-BC4037F74B16}"/>
                </a:ext>
              </a:extLst>
            </p:cNvPr>
            <p:cNvCxnSpPr>
              <a:cxnSpLocks/>
            </p:cNvCxnSpPr>
            <p:nvPr/>
          </p:nvCxnSpPr>
          <p:spPr>
            <a:xfrm>
              <a:off x="8873837" y="403820"/>
              <a:ext cx="0" cy="8183880"/>
            </a:xfrm>
            <a:prstGeom prst="line">
              <a:avLst/>
            </a:prstGeom>
            <a:ln w="952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nvGrpSpPr>
            <p:cNvPr id="83" name="Agrupar 82">
              <a:extLst>
                <a:ext uri="{FF2B5EF4-FFF2-40B4-BE49-F238E27FC236}">
                  <a16:creationId xmlns:a16="http://schemas.microsoft.com/office/drawing/2014/main" id="{EF12958B-AF52-6883-D9BC-5E5E1CA1AEFB}"/>
                </a:ext>
              </a:extLst>
            </p:cNvPr>
            <p:cNvGrpSpPr/>
            <p:nvPr/>
          </p:nvGrpSpPr>
          <p:grpSpPr>
            <a:xfrm>
              <a:off x="8805915" y="3190814"/>
              <a:ext cx="136272" cy="1881667"/>
              <a:chOff x="4304804" y="3770317"/>
              <a:chExt cx="136272" cy="1881667"/>
            </a:xfrm>
          </p:grpSpPr>
          <p:sp>
            <p:nvSpPr>
              <p:cNvPr id="84" name="Elipse 83">
                <a:extLst>
                  <a:ext uri="{FF2B5EF4-FFF2-40B4-BE49-F238E27FC236}">
                    <a16:creationId xmlns:a16="http://schemas.microsoft.com/office/drawing/2014/main" id="{827749A2-CB57-5713-421F-DDEE9743E336}"/>
                  </a:ext>
                </a:extLst>
              </p:cNvPr>
              <p:cNvSpPr/>
              <p:nvPr/>
            </p:nvSpPr>
            <p:spPr>
              <a:xfrm>
                <a:off x="4304804" y="3770317"/>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5" name="Elipse 84">
                <a:extLst>
                  <a:ext uri="{FF2B5EF4-FFF2-40B4-BE49-F238E27FC236}">
                    <a16:creationId xmlns:a16="http://schemas.microsoft.com/office/drawing/2014/main" id="{30C23AB0-DFC3-11D1-EF73-34B755DC70C8}"/>
                  </a:ext>
                </a:extLst>
              </p:cNvPr>
              <p:cNvSpPr/>
              <p:nvPr/>
            </p:nvSpPr>
            <p:spPr>
              <a:xfrm>
                <a:off x="4305232" y="4697965"/>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6" name="Elipse 85">
                <a:extLst>
                  <a:ext uri="{FF2B5EF4-FFF2-40B4-BE49-F238E27FC236}">
                    <a16:creationId xmlns:a16="http://schemas.microsoft.com/office/drawing/2014/main" id="{F90626B7-8338-A20E-265C-29C57344E343}"/>
                  </a:ext>
                </a:extLst>
              </p:cNvPr>
              <p:cNvSpPr/>
              <p:nvPr/>
            </p:nvSpPr>
            <p:spPr>
              <a:xfrm>
                <a:off x="4304804" y="5516140"/>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cxnSp>
        <p:nvCxnSpPr>
          <p:cNvPr id="2" name="Conector reto 1">
            <a:extLst>
              <a:ext uri="{FF2B5EF4-FFF2-40B4-BE49-F238E27FC236}">
                <a16:creationId xmlns:a16="http://schemas.microsoft.com/office/drawing/2014/main" id="{1C2E478D-43D3-7D13-16CE-8CE1B767281E}"/>
              </a:ext>
            </a:extLst>
          </p:cNvPr>
          <p:cNvCxnSpPr>
            <a:cxnSpLocks/>
          </p:cNvCxnSpPr>
          <p:nvPr/>
        </p:nvCxnSpPr>
        <p:spPr>
          <a:xfrm>
            <a:off x="733312" y="-289367"/>
            <a:ext cx="0" cy="537386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pic>
        <p:nvPicPr>
          <p:cNvPr id="4" name="Imagem 3" descr="Uma imagem contendo trem, grande, plataforma, ar&#10;&#10;Descrição gerada automaticamente">
            <a:extLst>
              <a:ext uri="{FF2B5EF4-FFF2-40B4-BE49-F238E27FC236}">
                <a16:creationId xmlns:a16="http://schemas.microsoft.com/office/drawing/2014/main" id="{BC56B2F2-E7EF-F822-A1E5-B54FD9680462}"/>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11568" b="12662"/>
          <a:stretch/>
        </p:blipFill>
        <p:spPr>
          <a:xfrm>
            <a:off x="739393" y="-2"/>
            <a:ext cx="3756400" cy="4083593"/>
          </a:xfrm>
          <a:prstGeom prst="rect">
            <a:avLst/>
          </a:prstGeom>
        </p:spPr>
      </p:pic>
      <p:sp>
        <p:nvSpPr>
          <p:cNvPr id="13" name="Retângulo 12">
            <a:extLst>
              <a:ext uri="{FF2B5EF4-FFF2-40B4-BE49-F238E27FC236}">
                <a16:creationId xmlns:a16="http://schemas.microsoft.com/office/drawing/2014/main" id="{3C7F37FE-36C9-DBC0-6705-F761906BE59B}"/>
              </a:ext>
            </a:extLst>
          </p:cNvPr>
          <p:cNvSpPr/>
          <p:nvPr/>
        </p:nvSpPr>
        <p:spPr>
          <a:xfrm>
            <a:off x="0" y="5084498"/>
            <a:ext cx="285829" cy="1240102"/>
          </a:xfrm>
          <a:prstGeom prst="rect">
            <a:avLst/>
          </a:prstGeom>
          <a:solidFill>
            <a:srgbClr val="0039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 name="Retângulo: Cantos Arredondados 2">
            <a:extLst>
              <a:ext uri="{FF2B5EF4-FFF2-40B4-BE49-F238E27FC236}">
                <a16:creationId xmlns:a16="http://schemas.microsoft.com/office/drawing/2014/main" id="{28426C5C-5AB6-7CBC-D79C-5EDE9E9104BD}"/>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86</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2" name="Retângulo: Cantos Arredondados 11">
            <a:hlinkClick r:id="rId4" action="ppaction://hlinksldjump"/>
            <a:extLst>
              <a:ext uri="{FF2B5EF4-FFF2-40B4-BE49-F238E27FC236}">
                <a16:creationId xmlns:a16="http://schemas.microsoft.com/office/drawing/2014/main" id="{56A90572-5FDE-9288-6E64-B8B3C235DC01}"/>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70637727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Retângulo 79">
            <a:extLst>
              <a:ext uri="{FF2B5EF4-FFF2-40B4-BE49-F238E27FC236}">
                <a16:creationId xmlns:a16="http://schemas.microsoft.com/office/drawing/2014/main" id="{B1DF88CE-9BE0-4F03-3703-F7E239EC52A5}"/>
              </a:ext>
            </a:extLst>
          </p:cNvPr>
          <p:cNvSpPr/>
          <p:nvPr/>
        </p:nvSpPr>
        <p:spPr>
          <a:xfrm>
            <a:off x="6416938" y="-141516"/>
            <a:ext cx="5775061" cy="6999515"/>
          </a:xfrm>
          <a:prstGeom prst="rect">
            <a:avLst/>
          </a:prstGeom>
          <a:solidFill>
            <a:srgbClr val="002776"/>
          </a:solidFill>
          <a:ln>
            <a:solidFill>
              <a:srgbClr val="00277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CaixaDeTexto 4">
            <a:extLst>
              <a:ext uri="{FF2B5EF4-FFF2-40B4-BE49-F238E27FC236}">
                <a16:creationId xmlns:a16="http://schemas.microsoft.com/office/drawing/2014/main" id="{B0D164EE-A054-E2AF-E300-17E55C3897FB}"/>
              </a:ext>
            </a:extLst>
          </p:cNvPr>
          <p:cNvSpPr txBox="1"/>
          <p:nvPr/>
        </p:nvSpPr>
        <p:spPr>
          <a:xfrm>
            <a:off x="864740" y="5031908"/>
            <a:ext cx="5326701" cy="1112612"/>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lvl="0" algn="l">
              <a:defRPr/>
            </a:pPr>
            <a:r>
              <a:rPr lang="es-419" sz="2600" b="1" dirty="0">
                <a:solidFill>
                  <a:srgbClr val="0039A6"/>
                </a:solidFill>
                <a:latin typeface="Montserrat" panose="00000500000000000000" pitchFamily="2" charset="0"/>
                <a:cs typeface="Segoe UI" panose="020B0502040204020203" pitchFamily="34" charset="0"/>
              </a:rPr>
              <a:t>Formatos de centros comerciales y su participación según m2 arrendables</a:t>
            </a:r>
          </a:p>
        </p:txBody>
      </p:sp>
      <p:sp>
        <p:nvSpPr>
          <p:cNvPr id="6" name="Elipse 5">
            <a:extLst>
              <a:ext uri="{FF2B5EF4-FFF2-40B4-BE49-F238E27FC236}">
                <a16:creationId xmlns:a16="http://schemas.microsoft.com/office/drawing/2014/main" id="{AAAC7E37-8D5E-B739-0AC6-98D5961C85A4}"/>
              </a:ext>
            </a:extLst>
          </p:cNvPr>
          <p:cNvSpPr/>
          <p:nvPr/>
        </p:nvSpPr>
        <p:spPr>
          <a:xfrm>
            <a:off x="657640" y="5475762"/>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7" name="Imagem 6" descr="Forma&#10;&#10;Descrição gerada automaticamente">
            <a:extLst>
              <a:ext uri="{FF2B5EF4-FFF2-40B4-BE49-F238E27FC236}">
                <a16:creationId xmlns:a16="http://schemas.microsoft.com/office/drawing/2014/main" id="{B99BEAE8-7AE4-11EB-82CC-878BF8E1C8D6}"/>
              </a:ext>
            </a:extLst>
          </p:cNvPr>
          <p:cNvPicPr>
            <a:picLocks noChangeAspect="1"/>
          </p:cNvPicPr>
          <p:nvPr/>
        </p:nvPicPr>
        <p:blipFill rotWithShape="1">
          <a:blip r:embed="rId2">
            <a:extLst>
              <a:ext uri="{28A0092B-C50C-407E-A947-70E740481C1C}">
                <a14:useLocalDpi xmlns:a14="http://schemas.microsoft.com/office/drawing/2010/main" val="0"/>
              </a:ext>
            </a:extLst>
          </a:blip>
          <a:srcRect t="27286" b="38269"/>
          <a:stretch/>
        </p:blipFill>
        <p:spPr>
          <a:xfrm rot="16200000">
            <a:off x="-3173338" y="3173337"/>
            <a:ext cx="6858001" cy="511325"/>
          </a:xfrm>
          <a:prstGeom prst="rect">
            <a:avLst/>
          </a:prstGeom>
        </p:spPr>
      </p:pic>
      <p:grpSp>
        <p:nvGrpSpPr>
          <p:cNvPr id="30" name="object 51">
            <a:extLst>
              <a:ext uri="{FF2B5EF4-FFF2-40B4-BE49-F238E27FC236}">
                <a16:creationId xmlns:a16="http://schemas.microsoft.com/office/drawing/2014/main" id="{F46C55F9-BE35-9664-341C-9239A726206E}"/>
              </a:ext>
            </a:extLst>
          </p:cNvPr>
          <p:cNvGrpSpPr/>
          <p:nvPr/>
        </p:nvGrpSpPr>
        <p:grpSpPr>
          <a:xfrm>
            <a:off x="6418100" y="1753421"/>
            <a:ext cx="7374100" cy="1416648"/>
            <a:chOff x="7163339" y="3804072"/>
            <a:chExt cx="3639190" cy="1028735"/>
          </a:xfrm>
        </p:grpSpPr>
        <p:sp>
          <p:nvSpPr>
            <p:cNvPr id="31" name="object 52">
              <a:extLst>
                <a:ext uri="{FF2B5EF4-FFF2-40B4-BE49-F238E27FC236}">
                  <a16:creationId xmlns:a16="http://schemas.microsoft.com/office/drawing/2014/main" id="{7E4D6204-1A44-8497-9097-79DFBCAC18C3}"/>
                </a:ext>
              </a:extLst>
            </p:cNvPr>
            <p:cNvSpPr/>
            <p:nvPr/>
          </p:nvSpPr>
          <p:spPr>
            <a:xfrm>
              <a:off x="7167154" y="4832807"/>
              <a:ext cx="3635375" cy="0"/>
            </a:xfrm>
            <a:custGeom>
              <a:avLst/>
              <a:gdLst/>
              <a:ahLst/>
              <a:cxnLst/>
              <a:rect l="l" t="t" r="r" b="b"/>
              <a:pathLst>
                <a:path w="3635375">
                  <a:moveTo>
                    <a:pt x="0" y="0"/>
                  </a:moveTo>
                  <a:lnTo>
                    <a:pt x="3634892" y="0"/>
                  </a:lnTo>
                </a:path>
              </a:pathLst>
            </a:custGeom>
            <a:ln w="7632">
              <a:solidFill>
                <a:schemeClr val="bg1"/>
              </a:solidFill>
            </a:ln>
          </p:spPr>
          <p:txBody>
            <a:bodyPr wrap="square" lIns="0" tIns="0" rIns="0" bIns="0" rtlCol="0"/>
            <a:lstStyle/>
            <a:p>
              <a:endParaRPr/>
            </a:p>
          </p:txBody>
        </p:sp>
        <p:sp>
          <p:nvSpPr>
            <p:cNvPr id="32" name="object 54">
              <a:extLst>
                <a:ext uri="{FF2B5EF4-FFF2-40B4-BE49-F238E27FC236}">
                  <a16:creationId xmlns:a16="http://schemas.microsoft.com/office/drawing/2014/main" id="{1ADB2767-AB3A-6260-4832-D4708A58AFE0}"/>
                </a:ext>
              </a:extLst>
            </p:cNvPr>
            <p:cNvSpPr/>
            <p:nvPr/>
          </p:nvSpPr>
          <p:spPr>
            <a:xfrm>
              <a:off x="7164501" y="3888549"/>
              <a:ext cx="1903730" cy="160020"/>
            </a:xfrm>
            <a:custGeom>
              <a:avLst/>
              <a:gdLst/>
              <a:ahLst/>
              <a:cxnLst/>
              <a:rect l="l" t="t" r="r" b="b"/>
              <a:pathLst>
                <a:path w="1903729" h="160020">
                  <a:moveTo>
                    <a:pt x="1903298" y="0"/>
                  </a:moveTo>
                  <a:lnTo>
                    <a:pt x="0" y="0"/>
                  </a:lnTo>
                  <a:lnTo>
                    <a:pt x="0" y="159410"/>
                  </a:lnTo>
                  <a:lnTo>
                    <a:pt x="1903298" y="159410"/>
                  </a:lnTo>
                  <a:lnTo>
                    <a:pt x="1903298" y="0"/>
                  </a:lnTo>
                  <a:close/>
                </a:path>
              </a:pathLst>
            </a:custGeom>
            <a:solidFill>
              <a:srgbClr val="FF0000"/>
            </a:solidFill>
          </p:spPr>
          <p:txBody>
            <a:bodyPr wrap="square" lIns="0" tIns="0" rIns="0" bIns="0" rtlCol="0"/>
            <a:lstStyle/>
            <a:p>
              <a:endParaRPr dirty="0"/>
            </a:p>
          </p:txBody>
        </p:sp>
        <p:sp>
          <p:nvSpPr>
            <p:cNvPr id="33" name="object 55">
              <a:extLst>
                <a:ext uri="{FF2B5EF4-FFF2-40B4-BE49-F238E27FC236}">
                  <a16:creationId xmlns:a16="http://schemas.microsoft.com/office/drawing/2014/main" id="{6084C091-5890-C81E-4A00-124CEB2FD1C3}"/>
                </a:ext>
              </a:extLst>
            </p:cNvPr>
            <p:cNvSpPr/>
            <p:nvPr/>
          </p:nvSpPr>
          <p:spPr>
            <a:xfrm>
              <a:off x="7167154" y="4449327"/>
              <a:ext cx="2462530" cy="160020"/>
            </a:xfrm>
            <a:custGeom>
              <a:avLst/>
              <a:gdLst/>
              <a:ahLst/>
              <a:cxnLst/>
              <a:rect l="l" t="t" r="r" b="b"/>
              <a:pathLst>
                <a:path w="2462529" h="160020">
                  <a:moveTo>
                    <a:pt x="2462098" y="0"/>
                  </a:moveTo>
                  <a:lnTo>
                    <a:pt x="0" y="0"/>
                  </a:lnTo>
                  <a:lnTo>
                    <a:pt x="0" y="159410"/>
                  </a:lnTo>
                  <a:lnTo>
                    <a:pt x="2462098" y="159410"/>
                  </a:lnTo>
                  <a:lnTo>
                    <a:pt x="2462098" y="0"/>
                  </a:lnTo>
                  <a:close/>
                </a:path>
              </a:pathLst>
            </a:custGeom>
            <a:solidFill>
              <a:srgbClr val="C00000"/>
            </a:solidFill>
            <a:ln>
              <a:solidFill>
                <a:srgbClr val="C00000"/>
              </a:solidFill>
            </a:ln>
          </p:spPr>
          <p:txBody>
            <a:bodyPr wrap="square" lIns="0" tIns="0" rIns="0" bIns="0" rtlCol="0"/>
            <a:lstStyle/>
            <a:p>
              <a:endParaRPr/>
            </a:p>
          </p:txBody>
        </p:sp>
        <p:sp>
          <p:nvSpPr>
            <p:cNvPr id="34" name="object 58">
              <a:extLst>
                <a:ext uri="{FF2B5EF4-FFF2-40B4-BE49-F238E27FC236}">
                  <a16:creationId xmlns:a16="http://schemas.microsoft.com/office/drawing/2014/main" id="{F74E8753-83E0-847F-1D9B-C484B3EA5084}"/>
                </a:ext>
              </a:extLst>
            </p:cNvPr>
            <p:cNvSpPr/>
            <p:nvPr/>
          </p:nvSpPr>
          <p:spPr>
            <a:xfrm>
              <a:off x="7163339" y="3804072"/>
              <a:ext cx="0" cy="936000"/>
            </a:xfrm>
            <a:custGeom>
              <a:avLst/>
              <a:gdLst/>
              <a:ahLst/>
              <a:cxnLst/>
              <a:rect l="l" t="t" r="r" b="b"/>
              <a:pathLst>
                <a:path h="2633345">
                  <a:moveTo>
                    <a:pt x="0" y="2632748"/>
                  </a:moveTo>
                  <a:lnTo>
                    <a:pt x="0" y="0"/>
                  </a:lnTo>
                </a:path>
              </a:pathLst>
            </a:custGeom>
            <a:ln w="7632">
              <a:solidFill>
                <a:srgbClr val="575756"/>
              </a:solidFill>
            </a:ln>
          </p:spPr>
          <p:txBody>
            <a:bodyPr wrap="square" lIns="0" tIns="0" rIns="0" bIns="0" rtlCol="0"/>
            <a:lstStyle/>
            <a:p>
              <a:endParaRPr/>
            </a:p>
          </p:txBody>
        </p:sp>
      </p:grpSp>
      <p:sp>
        <p:nvSpPr>
          <p:cNvPr id="35" name="object 62">
            <a:extLst>
              <a:ext uri="{FF2B5EF4-FFF2-40B4-BE49-F238E27FC236}">
                <a16:creationId xmlns:a16="http://schemas.microsoft.com/office/drawing/2014/main" id="{8196AA51-D971-344C-7B7C-64B39F1036DE}"/>
              </a:ext>
            </a:extLst>
          </p:cNvPr>
          <p:cNvSpPr txBox="1"/>
          <p:nvPr/>
        </p:nvSpPr>
        <p:spPr>
          <a:xfrm>
            <a:off x="5670284" y="1850338"/>
            <a:ext cx="585496" cy="229550"/>
          </a:xfrm>
          <a:prstGeom prst="rect">
            <a:avLst/>
          </a:prstGeom>
        </p:spPr>
        <p:txBody>
          <a:bodyPr vert="horz" wrap="square" lIns="0" tIns="13970" rIns="0" bIns="0" rtlCol="0">
            <a:spAutoFit/>
          </a:bodyPr>
          <a:lstStyle/>
          <a:p>
            <a:pPr marL="12700">
              <a:lnSpc>
                <a:spcPct val="100000"/>
              </a:lnSpc>
              <a:spcBef>
                <a:spcPts val="110"/>
              </a:spcBef>
            </a:pPr>
            <a:r>
              <a:rPr sz="1400" b="1" dirty="0">
                <a:latin typeface="Montserrat" panose="00000500000000000000" pitchFamily="2" charset="0"/>
                <a:cs typeface="Arial"/>
              </a:rPr>
              <a:t>MALL</a:t>
            </a:r>
            <a:endParaRPr sz="1400" dirty="0">
              <a:latin typeface="Montserrat" panose="00000500000000000000" pitchFamily="2" charset="0"/>
              <a:cs typeface="Arial"/>
            </a:endParaRPr>
          </a:p>
        </p:txBody>
      </p:sp>
      <p:sp>
        <p:nvSpPr>
          <p:cNvPr id="39" name="object 64">
            <a:extLst>
              <a:ext uri="{FF2B5EF4-FFF2-40B4-BE49-F238E27FC236}">
                <a16:creationId xmlns:a16="http://schemas.microsoft.com/office/drawing/2014/main" id="{C1A049A9-4732-3066-7ACE-01621A045C76}"/>
              </a:ext>
            </a:extLst>
          </p:cNvPr>
          <p:cNvSpPr txBox="1"/>
          <p:nvPr/>
        </p:nvSpPr>
        <p:spPr>
          <a:xfrm>
            <a:off x="5494626" y="2616759"/>
            <a:ext cx="796626" cy="229550"/>
          </a:xfrm>
          <a:prstGeom prst="rect">
            <a:avLst/>
          </a:prstGeom>
        </p:spPr>
        <p:txBody>
          <a:bodyPr vert="horz" wrap="square" lIns="0" tIns="13970" rIns="0" bIns="0" rtlCol="0">
            <a:spAutoFit/>
          </a:bodyPr>
          <a:lstStyle/>
          <a:p>
            <a:pPr marL="12700">
              <a:lnSpc>
                <a:spcPct val="100000"/>
              </a:lnSpc>
              <a:spcBef>
                <a:spcPts val="110"/>
              </a:spcBef>
            </a:pPr>
            <a:r>
              <a:rPr sz="1400" b="1" spc="-25" dirty="0">
                <a:latin typeface="Montserrat" panose="00000500000000000000" pitchFamily="2" charset="0"/>
                <a:cs typeface="Arial"/>
              </a:rPr>
              <a:t>OUTLET</a:t>
            </a:r>
            <a:endParaRPr sz="1400" dirty="0">
              <a:latin typeface="Montserrat" panose="00000500000000000000" pitchFamily="2" charset="0"/>
              <a:cs typeface="Arial"/>
            </a:endParaRPr>
          </a:p>
        </p:txBody>
      </p:sp>
      <p:sp>
        <p:nvSpPr>
          <p:cNvPr id="40" name="object 74">
            <a:extLst>
              <a:ext uri="{FF2B5EF4-FFF2-40B4-BE49-F238E27FC236}">
                <a16:creationId xmlns:a16="http://schemas.microsoft.com/office/drawing/2014/main" id="{34A46F2E-1B46-3F13-D9FC-DD27A74E8970}"/>
              </a:ext>
            </a:extLst>
          </p:cNvPr>
          <p:cNvSpPr txBox="1"/>
          <p:nvPr/>
        </p:nvSpPr>
        <p:spPr>
          <a:xfrm>
            <a:off x="10364309" y="1881116"/>
            <a:ext cx="561588" cy="183384"/>
          </a:xfrm>
          <a:prstGeom prst="rect">
            <a:avLst/>
          </a:prstGeom>
        </p:spPr>
        <p:txBody>
          <a:bodyPr vert="horz" wrap="square" lIns="0" tIns="13970" rIns="0" bIns="0" rtlCol="0">
            <a:spAutoFit/>
          </a:bodyPr>
          <a:lstStyle/>
          <a:p>
            <a:pPr marL="12700">
              <a:spcBef>
                <a:spcPts val="110"/>
              </a:spcBef>
            </a:pPr>
            <a:r>
              <a:rPr lang="pt-BR" sz="1100" b="1" spc="15" dirty="0">
                <a:solidFill>
                  <a:schemeClr val="bg1"/>
                </a:solidFill>
                <a:latin typeface="Montserrat" panose="00000500000000000000" pitchFamily="2" charset="0"/>
                <a:cs typeface="Arial"/>
              </a:rPr>
              <a:t>22.819</a:t>
            </a:r>
            <a:endParaRPr sz="1100" b="1" spc="15" dirty="0">
              <a:solidFill>
                <a:schemeClr val="bg1"/>
              </a:solidFill>
              <a:latin typeface="Montserrat" panose="00000500000000000000" pitchFamily="2" charset="0"/>
              <a:cs typeface="Arial"/>
            </a:endParaRPr>
          </a:p>
        </p:txBody>
      </p:sp>
      <p:sp>
        <p:nvSpPr>
          <p:cNvPr id="41" name="object 76">
            <a:extLst>
              <a:ext uri="{FF2B5EF4-FFF2-40B4-BE49-F238E27FC236}">
                <a16:creationId xmlns:a16="http://schemas.microsoft.com/office/drawing/2014/main" id="{8DF39958-66F2-3FEE-A7FE-B35475CBF2E8}"/>
              </a:ext>
            </a:extLst>
          </p:cNvPr>
          <p:cNvSpPr txBox="1"/>
          <p:nvPr/>
        </p:nvSpPr>
        <p:spPr>
          <a:xfrm>
            <a:off x="11550239" y="2667651"/>
            <a:ext cx="562453" cy="183384"/>
          </a:xfrm>
          <a:prstGeom prst="rect">
            <a:avLst/>
          </a:prstGeom>
        </p:spPr>
        <p:txBody>
          <a:bodyPr vert="horz" wrap="square" lIns="0" tIns="13970" rIns="0" bIns="0" rtlCol="0">
            <a:spAutoFit/>
          </a:bodyPr>
          <a:lstStyle/>
          <a:p>
            <a:pPr marL="12700">
              <a:lnSpc>
                <a:spcPct val="100000"/>
              </a:lnSpc>
              <a:spcBef>
                <a:spcPts val="110"/>
              </a:spcBef>
            </a:pPr>
            <a:r>
              <a:rPr lang="pt-BR" sz="1100" b="1" spc="15" dirty="0">
                <a:solidFill>
                  <a:schemeClr val="bg1"/>
                </a:solidFill>
                <a:latin typeface="Montserrat" panose="00000500000000000000" pitchFamily="2" charset="0"/>
                <a:cs typeface="Arial"/>
              </a:rPr>
              <a:t>69.437</a:t>
            </a:r>
            <a:endParaRPr sz="1100" b="1" spc="15" dirty="0">
              <a:solidFill>
                <a:schemeClr val="bg1"/>
              </a:solidFill>
              <a:latin typeface="Montserrat" panose="00000500000000000000" pitchFamily="2" charset="0"/>
              <a:cs typeface="Arial"/>
            </a:endParaRPr>
          </a:p>
        </p:txBody>
      </p:sp>
      <p:sp>
        <p:nvSpPr>
          <p:cNvPr id="45" name="object 83">
            <a:extLst>
              <a:ext uri="{FF2B5EF4-FFF2-40B4-BE49-F238E27FC236}">
                <a16:creationId xmlns:a16="http://schemas.microsoft.com/office/drawing/2014/main" id="{F036DEFD-AEE7-ABBE-33B9-1B4886A07CA8}"/>
              </a:ext>
            </a:extLst>
          </p:cNvPr>
          <p:cNvSpPr txBox="1"/>
          <p:nvPr/>
        </p:nvSpPr>
        <p:spPr>
          <a:xfrm>
            <a:off x="6786032" y="3317533"/>
            <a:ext cx="493395" cy="169918"/>
          </a:xfrm>
          <a:prstGeom prst="rect">
            <a:avLst/>
          </a:prstGeom>
        </p:spPr>
        <p:txBody>
          <a:bodyPr vert="horz" wrap="square" lIns="0" tIns="15875" rIns="0" bIns="0" rtlCol="0">
            <a:spAutoFit/>
          </a:bodyPr>
          <a:lstStyle/>
          <a:p>
            <a:pPr marL="12700">
              <a:lnSpc>
                <a:spcPct val="100000"/>
              </a:lnSpc>
              <a:spcBef>
                <a:spcPts val="125"/>
              </a:spcBef>
            </a:pPr>
            <a:r>
              <a:rPr sz="1000" spc="-55" dirty="0">
                <a:solidFill>
                  <a:schemeClr val="bg1"/>
                </a:solidFill>
                <a:latin typeface="Montserrat" panose="00000500000000000000" pitchFamily="2" charset="0"/>
                <a:cs typeface="Lucida Sans Unicode"/>
              </a:rPr>
              <a:t>20.000</a:t>
            </a:r>
            <a:endParaRPr sz="1000" dirty="0">
              <a:solidFill>
                <a:schemeClr val="bg1"/>
              </a:solidFill>
              <a:latin typeface="Montserrat" panose="00000500000000000000" pitchFamily="2" charset="0"/>
              <a:cs typeface="Lucida Sans Unicode"/>
            </a:endParaRPr>
          </a:p>
        </p:txBody>
      </p:sp>
      <p:sp>
        <p:nvSpPr>
          <p:cNvPr id="46" name="object 84">
            <a:extLst>
              <a:ext uri="{FF2B5EF4-FFF2-40B4-BE49-F238E27FC236}">
                <a16:creationId xmlns:a16="http://schemas.microsoft.com/office/drawing/2014/main" id="{097A1EEC-8294-80F4-ADB0-20308307AD81}"/>
              </a:ext>
            </a:extLst>
          </p:cNvPr>
          <p:cNvSpPr txBox="1"/>
          <p:nvPr/>
        </p:nvSpPr>
        <p:spPr>
          <a:xfrm>
            <a:off x="7683232" y="3317533"/>
            <a:ext cx="493395" cy="169918"/>
          </a:xfrm>
          <a:prstGeom prst="rect">
            <a:avLst/>
          </a:prstGeom>
        </p:spPr>
        <p:txBody>
          <a:bodyPr vert="horz" wrap="square" lIns="0" tIns="15875" rIns="0" bIns="0" rtlCol="0">
            <a:spAutoFit/>
          </a:bodyPr>
          <a:lstStyle/>
          <a:p>
            <a:pPr marL="12700">
              <a:lnSpc>
                <a:spcPct val="100000"/>
              </a:lnSpc>
              <a:spcBef>
                <a:spcPts val="125"/>
              </a:spcBef>
            </a:pPr>
            <a:r>
              <a:rPr sz="1000" spc="-55" dirty="0">
                <a:solidFill>
                  <a:schemeClr val="bg1"/>
                </a:solidFill>
                <a:latin typeface="Montserrat" panose="00000500000000000000" pitchFamily="2" charset="0"/>
                <a:cs typeface="Lucida Sans Unicode"/>
              </a:rPr>
              <a:t>40.000</a:t>
            </a:r>
            <a:endParaRPr sz="1000" dirty="0">
              <a:solidFill>
                <a:schemeClr val="bg1"/>
              </a:solidFill>
              <a:latin typeface="Montserrat" panose="00000500000000000000" pitchFamily="2" charset="0"/>
              <a:cs typeface="Lucida Sans Unicode"/>
            </a:endParaRPr>
          </a:p>
        </p:txBody>
      </p:sp>
      <p:sp>
        <p:nvSpPr>
          <p:cNvPr id="47" name="object 85">
            <a:extLst>
              <a:ext uri="{FF2B5EF4-FFF2-40B4-BE49-F238E27FC236}">
                <a16:creationId xmlns:a16="http://schemas.microsoft.com/office/drawing/2014/main" id="{6212CCBD-EAA7-5DDE-0E88-320543A2C1CC}"/>
              </a:ext>
            </a:extLst>
          </p:cNvPr>
          <p:cNvSpPr txBox="1"/>
          <p:nvPr/>
        </p:nvSpPr>
        <p:spPr>
          <a:xfrm>
            <a:off x="8580432" y="3317533"/>
            <a:ext cx="493395" cy="169918"/>
          </a:xfrm>
          <a:prstGeom prst="rect">
            <a:avLst/>
          </a:prstGeom>
        </p:spPr>
        <p:txBody>
          <a:bodyPr vert="horz" wrap="square" lIns="0" tIns="15875" rIns="0" bIns="0" rtlCol="0">
            <a:spAutoFit/>
          </a:bodyPr>
          <a:lstStyle/>
          <a:p>
            <a:pPr marL="12700">
              <a:lnSpc>
                <a:spcPct val="100000"/>
              </a:lnSpc>
              <a:spcBef>
                <a:spcPts val="125"/>
              </a:spcBef>
            </a:pPr>
            <a:r>
              <a:rPr sz="1000" spc="-55" dirty="0">
                <a:solidFill>
                  <a:schemeClr val="bg1"/>
                </a:solidFill>
                <a:latin typeface="Montserrat" panose="00000500000000000000" pitchFamily="2" charset="0"/>
                <a:cs typeface="Lucida Sans Unicode"/>
              </a:rPr>
              <a:t>60.000</a:t>
            </a:r>
            <a:endParaRPr sz="1000" dirty="0">
              <a:solidFill>
                <a:schemeClr val="bg1"/>
              </a:solidFill>
              <a:latin typeface="Montserrat" panose="00000500000000000000" pitchFamily="2" charset="0"/>
              <a:cs typeface="Lucida Sans Unicode"/>
            </a:endParaRPr>
          </a:p>
        </p:txBody>
      </p:sp>
      <p:sp>
        <p:nvSpPr>
          <p:cNvPr id="48" name="object 86">
            <a:extLst>
              <a:ext uri="{FF2B5EF4-FFF2-40B4-BE49-F238E27FC236}">
                <a16:creationId xmlns:a16="http://schemas.microsoft.com/office/drawing/2014/main" id="{B1157C42-E0B0-CF3D-8B16-B19DCC1B34E3}"/>
              </a:ext>
            </a:extLst>
          </p:cNvPr>
          <p:cNvSpPr txBox="1"/>
          <p:nvPr/>
        </p:nvSpPr>
        <p:spPr>
          <a:xfrm>
            <a:off x="9477633" y="3317533"/>
            <a:ext cx="493395" cy="169918"/>
          </a:xfrm>
          <a:prstGeom prst="rect">
            <a:avLst/>
          </a:prstGeom>
        </p:spPr>
        <p:txBody>
          <a:bodyPr vert="horz" wrap="square" lIns="0" tIns="15875" rIns="0" bIns="0" rtlCol="0">
            <a:spAutoFit/>
          </a:bodyPr>
          <a:lstStyle/>
          <a:p>
            <a:pPr marL="12700">
              <a:lnSpc>
                <a:spcPct val="100000"/>
              </a:lnSpc>
              <a:spcBef>
                <a:spcPts val="125"/>
              </a:spcBef>
            </a:pPr>
            <a:r>
              <a:rPr sz="1000" spc="-55" dirty="0">
                <a:solidFill>
                  <a:schemeClr val="bg1"/>
                </a:solidFill>
                <a:latin typeface="Montserrat" panose="00000500000000000000" pitchFamily="2" charset="0"/>
                <a:cs typeface="Lucida Sans Unicode"/>
              </a:rPr>
              <a:t>80.000</a:t>
            </a:r>
            <a:endParaRPr sz="1000" dirty="0">
              <a:solidFill>
                <a:schemeClr val="bg1"/>
              </a:solidFill>
              <a:latin typeface="Montserrat" panose="00000500000000000000" pitchFamily="2" charset="0"/>
              <a:cs typeface="Lucida Sans Unicode"/>
            </a:endParaRPr>
          </a:p>
        </p:txBody>
      </p:sp>
      <p:sp>
        <p:nvSpPr>
          <p:cNvPr id="49" name="object 88">
            <a:extLst>
              <a:ext uri="{FF2B5EF4-FFF2-40B4-BE49-F238E27FC236}">
                <a16:creationId xmlns:a16="http://schemas.microsoft.com/office/drawing/2014/main" id="{E163FD7E-6262-7358-DCBD-5E2D022B13D4}"/>
              </a:ext>
            </a:extLst>
          </p:cNvPr>
          <p:cNvSpPr txBox="1"/>
          <p:nvPr/>
        </p:nvSpPr>
        <p:spPr>
          <a:xfrm>
            <a:off x="4311726" y="973053"/>
            <a:ext cx="2070549" cy="259045"/>
          </a:xfrm>
          <a:prstGeom prst="rect">
            <a:avLst/>
          </a:prstGeom>
        </p:spPr>
        <p:txBody>
          <a:bodyPr vert="horz" wrap="square" lIns="0" tIns="12700" rIns="0" bIns="0" rtlCol="0">
            <a:spAutoFit/>
          </a:bodyPr>
          <a:lstStyle/>
          <a:p>
            <a:pPr marL="12700">
              <a:lnSpc>
                <a:spcPct val="100000"/>
              </a:lnSpc>
              <a:spcBef>
                <a:spcPts val="100"/>
              </a:spcBef>
            </a:pPr>
            <a:r>
              <a:rPr sz="1600" b="1" dirty="0">
                <a:solidFill>
                  <a:srgbClr val="C00000"/>
                </a:solidFill>
                <a:latin typeface="Montserrat" panose="00000500000000000000" pitchFamily="2" charset="0"/>
                <a:cs typeface="Arial"/>
              </a:rPr>
              <a:t>PROMEDIO</a:t>
            </a:r>
            <a:r>
              <a:rPr sz="1600" b="1" spc="-20" dirty="0">
                <a:solidFill>
                  <a:srgbClr val="C00000"/>
                </a:solidFill>
                <a:latin typeface="Montserrat" panose="00000500000000000000" pitchFamily="2" charset="0"/>
                <a:cs typeface="Arial"/>
              </a:rPr>
              <a:t> </a:t>
            </a:r>
            <a:r>
              <a:rPr sz="1600" b="1" spc="-60" dirty="0">
                <a:solidFill>
                  <a:srgbClr val="C00000"/>
                </a:solidFill>
                <a:latin typeface="Montserrat" panose="00000500000000000000" pitchFamily="2" charset="0"/>
                <a:cs typeface="Arial"/>
              </a:rPr>
              <a:t>D</a:t>
            </a:r>
            <a:r>
              <a:rPr sz="1600" b="1" spc="-50" dirty="0">
                <a:solidFill>
                  <a:srgbClr val="C00000"/>
                </a:solidFill>
                <a:latin typeface="Montserrat" panose="00000500000000000000" pitchFamily="2" charset="0"/>
                <a:cs typeface="Arial"/>
              </a:rPr>
              <a:t>E</a:t>
            </a:r>
            <a:r>
              <a:rPr sz="1600" b="1" spc="-25" dirty="0">
                <a:solidFill>
                  <a:srgbClr val="C00000"/>
                </a:solidFill>
                <a:latin typeface="Montserrat" panose="00000500000000000000" pitchFamily="2" charset="0"/>
                <a:cs typeface="Arial"/>
              </a:rPr>
              <a:t> </a:t>
            </a:r>
            <a:r>
              <a:rPr sz="1600" b="1" spc="-55" dirty="0">
                <a:solidFill>
                  <a:srgbClr val="C00000"/>
                </a:solidFill>
                <a:latin typeface="Montserrat" panose="00000500000000000000" pitchFamily="2" charset="0"/>
                <a:cs typeface="Arial"/>
              </a:rPr>
              <a:t>GLA</a:t>
            </a:r>
            <a:endParaRPr sz="1600" dirty="0">
              <a:solidFill>
                <a:srgbClr val="C00000"/>
              </a:solidFill>
              <a:latin typeface="Montserrat" panose="00000500000000000000" pitchFamily="2" charset="0"/>
              <a:cs typeface="Arial"/>
            </a:endParaRPr>
          </a:p>
        </p:txBody>
      </p:sp>
      <p:sp>
        <p:nvSpPr>
          <p:cNvPr id="50" name="object 90">
            <a:extLst>
              <a:ext uri="{FF2B5EF4-FFF2-40B4-BE49-F238E27FC236}">
                <a16:creationId xmlns:a16="http://schemas.microsoft.com/office/drawing/2014/main" id="{343BEEE8-4F9D-BFEF-A01C-929E21B7E065}"/>
              </a:ext>
            </a:extLst>
          </p:cNvPr>
          <p:cNvSpPr/>
          <p:nvPr/>
        </p:nvSpPr>
        <p:spPr>
          <a:xfrm>
            <a:off x="4286220" y="1313145"/>
            <a:ext cx="7171548" cy="839167"/>
          </a:xfrm>
          <a:custGeom>
            <a:avLst/>
            <a:gdLst/>
            <a:ahLst/>
            <a:cxnLst/>
            <a:rect l="l" t="t" r="r" b="b"/>
            <a:pathLst>
              <a:path w="4629150">
                <a:moveTo>
                  <a:pt x="0" y="0"/>
                </a:moveTo>
                <a:lnTo>
                  <a:pt x="4628565" y="0"/>
                </a:lnTo>
              </a:path>
            </a:pathLst>
          </a:custGeom>
          <a:ln w="12700">
            <a:solidFill>
              <a:srgbClr val="C00000"/>
            </a:solidFill>
          </a:ln>
        </p:spPr>
        <p:txBody>
          <a:bodyPr wrap="square" lIns="0" tIns="0" rIns="0" bIns="0" rtlCol="0"/>
          <a:lstStyle/>
          <a:p>
            <a:endParaRPr>
              <a:solidFill>
                <a:srgbClr val="C00000"/>
              </a:solidFill>
            </a:endParaRPr>
          </a:p>
        </p:txBody>
      </p:sp>
      <p:sp>
        <p:nvSpPr>
          <p:cNvPr id="51" name="CaixaDeTexto 50">
            <a:extLst>
              <a:ext uri="{FF2B5EF4-FFF2-40B4-BE49-F238E27FC236}">
                <a16:creationId xmlns:a16="http://schemas.microsoft.com/office/drawing/2014/main" id="{FA2F4F8B-4321-B290-1BE5-CEF5232EEC8E}"/>
              </a:ext>
            </a:extLst>
          </p:cNvPr>
          <p:cNvSpPr txBox="1"/>
          <p:nvPr/>
        </p:nvSpPr>
        <p:spPr>
          <a:xfrm>
            <a:off x="6828617" y="5070493"/>
            <a:ext cx="4629151" cy="1015663"/>
          </a:xfrm>
          <a:prstGeom prst="rect">
            <a:avLst/>
          </a:prstGeom>
          <a:noFill/>
        </p:spPr>
        <p:txBody>
          <a:bodyPr wrap="square" rtlCol="0">
            <a:spAutoFit/>
          </a:bodyPr>
          <a:lstStyle/>
          <a:p>
            <a:r>
              <a:rPr lang="pt-BR" sz="1200" spc="-30" dirty="0">
                <a:solidFill>
                  <a:schemeClr val="bg1"/>
                </a:solidFill>
                <a:latin typeface="Montserrat" panose="00000500000000000000" pitchFamily="2" charset="0"/>
                <a:cs typeface="Lucida Sans Unicode"/>
              </a:rPr>
              <a:t>Fuente: </a:t>
            </a:r>
            <a:r>
              <a:rPr lang="es-ES" sz="1200" spc="-30" dirty="0">
                <a:solidFill>
                  <a:schemeClr val="bg1"/>
                </a:solidFill>
                <a:latin typeface="Montserrat" panose="00000500000000000000" pitchFamily="2" charset="0"/>
                <a:cs typeface="Lucida Sans Unicode"/>
              </a:rPr>
              <a:t>Estudio de caracterización: Impacto de los centros comerciales en la vida de las personas (2020), la consultora </a:t>
            </a:r>
            <a:r>
              <a:rPr lang="es-ES" sz="1200" spc="-30" dirty="0" err="1">
                <a:solidFill>
                  <a:schemeClr val="bg1"/>
                </a:solidFill>
                <a:latin typeface="Montserrat" panose="00000500000000000000" pitchFamily="2" charset="0"/>
                <a:cs typeface="Lucida Sans Unicode"/>
              </a:rPr>
              <a:t>Upskills</a:t>
            </a:r>
            <a:r>
              <a:rPr lang="es-ES" sz="1200" spc="-30" dirty="0">
                <a:solidFill>
                  <a:schemeClr val="bg1"/>
                </a:solidFill>
                <a:latin typeface="Montserrat" panose="00000500000000000000" pitchFamily="2" charset="0"/>
                <a:cs typeface="Lucida Sans Unicode"/>
              </a:rPr>
              <a:t>, por encargo de la Cámara de Centros Comerciales de Chile, contactó a los asociados y a los encargados de la operación de los centros comerciales</a:t>
            </a:r>
            <a:r>
              <a:rPr lang="pt-BR" sz="1200" spc="-30" dirty="0">
                <a:solidFill>
                  <a:schemeClr val="bg1"/>
                </a:solidFill>
                <a:latin typeface="Montserrat" panose="00000500000000000000" pitchFamily="2" charset="0"/>
                <a:cs typeface="Lucida Sans Unicode"/>
              </a:rPr>
              <a:t> </a:t>
            </a:r>
          </a:p>
        </p:txBody>
      </p:sp>
      <p:cxnSp>
        <p:nvCxnSpPr>
          <p:cNvPr id="2" name="Conector reto 1">
            <a:extLst>
              <a:ext uri="{FF2B5EF4-FFF2-40B4-BE49-F238E27FC236}">
                <a16:creationId xmlns:a16="http://schemas.microsoft.com/office/drawing/2014/main" id="{2D0E7DAA-F42F-ADF6-2484-918D0B1C3325}"/>
              </a:ext>
            </a:extLst>
          </p:cNvPr>
          <p:cNvCxnSpPr>
            <a:cxnSpLocks/>
          </p:cNvCxnSpPr>
          <p:nvPr/>
        </p:nvCxnSpPr>
        <p:spPr>
          <a:xfrm>
            <a:off x="733312" y="-162046"/>
            <a:ext cx="0" cy="566323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Imagem 7" descr="Uma imagem contendo trem, grande, plataforma, ar&#10;&#10;Descrição gerada automaticamente">
            <a:extLst>
              <a:ext uri="{FF2B5EF4-FFF2-40B4-BE49-F238E27FC236}">
                <a16:creationId xmlns:a16="http://schemas.microsoft.com/office/drawing/2014/main" id="{669D3418-D51F-32C1-5076-FB221A82F87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41042" y="-1"/>
            <a:ext cx="3280753" cy="4707012"/>
          </a:xfrm>
          <a:prstGeom prst="rect">
            <a:avLst/>
          </a:prstGeom>
        </p:spPr>
      </p:pic>
      <p:sp>
        <p:nvSpPr>
          <p:cNvPr id="3" name="Retângulo 2">
            <a:extLst>
              <a:ext uri="{FF2B5EF4-FFF2-40B4-BE49-F238E27FC236}">
                <a16:creationId xmlns:a16="http://schemas.microsoft.com/office/drawing/2014/main" id="{42B14263-9091-B77A-F295-A27491A56F86}"/>
              </a:ext>
            </a:extLst>
          </p:cNvPr>
          <p:cNvSpPr/>
          <p:nvPr/>
        </p:nvSpPr>
        <p:spPr>
          <a:xfrm>
            <a:off x="0" y="5084498"/>
            <a:ext cx="285829" cy="1240102"/>
          </a:xfrm>
          <a:prstGeom prst="rect">
            <a:avLst/>
          </a:prstGeom>
          <a:solidFill>
            <a:srgbClr val="0039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 name="Retângulo: Cantos Arredondados 3">
            <a:extLst>
              <a:ext uri="{FF2B5EF4-FFF2-40B4-BE49-F238E27FC236}">
                <a16:creationId xmlns:a16="http://schemas.microsoft.com/office/drawing/2014/main" id="{25644AD4-744E-BBFD-C959-902EC38FBDFD}"/>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87</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9" name="Retângulo: Cantos Arredondados 8">
            <a:hlinkClick r:id="rId4" action="ppaction://hlinksldjump"/>
            <a:extLst>
              <a:ext uri="{FF2B5EF4-FFF2-40B4-BE49-F238E27FC236}">
                <a16:creationId xmlns:a16="http://schemas.microsoft.com/office/drawing/2014/main" id="{712B6810-23D0-FBC4-CE8C-DD8EC452A19F}"/>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648301032"/>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Retângulo 72">
            <a:extLst>
              <a:ext uri="{FF2B5EF4-FFF2-40B4-BE49-F238E27FC236}">
                <a16:creationId xmlns:a16="http://schemas.microsoft.com/office/drawing/2014/main" id="{0CBF0963-211C-EEED-3D02-85E741F6436D}"/>
              </a:ext>
            </a:extLst>
          </p:cNvPr>
          <p:cNvSpPr/>
          <p:nvPr/>
        </p:nvSpPr>
        <p:spPr>
          <a:xfrm>
            <a:off x="7709714" y="2057512"/>
            <a:ext cx="4482285" cy="1305115"/>
          </a:xfrm>
          <a:prstGeom prst="rect">
            <a:avLst/>
          </a:prstGeom>
          <a:solidFill>
            <a:srgbClr val="C00000"/>
          </a:solidFill>
          <a:ln>
            <a:solidFill>
              <a:srgbClr val="00277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4" name="Retângulo 73">
            <a:extLst>
              <a:ext uri="{FF2B5EF4-FFF2-40B4-BE49-F238E27FC236}">
                <a16:creationId xmlns:a16="http://schemas.microsoft.com/office/drawing/2014/main" id="{2FF31C77-8DF5-3DC1-57D5-13D455F426BC}"/>
              </a:ext>
            </a:extLst>
          </p:cNvPr>
          <p:cNvSpPr/>
          <p:nvPr/>
        </p:nvSpPr>
        <p:spPr>
          <a:xfrm>
            <a:off x="4858013" y="3370208"/>
            <a:ext cx="7333985" cy="3565717"/>
          </a:xfrm>
          <a:prstGeom prst="rect">
            <a:avLst/>
          </a:prstGeom>
          <a:solidFill>
            <a:srgbClr val="002776"/>
          </a:solidFill>
          <a:ln>
            <a:solidFill>
              <a:srgbClr val="00277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CaixaDeTexto 4">
            <a:extLst>
              <a:ext uri="{FF2B5EF4-FFF2-40B4-BE49-F238E27FC236}">
                <a16:creationId xmlns:a16="http://schemas.microsoft.com/office/drawing/2014/main" id="{B0D164EE-A054-E2AF-E300-17E55C3897FB}"/>
              </a:ext>
            </a:extLst>
          </p:cNvPr>
          <p:cNvSpPr txBox="1"/>
          <p:nvPr/>
        </p:nvSpPr>
        <p:spPr>
          <a:xfrm>
            <a:off x="955300" y="3278070"/>
            <a:ext cx="2288643" cy="1190069"/>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lvl="0" algn="l">
              <a:defRPr/>
            </a:pPr>
            <a:r>
              <a:rPr lang="es-419" sz="4000" b="1" dirty="0">
                <a:solidFill>
                  <a:srgbClr val="0039A6"/>
                </a:solidFill>
                <a:latin typeface="Montserrat" panose="00000500000000000000" pitchFamily="2" charset="0"/>
                <a:cs typeface="Segoe UI" panose="020B0502040204020203" pitchFamily="34" charset="0"/>
              </a:rPr>
              <a:t>Análisis </a:t>
            </a:r>
          </a:p>
          <a:p>
            <a:pPr lvl="0" algn="l">
              <a:defRPr/>
            </a:pPr>
            <a:r>
              <a:rPr lang="es-419" sz="4000" b="1" dirty="0">
                <a:solidFill>
                  <a:srgbClr val="0039A6"/>
                </a:solidFill>
                <a:latin typeface="Montserrat" panose="00000500000000000000" pitchFamily="2" charset="0"/>
                <a:cs typeface="Segoe UI" panose="020B0502040204020203" pitchFamily="34" charset="0"/>
              </a:rPr>
              <a:t>zonal</a:t>
            </a:r>
          </a:p>
        </p:txBody>
      </p:sp>
      <p:sp>
        <p:nvSpPr>
          <p:cNvPr id="6" name="Elipse 5">
            <a:extLst>
              <a:ext uri="{FF2B5EF4-FFF2-40B4-BE49-F238E27FC236}">
                <a16:creationId xmlns:a16="http://schemas.microsoft.com/office/drawing/2014/main" id="{AAAC7E37-8D5E-B739-0AC6-98D5961C85A4}"/>
              </a:ext>
            </a:extLst>
          </p:cNvPr>
          <p:cNvSpPr/>
          <p:nvPr/>
        </p:nvSpPr>
        <p:spPr>
          <a:xfrm>
            <a:off x="657640" y="3797432"/>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7" name="Imagem 6" descr="Forma&#10;&#10;Descrição gerada automaticamente">
            <a:extLst>
              <a:ext uri="{FF2B5EF4-FFF2-40B4-BE49-F238E27FC236}">
                <a16:creationId xmlns:a16="http://schemas.microsoft.com/office/drawing/2014/main" id="{B99BEAE8-7AE4-11EB-82CC-878BF8E1C8D6}"/>
              </a:ext>
            </a:extLst>
          </p:cNvPr>
          <p:cNvPicPr>
            <a:picLocks noChangeAspect="1"/>
          </p:cNvPicPr>
          <p:nvPr/>
        </p:nvPicPr>
        <p:blipFill rotWithShape="1">
          <a:blip r:embed="rId2">
            <a:extLst>
              <a:ext uri="{28A0092B-C50C-407E-A947-70E740481C1C}">
                <a14:useLocalDpi xmlns:a14="http://schemas.microsoft.com/office/drawing/2010/main" val="0"/>
              </a:ext>
            </a:extLst>
          </a:blip>
          <a:srcRect t="27286" b="38269"/>
          <a:stretch/>
        </p:blipFill>
        <p:spPr>
          <a:xfrm rot="16200000">
            <a:off x="-3173338" y="3173337"/>
            <a:ext cx="6858001" cy="511325"/>
          </a:xfrm>
          <a:prstGeom prst="rect">
            <a:avLst/>
          </a:prstGeom>
        </p:spPr>
      </p:pic>
      <p:sp>
        <p:nvSpPr>
          <p:cNvPr id="3" name="object 73">
            <a:extLst>
              <a:ext uri="{FF2B5EF4-FFF2-40B4-BE49-F238E27FC236}">
                <a16:creationId xmlns:a16="http://schemas.microsoft.com/office/drawing/2014/main" id="{CA666F64-A973-F8D9-25E4-6C62B54F7182}"/>
              </a:ext>
            </a:extLst>
          </p:cNvPr>
          <p:cNvSpPr txBox="1"/>
          <p:nvPr/>
        </p:nvSpPr>
        <p:spPr>
          <a:xfrm>
            <a:off x="5091925" y="259040"/>
            <a:ext cx="4799330" cy="628377"/>
          </a:xfrm>
          <a:prstGeom prst="rect">
            <a:avLst/>
          </a:prstGeom>
        </p:spPr>
        <p:txBody>
          <a:bodyPr vert="horz" wrap="square" lIns="0" tIns="12700" rIns="0" bIns="0" rtlCol="0">
            <a:spAutoFit/>
          </a:bodyPr>
          <a:lstStyle/>
          <a:p>
            <a:pPr marL="12700">
              <a:lnSpc>
                <a:spcPct val="100000"/>
              </a:lnSpc>
              <a:spcBef>
                <a:spcPts val="100"/>
              </a:spcBef>
            </a:pPr>
            <a:r>
              <a:rPr lang="pt-BR" sz="4000" b="1" dirty="0">
                <a:solidFill>
                  <a:srgbClr val="002776"/>
                </a:solidFill>
                <a:latin typeface="Montserrat" panose="00000500000000000000" pitchFamily="2" charset="0"/>
              </a:rPr>
              <a:t>Zona norte</a:t>
            </a:r>
          </a:p>
        </p:txBody>
      </p:sp>
      <p:sp>
        <p:nvSpPr>
          <p:cNvPr id="4" name="object 21">
            <a:extLst>
              <a:ext uri="{FF2B5EF4-FFF2-40B4-BE49-F238E27FC236}">
                <a16:creationId xmlns:a16="http://schemas.microsoft.com/office/drawing/2014/main" id="{0760005F-AED0-71BC-814F-59E97027716B}"/>
              </a:ext>
            </a:extLst>
          </p:cNvPr>
          <p:cNvSpPr txBox="1"/>
          <p:nvPr/>
        </p:nvSpPr>
        <p:spPr>
          <a:xfrm>
            <a:off x="7876152" y="2292654"/>
            <a:ext cx="2981960" cy="197490"/>
          </a:xfrm>
          <a:prstGeom prst="rect">
            <a:avLst/>
          </a:prstGeom>
        </p:spPr>
        <p:txBody>
          <a:bodyPr vert="horz" wrap="square" lIns="0" tIns="12700" rIns="0" bIns="0" rtlCol="0">
            <a:spAutoFit/>
          </a:bodyPr>
          <a:lstStyle/>
          <a:p>
            <a:pPr marL="12700">
              <a:lnSpc>
                <a:spcPct val="100000"/>
              </a:lnSpc>
              <a:spcBef>
                <a:spcPts val="100"/>
              </a:spcBef>
            </a:pPr>
            <a:r>
              <a:rPr sz="1200" b="1" spc="-60" dirty="0">
                <a:solidFill>
                  <a:schemeClr val="bg1"/>
                </a:solidFill>
                <a:latin typeface="Montserrat" panose="00000500000000000000" pitchFamily="2" charset="0"/>
                <a:cs typeface="Arial"/>
              </a:rPr>
              <a:t>CENTRO</a:t>
            </a:r>
            <a:r>
              <a:rPr sz="1200" b="1" spc="-50" dirty="0">
                <a:solidFill>
                  <a:schemeClr val="bg1"/>
                </a:solidFill>
                <a:latin typeface="Montserrat" panose="00000500000000000000" pitchFamily="2" charset="0"/>
                <a:cs typeface="Arial"/>
              </a:rPr>
              <a:t>S</a:t>
            </a:r>
            <a:r>
              <a:rPr sz="1200" b="1" spc="-25" dirty="0">
                <a:solidFill>
                  <a:schemeClr val="bg1"/>
                </a:solidFill>
                <a:latin typeface="Montserrat" panose="00000500000000000000" pitchFamily="2" charset="0"/>
                <a:cs typeface="Arial"/>
              </a:rPr>
              <a:t> </a:t>
            </a:r>
            <a:r>
              <a:rPr sz="1200" b="1" spc="-60" dirty="0">
                <a:solidFill>
                  <a:schemeClr val="bg1"/>
                </a:solidFill>
                <a:latin typeface="Montserrat" panose="00000500000000000000" pitchFamily="2" charset="0"/>
                <a:cs typeface="Arial"/>
              </a:rPr>
              <a:t>COMERCIALE</a:t>
            </a:r>
            <a:r>
              <a:rPr sz="1200" b="1" spc="-50" dirty="0">
                <a:solidFill>
                  <a:schemeClr val="bg1"/>
                </a:solidFill>
                <a:latin typeface="Montserrat" panose="00000500000000000000" pitchFamily="2" charset="0"/>
                <a:cs typeface="Arial"/>
              </a:rPr>
              <a:t>S</a:t>
            </a:r>
            <a:r>
              <a:rPr sz="1200" b="1" spc="-25" dirty="0">
                <a:solidFill>
                  <a:schemeClr val="bg1"/>
                </a:solidFill>
                <a:latin typeface="Montserrat" panose="00000500000000000000" pitchFamily="2" charset="0"/>
                <a:cs typeface="Arial"/>
              </a:rPr>
              <a:t> </a:t>
            </a:r>
            <a:r>
              <a:rPr sz="1200" b="1" spc="-35" dirty="0">
                <a:solidFill>
                  <a:schemeClr val="bg1"/>
                </a:solidFill>
                <a:latin typeface="Montserrat" panose="00000500000000000000" pitchFamily="2" charset="0"/>
                <a:cs typeface="Arial"/>
              </a:rPr>
              <a:t>POR</a:t>
            </a:r>
            <a:r>
              <a:rPr sz="1200" b="1" spc="-25" dirty="0">
                <a:solidFill>
                  <a:schemeClr val="bg1"/>
                </a:solidFill>
                <a:latin typeface="Montserrat" panose="00000500000000000000" pitchFamily="2" charset="0"/>
                <a:cs typeface="Arial"/>
              </a:rPr>
              <a:t> </a:t>
            </a:r>
            <a:r>
              <a:rPr sz="1200" b="1" spc="-10" dirty="0">
                <a:solidFill>
                  <a:schemeClr val="bg1"/>
                </a:solidFill>
                <a:latin typeface="Montserrat" panose="00000500000000000000" pitchFamily="2" charset="0"/>
                <a:cs typeface="Arial"/>
              </a:rPr>
              <a:t>FORMATO</a:t>
            </a:r>
            <a:endParaRPr sz="1200" dirty="0">
              <a:solidFill>
                <a:schemeClr val="bg1"/>
              </a:solidFill>
              <a:latin typeface="Montserrat" panose="00000500000000000000" pitchFamily="2" charset="0"/>
              <a:cs typeface="Arial"/>
            </a:endParaRPr>
          </a:p>
        </p:txBody>
      </p:sp>
      <p:sp>
        <p:nvSpPr>
          <p:cNvPr id="15" name="object 54">
            <a:extLst>
              <a:ext uri="{FF2B5EF4-FFF2-40B4-BE49-F238E27FC236}">
                <a16:creationId xmlns:a16="http://schemas.microsoft.com/office/drawing/2014/main" id="{E66FB835-F77F-2F54-B3A7-1053826AE407}"/>
              </a:ext>
            </a:extLst>
          </p:cNvPr>
          <p:cNvSpPr txBox="1"/>
          <p:nvPr/>
        </p:nvSpPr>
        <p:spPr>
          <a:xfrm>
            <a:off x="8591041" y="2572997"/>
            <a:ext cx="895596" cy="243656"/>
          </a:xfrm>
          <a:prstGeom prst="rect">
            <a:avLst/>
          </a:prstGeom>
        </p:spPr>
        <p:txBody>
          <a:bodyPr vert="horz" wrap="square" lIns="0" tIns="12700" rIns="0" bIns="0" rtlCol="0">
            <a:spAutoFit/>
          </a:bodyPr>
          <a:lstStyle/>
          <a:p>
            <a:pPr marL="255904">
              <a:lnSpc>
                <a:spcPct val="100000"/>
              </a:lnSpc>
              <a:spcBef>
                <a:spcPts val="100"/>
              </a:spcBef>
            </a:pPr>
            <a:r>
              <a:rPr lang="pt-BR" sz="2250" b="1" spc="-517" baseline="-14814" dirty="0">
                <a:solidFill>
                  <a:schemeClr val="bg1"/>
                </a:solidFill>
                <a:latin typeface="Arial"/>
                <a:cs typeface="Arial"/>
              </a:rPr>
              <a:t>1    0</a:t>
            </a:r>
          </a:p>
        </p:txBody>
      </p:sp>
      <p:sp>
        <p:nvSpPr>
          <p:cNvPr id="16" name="object 60">
            <a:extLst>
              <a:ext uri="{FF2B5EF4-FFF2-40B4-BE49-F238E27FC236}">
                <a16:creationId xmlns:a16="http://schemas.microsoft.com/office/drawing/2014/main" id="{AD7E904D-E725-973E-7570-514BB6D8FC89}"/>
              </a:ext>
            </a:extLst>
          </p:cNvPr>
          <p:cNvSpPr txBox="1"/>
          <p:nvPr/>
        </p:nvSpPr>
        <p:spPr>
          <a:xfrm>
            <a:off x="5091925" y="969126"/>
            <a:ext cx="1850389" cy="1010533"/>
          </a:xfrm>
          <a:prstGeom prst="rect">
            <a:avLst/>
          </a:prstGeom>
        </p:spPr>
        <p:txBody>
          <a:bodyPr vert="horz" wrap="square" lIns="0" tIns="12700" rIns="0" bIns="0" rtlCol="0">
            <a:spAutoFit/>
          </a:bodyPr>
          <a:lstStyle/>
          <a:p>
            <a:pPr marL="71755">
              <a:lnSpc>
                <a:spcPct val="100000"/>
              </a:lnSpc>
              <a:spcBef>
                <a:spcPts val="100"/>
              </a:spcBef>
            </a:pPr>
            <a:r>
              <a:rPr sz="1200" b="1" spc="70" dirty="0">
                <a:latin typeface="Montserrat" panose="00000500000000000000" pitchFamily="2" charset="0"/>
                <a:cs typeface="Arial"/>
              </a:rPr>
              <a:t>M</a:t>
            </a:r>
            <a:r>
              <a:rPr sz="1050" b="1" spc="104" baseline="31746" dirty="0">
                <a:latin typeface="Montserrat" panose="00000500000000000000" pitchFamily="2" charset="0"/>
                <a:cs typeface="Arial"/>
              </a:rPr>
              <a:t>2 </a:t>
            </a:r>
            <a:r>
              <a:rPr sz="1200" b="1" spc="-60" dirty="0">
                <a:latin typeface="Montserrat" panose="00000500000000000000" pitchFamily="2" charset="0"/>
                <a:cs typeface="Arial"/>
              </a:rPr>
              <a:t>GLA</a:t>
            </a:r>
            <a:endParaRPr sz="1200" dirty="0">
              <a:latin typeface="Montserrat" panose="00000500000000000000" pitchFamily="2" charset="0"/>
              <a:cs typeface="Arial"/>
            </a:endParaRPr>
          </a:p>
          <a:p>
            <a:pPr marL="71755">
              <a:lnSpc>
                <a:spcPct val="100000"/>
              </a:lnSpc>
              <a:spcBef>
                <a:spcPts val="1210"/>
              </a:spcBef>
            </a:pPr>
            <a:r>
              <a:rPr sz="1200" b="1" spc="30" dirty="0">
                <a:latin typeface="Montserrat" panose="00000500000000000000" pitchFamily="2" charset="0"/>
                <a:cs typeface="Arial"/>
              </a:rPr>
              <a:t>Total</a:t>
            </a:r>
            <a:r>
              <a:rPr sz="1200" b="1" spc="-50" dirty="0">
                <a:latin typeface="Montserrat" panose="00000500000000000000" pitchFamily="2" charset="0"/>
                <a:cs typeface="Arial"/>
              </a:rPr>
              <a:t> </a:t>
            </a:r>
            <a:r>
              <a:rPr sz="1200" b="1" spc="15" dirty="0">
                <a:latin typeface="Montserrat" panose="00000500000000000000" pitchFamily="2" charset="0"/>
                <a:cs typeface="Arial"/>
              </a:rPr>
              <a:t>Zona</a:t>
            </a:r>
            <a:r>
              <a:rPr sz="1200" b="1" spc="-45" dirty="0">
                <a:latin typeface="Montserrat" panose="00000500000000000000" pitchFamily="2" charset="0"/>
                <a:cs typeface="Arial"/>
              </a:rPr>
              <a:t> </a:t>
            </a:r>
            <a:r>
              <a:rPr sz="1200" b="1" spc="70" dirty="0">
                <a:latin typeface="Montserrat" panose="00000500000000000000" pitchFamily="2" charset="0"/>
                <a:cs typeface="Arial"/>
              </a:rPr>
              <a:t>Norte</a:t>
            </a:r>
            <a:endParaRPr sz="1200" dirty="0">
              <a:latin typeface="Montserrat" panose="00000500000000000000" pitchFamily="2" charset="0"/>
              <a:cs typeface="Arial"/>
            </a:endParaRPr>
          </a:p>
          <a:p>
            <a:pPr marL="71755">
              <a:lnSpc>
                <a:spcPct val="100000"/>
              </a:lnSpc>
              <a:spcBef>
                <a:spcPts val="95"/>
              </a:spcBef>
            </a:pPr>
            <a:r>
              <a:rPr lang="pt-BR" sz="3000" b="1" spc="35" dirty="0">
                <a:latin typeface="Montserrat" panose="00000500000000000000" pitchFamily="2" charset="0"/>
                <a:cs typeface="Arial"/>
              </a:rPr>
              <a:t>801.492</a:t>
            </a:r>
          </a:p>
        </p:txBody>
      </p:sp>
      <p:sp>
        <p:nvSpPr>
          <p:cNvPr id="17" name="object 61">
            <a:extLst>
              <a:ext uri="{FF2B5EF4-FFF2-40B4-BE49-F238E27FC236}">
                <a16:creationId xmlns:a16="http://schemas.microsoft.com/office/drawing/2014/main" id="{FDA90F6E-D917-4C4E-4C78-9A4586C99BAD}"/>
              </a:ext>
            </a:extLst>
          </p:cNvPr>
          <p:cNvSpPr txBox="1"/>
          <p:nvPr/>
        </p:nvSpPr>
        <p:spPr>
          <a:xfrm>
            <a:off x="11255325" y="1202071"/>
            <a:ext cx="497205" cy="166712"/>
          </a:xfrm>
          <a:prstGeom prst="rect">
            <a:avLst/>
          </a:prstGeom>
        </p:spPr>
        <p:txBody>
          <a:bodyPr vert="horz" wrap="square" lIns="0" tIns="12700" rIns="0" bIns="0" rtlCol="0">
            <a:spAutoFit/>
          </a:bodyPr>
          <a:lstStyle/>
          <a:p>
            <a:pPr marL="12700">
              <a:lnSpc>
                <a:spcPct val="100000"/>
              </a:lnSpc>
              <a:spcBef>
                <a:spcPts val="100"/>
              </a:spcBef>
            </a:pPr>
            <a:r>
              <a:rPr sz="1000" b="1" spc="10" dirty="0">
                <a:solidFill>
                  <a:srgbClr val="C00000"/>
                </a:solidFill>
                <a:latin typeface="Arial"/>
                <a:cs typeface="Arial"/>
              </a:rPr>
              <a:t>759.782</a:t>
            </a:r>
            <a:endParaRPr sz="1000" dirty="0">
              <a:solidFill>
                <a:srgbClr val="C00000"/>
              </a:solidFill>
              <a:latin typeface="Arial"/>
              <a:cs typeface="Arial"/>
            </a:endParaRPr>
          </a:p>
        </p:txBody>
      </p:sp>
      <p:grpSp>
        <p:nvGrpSpPr>
          <p:cNvPr id="18" name="object 65">
            <a:extLst>
              <a:ext uri="{FF2B5EF4-FFF2-40B4-BE49-F238E27FC236}">
                <a16:creationId xmlns:a16="http://schemas.microsoft.com/office/drawing/2014/main" id="{1CB3B8FD-CDCA-061C-0A55-FDD599E8EA38}"/>
              </a:ext>
            </a:extLst>
          </p:cNvPr>
          <p:cNvGrpSpPr/>
          <p:nvPr/>
        </p:nvGrpSpPr>
        <p:grpSpPr>
          <a:xfrm>
            <a:off x="7790963" y="1250180"/>
            <a:ext cx="3331976" cy="121037"/>
            <a:chOff x="6644413" y="5098826"/>
            <a:chExt cx="4032250" cy="109220"/>
          </a:xfrm>
          <a:solidFill>
            <a:srgbClr val="C00000"/>
          </a:solidFill>
        </p:grpSpPr>
        <p:sp>
          <p:nvSpPr>
            <p:cNvPr id="19" name="object 66">
              <a:extLst>
                <a:ext uri="{FF2B5EF4-FFF2-40B4-BE49-F238E27FC236}">
                  <a16:creationId xmlns:a16="http://schemas.microsoft.com/office/drawing/2014/main" id="{6D1911E1-96F3-1D25-F282-74C4DED29F79}"/>
                </a:ext>
              </a:extLst>
            </p:cNvPr>
            <p:cNvSpPr/>
            <p:nvPr/>
          </p:nvSpPr>
          <p:spPr>
            <a:xfrm>
              <a:off x="6644413" y="5100265"/>
              <a:ext cx="4032250" cy="107950"/>
            </a:xfrm>
            <a:custGeom>
              <a:avLst/>
              <a:gdLst/>
              <a:ahLst/>
              <a:cxnLst/>
              <a:rect l="l" t="t" r="r" b="b"/>
              <a:pathLst>
                <a:path w="4032250" h="107950">
                  <a:moveTo>
                    <a:pt x="3993629" y="0"/>
                  </a:moveTo>
                  <a:lnTo>
                    <a:pt x="38100" y="0"/>
                  </a:lnTo>
                  <a:lnTo>
                    <a:pt x="16073" y="595"/>
                  </a:lnTo>
                  <a:lnTo>
                    <a:pt x="4762" y="4762"/>
                  </a:lnTo>
                  <a:lnTo>
                    <a:pt x="595" y="16073"/>
                  </a:lnTo>
                  <a:lnTo>
                    <a:pt x="0" y="38100"/>
                  </a:lnTo>
                  <a:lnTo>
                    <a:pt x="0" y="69405"/>
                  </a:lnTo>
                  <a:lnTo>
                    <a:pt x="595" y="91432"/>
                  </a:lnTo>
                  <a:lnTo>
                    <a:pt x="4762" y="102743"/>
                  </a:lnTo>
                  <a:lnTo>
                    <a:pt x="16073" y="106910"/>
                  </a:lnTo>
                  <a:lnTo>
                    <a:pt x="38100" y="107505"/>
                  </a:lnTo>
                  <a:lnTo>
                    <a:pt x="3993629" y="107505"/>
                  </a:lnTo>
                  <a:lnTo>
                    <a:pt x="4015655" y="106910"/>
                  </a:lnTo>
                  <a:lnTo>
                    <a:pt x="4026966" y="102743"/>
                  </a:lnTo>
                  <a:lnTo>
                    <a:pt x="4031133" y="91432"/>
                  </a:lnTo>
                  <a:lnTo>
                    <a:pt x="4031729" y="69405"/>
                  </a:lnTo>
                  <a:lnTo>
                    <a:pt x="4031729" y="38100"/>
                  </a:lnTo>
                  <a:lnTo>
                    <a:pt x="4031133" y="16073"/>
                  </a:lnTo>
                  <a:lnTo>
                    <a:pt x="4026966" y="4762"/>
                  </a:lnTo>
                  <a:lnTo>
                    <a:pt x="4015655" y="595"/>
                  </a:lnTo>
                  <a:lnTo>
                    <a:pt x="3993629" y="0"/>
                  </a:lnTo>
                  <a:close/>
                </a:path>
              </a:pathLst>
            </a:custGeom>
            <a:grpFill/>
          </p:spPr>
          <p:txBody>
            <a:bodyPr wrap="square" lIns="0" tIns="0" rIns="0" bIns="0" rtlCol="0"/>
            <a:lstStyle/>
            <a:p>
              <a:endParaRPr/>
            </a:p>
          </p:txBody>
        </p:sp>
        <p:sp>
          <p:nvSpPr>
            <p:cNvPr id="20" name="object 67">
              <a:extLst>
                <a:ext uri="{FF2B5EF4-FFF2-40B4-BE49-F238E27FC236}">
                  <a16:creationId xmlns:a16="http://schemas.microsoft.com/office/drawing/2014/main" id="{BABF6A7C-EB3F-6251-3941-4452676D9676}"/>
                </a:ext>
              </a:extLst>
            </p:cNvPr>
            <p:cNvSpPr/>
            <p:nvPr/>
          </p:nvSpPr>
          <p:spPr>
            <a:xfrm>
              <a:off x="6644413" y="5098826"/>
              <a:ext cx="4032250" cy="107950"/>
            </a:xfrm>
            <a:custGeom>
              <a:avLst/>
              <a:gdLst/>
              <a:ahLst/>
              <a:cxnLst/>
              <a:rect l="l" t="t" r="r" b="b"/>
              <a:pathLst>
                <a:path w="4032250" h="107950">
                  <a:moveTo>
                    <a:pt x="3993629" y="0"/>
                  </a:moveTo>
                  <a:lnTo>
                    <a:pt x="38100" y="0"/>
                  </a:lnTo>
                  <a:lnTo>
                    <a:pt x="16073" y="595"/>
                  </a:lnTo>
                  <a:lnTo>
                    <a:pt x="4762" y="4762"/>
                  </a:lnTo>
                  <a:lnTo>
                    <a:pt x="595" y="16073"/>
                  </a:lnTo>
                  <a:lnTo>
                    <a:pt x="0" y="38100"/>
                  </a:lnTo>
                  <a:lnTo>
                    <a:pt x="0" y="69405"/>
                  </a:lnTo>
                  <a:lnTo>
                    <a:pt x="595" y="91432"/>
                  </a:lnTo>
                  <a:lnTo>
                    <a:pt x="4762" y="102743"/>
                  </a:lnTo>
                  <a:lnTo>
                    <a:pt x="16073" y="106910"/>
                  </a:lnTo>
                  <a:lnTo>
                    <a:pt x="38100" y="107505"/>
                  </a:lnTo>
                  <a:lnTo>
                    <a:pt x="3993629" y="107505"/>
                  </a:lnTo>
                  <a:lnTo>
                    <a:pt x="4015655" y="106910"/>
                  </a:lnTo>
                  <a:lnTo>
                    <a:pt x="4026966" y="102743"/>
                  </a:lnTo>
                  <a:lnTo>
                    <a:pt x="4031133" y="91432"/>
                  </a:lnTo>
                  <a:lnTo>
                    <a:pt x="4031729" y="69405"/>
                  </a:lnTo>
                  <a:lnTo>
                    <a:pt x="4031729" y="38100"/>
                  </a:lnTo>
                  <a:lnTo>
                    <a:pt x="4031133" y="16073"/>
                  </a:lnTo>
                  <a:lnTo>
                    <a:pt x="4026966" y="4762"/>
                  </a:lnTo>
                  <a:lnTo>
                    <a:pt x="4015655" y="595"/>
                  </a:lnTo>
                  <a:lnTo>
                    <a:pt x="3993629" y="0"/>
                  </a:lnTo>
                  <a:close/>
                </a:path>
              </a:pathLst>
            </a:custGeom>
            <a:grpFill/>
          </p:spPr>
          <p:txBody>
            <a:bodyPr wrap="square" lIns="0" tIns="0" rIns="0" bIns="0" rtlCol="0"/>
            <a:lstStyle/>
            <a:p>
              <a:endParaRPr/>
            </a:p>
          </p:txBody>
        </p:sp>
      </p:grpSp>
      <p:sp>
        <p:nvSpPr>
          <p:cNvPr id="21" name="object 68">
            <a:extLst>
              <a:ext uri="{FF2B5EF4-FFF2-40B4-BE49-F238E27FC236}">
                <a16:creationId xmlns:a16="http://schemas.microsoft.com/office/drawing/2014/main" id="{51BD1168-9BF9-0D15-94CC-FC04098BCCFE}"/>
              </a:ext>
            </a:extLst>
          </p:cNvPr>
          <p:cNvSpPr txBox="1"/>
          <p:nvPr/>
        </p:nvSpPr>
        <p:spPr>
          <a:xfrm>
            <a:off x="7774051" y="1433391"/>
            <a:ext cx="2327275" cy="424474"/>
          </a:xfrm>
          <a:prstGeom prst="rect">
            <a:avLst/>
          </a:prstGeom>
        </p:spPr>
        <p:txBody>
          <a:bodyPr vert="horz" wrap="square" lIns="0" tIns="64769" rIns="0" bIns="0" rtlCol="0">
            <a:spAutoFit/>
          </a:bodyPr>
          <a:lstStyle/>
          <a:p>
            <a:pPr marL="16510">
              <a:lnSpc>
                <a:spcPct val="100000"/>
              </a:lnSpc>
              <a:spcBef>
                <a:spcPts val="509"/>
              </a:spcBef>
            </a:pPr>
            <a:r>
              <a:rPr sz="1000" b="1" spc="-30" dirty="0">
                <a:latin typeface="Montserrat" panose="00000500000000000000" pitchFamily="2" charset="0"/>
                <a:cs typeface="Arial"/>
              </a:rPr>
              <a:t>OUTLET</a:t>
            </a:r>
            <a:endParaRPr sz="1000" b="1" dirty="0">
              <a:latin typeface="Montserrat" panose="00000500000000000000" pitchFamily="2" charset="0"/>
              <a:cs typeface="Arial"/>
            </a:endParaRPr>
          </a:p>
          <a:p>
            <a:pPr marR="150495" algn="ctr">
              <a:lnSpc>
                <a:spcPct val="100000"/>
              </a:lnSpc>
              <a:spcBef>
                <a:spcPts val="405"/>
              </a:spcBef>
            </a:pPr>
            <a:r>
              <a:rPr sz="1000" b="1" spc="10" dirty="0">
                <a:solidFill>
                  <a:srgbClr val="002776"/>
                </a:solidFill>
                <a:latin typeface="Montserrat" panose="00000500000000000000" pitchFamily="2" charset="0"/>
                <a:cs typeface="Arial"/>
              </a:rPr>
              <a:t>41.710</a:t>
            </a:r>
            <a:endParaRPr sz="1000" dirty="0">
              <a:solidFill>
                <a:srgbClr val="002776"/>
              </a:solidFill>
              <a:latin typeface="Montserrat" panose="00000500000000000000" pitchFamily="2" charset="0"/>
              <a:cs typeface="Arial"/>
            </a:endParaRPr>
          </a:p>
        </p:txBody>
      </p:sp>
      <p:sp>
        <p:nvSpPr>
          <p:cNvPr id="26" name="object 86">
            <a:extLst>
              <a:ext uri="{FF2B5EF4-FFF2-40B4-BE49-F238E27FC236}">
                <a16:creationId xmlns:a16="http://schemas.microsoft.com/office/drawing/2014/main" id="{A76C8230-CF54-4D1F-DA11-8E1A641A20D7}"/>
              </a:ext>
            </a:extLst>
          </p:cNvPr>
          <p:cNvSpPr txBox="1"/>
          <p:nvPr/>
        </p:nvSpPr>
        <p:spPr>
          <a:xfrm>
            <a:off x="9486637" y="2900199"/>
            <a:ext cx="520872" cy="143629"/>
          </a:xfrm>
          <a:prstGeom prst="rect">
            <a:avLst/>
          </a:prstGeom>
        </p:spPr>
        <p:txBody>
          <a:bodyPr vert="horz" wrap="square" lIns="0" tIns="12700" rIns="0" bIns="0" rtlCol="0">
            <a:spAutoFit/>
          </a:bodyPr>
          <a:lstStyle/>
          <a:p>
            <a:pPr marL="12700">
              <a:lnSpc>
                <a:spcPct val="100000"/>
              </a:lnSpc>
              <a:spcBef>
                <a:spcPts val="100"/>
              </a:spcBef>
            </a:pPr>
            <a:r>
              <a:rPr sz="850" b="1" spc="-25" dirty="0">
                <a:solidFill>
                  <a:schemeClr val="bg1"/>
                </a:solidFill>
                <a:latin typeface="Montserrat" panose="00000500000000000000" pitchFamily="2" charset="0"/>
                <a:cs typeface="Arial"/>
              </a:rPr>
              <a:t>OUTLET</a:t>
            </a:r>
            <a:endParaRPr sz="850" dirty="0">
              <a:solidFill>
                <a:schemeClr val="bg1"/>
              </a:solidFill>
              <a:latin typeface="Montserrat" panose="00000500000000000000" pitchFamily="2" charset="0"/>
              <a:cs typeface="Arial"/>
            </a:endParaRPr>
          </a:p>
        </p:txBody>
      </p:sp>
      <p:sp>
        <p:nvSpPr>
          <p:cNvPr id="27" name="object 69">
            <a:extLst>
              <a:ext uri="{FF2B5EF4-FFF2-40B4-BE49-F238E27FC236}">
                <a16:creationId xmlns:a16="http://schemas.microsoft.com/office/drawing/2014/main" id="{105DFC52-A94D-AD71-A1F0-95C4BB9E79D2}"/>
              </a:ext>
            </a:extLst>
          </p:cNvPr>
          <p:cNvSpPr/>
          <p:nvPr/>
        </p:nvSpPr>
        <p:spPr>
          <a:xfrm>
            <a:off x="7804433" y="1705478"/>
            <a:ext cx="807085" cy="120650"/>
          </a:xfrm>
          <a:custGeom>
            <a:avLst/>
            <a:gdLst/>
            <a:ahLst/>
            <a:cxnLst/>
            <a:rect l="l" t="t" r="r" b="b"/>
            <a:pathLst>
              <a:path w="807084" h="120650">
                <a:moveTo>
                  <a:pt x="768896" y="0"/>
                </a:moveTo>
                <a:lnTo>
                  <a:pt x="38100" y="0"/>
                </a:lnTo>
                <a:lnTo>
                  <a:pt x="16073" y="595"/>
                </a:lnTo>
                <a:lnTo>
                  <a:pt x="4762" y="4762"/>
                </a:lnTo>
                <a:lnTo>
                  <a:pt x="595" y="16073"/>
                </a:lnTo>
                <a:lnTo>
                  <a:pt x="0" y="38100"/>
                </a:lnTo>
                <a:lnTo>
                  <a:pt x="0" y="82156"/>
                </a:lnTo>
                <a:lnTo>
                  <a:pt x="595" y="104182"/>
                </a:lnTo>
                <a:lnTo>
                  <a:pt x="4762" y="115493"/>
                </a:lnTo>
                <a:lnTo>
                  <a:pt x="16073" y="119660"/>
                </a:lnTo>
                <a:lnTo>
                  <a:pt x="38100" y="120256"/>
                </a:lnTo>
                <a:lnTo>
                  <a:pt x="768896" y="120256"/>
                </a:lnTo>
                <a:lnTo>
                  <a:pt x="790922" y="119660"/>
                </a:lnTo>
                <a:lnTo>
                  <a:pt x="802233" y="115493"/>
                </a:lnTo>
                <a:lnTo>
                  <a:pt x="806400" y="104182"/>
                </a:lnTo>
                <a:lnTo>
                  <a:pt x="806996" y="82156"/>
                </a:lnTo>
                <a:lnTo>
                  <a:pt x="806996" y="38100"/>
                </a:lnTo>
                <a:lnTo>
                  <a:pt x="806400" y="16073"/>
                </a:lnTo>
                <a:lnTo>
                  <a:pt x="802233" y="4762"/>
                </a:lnTo>
                <a:lnTo>
                  <a:pt x="790922" y="595"/>
                </a:lnTo>
                <a:lnTo>
                  <a:pt x="768896" y="0"/>
                </a:lnTo>
                <a:close/>
              </a:path>
            </a:pathLst>
          </a:custGeom>
          <a:solidFill>
            <a:srgbClr val="002776"/>
          </a:solidFill>
        </p:spPr>
        <p:txBody>
          <a:bodyPr wrap="square" lIns="0" tIns="0" rIns="0" bIns="0" rtlCol="0"/>
          <a:lstStyle/>
          <a:p>
            <a:endParaRPr/>
          </a:p>
        </p:txBody>
      </p:sp>
      <p:sp>
        <p:nvSpPr>
          <p:cNvPr id="28" name="CaixaDeTexto 27">
            <a:extLst>
              <a:ext uri="{FF2B5EF4-FFF2-40B4-BE49-F238E27FC236}">
                <a16:creationId xmlns:a16="http://schemas.microsoft.com/office/drawing/2014/main" id="{F825A09C-935A-F4F1-4081-D44CAF16DA74}"/>
              </a:ext>
            </a:extLst>
          </p:cNvPr>
          <p:cNvSpPr txBox="1"/>
          <p:nvPr/>
        </p:nvSpPr>
        <p:spPr>
          <a:xfrm>
            <a:off x="9286799" y="2555361"/>
            <a:ext cx="506292" cy="323165"/>
          </a:xfrm>
          <a:prstGeom prst="rect">
            <a:avLst/>
          </a:prstGeom>
          <a:noFill/>
        </p:spPr>
        <p:txBody>
          <a:bodyPr wrap="none" rtlCol="0">
            <a:spAutoFit/>
          </a:bodyPr>
          <a:lstStyle/>
          <a:p>
            <a:pPr marL="255904">
              <a:spcBef>
                <a:spcPts val="100"/>
              </a:spcBef>
            </a:pPr>
            <a:r>
              <a:rPr lang="pt-BR" sz="2250" b="1" spc="-517" baseline="-14814" dirty="0">
                <a:solidFill>
                  <a:schemeClr val="bg1"/>
                </a:solidFill>
                <a:latin typeface="Arial"/>
                <a:cs typeface="Arial"/>
              </a:rPr>
              <a:t>2</a:t>
            </a:r>
          </a:p>
        </p:txBody>
      </p:sp>
      <p:graphicFrame>
        <p:nvGraphicFramePr>
          <p:cNvPr id="36" name="Tabela 30">
            <a:extLst>
              <a:ext uri="{FF2B5EF4-FFF2-40B4-BE49-F238E27FC236}">
                <a16:creationId xmlns:a16="http://schemas.microsoft.com/office/drawing/2014/main" id="{01397537-E4CD-2BC3-7388-DF7E6F26F642}"/>
              </a:ext>
            </a:extLst>
          </p:cNvPr>
          <p:cNvGraphicFramePr>
            <a:graphicFrameLocks noGrp="1"/>
          </p:cNvGraphicFramePr>
          <p:nvPr>
            <p:extLst>
              <p:ext uri="{D42A27DB-BD31-4B8C-83A1-F6EECF244321}">
                <p14:modId xmlns:p14="http://schemas.microsoft.com/office/powerpoint/2010/main" val="3048581726"/>
              </p:ext>
            </p:extLst>
          </p:nvPr>
        </p:nvGraphicFramePr>
        <p:xfrm>
          <a:off x="6582790" y="4128467"/>
          <a:ext cx="4049015" cy="1360635"/>
        </p:xfrm>
        <a:graphic>
          <a:graphicData uri="http://schemas.openxmlformats.org/drawingml/2006/table">
            <a:tbl>
              <a:tblPr firstRow="1" bandRow="1">
                <a:tableStyleId>{2D5ABB26-0587-4C30-8999-92F81FD0307C}</a:tableStyleId>
              </a:tblPr>
              <a:tblGrid>
                <a:gridCol w="1600314">
                  <a:extLst>
                    <a:ext uri="{9D8B030D-6E8A-4147-A177-3AD203B41FA5}">
                      <a16:colId xmlns:a16="http://schemas.microsoft.com/office/drawing/2014/main" val="1125655513"/>
                    </a:ext>
                  </a:extLst>
                </a:gridCol>
                <a:gridCol w="1099029">
                  <a:extLst>
                    <a:ext uri="{9D8B030D-6E8A-4147-A177-3AD203B41FA5}">
                      <a16:colId xmlns:a16="http://schemas.microsoft.com/office/drawing/2014/main" val="3988811856"/>
                    </a:ext>
                  </a:extLst>
                </a:gridCol>
                <a:gridCol w="1349672">
                  <a:extLst>
                    <a:ext uri="{9D8B030D-6E8A-4147-A177-3AD203B41FA5}">
                      <a16:colId xmlns:a16="http://schemas.microsoft.com/office/drawing/2014/main" val="2471072255"/>
                    </a:ext>
                  </a:extLst>
                </a:gridCol>
              </a:tblGrid>
              <a:tr h="404960">
                <a:tc>
                  <a:txBody>
                    <a:bodyPr/>
                    <a:lstStyle/>
                    <a:p>
                      <a:pPr algn="ctr"/>
                      <a:r>
                        <a:rPr lang="pt-BR" sz="1400" b="1" dirty="0">
                          <a:ln>
                            <a:noFill/>
                          </a:ln>
                          <a:solidFill>
                            <a:schemeClr val="bg1"/>
                          </a:solidFill>
                          <a:latin typeface="Montserrat" panose="00000500000000000000" pitchFamily="2" charset="0"/>
                        </a:rPr>
                        <a:t>REGIÓN</a:t>
                      </a:r>
                      <a:endParaRPr lang="pt-BR" sz="1400" b="1" dirty="0">
                        <a:ln>
                          <a:noFill/>
                        </a:ln>
                        <a:solidFill>
                          <a:schemeClr val="bg1"/>
                        </a:solidFill>
                        <a:latin typeface="Montserrat" panose="00000500000000000000" pitchFamily="2" charset="0"/>
                        <a:cs typeface="Arial" panose="020B0604020202020204" pitchFamily="34" charset="0"/>
                      </a:endParaRPr>
                    </a:p>
                  </a:txBody>
                  <a:tcPr anchor="ctr"/>
                </a:tc>
                <a:tc>
                  <a:txBody>
                    <a:bodyPr/>
                    <a:lstStyle/>
                    <a:p>
                      <a:pPr algn="ctr"/>
                      <a:r>
                        <a:rPr lang="pt-BR" sz="1400" b="1" dirty="0">
                          <a:ln>
                            <a:noFill/>
                          </a:ln>
                          <a:solidFill>
                            <a:schemeClr val="bg1"/>
                          </a:solidFill>
                          <a:latin typeface="Montserrat" panose="00000500000000000000" pitchFamily="2" charset="0"/>
                        </a:rPr>
                        <a:t>MALL</a:t>
                      </a:r>
                      <a:endParaRPr lang="pt-BR" sz="1400" b="1" dirty="0">
                        <a:ln>
                          <a:noFill/>
                        </a:ln>
                        <a:solidFill>
                          <a:schemeClr val="bg1"/>
                        </a:solidFill>
                        <a:latin typeface="Montserrat" panose="00000500000000000000" pitchFamily="2" charset="0"/>
                        <a:cs typeface="Arial" panose="020B0604020202020204" pitchFamily="34" charset="0"/>
                      </a:endParaRPr>
                    </a:p>
                  </a:txBody>
                  <a:tcPr anchor="ctr"/>
                </a:tc>
                <a:tc>
                  <a:txBody>
                    <a:bodyPr/>
                    <a:lstStyle/>
                    <a:p>
                      <a:pPr algn="ctr"/>
                      <a:r>
                        <a:rPr lang="pt-BR" sz="1400" b="1" dirty="0">
                          <a:ln>
                            <a:noFill/>
                          </a:ln>
                          <a:solidFill>
                            <a:schemeClr val="bg1"/>
                          </a:solidFill>
                          <a:latin typeface="Montserrat" panose="00000500000000000000" pitchFamily="2" charset="0"/>
                        </a:rPr>
                        <a:t>OUTLET</a:t>
                      </a:r>
                      <a:endParaRPr lang="pt-BR" sz="1400" b="1" dirty="0">
                        <a:ln>
                          <a:noFill/>
                        </a:ln>
                        <a:solidFill>
                          <a:schemeClr val="bg1"/>
                        </a:solidFill>
                        <a:latin typeface="Montserrat" panose="00000500000000000000" pitchFamily="2" charset="0"/>
                        <a:cs typeface="Arial" panose="020B0604020202020204" pitchFamily="34" charset="0"/>
                      </a:endParaRPr>
                    </a:p>
                  </a:txBody>
                  <a:tcPr anchor="ctr"/>
                </a:tc>
                <a:extLst>
                  <a:ext uri="{0D108BD9-81ED-4DB2-BD59-A6C34878D82A}">
                    <a16:rowId xmlns:a16="http://schemas.microsoft.com/office/drawing/2014/main" val="558707796"/>
                  </a:ext>
                </a:extLst>
              </a:tr>
              <a:tr h="162560">
                <a:tc>
                  <a:txBody>
                    <a:bodyPr/>
                    <a:lstStyle/>
                    <a:p>
                      <a:pPr marL="58419" algn="ctr">
                        <a:lnSpc>
                          <a:spcPct val="100000"/>
                        </a:lnSpc>
                        <a:spcBef>
                          <a:spcPts val="750"/>
                        </a:spcBef>
                      </a:pPr>
                      <a:r>
                        <a:rPr sz="1000" b="1" spc="-30" dirty="0">
                          <a:ln>
                            <a:noFill/>
                          </a:ln>
                          <a:solidFill>
                            <a:schemeClr val="bg1"/>
                          </a:solidFill>
                          <a:latin typeface="Montserrat" panose="00000500000000000000" pitchFamily="2" charset="0"/>
                        </a:rPr>
                        <a:t>ANTOFAGASTA</a:t>
                      </a:r>
                      <a:endParaRPr sz="1000" dirty="0">
                        <a:ln>
                          <a:noFill/>
                        </a:ln>
                        <a:solidFill>
                          <a:schemeClr val="bg1"/>
                        </a:solidFill>
                        <a:latin typeface="Montserrat" panose="00000500000000000000" pitchFamily="2" charset="0"/>
                        <a:cs typeface="Arial"/>
                      </a:endParaRPr>
                    </a:p>
                  </a:txBody>
                  <a:tcPr marL="0" marR="0" marT="95250" marB="0" anchor="ctr"/>
                </a:tc>
                <a:tc>
                  <a:txBody>
                    <a:bodyPr/>
                    <a:lstStyle/>
                    <a:p>
                      <a:pPr marL="58419" algn="ctr">
                        <a:lnSpc>
                          <a:spcPct val="100000"/>
                        </a:lnSpc>
                        <a:spcBef>
                          <a:spcPts val="750"/>
                        </a:spcBef>
                      </a:pPr>
                      <a:r>
                        <a:rPr lang="pt-BR" sz="1200" b="1" spc="-30" dirty="0">
                          <a:ln>
                            <a:noFill/>
                          </a:ln>
                          <a:solidFill>
                            <a:schemeClr val="bg1"/>
                          </a:solidFill>
                          <a:latin typeface="Montserrat" panose="00000500000000000000" pitchFamily="2" charset="0"/>
                        </a:rPr>
                        <a:t>1</a:t>
                      </a:r>
                      <a:endParaRPr lang="pt-BR" sz="1200" b="1" spc="-30" dirty="0">
                        <a:ln>
                          <a:noFill/>
                        </a:ln>
                        <a:solidFill>
                          <a:schemeClr val="bg1"/>
                        </a:solidFill>
                        <a:latin typeface="Montserrat" panose="00000500000000000000" pitchFamily="2" charset="0"/>
                        <a:ea typeface="+mn-ea"/>
                        <a:cs typeface="Arial"/>
                      </a:endParaRPr>
                    </a:p>
                  </a:txBody>
                  <a:tcPr anchor="ctr"/>
                </a:tc>
                <a:tc>
                  <a:txBody>
                    <a:bodyPr/>
                    <a:lstStyle/>
                    <a:p>
                      <a:pPr marL="58419" algn="ctr">
                        <a:lnSpc>
                          <a:spcPct val="100000"/>
                        </a:lnSpc>
                        <a:spcBef>
                          <a:spcPts val="750"/>
                        </a:spcBef>
                      </a:pPr>
                      <a:r>
                        <a:rPr lang="pt-BR" sz="1200" b="1" spc="-30" dirty="0">
                          <a:ln>
                            <a:noFill/>
                          </a:ln>
                          <a:solidFill>
                            <a:schemeClr val="bg1"/>
                          </a:solidFill>
                          <a:latin typeface="Montserrat" panose="00000500000000000000" pitchFamily="2" charset="0"/>
                        </a:rPr>
                        <a:t>0</a:t>
                      </a:r>
                      <a:endParaRPr lang="pt-BR" sz="1200" b="1" spc="-30" dirty="0">
                        <a:ln>
                          <a:noFill/>
                        </a:ln>
                        <a:solidFill>
                          <a:schemeClr val="bg1"/>
                        </a:solidFill>
                        <a:latin typeface="Montserrat" panose="00000500000000000000" pitchFamily="2" charset="0"/>
                        <a:ea typeface="+mn-ea"/>
                        <a:cs typeface="Arial"/>
                      </a:endParaRPr>
                    </a:p>
                  </a:txBody>
                  <a:tcPr anchor="ctr"/>
                </a:tc>
                <a:extLst>
                  <a:ext uri="{0D108BD9-81ED-4DB2-BD59-A6C34878D82A}">
                    <a16:rowId xmlns:a16="http://schemas.microsoft.com/office/drawing/2014/main" val="1752708318"/>
                  </a:ext>
                </a:extLst>
              </a:tr>
              <a:tr h="0">
                <a:tc>
                  <a:txBody>
                    <a:bodyPr/>
                    <a:lstStyle/>
                    <a:p>
                      <a:pPr algn="ctr">
                        <a:lnSpc>
                          <a:spcPct val="100000"/>
                        </a:lnSpc>
                        <a:spcBef>
                          <a:spcPts val="45"/>
                        </a:spcBef>
                      </a:pPr>
                      <a:endParaRPr sz="1000" dirty="0">
                        <a:ln>
                          <a:noFill/>
                        </a:ln>
                        <a:solidFill>
                          <a:schemeClr val="bg1"/>
                        </a:solidFill>
                        <a:latin typeface="Montserrat" panose="00000500000000000000" pitchFamily="2" charset="0"/>
                      </a:endParaRPr>
                    </a:p>
                    <a:p>
                      <a:pPr marL="58419" algn="ctr">
                        <a:lnSpc>
                          <a:spcPct val="100000"/>
                        </a:lnSpc>
                      </a:pPr>
                      <a:r>
                        <a:rPr sz="1000" b="1" spc="5" dirty="0">
                          <a:ln>
                            <a:noFill/>
                          </a:ln>
                          <a:solidFill>
                            <a:schemeClr val="bg1"/>
                          </a:solidFill>
                          <a:latin typeface="Montserrat" panose="00000500000000000000" pitchFamily="2" charset="0"/>
                        </a:rPr>
                        <a:t>COQUIMBO</a:t>
                      </a:r>
                      <a:endParaRPr sz="1000" dirty="0">
                        <a:ln>
                          <a:noFill/>
                        </a:ln>
                        <a:solidFill>
                          <a:schemeClr val="bg1"/>
                        </a:solidFill>
                        <a:latin typeface="Montserrat" panose="00000500000000000000" pitchFamily="2" charset="0"/>
                        <a:cs typeface="Arial"/>
                      </a:endParaRPr>
                    </a:p>
                  </a:txBody>
                  <a:tcPr marL="0" marR="0" marT="5715" marB="0" anchor="ctr"/>
                </a:tc>
                <a:tc>
                  <a:txBody>
                    <a:bodyPr/>
                    <a:lstStyle/>
                    <a:p>
                      <a:pPr marL="58419" algn="ctr">
                        <a:lnSpc>
                          <a:spcPct val="100000"/>
                        </a:lnSpc>
                        <a:spcBef>
                          <a:spcPts val="750"/>
                        </a:spcBef>
                      </a:pPr>
                      <a:r>
                        <a:rPr lang="pt-BR" sz="1200" b="1" spc="-30" dirty="0">
                          <a:ln>
                            <a:noFill/>
                          </a:ln>
                          <a:solidFill>
                            <a:schemeClr val="bg1"/>
                          </a:solidFill>
                          <a:latin typeface="Montserrat" panose="00000500000000000000" pitchFamily="2" charset="0"/>
                        </a:rPr>
                        <a:t>2</a:t>
                      </a:r>
                      <a:endParaRPr lang="pt-BR" sz="1200" b="1" spc="-30" dirty="0">
                        <a:ln>
                          <a:noFill/>
                        </a:ln>
                        <a:solidFill>
                          <a:schemeClr val="bg1"/>
                        </a:solidFill>
                        <a:latin typeface="Montserrat" panose="00000500000000000000" pitchFamily="2" charset="0"/>
                        <a:ea typeface="+mn-ea"/>
                        <a:cs typeface="Arial"/>
                      </a:endParaRPr>
                    </a:p>
                  </a:txBody>
                  <a:tcPr anchor="ctr"/>
                </a:tc>
                <a:tc>
                  <a:txBody>
                    <a:bodyPr/>
                    <a:lstStyle/>
                    <a:p>
                      <a:pPr marL="58419" algn="ctr">
                        <a:lnSpc>
                          <a:spcPct val="100000"/>
                        </a:lnSpc>
                        <a:spcBef>
                          <a:spcPts val="750"/>
                        </a:spcBef>
                      </a:pPr>
                      <a:r>
                        <a:rPr lang="pt-BR" sz="1200" b="1" spc="-30" dirty="0">
                          <a:ln>
                            <a:noFill/>
                          </a:ln>
                          <a:solidFill>
                            <a:schemeClr val="bg1"/>
                          </a:solidFill>
                          <a:latin typeface="Montserrat" panose="00000500000000000000" pitchFamily="2" charset="0"/>
                        </a:rPr>
                        <a:t>1</a:t>
                      </a:r>
                      <a:endParaRPr lang="pt-BR" sz="1200" b="1" spc="-30" dirty="0">
                        <a:ln>
                          <a:noFill/>
                        </a:ln>
                        <a:solidFill>
                          <a:schemeClr val="bg1"/>
                        </a:solidFill>
                        <a:latin typeface="Montserrat" panose="00000500000000000000" pitchFamily="2" charset="0"/>
                        <a:ea typeface="+mn-ea"/>
                        <a:cs typeface="Arial"/>
                      </a:endParaRPr>
                    </a:p>
                  </a:txBody>
                  <a:tcPr anchor="ctr"/>
                </a:tc>
                <a:extLst>
                  <a:ext uri="{0D108BD9-81ED-4DB2-BD59-A6C34878D82A}">
                    <a16:rowId xmlns:a16="http://schemas.microsoft.com/office/drawing/2014/main" val="2076819931"/>
                  </a:ext>
                </a:extLst>
              </a:tr>
              <a:tr h="370840">
                <a:tc>
                  <a:txBody>
                    <a:bodyPr/>
                    <a:lstStyle/>
                    <a:p>
                      <a:pPr algn="ctr">
                        <a:lnSpc>
                          <a:spcPct val="100000"/>
                        </a:lnSpc>
                        <a:spcBef>
                          <a:spcPts val="25"/>
                        </a:spcBef>
                      </a:pPr>
                      <a:endParaRPr sz="1000" dirty="0">
                        <a:ln>
                          <a:noFill/>
                        </a:ln>
                        <a:solidFill>
                          <a:schemeClr val="bg1"/>
                        </a:solidFill>
                        <a:latin typeface="Montserrat" panose="00000500000000000000" pitchFamily="2" charset="0"/>
                      </a:endParaRPr>
                    </a:p>
                    <a:p>
                      <a:pPr marL="58419" algn="ctr">
                        <a:lnSpc>
                          <a:spcPct val="100000"/>
                        </a:lnSpc>
                      </a:pPr>
                      <a:r>
                        <a:rPr sz="1000" b="1" spc="-30" dirty="0">
                          <a:ln>
                            <a:noFill/>
                          </a:ln>
                          <a:solidFill>
                            <a:schemeClr val="bg1"/>
                          </a:solidFill>
                          <a:latin typeface="Montserrat" panose="00000500000000000000" pitchFamily="2" charset="0"/>
                        </a:rPr>
                        <a:t>VALPARAÍSO</a:t>
                      </a:r>
                      <a:endParaRPr sz="1000" dirty="0">
                        <a:ln>
                          <a:noFill/>
                        </a:ln>
                        <a:solidFill>
                          <a:schemeClr val="bg1"/>
                        </a:solidFill>
                        <a:latin typeface="Montserrat" panose="00000500000000000000" pitchFamily="2" charset="0"/>
                        <a:cs typeface="Arial"/>
                      </a:endParaRPr>
                    </a:p>
                  </a:txBody>
                  <a:tcPr marL="0" marR="0" marT="3175" marB="0" anchor="ctr"/>
                </a:tc>
                <a:tc>
                  <a:txBody>
                    <a:bodyPr/>
                    <a:lstStyle/>
                    <a:p>
                      <a:pPr marL="58419" algn="ctr">
                        <a:lnSpc>
                          <a:spcPct val="100000"/>
                        </a:lnSpc>
                        <a:spcBef>
                          <a:spcPts val="750"/>
                        </a:spcBef>
                      </a:pPr>
                      <a:r>
                        <a:rPr lang="pt-BR" sz="1200" b="1" spc="-30" dirty="0">
                          <a:ln>
                            <a:noFill/>
                          </a:ln>
                          <a:solidFill>
                            <a:schemeClr val="bg1"/>
                          </a:solidFill>
                          <a:latin typeface="Montserrat" panose="00000500000000000000" pitchFamily="2" charset="0"/>
                        </a:rPr>
                        <a:t>7</a:t>
                      </a:r>
                      <a:endParaRPr lang="pt-BR" sz="1200" b="1" spc="-30" dirty="0">
                        <a:ln>
                          <a:noFill/>
                        </a:ln>
                        <a:solidFill>
                          <a:schemeClr val="bg1"/>
                        </a:solidFill>
                        <a:latin typeface="Montserrat" panose="00000500000000000000" pitchFamily="2" charset="0"/>
                        <a:ea typeface="+mn-ea"/>
                        <a:cs typeface="Arial"/>
                      </a:endParaRPr>
                    </a:p>
                  </a:txBody>
                  <a:tcPr anchor="ctr"/>
                </a:tc>
                <a:tc>
                  <a:txBody>
                    <a:bodyPr/>
                    <a:lstStyle/>
                    <a:p>
                      <a:pPr marL="58419" algn="ctr">
                        <a:lnSpc>
                          <a:spcPct val="100000"/>
                        </a:lnSpc>
                        <a:spcBef>
                          <a:spcPts val="750"/>
                        </a:spcBef>
                      </a:pPr>
                      <a:r>
                        <a:rPr lang="pt-BR" sz="1200" b="1" spc="-30" dirty="0">
                          <a:ln>
                            <a:noFill/>
                          </a:ln>
                          <a:solidFill>
                            <a:schemeClr val="bg1"/>
                          </a:solidFill>
                          <a:latin typeface="Montserrat" panose="00000500000000000000" pitchFamily="2" charset="0"/>
                        </a:rPr>
                        <a:t>1</a:t>
                      </a:r>
                      <a:endParaRPr lang="pt-BR" sz="1200" b="1" spc="-30" dirty="0">
                        <a:ln>
                          <a:noFill/>
                        </a:ln>
                        <a:solidFill>
                          <a:schemeClr val="bg1"/>
                        </a:solidFill>
                        <a:latin typeface="Montserrat" panose="00000500000000000000" pitchFamily="2" charset="0"/>
                        <a:ea typeface="+mn-ea"/>
                        <a:cs typeface="Arial"/>
                      </a:endParaRPr>
                    </a:p>
                  </a:txBody>
                  <a:tcPr anchor="ctr"/>
                </a:tc>
                <a:extLst>
                  <a:ext uri="{0D108BD9-81ED-4DB2-BD59-A6C34878D82A}">
                    <a16:rowId xmlns:a16="http://schemas.microsoft.com/office/drawing/2014/main" val="2653271043"/>
                  </a:ext>
                </a:extLst>
              </a:tr>
            </a:tbl>
          </a:graphicData>
        </a:graphic>
      </p:graphicFrame>
      <p:sp>
        <p:nvSpPr>
          <p:cNvPr id="37" name="object 22">
            <a:extLst>
              <a:ext uri="{FF2B5EF4-FFF2-40B4-BE49-F238E27FC236}">
                <a16:creationId xmlns:a16="http://schemas.microsoft.com/office/drawing/2014/main" id="{00B8F20E-82CF-AC81-1D88-3A88C1C4D135}"/>
              </a:ext>
            </a:extLst>
          </p:cNvPr>
          <p:cNvSpPr txBox="1"/>
          <p:nvPr/>
        </p:nvSpPr>
        <p:spPr>
          <a:xfrm>
            <a:off x="6582791" y="3585418"/>
            <a:ext cx="4049015" cy="228268"/>
          </a:xfrm>
          <a:prstGeom prst="rect">
            <a:avLst/>
          </a:prstGeom>
        </p:spPr>
        <p:txBody>
          <a:bodyPr vert="horz" wrap="square" lIns="0" tIns="12700" rIns="0" bIns="0" rtlCol="0">
            <a:spAutoFit/>
          </a:bodyPr>
          <a:lstStyle/>
          <a:p>
            <a:pPr marL="12700">
              <a:lnSpc>
                <a:spcPct val="100000"/>
              </a:lnSpc>
              <a:spcBef>
                <a:spcPts val="100"/>
              </a:spcBef>
            </a:pPr>
            <a:r>
              <a:rPr sz="1400" b="1" spc="-10" dirty="0">
                <a:solidFill>
                  <a:schemeClr val="bg1"/>
                </a:solidFill>
                <a:latin typeface="Montserrat" panose="00000500000000000000" pitchFamily="2" charset="0"/>
                <a:cs typeface="Arial"/>
              </a:rPr>
              <a:t>DISTRIBUCIÓ</a:t>
            </a:r>
            <a:r>
              <a:rPr sz="1400" b="1" spc="-5" dirty="0">
                <a:solidFill>
                  <a:schemeClr val="bg1"/>
                </a:solidFill>
                <a:latin typeface="Montserrat" panose="00000500000000000000" pitchFamily="2" charset="0"/>
                <a:cs typeface="Arial"/>
              </a:rPr>
              <a:t>N</a:t>
            </a:r>
            <a:r>
              <a:rPr sz="1400" b="1" spc="-25" dirty="0">
                <a:solidFill>
                  <a:schemeClr val="bg1"/>
                </a:solidFill>
                <a:latin typeface="Montserrat" panose="00000500000000000000" pitchFamily="2" charset="0"/>
                <a:cs typeface="Arial"/>
              </a:rPr>
              <a:t> </a:t>
            </a:r>
            <a:r>
              <a:rPr sz="1400" b="1" spc="-65" dirty="0">
                <a:solidFill>
                  <a:schemeClr val="bg1"/>
                </a:solidFill>
                <a:latin typeface="Montserrat" panose="00000500000000000000" pitchFamily="2" charset="0"/>
                <a:cs typeface="Arial"/>
              </a:rPr>
              <a:t>D</a:t>
            </a:r>
            <a:r>
              <a:rPr sz="1400" b="1" spc="-55" dirty="0">
                <a:solidFill>
                  <a:schemeClr val="bg1"/>
                </a:solidFill>
                <a:latin typeface="Montserrat" panose="00000500000000000000" pitchFamily="2" charset="0"/>
                <a:cs typeface="Arial"/>
              </a:rPr>
              <a:t>E</a:t>
            </a:r>
            <a:r>
              <a:rPr sz="1400" b="1" spc="-25" dirty="0">
                <a:solidFill>
                  <a:schemeClr val="bg1"/>
                </a:solidFill>
                <a:latin typeface="Montserrat" panose="00000500000000000000" pitchFamily="2" charset="0"/>
                <a:cs typeface="Arial"/>
              </a:rPr>
              <a:t> </a:t>
            </a:r>
            <a:r>
              <a:rPr sz="1400" b="1" spc="-60" dirty="0">
                <a:solidFill>
                  <a:schemeClr val="bg1"/>
                </a:solidFill>
                <a:latin typeface="Montserrat" panose="00000500000000000000" pitchFamily="2" charset="0"/>
                <a:cs typeface="Arial"/>
              </a:rPr>
              <a:t>LOS</a:t>
            </a:r>
            <a:r>
              <a:rPr sz="1400" b="1" spc="-25" dirty="0">
                <a:solidFill>
                  <a:schemeClr val="bg1"/>
                </a:solidFill>
                <a:latin typeface="Montserrat" panose="00000500000000000000" pitchFamily="2" charset="0"/>
                <a:cs typeface="Arial"/>
              </a:rPr>
              <a:t> </a:t>
            </a:r>
            <a:r>
              <a:rPr sz="1400" b="1" spc="-60" dirty="0">
                <a:solidFill>
                  <a:schemeClr val="bg1"/>
                </a:solidFill>
                <a:latin typeface="Montserrat" panose="00000500000000000000" pitchFamily="2" charset="0"/>
                <a:cs typeface="Arial"/>
              </a:rPr>
              <a:t>CENTRO</a:t>
            </a:r>
            <a:r>
              <a:rPr sz="1400" b="1" spc="-50" dirty="0">
                <a:solidFill>
                  <a:schemeClr val="bg1"/>
                </a:solidFill>
                <a:latin typeface="Montserrat" panose="00000500000000000000" pitchFamily="2" charset="0"/>
                <a:cs typeface="Arial"/>
              </a:rPr>
              <a:t>S</a:t>
            </a:r>
            <a:r>
              <a:rPr sz="1400" b="1" spc="-25" dirty="0">
                <a:solidFill>
                  <a:schemeClr val="bg1"/>
                </a:solidFill>
                <a:latin typeface="Montserrat" panose="00000500000000000000" pitchFamily="2" charset="0"/>
                <a:cs typeface="Arial"/>
              </a:rPr>
              <a:t> </a:t>
            </a:r>
            <a:r>
              <a:rPr sz="1400" b="1" spc="-35" dirty="0">
                <a:solidFill>
                  <a:schemeClr val="bg1"/>
                </a:solidFill>
                <a:latin typeface="Montserrat" panose="00000500000000000000" pitchFamily="2" charset="0"/>
                <a:cs typeface="Arial"/>
              </a:rPr>
              <a:t>POR</a:t>
            </a:r>
            <a:r>
              <a:rPr sz="1400" b="1" spc="-25" dirty="0">
                <a:solidFill>
                  <a:schemeClr val="bg1"/>
                </a:solidFill>
                <a:latin typeface="Montserrat" panose="00000500000000000000" pitchFamily="2" charset="0"/>
                <a:cs typeface="Arial"/>
              </a:rPr>
              <a:t> </a:t>
            </a:r>
            <a:r>
              <a:rPr sz="1400" b="1" spc="-20" dirty="0">
                <a:solidFill>
                  <a:schemeClr val="bg1"/>
                </a:solidFill>
                <a:latin typeface="Montserrat" panose="00000500000000000000" pitchFamily="2" charset="0"/>
                <a:cs typeface="Arial"/>
              </a:rPr>
              <a:t>REGIÓN</a:t>
            </a:r>
            <a:endParaRPr sz="1400" dirty="0">
              <a:solidFill>
                <a:schemeClr val="bg1"/>
              </a:solidFill>
              <a:latin typeface="Montserrat" panose="00000500000000000000" pitchFamily="2" charset="0"/>
              <a:cs typeface="Arial"/>
            </a:endParaRPr>
          </a:p>
        </p:txBody>
      </p:sp>
      <p:sp>
        <p:nvSpPr>
          <p:cNvPr id="38" name="CaixaDeTexto 37">
            <a:extLst>
              <a:ext uri="{FF2B5EF4-FFF2-40B4-BE49-F238E27FC236}">
                <a16:creationId xmlns:a16="http://schemas.microsoft.com/office/drawing/2014/main" id="{E1C1F4FD-E1B2-0BCA-ABFA-A81A34D75234}"/>
              </a:ext>
            </a:extLst>
          </p:cNvPr>
          <p:cNvSpPr txBox="1"/>
          <p:nvPr/>
        </p:nvSpPr>
        <p:spPr>
          <a:xfrm>
            <a:off x="5211225" y="5829822"/>
            <a:ext cx="6800586" cy="600164"/>
          </a:xfrm>
          <a:prstGeom prst="rect">
            <a:avLst/>
          </a:prstGeom>
          <a:noFill/>
        </p:spPr>
        <p:txBody>
          <a:bodyPr wrap="square" rtlCol="0">
            <a:spAutoFit/>
          </a:bodyPr>
          <a:lstStyle/>
          <a:p>
            <a:r>
              <a:rPr lang="pt-BR" sz="1100" spc="-30" dirty="0">
                <a:solidFill>
                  <a:schemeClr val="bg1"/>
                </a:solidFill>
                <a:latin typeface="Montserrat" panose="00000500000000000000" pitchFamily="2" charset="0"/>
                <a:cs typeface="Lucida Sans Unicode"/>
              </a:rPr>
              <a:t>Fuente: </a:t>
            </a:r>
            <a:r>
              <a:rPr lang="es-ES" sz="1100" spc="-30" dirty="0">
                <a:solidFill>
                  <a:schemeClr val="bg1"/>
                </a:solidFill>
                <a:latin typeface="Montserrat" panose="00000500000000000000" pitchFamily="2" charset="0"/>
                <a:cs typeface="Lucida Sans Unicode"/>
              </a:rPr>
              <a:t>Estudio: Caracterización y cambios  en la fuerza laboral  actual y futura (2020), realizado por </a:t>
            </a:r>
            <a:r>
              <a:rPr lang="es-ES" sz="1100" spc="-30" dirty="0" err="1">
                <a:solidFill>
                  <a:schemeClr val="bg1"/>
                </a:solidFill>
                <a:latin typeface="Montserrat" panose="00000500000000000000" pitchFamily="2" charset="0"/>
                <a:cs typeface="Lucida Sans Unicode"/>
              </a:rPr>
              <a:t>Upskills</a:t>
            </a:r>
            <a:r>
              <a:rPr lang="es-ES" sz="1100" spc="-30" dirty="0">
                <a:solidFill>
                  <a:schemeClr val="bg1"/>
                </a:solidFill>
                <a:latin typeface="Montserrat" panose="00000500000000000000" pitchFamily="2" charset="0"/>
                <a:cs typeface="Lucida Sans Unicode"/>
              </a:rPr>
              <a:t>, fue aprobado y financiado por SENCE, por encargo de la Cámara de Centros Comerciales de Chile, contactó a los asociados y a los encargados de la operación de los centros comerciales</a:t>
            </a:r>
            <a:r>
              <a:rPr lang="pt-BR" sz="1100" spc="-30" dirty="0">
                <a:solidFill>
                  <a:schemeClr val="bg1"/>
                </a:solidFill>
                <a:latin typeface="Montserrat" panose="00000500000000000000" pitchFamily="2" charset="0"/>
                <a:cs typeface="Lucida Sans Unicode"/>
              </a:rPr>
              <a:t> </a:t>
            </a:r>
          </a:p>
        </p:txBody>
      </p:sp>
      <p:sp>
        <p:nvSpPr>
          <p:cNvPr id="72" name="CaixaDeTexto 71">
            <a:extLst>
              <a:ext uri="{FF2B5EF4-FFF2-40B4-BE49-F238E27FC236}">
                <a16:creationId xmlns:a16="http://schemas.microsoft.com/office/drawing/2014/main" id="{9B72C34A-974B-3FE6-B5EF-8AABF718664F}"/>
              </a:ext>
            </a:extLst>
          </p:cNvPr>
          <p:cNvSpPr txBox="1"/>
          <p:nvPr/>
        </p:nvSpPr>
        <p:spPr>
          <a:xfrm>
            <a:off x="7709714" y="895152"/>
            <a:ext cx="1436801" cy="553998"/>
          </a:xfrm>
          <a:prstGeom prst="rect">
            <a:avLst/>
          </a:prstGeom>
          <a:noFill/>
        </p:spPr>
        <p:txBody>
          <a:bodyPr wrap="square" rtlCol="0">
            <a:spAutoFit/>
          </a:bodyPr>
          <a:lstStyle/>
          <a:p>
            <a:r>
              <a:rPr lang="pt-BR" sz="1200" b="1" spc="20" dirty="0">
                <a:latin typeface="Montserrat" panose="00000500000000000000" pitchFamily="2" charset="0"/>
                <a:cs typeface="Arial"/>
              </a:rPr>
              <a:t>MALL</a:t>
            </a:r>
            <a:endParaRPr lang="pt-BR" sz="1200" b="1" dirty="0">
              <a:latin typeface="Montserrat" panose="00000500000000000000" pitchFamily="2" charset="0"/>
              <a:cs typeface="Arial"/>
            </a:endParaRPr>
          </a:p>
          <a:p>
            <a:endParaRPr lang="pt-BR" dirty="0"/>
          </a:p>
        </p:txBody>
      </p:sp>
      <p:sp>
        <p:nvSpPr>
          <p:cNvPr id="75" name="object 86">
            <a:extLst>
              <a:ext uri="{FF2B5EF4-FFF2-40B4-BE49-F238E27FC236}">
                <a16:creationId xmlns:a16="http://schemas.microsoft.com/office/drawing/2014/main" id="{A1D33ECD-FE99-4579-C4A2-2D96F4EF9F1E}"/>
              </a:ext>
            </a:extLst>
          </p:cNvPr>
          <p:cNvSpPr txBox="1"/>
          <p:nvPr/>
        </p:nvSpPr>
        <p:spPr>
          <a:xfrm>
            <a:off x="8803803" y="2889564"/>
            <a:ext cx="520872" cy="143629"/>
          </a:xfrm>
          <a:prstGeom prst="rect">
            <a:avLst/>
          </a:prstGeom>
        </p:spPr>
        <p:txBody>
          <a:bodyPr vert="horz" wrap="square" lIns="0" tIns="12700" rIns="0" bIns="0" rtlCol="0">
            <a:spAutoFit/>
          </a:bodyPr>
          <a:lstStyle/>
          <a:p>
            <a:pPr marL="12700">
              <a:lnSpc>
                <a:spcPct val="100000"/>
              </a:lnSpc>
              <a:spcBef>
                <a:spcPts val="100"/>
              </a:spcBef>
            </a:pPr>
            <a:r>
              <a:rPr lang="pt-BR" sz="850" b="1" spc="-25" dirty="0">
                <a:solidFill>
                  <a:schemeClr val="bg1"/>
                </a:solidFill>
                <a:latin typeface="Montserrat" panose="00000500000000000000" pitchFamily="2" charset="0"/>
                <a:cs typeface="Arial"/>
              </a:rPr>
              <a:t>MALL</a:t>
            </a:r>
            <a:endParaRPr sz="850" dirty="0">
              <a:solidFill>
                <a:schemeClr val="bg1"/>
              </a:solidFill>
              <a:latin typeface="Montserrat" panose="00000500000000000000" pitchFamily="2" charset="0"/>
              <a:cs typeface="Arial"/>
            </a:endParaRPr>
          </a:p>
        </p:txBody>
      </p:sp>
      <p:cxnSp>
        <p:nvCxnSpPr>
          <p:cNvPr id="2" name="Conector reto 1">
            <a:extLst>
              <a:ext uri="{FF2B5EF4-FFF2-40B4-BE49-F238E27FC236}">
                <a16:creationId xmlns:a16="http://schemas.microsoft.com/office/drawing/2014/main" id="{3D5602C2-A786-940B-296D-13DCFF9668F8}"/>
              </a:ext>
            </a:extLst>
          </p:cNvPr>
          <p:cNvCxnSpPr>
            <a:cxnSpLocks/>
          </p:cNvCxnSpPr>
          <p:nvPr/>
        </p:nvCxnSpPr>
        <p:spPr>
          <a:xfrm>
            <a:off x="4851400" y="-64484"/>
            <a:ext cx="0" cy="19223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a:extLst>
              <a:ext uri="{FF2B5EF4-FFF2-40B4-BE49-F238E27FC236}">
                <a16:creationId xmlns:a16="http://schemas.microsoft.com/office/drawing/2014/main" id="{F10A16E2-DF65-713E-7BF2-989E652C88DD}"/>
              </a:ext>
            </a:extLst>
          </p:cNvPr>
          <p:cNvCxnSpPr/>
          <p:nvPr/>
        </p:nvCxnSpPr>
        <p:spPr>
          <a:xfrm>
            <a:off x="733312" y="-916227"/>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tângulo 8">
            <a:extLst>
              <a:ext uri="{FF2B5EF4-FFF2-40B4-BE49-F238E27FC236}">
                <a16:creationId xmlns:a16="http://schemas.microsoft.com/office/drawing/2014/main" id="{831D9D4A-F2CB-8A3E-C38A-BE7397E7BC1B}"/>
              </a:ext>
            </a:extLst>
          </p:cNvPr>
          <p:cNvSpPr/>
          <p:nvPr/>
        </p:nvSpPr>
        <p:spPr>
          <a:xfrm>
            <a:off x="0" y="5084498"/>
            <a:ext cx="285829" cy="1240102"/>
          </a:xfrm>
          <a:prstGeom prst="rect">
            <a:avLst/>
          </a:prstGeom>
          <a:solidFill>
            <a:srgbClr val="0039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 name="Retângulo: Cantos Arredondados 9">
            <a:extLst>
              <a:ext uri="{FF2B5EF4-FFF2-40B4-BE49-F238E27FC236}">
                <a16:creationId xmlns:a16="http://schemas.microsoft.com/office/drawing/2014/main" id="{BB7BD0E9-36BB-1667-B163-2978A22C8421}"/>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88</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1" name="Retângulo: Cantos Arredondados 10">
            <a:hlinkClick r:id="rId3" action="ppaction://hlinksldjump"/>
            <a:extLst>
              <a:ext uri="{FF2B5EF4-FFF2-40B4-BE49-F238E27FC236}">
                <a16:creationId xmlns:a16="http://schemas.microsoft.com/office/drawing/2014/main" id="{746F2940-BA77-48D8-AD48-57A73282C7F9}"/>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482363697"/>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tângulo 7">
            <a:extLst>
              <a:ext uri="{FF2B5EF4-FFF2-40B4-BE49-F238E27FC236}">
                <a16:creationId xmlns:a16="http://schemas.microsoft.com/office/drawing/2014/main" id="{7F27D524-2970-941C-693E-46AD76DFF70B}"/>
              </a:ext>
            </a:extLst>
          </p:cNvPr>
          <p:cNvSpPr/>
          <p:nvPr/>
        </p:nvSpPr>
        <p:spPr>
          <a:xfrm>
            <a:off x="4858013" y="3370208"/>
            <a:ext cx="7333985" cy="3565717"/>
          </a:xfrm>
          <a:prstGeom prst="rect">
            <a:avLst/>
          </a:prstGeom>
          <a:solidFill>
            <a:srgbClr val="002776"/>
          </a:solidFill>
          <a:ln>
            <a:solidFill>
              <a:srgbClr val="00277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3" name="Retângulo 72">
            <a:extLst>
              <a:ext uri="{FF2B5EF4-FFF2-40B4-BE49-F238E27FC236}">
                <a16:creationId xmlns:a16="http://schemas.microsoft.com/office/drawing/2014/main" id="{0CBF0963-211C-EEED-3D02-85E741F6436D}"/>
              </a:ext>
            </a:extLst>
          </p:cNvPr>
          <p:cNvSpPr/>
          <p:nvPr/>
        </p:nvSpPr>
        <p:spPr>
          <a:xfrm>
            <a:off x="7709714" y="3873612"/>
            <a:ext cx="4482285" cy="1305115"/>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7" name="Imagem 6" descr="Forma&#10;&#10;Descrição gerada automaticamente">
            <a:extLst>
              <a:ext uri="{FF2B5EF4-FFF2-40B4-BE49-F238E27FC236}">
                <a16:creationId xmlns:a16="http://schemas.microsoft.com/office/drawing/2014/main" id="{B99BEAE8-7AE4-11EB-82CC-878BF8E1C8D6}"/>
              </a:ext>
            </a:extLst>
          </p:cNvPr>
          <p:cNvPicPr>
            <a:picLocks noChangeAspect="1"/>
          </p:cNvPicPr>
          <p:nvPr/>
        </p:nvPicPr>
        <p:blipFill rotWithShape="1">
          <a:blip r:embed="rId2">
            <a:extLst>
              <a:ext uri="{28A0092B-C50C-407E-A947-70E740481C1C}">
                <a14:useLocalDpi xmlns:a14="http://schemas.microsoft.com/office/drawing/2010/main" val="0"/>
              </a:ext>
            </a:extLst>
          </a:blip>
          <a:srcRect t="27286" b="38269"/>
          <a:stretch/>
        </p:blipFill>
        <p:spPr>
          <a:xfrm rot="16200000">
            <a:off x="-3173338" y="3173337"/>
            <a:ext cx="6858001" cy="511325"/>
          </a:xfrm>
          <a:prstGeom prst="rect">
            <a:avLst/>
          </a:prstGeom>
        </p:spPr>
      </p:pic>
      <p:sp>
        <p:nvSpPr>
          <p:cNvPr id="3" name="object 73">
            <a:extLst>
              <a:ext uri="{FF2B5EF4-FFF2-40B4-BE49-F238E27FC236}">
                <a16:creationId xmlns:a16="http://schemas.microsoft.com/office/drawing/2014/main" id="{CA666F64-A973-F8D9-25E4-6C62B54F7182}"/>
              </a:ext>
            </a:extLst>
          </p:cNvPr>
          <p:cNvSpPr txBox="1"/>
          <p:nvPr/>
        </p:nvSpPr>
        <p:spPr>
          <a:xfrm>
            <a:off x="5091925" y="495880"/>
            <a:ext cx="5923530" cy="1243930"/>
          </a:xfrm>
          <a:prstGeom prst="rect">
            <a:avLst/>
          </a:prstGeom>
        </p:spPr>
        <p:txBody>
          <a:bodyPr vert="horz" wrap="square" lIns="0" tIns="12700" rIns="0" bIns="0" rtlCol="0">
            <a:spAutoFit/>
          </a:bodyPr>
          <a:lstStyle/>
          <a:p>
            <a:pPr marL="12700">
              <a:lnSpc>
                <a:spcPct val="100000"/>
              </a:lnSpc>
              <a:spcBef>
                <a:spcPts val="100"/>
              </a:spcBef>
            </a:pPr>
            <a:r>
              <a:rPr lang="pt-BR" sz="4000" b="1" dirty="0">
                <a:solidFill>
                  <a:srgbClr val="002776"/>
                </a:solidFill>
                <a:latin typeface="Montserrat" panose="00000500000000000000" pitchFamily="2" charset="0"/>
              </a:rPr>
              <a:t>Zona centro metropolitana</a:t>
            </a:r>
          </a:p>
        </p:txBody>
      </p:sp>
      <p:sp>
        <p:nvSpPr>
          <p:cNvPr id="4" name="object 21">
            <a:extLst>
              <a:ext uri="{FF2B5EF4-FFF2-40B4-BE49-F238E27FC236}">
                <a16:creationId xmlns:a16="http://schemas.microsoft.com/office/drawing/2014/main" id="{0760005F-AED0-71BC-814F-59E97027716B}"/>
              </a:ext>
            </a:extLst>
          </p:cNvPr>
          <p:cNvSpPr txBox="1"/>
          <p:nvPr/>
        </p:nvSpPr>
        <p:spPr>
          <a:xfrm>
            <a:off x="7876152" y="4121454"/>
            <a:ext cx="2981960" cy="197490"/>
          </a:xfrm>
          <a:prstGeom prst="rect">
            <a:avLst/>
          </a:prstGeom>
        </p:spPr>
        <p:txBody>
          <a:bodyPr vert="horz" wrap="square" lIns="0" tIns="12700" rIns="0" bIns="0" rtlCol="0">
            <a:spAutoFit/>
          </a:bodyPr>
          <a:lstStyle/>
          <a:p>
            <a:pPr marL="12700">
              <a:lnSpc>
                <a:spcPct val="100000"/>
              </a:lnSpc>
              <a:spcBef>
                <a:spcPts val="100"/>
              </a:spcBef>
            </a:pPr>
            <a:r>
              <a:rPr sz="1200" b="1" spc="-60" dirty="0">
                <a:solidFill>
                  <a:schemeClr val="bg1"/>
                </a:solidFill>
                <a:latin typeface="Montserrat" panose="00000500000000000000" pitchFamily="2" charset="0"/>
                <a:cs typeface="Arial"/>
              </a:rPr>
              <a:t>CENTRO</a:t>
            </a:r>
            <a:r>
              <a:rPr sz="1200" b="1" spc="-50" dirty="0">
                <a:solidFill>
                  <a:schemeClr val="bg1"/>
                </a:solidFill>
                <a:latin typeface="Montserrat" panose="00000500000000000000" pitchFamily="2" charset="0"/>
                <a:cs typeface="Arial"/>
              </a:rPr>
              <a:t>S</a:t>
            </a:r>
            <a:r>
              <a:rPr sz="1200" b="1" spc="-25" dirty="0">
                <a:solidFill>
                  <a:schemeClr val="bg1"/>
                </a:solidFill>
                <a:latin typeface="Montserrat" panose="00000500000000000000" pitchFamily="2" charset="0"/>
                <a:cs typeface="Arial"/>
              </a:rPr>
              <a:t> </a:t>
            </a:r>
            <a:r>
              <a:rPr sz="1200" b="1" spc="-60" dirty="0">
                <a:solidFill>
                  <a:schemeClr val="bg1"/>
                </a:solidFill>
                <a:latin typeface="Montserrat" panose="00000500000000000000" pitchFamily="2" charset="0"/>
                <a:cs typeface="Arial"/>
              </a:rPr>
              <a:t>COMERCIALE</a:t>
            </a:r>
            <a:r>
              <a:rPr sz="1200" b="1" spc="-50" dirty="0">
                <a:solidFill>
                  <a:schemeClr val="bg1"/>
                </a:solidFill>
                <a:latin typeface="Montserrat" panose="00000500000000000000" pitchFamily="2" charset="0"/>
                <a:cs typeface="Arial"/>
              </a:rPr>
              <a:t>S</a:t>
            </a:r>
            <a:r>
              <a:rPr sz="1200" b="1" spc="-25" dirty="0">
                <a:solidFill>
                  <a:schemeClr val="bg1"/>
                </a:solidFill>
                <a:latin typeface="Montserrat" panose="00000500000000000000" pitchFamily="2" charset="0"/>
                <a:cs typeface="Arial"/>
              </a:rPr>
              <a:t> </a:t>
            </a:r>
            <a:r>
              <a:rPr sz="1200" b="1" spc="-35" dirty="0">
                <a:solidFill>
                  <a:schemeClr val="bg1"/>
                </a:solidFill>
                <a:latin typeface="Montserrat" panose="00000500000000000000" pitchFamily="2" charset="0"/>
                <a:cs typeface="Arial"/>
              </a:rPr>
              <a:t>POR</a:t>
            </a:r>
            <a:r>
              <a:rPr sz="1200" b="1" spc="-25" dirty="0">
                <a:solidFill>
                  <a:schemeClr val="bg1"/>
                </a:solidFill>
                <a:latin typeface="Montserrat" panose="00000500000000000000" pitchFamily="2" charset="0"/>
                <a:cs typeface="Arial"/>
              </a:rPr>
              <a:t> </a:t>
            </a:r>
            <a:r>
              <a:rPr sz="1200" b="1" spc="-10" dirty="0">
                <a:solidFill>
                  <a:schemeClr val="bg1"/>
                </a:solidFill>
                <a:latin typeface="Montserrat" panose="00000500000000000000" pitchFamily="2" charset="0"/>
                <a:cs typeface="Arial"/>
              </a:rPr>
              <a:t>FORMATO</a:t>
            </a:r>
            <a:endParaRPr sz="1200" dirty="0">
              <a:solidFill>
                <a:schemeClr val="bg1"/>
              </a:solidFill>
              <a:latin typeface="Montserrat" panose="00000500000000000000" pitchFamily="2" charset="0"/>
              <a:cs typeface="Arial"/>
            </a:endParaRPr>
          </a:p>
        </p:txBody>
      </p:sp>
      <p:sp>
        <p:nvSpPr>
          <p:cNvPr id="16" name="object 60">
            <a:extLst>
              <a:ext uri="{FF2B5EF4-FFF2-40B4-BE49-F238E27FC236}">
                <a16:creationId xmlns:a16="http://schemas.microsoft.com/office/drawing/2014/main" id="{AD7E904D-E725-973E-7570-514BB6D8FC89}"/>
              </a:ext>
            </a:extLst>
          </p:cNvPr>
          <p:cNvSpPr txBox="1"/>
          <p:nvPr/>
        </p:nvSpPr>
        <p:spPr>
          <a:xfrm>
            <a:off x="5091925" y="2289926"/>
            <a:ext cx="2549740" cy="1010533"/>
          </a:xfrm>
          <a:prstGeom prst="rect">
            <a:avLst/>
          </a:prstGeom>
        </p:spPr>
        <p:txBody>
          <a:bodyPr vert="horz" wrap="square" lIns="0" tIns="12700" rIns="0" bIns="0" rtlCol="0">
            <a:spAutoFit/>
          </a:bodyPr>
          <a:lstStyle/>
          <a:p>
            <a:pPr marL="71755">
              <a:lnSpc>
                <a:spcPct val="100000"/>
              </a:lnSpc>
              <a:spcBef>
                <a:spcPts val="100"/>
              </a:spcBef>
            </a:pPr>
            <a:r>
              <a:rPr sz="1200" b="1" spc="70" dirty="0">
                <a:latin typeface="Montserrat" panose="00000500000000000000" pitchFamily="2" charset="0"/>
                <a:cs typeface="Arial"/>
              </a:rPr>
              <a:t>M</a:t>
            </a:r>
            <a:r>
              <a:rPr sz="1050" b="1" spc="104" baseline="31746" dirty="0">
                <a:latin typeface="Montserrat" panose="00000500000000000000" pitchFamily="2" charset="0"/>
                <a:cs typeface="Arial"/>
              </a:rPr>
              <a:t>2 </a:t>
            </a:r>
            <a:r>
              <a:rPr sz="1200" b="1" spc="-60" dirty="0">
                <a:latin typeface="Montserrat" panose="00000500000000000000" pitchFamily="2" charset="0"/>
                <a:cs typeface="Arial"/>
              </a:rPr>
              <a:t>GLA</a:t>
            </a:r>
            <a:endParaRPr sz="1200" dirty="0">
              <a:latin typeface="Montserrat" panose="00000500000000000000" pitchFamily="2" charset="0"/>
              <a:cs typeface="Arial"/>
            </a:endParaRPr>
          </a:p>
          <a:p>
            <a:pPr marL="71755">
              <a:lnSpc>
                <a:spcPct val="100000"/>
              </a:lnSpc>
              <a:spcBef>
                <a:spcPts val="1210"/>
              </a:spcBef>
            </a:pPr>
            <a:r>
              <a:rPr sz="1200" b="1" spc="30" dirty="0">
                <a:latin typeface="Montserrat" panose="00000500000000000000" pitchFamily="2" charset="0"/>
                <a:cs typeface="Arial"/>
              </a:rPr>
              <a:t>Total</a:t>
            </a:r>
            <a:r>
              <a:rPr sz="1200" b="1" spc="-50" dirty="0">
                <a:latin typeface="Montserrat" panose="00000500000000000000" pitchFamily="2" charset="0"/>
                <a:cs typeface="Arial"/>
              </a:rPr>
              <a:t> </a:t>
            </a:r>
            <a:r>
              <a:rPr sz="1200" b="1" spc="15" dirty="0">
                <a:latin typeface="Montserrat" panose="00000500000000000000" pitchFamily="2" charset="0"/>
                <a:cs typeface="Arial"/>
              </a:rPr>
              <a:t>Zona</a:t>
            </a:r>
            <a:r>
              <a:rPr sz="1200" b="1" spc="-45" dirty="0">
                <a:latin typeface="Montserrat" panose="00000500000000000000" pitchFamily="2" charset="0"/>
                <a:cs typeface="Arial"/>
              </a:rPr>
              <a:t> </a:t>
            </a:r>
            <a:r>
              <a:rPr lang="pt-BR" sz="1200" b="1" spc="70" dirty="0">
                <a:latin typeface="Montserrat" panose="00000500000000000000" pitchFamily="2" charset="0"/>
                <a:cs typeface="Arial"/>
              </a:rPr>
              <a:t>Centro</a:t>
            </a:r>
            <a:endParaRPr sz="1200" dirty="0">
              <a:latin typeface="Montserrat" panose="00000500000000000000" pitchFamily="2" charset="0"/>
              <a:cs typeface="Arial"/>
            </a:endParaRPr>
          </a:p>
          <a:p>
            <a:pPr marL="71755">
              <a:lnSpc>
                <a:spcPct val="100000"/>
              </a:lnSpc>
              <a:spcBef>
                <a:spcPts val="95"/>
              </a:spcBef>
            </a:pPr>
            <a:r>
              <a:rPr lang="pt-BR" sz="3000" b="1" spc="35" dirty="0">
                <a:latin typeface="Montserrat" panose="00000500000000000000" pitchFamily="2" charset="0"/>
                <a:cs typeface="Arial"/>
              </a:rPr>
              <a:t>1.898.954</a:t>
            </a:r>
          </a:p>
        </p:txBody>
      </p:sp>
      <p:sp>
        <p:nvSpPr>
          <p:cNvPr id="17" name="object 61">
            <a:extLst>
              <a:ext uri="{FF2B5EF4-FFF2-40B4-BE49-F238E27FC236}">
                <a16:creationId xmlns:a16="http://schemas.microsoft.com/office/drawing/2014/main" id="{FDA90F6E-D917-4C4E-4C78-9A4586C99BAD}"/>
              </a:ext>
            </a:extLst>
          </p:cNvPr>
          <p:cNvSpPr txBox="1"/>
          <p:nvPr/>
        </p:nvSpPr>
        <p:spPr>
          <a:xfrm>
            <a:off x="11255325" y="2522871"/>
            <a:ext cx="718961" cy="166712"/>
          </a:xfrm>
          <a:prstGeom prst="rect">
            <a:avLst/>
          </a:prstGeom>
        </p:spPr>
        <p:txBody>
          <a:bodyPr vert="horz" wrap="square" lIns="0" tIns="12700" rIns="0" bIns="0" rtlCol="0">
            <a:spAutoFit/>
          </a:bodyPr>
          <a:lstStyle/>
          <a:p>
            <a:pPr marL="12700">
              <a:lnSpc>
                <a:spcPct val="100000"/>
              </a:lnSpc>
              <a:spcBef>
                <a:spcPts val="100"/>
              </a:spcBef>
            </a:pPr>
            <a:r>
              <a:rPr lang="pt-BR" sz="1000" b="1" spc="10" dirty="0">
                <a:solidFill>
                  <a:srgbClr val="C00000"/>
                </a:solidFill>
                <a:latin typeface="Arial"/>
                <a:cs typeface="Arial"/>
              </a:rPr>
              <a:t>1.857.244</a:t>
            </a:r>
            <a:endParaRPr sz="1000" dirty="0">
              <a:solidFill>
                <a:srgbClr val="C00000"/>
              </a:solidFill>
              <a:latin typeface="Arial"/>
              <a:cs typeface="Arial"/>
            </a:endParaRPr>
          </a:p>
        </p:txBody>
      </p:sp>
      <p:grpSp>
        <p:nvGrpSpPr>
          <p:cNvPr id="18" name="object 65">
            <a:extLst>
              <a:ext uri="{FF2B5EF4-FFF2-40B4-BE49-F238E27FC236}">
                <a16:creationId xmlns:a16="http://schemas.microsoft.com/office/drawing/2014/main" id="{1CB3B8FD-CDCA-061C-0A55-FDD599E8EA38}"/>
              </a:ext>
            </a:extLst>
          </p:cNvPr>
          <p:cNvGrpSpPr/>
          <p:nvPr/>
        </p:nvGrpSpPr>
        <p:grpSpPr>
          <a:xfrm>
            <a:off x="7790963" y="2570980"/>
            <a:ext cx="3331976" cy="121037"/>
            <a:chOff x="6644413" y="5098826"/>
            <a:chExt cx="4032250" cy="109220"/>
          </a:xfrm>
          <a:solidFill>
            <a:srgbClr val="C00000"/>
          </a:solidFill>
        </p:grpSpPr>
        <p:sp>
          <p:nvSpPr>
            <p:cNvPr id="19" name="object 66">
              <a:extLst>
                <a:ext uri="{FF2B5EF4-FFF2-40B4-BE49-F238E27FC236}">
                  <a16:creationId xmlns:a16="http://schemas.microsoft.com/office/drawing/2014/main" id="{6D1911E1-96F3-1D25-F282-74C4DED29F79}"/>
                </a:ext>
              </a:extLst>
            </p:cNvPr>
            <p:cNvSpPr/>
            <p:nvPr/>
          </p:nvSpPr>
          <p:spPr>
            <a:xfrm>
              <a:off x="6644413" y="5100265"/>
              <a:ext cx="4032250" cy="107950"/>
            </a:xfrm>
            <a:custGeom>
              <a:avLst/>
              <a:gdLst/>
              <a:ahLst/>
              <a:cxnLst/>
              <a:rect l="l" t="t" r="r" b="b"/>
              <a:pathLst>
                <a:path w="4032250" h="107950">
                  <a:moveTo>
                    <a:pt x="3993629" y="0"/>
                  </a:moveTo>
                  <a:lnTo>
                    <a:pt x="38100" y="0"/>
                  </a:lnTo>
                  <a:lnTo>
                    <a:pt x="16073" y="595"/>
                  </a:lnTo>
                  <a:lnTo>
                    <a:pt x="4762" y="4762"/>
                  </a:lnTo>
                  <a:lnTo>
                    <a:pt x="595" y="16073"/>
                  </a:lnTo>
                  <a:lnTo>
                    <a:pt x="0" y="38100"/>
                  </a:lnTo>
                  <a:lnTo>
                    <a:pt x="0" y="69405"/>
                  </a:lnTo>
                  <a:lnTo>
                    <a:pt x="595" y="91432"/>
                  </a:lnTo>
                  <a:lnTo>
                    <a:pt x="4762" y="102743"/>
                  </a:lnTo>
                  <a:lnTo>
                    <a:pt x="16073" y="106910"/>
                  </a:lnTo>
                  <a:lnTo>
                    <a:pt x="38100" y="107505"/>
                  </a:lnTo>
                  <a:lnTo>
                    <a:pt x="3993629" y="107505"/>
                  </a:lnTo>
                  <a:lnTo>
                    <a:pt x="4015655" y="106910"/>
                  </a:lnTo>
                  <a:lnTo>
                    <a:pt x="4026966" y="102743"/>
                  </a:lnTo>
                  <a:lnTo>
                    <a:pt x="4031133" y="91432"/>
                  </a:lnTo>
                  <a:lnTo>
                    <a:pt x="4031729" y="69405"/>
                  </a:lnTo>
                  <a:lnTo>
                    <a:pt x="4031729" y="38100"/>
                  </a:lnTo>
                  <a:lnTo>
                    <a:pt x="4031133" y="16073"/>
                  </a:lnTo>
                  <a:lnTo>
                    <a:pt x="4026966" y="4762"/>
                  </a:lnTo>
                  <a:lnTo>
                    <a:pt x="4015655" y="595"/>
                  </a:lnTo>
                  <a:lnTo>
                    <a:pt x="3993629" y="0"/>
                  </a:lnTo>
                  <a:close/>
                </a:path>
              </a:pathLst>
            </a:custGeom>
            <a:grpFill/>
          </p:spPr>
          <p:txBody>
            <a:bodyPr wrap="square" lIns="0" tIns="0" rIns="0" bIns="0" rtlCol="0"/>
            <a:lstStyle/>
            <a:p>
              <a:endParaRPr/>
            </a:p>
          </p:txBody>
        </p:sp>
        <p:sp>
          <p:nvSpPr>
            <p:cNvPr id="20" name="object 67">
              <a:extLst>
                <a:ext uri="{FF2B5EF4-FFF2-40B4-BE49-F238E27FC236}">
                  <a16:creationId xmlns:a16="http://schemas.microsoft.com/office/drawing/2014/main" id="{BABF6A7C-EB3F-6251-3941-4452676D9676}"/>
                </a:ext>
              </a:extLst>
            </p:cNvPr>
            <p:cNvSpPr/>
            <p:nvPr/>
          </p:nvSpPr>
          <p:spPr>
            <a:xfrm>
              <a:off x="6644413" y="5098826"/>
              <a:ext cx="4032250" cy="107950"/>
            </a:xfrm>
            <a:custGeom>
              <a:avLst/>
              <a:gdLst/>
              <a:ahLst/>
              <a:cxnLst/>
              <a:rect l="l" t="t" r="r" b="b"/>
              <a:pathLst>
                <a:path w="4032250" h="107950">
                  <a:moveTo>
                    <a:pt x="3993629" y="0"/>
                  </a:moveTo>
                  <a:lnTo>
                    <a:pt x="38100" y="0"/>
                  </a:lnTo>
                  <a:lnTo>
                    <a:pt x="16073" y="595"/>
                  </a:lnTo>
                  <a:lnTo>
                    <a:pt x="4762" y="4762"/>
                  </a:lnTo>
                  <a:lnTo>
                    <a:pt x="595" y="16073"/>
                  </a:lnTo>
                  <a:lnTo>
                    <a:pt x="0" y="38100"/>
                  </a:lnTo>
                  <a:lnTo>
                    <a:pt x="0" y="69405"/>
                  </a:lnTo>
                  <a:lnTo>
                    <a:pt x="595" y="91432"/>
                  </a:lnTo>
                  <a:lnTo>
                    <a:pt x="4762" y="102743"/>
                  </a:lnTo>
                  <a:lnTo>
                    <a:pt x="16073" y="106910"/>
                  </a:lnTo>
                  <a:lnTo>
                    <a:pt x="38100" y="107505"/>
                  </a:lnTo>
                  <a:lnTo>
                    <a:pt x="3993629" y="107505"/>
                  </a:lnTo>
                  <a:lnTo>
                    <a:pt x="4015655" y="106910"/>
                  </a:lnTo>
                  <a:lnTo>
                    <a:pt x="4026966" y="102743"/>
                  </a:lnTo>
                  <a:lnTo>
                    <a:pt x="4031133" y="91432"/>
                  </a:lnTo>
                  <a:lnTo>
                    <a:pt x="4031729" y="69405"/>
                  </a:lnTo>
                  <a:lnTo>
                    <a:pt x="4031729" y="38100"/>
                  </a:lnTo>
                  <a:lnTo>
                    <a:pt x="4031133" y="16073"/>
                  </a:lnTo>
                  <a:lnTo>
                    <a:pt x="4026966" y="4762"/>
                  </a:lnTo>
                  <a:lnTo>
                    <a:pt x="4015655" y="595"/>
                  </a:lnTo>
                  <a:lnTo>
                    <a:pt x="3993629" y="0"/>
                  </a:lnTo>
                  <a:close/>
                </a:path>
              </a:pathLst>
            </a:custGeom>
            <a:grpFill/>
          </p:spPr>
          <p:txBody>
            <a:bodyPr wrap="square" lIns="0" tIns="0" rIns="0" bIns="0" rtlCol="0"/>
            <a:lstStyle/>
            <a:p>
              <a:endParaRPr/>
            </a:p>
          </p:txBody>
        </p:sp>
      </p:grpSp>
      <p:sp>
        <p:nvSpPr>
          <p:cNvPr id="21" name="object 68">
            <a:extLst>
              <a:ext uri="{FF2B5EF4-FFF2-40B4-BE49-F238E27FC236}">
                <a16:creationId xmlns:a16="http://schemas.microsoft.com/office/drawing/2014/main" id="{51BD1168-9BF9-0D15-94CC-FC04098BCCFE}"/>
              </a:ext>
            </a:extLst>
          </p:cNvPr>
          <p:cNvSpPr txBox="1"/>
          <p:nvPr/>
        </p:nvSpPr>
        <p:spPr>
          <a:xfrm>
            <a:off x="7774051" y="2754191"/>
            <a:ext cx="2327275" cy="424474"/>
          </a:xfrm>
          <a:prstGeom prst="rect">
            <a:avLst/>
          </a:prstGeom>
        </p:spPr>
        <p:txBody>
          <a:bodyPr vert="horz" wrap="square" lIns="0" tIns="64769" rIns="0" bIns="0" rtlCol="0">
            <a:spAutoFit/>
          </a:bodyPr>
          <a:lstStyle/>
          <a:p>
            <a:pPr marL="16510">
              <a:lnSpc>
                <a:spcPct val="100000"/>
              </a:lnSpc>
              <a:spcBef>
                <a:spcPts val="509"/>
              </a:spcBef>
            </a:pPr>
            <a:r>
              <a:rPr sz="1000" spc="-30" dirty="0">
                <a:solidFill>
                  <a:srgbClr val="666666"/>
                </a:solidFill>
                <a:latin typeface="Montserrat" panose="00000500000000000000" pitchFamily="2" charset="0"/>
                <a:cs typeface="Arial"/>
              </a:rPr>
              <a:t>OUTLET</a:t>
            </a:r>
            <a:endParaRPr sz="1000" dirty="0">
              <a:latin typeface="Montserrat" panose="00000500000000000000" pitchFamily="2" charset="0"/>
              <a:cs typeface="Arial"/>
            </a:endParaRPr>
          </a:p>
          <a:p>
            <a:pPr marR="150495" algn="ctr">
              <a:lnSpc>
                <a:spcPct val="100000"/>
              </a:lnSpc>
              <a:spcBef>
                <a:spcPts val="405"/>
              </a:spcBef>
            </a:pPr>
            <a:r>
              <a:rPr sz="1000" b="1" spc="10" dirty="0">
                <a:solidFill>
                  <a:srgbClr val="002776"/>
                </a:solidFill>
                <a:latin typeface="Montserrat" panose="00000500000000000000" pitchFamily="2" charset="0"/>
                <a:cs typeface="Arial"/>
              </a:rPr>
              <a:t>4</a:t>
            </a:r>
            <a:r>
              <a:rPr lang="pt-BR" sz="1000" b="1" spc="10" dirty="0">
                <a:solidFill>
                  <a:srgbClr val="002776"/>
                </a:solidFill>
                <a:latin typeface="Montserrat" panose="00000500000000000000" pitchFamily="2" charset="0"/>
                <a:cs typeface="Arial"/>
              </a:rPr>
              <a:t>1.710</a:t>
            </a:r>
            <a:endParaRPr sz="1000" dirty="0">
              <a:solidFill>
                <a:srgbClr val="002776"/>
              </a:solidFill>
              <a:latin typeface="Montserrat" panose="00000500000000000000" pitchFamily="2" charset="0"/>
              <a:cs typeface="Arial"/>
            </a:endParaRPr>
          </a:p>
        </p:txBody>
      </p:sp>
      <p:sp>
        <p:nvSpPr>
          <p:cNvPr id="26" name="object 86">
            <a:extLst>
              <a:ext uri="{FF2B5EF4-FFF2-40B4-BE49-F238E27FC236}">
                <a16:creationId xmlns:a16="http://schemas.microsoft.com/office/drawing/2014/main" id="{A76C8230-CF54-4D1F-DA11-8E1A641A20D7}"/>
              </a:ext>
            </a:extLst>
          </p:cNvPr>
          <p:cNvSpPr txBox="1"/>
          <p:nvPr/>
        </p:nvSpPr>
        <p:spPr>
          <a:xfrm>
            <a:off x="9534734" y="4807984"/>
            <a:ext cx="520872" cy="143629"/>
          </a:xfrm>
          <a:prstGeom prst="rect">
            <a:avLst/>
          </a:prstGeom>
        </p:spPr>
        <p:txBody>
          <a:bodyPr vert="horz" wrap="square" lIns="0" tIns="12700" rIns="0" bIns="0" rtlCol="0">
            <a:spAutoFit/>
          </a:bodyPr>
          <a:lstStyle/>
          <a:p>
            <a:pPr marL="12700">
              <a:lnSpc>
                <a:spcPct val="100000"/>
              </a:lnSpc>
              <a:spcBef>
                <a:spcPts val="100"/>
              </a:spcBef>
            </a:pPr>
            <a:r>
              <a:rPr sz="850" b="1" spc="-25" dirty="0">
                <a:solidFill>
                  <a:schemeClr val="bg1"/>
                </a:solidFill>
                <a:latin typeface="Montserrat" panose="00000500000000000000" pitchFamily="2" charset="0"/>
                <a:cs typeface="Arial"/>
              </a:rPr>
              <a:t>OUTLET</a:t>
            </a:r>
            <a:endParaRPr sz="850" dirty="0">
              <a:solidFill>
                <a:schemeClr val="bg1"/>
              </a:solidFill>
              <a:latin typeface="Montserrat" panose="00000500000000000000" pitchFamily="2" charset="0"/>
              <a:cs typeface="Arial"/>
            </a:endParaRPr>
          </a:p>
        </p:txBody>
      </p:sp>
      <p:sp>
        <p:nvSpPr>
          <p:cNvPr id="27" name="object 69">
            <a:extLst>
              <a:ext uri="{FF2B5EF4-FFF2-40B4-BE49-F238E27FC236}">
                <a16:creationId xmlns:a16="http://schemas.microsoft.com/office/drawing/2014/main" id="{105DFC52-A94D-AD71-A1F0-95C4BB9E79D2}"/>
              </a:ext>
            </a:extLst>
          </p:cNvPr>
          <p:cNvSpPr/>
          <p:nvPr/>
        </p:nvSpPr>
        <p:spPr>
          <a:xfrm>
            <a:off x="7804433" y="3026278"/>
            <a:ext cx="807085" cy="120650"/>
          </a:xfrm>
          <a:custGeom>
            <a:avLst/>
            <a:gdLst/>
            <a:ahLst/>
            <a:cxnLst/>
            <a:rect l="l" t="t" r="r" b="b"/>
            <a:pathLst>
              <a:path w="807084" h="120650">
                <a:moveTo>
                  <a:pt x="768896" y="0"/>
                </a:moveTo>
                <a:lnTo>
                  <a:pt x="38100" y="0"/>
                </a:lnTo>
                <a:lnTo>
                  <a:pt x="16073" y="595"/>
                </a:lnTo>
                <a:lnTo>
                  <a:pt x="4762" y="4762"/>
                </a:lnTo>
                <a:lnTo>
                  <a:pt x="595" y="16073"/>
                </a:lnTo>
                <a:lnTo>
                  <a:pt x="0" y="38100"/>
                </a:lnTo>
                <a:lnTo>
                  <a:pt x="0" y="82156"/>
                </a:lnTo>
                <a:lnTo>
                  <a:pt x="595" y="104182"/>
                </a:lnTo>
                <a:lnTo>
                  <a:pt x="4762" y="115493"/>
                </a:lnTo>
                <a:lnTo>
                  <a:pt x="16073" y="119660"/>
                </a:lnTo>
                <a:lnTo>
                  <a:pt x="38100" y="120256"/>
                </a:lnTo>
                <a:lnTo>
                  <a:pt x="768896" y="120256"/>
                </a:lnTo>
                <a:lnTo>
                  <a:pt x="790922" y="119660"/>
                </a:lnTo>
                <a:lnTo>
                  <a:pt x="802233" y="115493"/>
                </a:lnTo>
                <a:lnTo>
                  <a:pt x="806400" y="104182"/>
                </a:lnTo>
                <a:lnTo>
                  <a:pt x="806996" y="82156"/>
                </a:lnTo>
                <a:lnTo>
                  <a:pt x="806996" y="38100"/>
                </a:lnTo>
                <a:lnTo>
                  <a:pt x="806400" y="16073"/>
                </a:lnTo>
                <a:lnTo>
                  <a:pt x="802233" y="4762"/>
                </a:lnTo>
                <a:lnTo>
                  <a:pt x="790922" y="595"/>
                </a:lnTo>
                <a:lnTo>
                  <a:pt x="768896" y="0"/>
                </a:lnTo>
                <a:close/>
              </a:path>
            </a:pathLst>
          </a:custGeom>
          <a:solidFill>
            <a:srgbClr val="002776"/>
          </a:solidFill>
        </p:spPr>
        <p:txBody>
          <a:bodyPr wrap="square" lIns="0" tIns="0" rIns="0" bIns="0" rtlCol="0"/>
          <a:lstStyle/>
          <a:p>
            <a:endParaRPr/>
          </a:p>
        </p:txBody>
      </p:sp>
      <p:sp>
        <p:nvSpPr>
          <p:cNvPr id="28" name="CaixaDeTexto 27">
            <a:extLst>
              <a:ext uri="{FF2B5EF4-FFF2-40B4-BE49-F238E27FC236}">
                <a16:creationId xmlns:a16="http://schemas.microsoft.com/office/drawing/2014/main" id="{F825A09C-935A-F4F1-4081-D44CAF16DA74}"/>
              </a:ext>
            </a:extLst>
          </p:cNvPr>
          <p:cNvSpPr txBox="1"/>
          <p:nvPr/>
        </p:nvSpPr>
        <p:spPr>
          <a:xfrm>
            <a:off x="9334896" y="4463146"/>
            <a:ext cx="514308" cy="323165"/>
          </a:xfrm>
          <a:prstGeom prst="rect">
            <a:avLst/>
          </a:prstGeom>
          <a:noFill/>
        </p:spPr>
        <p:txBody>
          <a:bodyPr wrap="none" rtlCol="0">
            <a:spAutoFit/>
          </a:bodyPr>
          <a:lstStyle/>
          <a:p>
            <a:pPr marL="255904">
              <a:spcBef>
                <a:spcPts val="100"/>
              </a:spcBef>
            </a:pPr>
            <a:r>
              <a:rPr lang="pt-BR" sz="2250" b="1" spc="-517" baseline="-14814" dirty="0">
                <a:solidFill>
                  <a:schemeClr val="bg1"/>
                </a:solidFill>
                <a:latin typeface="Montserrat" panose="00000500000000000000" pitchFamily="2" charset="0"/>
                <a:cs typeface="Arial"/>
              </a:rPr>
              <a:t>3</a:t>
            </a:r>
          </a:p>
        </p:txBody>
      </p:sp>
      <p:sp>
        <p:nvSpPr>
          <p:cNvPr id="38" name="CaixaDeTexto 37">
            <a:extLst>
              <a:ext uri="{FF2B5EF4-FFF2-40B4-BE49-F238E27FC236}">
                <a16:creationId xmlns:a16="http://schemas.microsoft.com/office/drawing/2014/main" id="{E1C1F4FD-E1B2-0BCA-ABFA-A81A34D75234}"/>
              </a:ext>
            </a:extLst>
          </p:cNvPr>
          <p:cNvSpPr txBox="1"/>
          <p:nvPr/>
        </p:nvSpPr>
        <p:spPr>
          <a:xfrm>
            <a:off x="5027821" y="5654869"/>
            <a:ext cx="6800586" cy="600164"/>
          </a:xfrm>
          <a:prstGeom prst="rect">
            <a:avLst/>
          </a:prstGeom>
          <a:noFill/>
        </p:spPr>
        <p:txBody>
          <a:bodyPr wrap="square" rtlCol="0">
            <a:spAutoFit/>
          </a:bodyPr>
          <a:lstStyle/>
          <a:p>
            <a:r>
              <a:rPr lang="pt-BR" sz="1100" spc="-30" dirty="0">
                <a:solidFill>
                  <a:schemeClr val="bg1"/>
                </a:solidFill>
                <a:latin typeface="Montserrat" panose="00000500000000000000" pitchFamily="2" charset="0"/>
                <a:cs typeface="Lucida Sans Unicode"/>
              </a:rPr>
              <a:t>Fuente: </a:t>
            </a:r>
            <a:r>
              <a:rPr lang="es-ES" sz="1100" spc="-30" dirty="0">
                <a:solidFill>
                  <a:schemeClr val="bg1"/>
                </a:solidFill>
                <a:latin typeface="Montserrat" panose="00000500000000000000" pitchFamily="2" charset="0"/>
                <a:cs typeface="Lucida Sans Unicode"/>
              </a:rPr>
              <a:t>Estudio: Caracterización y cambios  en la fuerza laboral  actual y futura (2020), realizado por </a:t>
            </a:r>
            <a:r>
              <a:rPr lang="es-ES" sz="1100" spc="-30" dirty="0" err="1">
                <a:solidFill>
                  <a:schemeClr val="bg1"/>
                </a:solidFill>
                <a:latin typeface="Montserrat" panose="00000500000000000000" pitchFamily="2" charset="0"/>
                <a:cs typeface="Lucida Sans Unicode"/>
              </a:rPr>
              <a:t>Upskills</a:t>
            </a:r>
            <a:r>
              <a:rPr lang="es-ES" sz="1100" spc="-30" dirty="0">
                <a:solidFill>
                  <a:schemeClr val="bg1"/>
                </a:solidFill>
                <a:latin typeface="Montserrat" panose="00000500000000000000" pitchFamily="2" charset="0"/>
                <a:cs typeface="Lucida Sans Unicode"/>
              </a:rPr>
              <a:t>, fue aprobado y financiado por SENCE, por encargo de la Cámara de Centros Comerciales de Chile, contactó a los asociados y a los encargados de la operación de los centros comerciales</a:t>
            </a:r>
            <a:r>
              <a:rPr lang="pt-BR" sz="1100" spc="-30" dirty="0">
                <a:solidFill>
                  <a:schemeClr val="bg1"/>
                </a:solidFill>
                <a:latin typeface="Montserrat" panose="00000500000000000000" pitchFamily="2" charset="0"/>
                <a:cs typeface="Lucida Sans Unicode"/>
              </a:rPr>
              <a:t> </a:t>
            </a:r>
          </a:p>
        </p:txBody>
      </p:sp>
      <p:sp>
        <p:nvSpPr>
          <p:cNvPr id="72" name="CaixaDeTexto 71">
            <a:extLst>
              <a:ext uri="{FF2B5EF4-FFF2-40B4-BE49-F238E27FC236}">
                <a16:creationId xmlns:a16="http://schemas.microsoft.com/office/drawing/2014/main" id="{9B72C34A-974B-3FE6-B5EF-8AABF718664F}"/>
              </a:ext>
            </a:extLst>
          </p:cNvPr>
          <p:cNvSpPr txBox="1"/>
          <p:nvPr/>
        </p:nvSpPr>
        <p:spPr>
          <a:xfrm>
            <a:off x="7709714" y="2215952"/>
            <a:ext cx="1436801" cy="538609"/>
          </a:xfrm>
          <a:prstGeom prst="rect">
            <a:avLst/>
          </a:prstGeom>
          <a:noFill/>
        </p:spPr>
        <p:txBody>
          <a:bodyPr wrap="square" rtlCol="0">
            <a:spAutoFit/>
          </a:bodyPr>
          <a:lstStyle/>
          <a:p>
            <a:r>
              <a:rPr lang="pt-BR" sz="1100" spc="20" dirty="0">
                <a:solidFill>
                  <a:srgbClr val="666666"/>
                </a:solidFill>
                <a:latin typeface="Montserrat" panose="00000500000000000000" pitchFamily="2" charset="0"/>
                <a:cs typeface="Arial"/>
              </a:rPr>
              <a:t>MALL</a:t>
            </a:r>
            <a:endParaRPr lang="pt-BR" sz="1100" dirty="0">
              <a:latin typeface="Montserrat" panose="00000500000000000000" pitchFamily="2" charset="0"/>
              <a:cs typeface="Arial"/>
            </a:endParaRPr>
          </a:p>
          <a:p>
            <a:endParaRPr lang="pt-BR" dirty="0">
              <a:latin typeface="Montserrat" panose="00000500000000000000" pitchFamily="2" charset="0"/>
            </a:endParaRPr>
          </a:p>
        </p:txBody>
      </p:sp>
      <p:sp>
        <p:nvSpPr>
          <p:cNvPr id="75" name="object 86">
            <a:extLst>
              <a:ext uri="{FF2B5EF4-FFF2-40B4-BE49-F238E27FC236}">
                <a16:creationId xmlns:a16="http://schemas.microsoft.com/office/drawing/2014/main" id="{A1D33ECD-FE99-4579-C4A2-2D96F4EF9F1E}"/>
              </a:ext>
            </a:extLst>
          </p:cNvPr>
          <p:cNvSpPr txBox="1"/>
          <p:nvPr/>
        </p:nvSpPr>
        <p:spPr>
          <a:xfrm>
            <a:off x="8814024" y="4796999"/>
            <a:ext cx="520872" cy="143629"/>
          </a:xfrm>
          <a:prstGeom prst="rect">
            <a:avLst/>
          </a:prstGeom>
        </p:spPr>
        <p:txBody>
          <a:bodyPr vert="horz" wrap="square" lIns="0" tIns="12700" rIns="0" bIns="0" rtlCol="0">
            <a:spAutoFit/>
          </a:bodyPr>
          <a:lstStyle/>
          <a:p>
            <a:pPr marL="12700">
              <a:lnSpc>
                <a:spcPct val="100000"/>
              </a:lnSpc>
              <a:spcBef>
                <a:spcPts val="100"/>
              </a:spcBef>
            </a:pPr>
            <a:r>
              <a:rPr lang="pt-BR" sz="850" b="1" spc="-25" dirty="0">
                <a:solidFill>
                  <a:schemeClr val="bg1"/>
                </a:solidFill>
                <a:latin typeface="Montserrat" panose="00000500000000000000" pitchFamily="2" charset="0"/>
                <a:cs typeface="Arial"/>
              </a:rPr>
              <a:t>MALL</a:t>
            </a:r>
            <a:endParaRPr sz="850" dirty="0">
              <a:solidFill>
                <a:schemeClr val="bg1"/>
              </a:solidFill>
              <a:latin typeface="Montserrat" panose="00000500000000000000" pitchFamily="2" charset="0"/>
              <a:cs typeface="Arial"/>
            </a:endParaRPr>
          </a:p>
        </p:txBody>
      </p:sp>
      <p:cxnSp>
        <p:nvCxnSpPr>
          <p:cNvPr id="9" name="Conector reto 8">
            <a:extLst>
              <a:ext uri="{FF2B5EF4-FFF2-40B4-BE49-F238E27FC236}">
                <a16:creationId xmlns:a16="http://schemas.microsoft.com/office/drawing/2014/main" id="{F9AB3064-A2E8-F743-1686-46E5BBAC4019}"/>
              </a:ext>
            </a:extLst>
          </p:cNvPr>
          <p:cNvCxnSpPr/>
          <p:nvPr/>
        </p:nvCxnSpPr>
        <p:spPr>
          <a:xfrm>
            <a:off x="4851400" y="-64484"/>
            <a:ext cx="0" cy="32766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tângulo 9">
            <a:extLst>
              <a:ext uri="{FF2B5EF4-FFF2-40B4-BE49-F238E27FC236}">
                <a16:creationId xmlns:a16="http://schemas.microsoft.com/office/drawing/2014/main" id="{6F64962F-75D3-CF33-DC1D-CE0672191ABF}"/>
              </a:ext>
            </a:extLst>
          </p:cNvPr>
          <p:cNvSpPr/>
          <p:nvPr/>
        </p:nvSpPr>
        <p:spPr>
          <a:xfrm>
            <a:off x="0" y="5084498"/>
            <a:ext cx="285829" cy="1240102"/>
          </a:xfrm>
          <a:prstGeom prst="rect">
            <a:avLst/>
          </a:prstGeom>
          <a:solidFill>
            <a:srgbClr val="0039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 name="CaixaDeTexto 10">
            <a:extLst>
              <a:ext uri="{FF2B5EF4-FFF2-40B4-BE49-F238E27FC236}">
                <a16:creationId xmlns:a16="http://schemas.microsoft.com/office/drawing/2014/main" id="{3A5E90AF-F8F1-477E-274D-23B1373BB2E4}"/>
              </a:ext>
            </a:extLst>
          </p:cNvPr>
          <p:cNvSpPr txBox="1"/>
          <p:nvPr/>
        </p:nvSpPr>
        <p:spPr>
          <a:xfrm>
            <a:off x="8779752" y="4483878"/>
            <a:ext cx="589415" cy="307777"/>
          </a:xfrm>
          <a:prstGeom prst="rect">
            <a:avLst/>
          </a:prstGeom>
          <a:noFill/>
        </p:spPr>
        <p:txBody>
          <a:bodyPr wrap="square" rtlCol="0">
            <a:spAutoFit/>
          </a:bodyPr>
          <a:lstStyle/>
          <a:p>
            <a:r>
              <a:rPr lang="pt-BR" sz="1400" b="1" dirty="0">
                <a:solidFill>
                  <a:schemeClr val="bg1"/>
                </a:solidFill>
                <a:latin typeface="Montserrat" panose="00000500000000000000" pitchFamily="2" charset="0"/>
              </a:rPr>
              <a:t>27</a:t>
            </a:r>
          </a:p>
        </p:txBody>
      </p:sp>
      <p:sp>
        <p:nvSpPr>
          <p:cNvPr id="2" name="CaixaDeTexto 1">
            <a:extLst>
              <a:ext uri="{FF2B5EF4-FFF2-40B4-BE49-F238E27FC236}">
                <a16:creationId xmlns:a16="http://schemas.microsoft.com/office/drawing/2014/main" id="{015DF0DD-252F-C059-D301-0AD7F15EE4D7}"/>
              </a:ext>
            </a:extLst>
          </p:cNvPr>
          <p:cNvSpPr txBox="1"/>
          <p:nvPr/>
        </p:nvSpPr>
        <p:spPr>
          <a:xfrm>
            <a:off x="955300" y="3278070"/>
            <a:ext cx="2288643" cy="1190069"/>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lvl="0" algn="l">
              <a:defRPr/>
            </a:pPr>
            <a:r>
              <a:rPr lang="es-419" sz="4000" b="1" dirty="0">
                <a:solidFill>
                  <a:srgbClr val="0039A6"/>
                </a:solidFill>
                <a:latin typeface="Montserrat" panose="00000500000000000000" pitchFamily="2" charset="0"/>
                <a:cs typeface="Segoe UI" panose="020B0502040204020203" pitchFamily="34" charset="0"/>
              </a:rPr>
              <a:t>Análisis </a:t>
            </a:r>
          </a:p>
          <a:p>
            <a:pPr lvl="0" algn="l">
              <a:defRPr/>
            </a:pPr>
            <a:r>
              <a:rPr lang="es-419" sz="4000" b="1" dirty="0">
                <a:solidFill>
                  <a:srgbClr val="0039A6"/>
                </a:solidFill>
                <a:latin typeface="Montserrat" panose="00000500000000000000" pitchFamily="2" charset="0"/>
                <a:cs typeface="Segoe UI" panose="020B0502040204020203" pitchFamily="34" charset="0"/>
              </a:rPr>
              <a:t>zonal</a:t>
            </a:r>
          </a:p>
        </p:txBody>
      </p:sp>
      <p:sp>
        <p:nvSpPr>
          <p:cNvPr id="12" name="Elipse 11">
            <a:extLst>
              <a:ext uri="{FF2B5EF4-FFF2-40B4-BE49-F238E27FC236}">
                <a16:creationId xmlns:a16="http://schemas.microsoft.com/office/drawing/2014/main" id="{A4FC8E5A-53F0-5101-59E1-DB15D156C6EF}"/>
              </a:ext>
            </a:extLst>
          </p:cNvPr>
          <p:cNvSpPr/>
          <p:nvPr/>
        </p:nvSpPr>
        <p:spPr>
          <a:xfrm>
            <a:off x="657640" y="3797432"/>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13" name="Conector reto 12">
            <a:extLst>
              <a:ext uri="{FF2B5EF4-FFF2-40B4-BE49-F238E27FC236}">
                <a16:creationId xmlns:a16="http://schemas.microsoft.com/office/drawing/2014/main" id="{3AACADD9-1929-C438-11AE-8C0704B46638}"/>
              </a:ext>
            </a:extLst>
          </p:cNvPr>
          <p:cNvCxnSpPr/>
          <p:nvPr/>
        </p:nvCxnSpPr>
        <p:spPr>
          <a:xfrm>
            <a:off x="733312" y="-916227"/>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Retângulo: Cantos Arredondados 4">
            <a:extLst>
              <a:ext uri="{FF2B5EF4-FFF2-40B4-BE49-F238E27FC236}">
                <a16:creationId xmlns:a16="http://schemas.microsoft.com/office/drawing/2014/main" id="{793BA70E-29D2-2F7C-AD1C-4276F06E515E}"/>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89</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6" name="Retângulo: Cantos Arredondados 5">
            <a:hlinkClick r:id="rId3" action="ppaction://hlinksldjump"/>
            <a:extLst>
              <a:ext uri="{FF2B5EF4-FFF2-40B4-BE49-F238E27FC236}">
                <a16:creationId xmlns:a16="http://schemas.microsoft.com/office/drawing/2014/main" id="{2F954C01-2D55-FD26-BE8C-D21D6DBA40E7}"/>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40176769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tângulo: Cantos Arredondados 2">
            <a:extLst>
              <a:ext uri="{FF2B5EF4-FFF2-40B4-BE49-F238E27FC236}">
                <a16:creationId xmlns:a16="http://schemas.microsoft.com/office/drawing/2014/main" id="{75B7720F-4894-AA4C-905E-89CF3469A5A4}"/>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rPr>
              <a:t>9</a:t>
            </a:r>
          </a:p>
        </p:txBody>
      </p:sp>
      <p:sp>
        <p:nvSpPr>
          <p:cNvPr id="43" name="CaixaDeTexto 42">
            <a:extLst>
              <a:ext uri="{FF2B5EF4-FFF2-40B4-BE49-F238E27FC236}">
                <a16:creationId xmlns:a16="http://schemas.microsoft.com/office/drawing/2014/main" id="{256C90F7-336F-7DE9-5880-73A8572AFEAD}"/>
              </a:ext>
            </a:extLst>
          </p:cNvPr>
          <p:cNvSpPr txBox="1"/>
          <p:nvPr/>
        </p:nvSpPr>
        <p:spPr>
          <a:xfrm>
            <a:off x="388576" y="5585618"/>
            <a:ext cx="3871997" cy="458587"/>
          </a:xfrm>
          <a:prstGeom prst="rect">
            <a:avLst/>
          </a:prstGeom>
          <a:noFill/>
        </p:spPr>
        <p:txBody>
          <a:bodyPr wrap="square">
            <a:spAutoFit/>
          </a:bodyPr>
          <a:lstStyle/>
          <a:p>
            <a:pPr lvl="0">
              <a:lnSpc>
                <a:spcPct val="85000"/>
              </a:lnSpc>
              <a:spcBef>
                <a:spcPts val="0"/>
              </a:spcBef>
              <a:spcAft>
                <a:spcPts val="1200"/>
              </a:spcAft>
              <a:defRPr/>
            </a:pPr>
            <a:r>
              <a:rPr lang="es-419" sz="1400" dirty="0">
                <a:solidFill>
                  <a:prstClr val="black">
                    <a:lumMod val="85000"/>
                    <a:lumOff val="15000"/>
                  </a:prstClr>
                </a:solidFill>
                <a:latin typeface="Montserrat" panose="00000500000000000000" pitchFamily="2" charset="0"/>
                <a:ea typeface="Segoe UI Black" panose="020B0A02040204020203" pitchFamily="34" charset="0"/>
                <a:cs typeface="Segoe UI Light" panose="020B0502040204020203" pitchFamily="34" charset="0"/>
              </a:rPr>
              <a:t>Se permite la transcripción del material publicado siempre que se cite la fuente</a:t>
            </a:r>
          </a:p>
        </p:txBody>
      </p:sp>
      <p:sp>
        <p:nvSpPr>
          <p:cNvPr id="9" name="Retângulo 8">
            <a:hlinkClick r:id="rId2" action="ppaction://hlinksldjump"/>
            <a:extLst>
              <a:ext uri="{FF2B5EF4-FFF2-40B4-BE49-F238E27FC236}">
                <a16:creationId xmlns:a16="http://schemas.microsoft.com/office/drawing/2014/main" id="{F99D7519-A12E-E4ED-5B74-1DF2500DA035}"/>
              </a:ext>
            </a:extLst>
          </p:cNvPr>
          <p:cNvSpPr/>
          <p:nvPr/>
        </p:nvSpPr>
        <p:spPr>
          <a:xfrm>
            <a:off x="1340373" y="6308672"/>
            <a:ext cx="1325479" cy="244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s-419" sz="3200">
              <a:latin typeface="Century Gothic" panose="020B0502020202020204" pitchFamily="34" charset="0"/>
              <a:ea typeface="Verdana" panose="020B0604030504040204" pitchFamily="34" charset="0"/>
              <a:cs typeface="Verdana" panose="020B0604030504040204" pitchFamily="34" charset="0"/>
            </a:endParaRPr>
          </a:p>
        </p:txBody>
      </p:sp>
      <p:cxnSp>
        <p:nvCxnSpPr>
          <p:cNvPr id="12" name="Conector reto 11">
            <a:extLst>
              <a:ext uri="{FF2B5EF4-FFF2-40B4-BE49-F238E27FC236}">
                <a16:creationId xmlns:a16="http://schemas.microsoft.com/office/drawing/2014/main" id="{A61FFED2-CA15-06C1-4A12-A47BF4A9C58C}"/>
              </a:ext>
            </a:extLst>
          </p:cNvPr>
          <p:cNvCxnSpPr>
            <a:cxnSpLocks/>
          </p:cNvCxnSpPr>
          <p:nvPr/>
        </p:nvCxnSpPr>
        <p:spPr>
          <a:xfrm>
            <a:off x="250213" y="-298048"/>
            <a:ext cx="0" cy="6044205"/>
          </a:xfrm>
          <a:prstGeom prst="line">
            <a:avLst/>
          </a:prstGeom>
          <a:ln>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cxnSp>
      <p:cxnSp>
        <p:nvCxnSpPr>
          <p:cNvPr id="15" name="Conector reto 14">
            <a:extLst>
              <a:ext uri="{FF2B5EF4-FFF2-40B4-BE49-F238E27FC236}">
                <a16:creationId xmlns:a16="http://schemas.microsoft.com/office/drawing/2014/main" id="{188023BC-ED86-1A34-C6C3-9D14B05C8364}"/>
              </a:ext>
            </a:extLst>
          </p:cNvPr>
          <p:cNvCxnSpPr/>
          <p:nvPr/>
        </p:nvCxnSpPr>
        <p:spPr>
          <a:xfrm>
            <a:off x="5521124" y="0"/>
            <a:ext cx="0" cy="6858000"/>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
        <p:nvSpPr>
          <p:cNvPr id="18" name="Elipse 17">
            <a:extLst>
              <a:ext uri="{FF2B5EF4-FFF2-40B4-BE49-F238E27FC236}">
                <a16:creationId xmlns:a16="http://schemas.microsoft.com/office/drawing/2014/main" id="{17272279-295C-D20E-6098-F501C08253AC}"/>
              </a:ext>
            </a:extLst>
          </p:cNvPr>
          <p:cNvSpPr/>
          <p:nvPr/>
        </p:nvSpPr>
        <p:spPr>
          <a:xfrm>
            <a:off x="171897" y="5676020"/>
            <a:ext cx="138891" cy="138891"/>
          </a:xfrm>
          <a:prstGeom prst="ellipse">
            <a:avLst/>
          </a:prstGeom>
          <a:solidFill>
            <a:schemeClr val="tx1">
              <a:lumMod val="85000"/>
              <a:lumOff val="1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Título 1">
            <a:extLst>
              <a:ext uri="{FF2B5EF4-FFF2-40B4-BE49-F238E27FC236}">
                <a16:creationId xmlns:a16="http://schemas.microsoft.com/office/drawing/2014/main" id="{67A5C9D5-B81D-FE5E-C5F5-235DC21C0874}"/>
              </a:ext>
            </a:extLst>
          </p:cNvPr>
          <p:cNvSpPr txBox="1">
            <a:spLocks/>
          </p:cNvSpPr>
          <p:nvPr/>
        </p:nvSpPr>
        <p:spPr>
          <a:xfrm>
            <a:off x="5989320" y="403503"/>
            <a:ext cx="5766754" cy="5047536"/>
          </a:xfrm>
          <a:prstGeom prst="rect">
            <a:avLst/>
          </a:prstGeom>
          <a:noFill/>
        </p:spPr>
        <p:txBody>
          <a:bodyPr wrap="square" rtlCol="0">
            <a:spAutoFit/>
          </a:bodyPr>
          <a:lstStyle>
            <a:lvl1pPr algn="ctr" defTabSz="914400" rtl="0" eaLnBrk="1" latinLnBrk="0" hangingPunct="1">
              <a:spcBef>
                <a:spcPct val="0"/>
              </a:spcBef>
              <a:buNone/>
              <a:defRPr sz="4400" kern="1200">
                <a:solidFill>
                  <a:schemeClr val="tx1"/>
                </a:solidFill>
                <a:latin typeface="Century Gothic" panose="020B0502020202020204" pitchFamily="34" charset="0"/>
                <a:ea typeface="+mj-ea"/>
                <a:cs typeface="+mj-cs"/>
              </a:defRPr>
            </a:lvl1pPr>
          </a:lstStyle>
          <a:p>
            <a:pPr algn="l"/>
            <a:r>
              <a:rPr lang="es-419" sz="2400" b="1" u="sng" dirty="0">
                <a:latin typeface="Bebas Neue" panose="00000500000000000000" pitchFamily="2" charset="0"/>
              </a:rPr>
              <a:t>Investigación</a:t>
            </a:r>
            <a:endParaRPr lang="pt-BR" sz="2400" dirty="0">
              <a:latin typeface="Bebas Neue" panose="00000500000000000000" pitchFamily="2" charset="0"/>
            </a:endParaRPr>
          </a:p>
          <a:p>
            <a:pPr algn="l"/>
            <a:r>
              <a:rPr lang="pt-BR" sz="1600" dirty="0"/>
              <a:t>GEU – Grupo de Estudos Urbanos</a:t>
            </a:r>
          </a:p>
          <a:p>
            <a:pPr algn="l"/>
            <a:endParaRPr lang="pt-BR" sz="2000" dirty="0"/>
          </a:p>
          <a:p>
            <a:pPr algn="l"/>
            <a:r>
              <a:rPr lang="es-419" sz="2400" b="1" u="sng" dirty="0">
                <a:latin typeface="Bebas Neue" panose="00000500000000000000" pitchFamily="2" charset="0"/>
              </a:rPr>
              <a:t>Diagramación</a:t>
            </a:r>
            <a:endParaRPr lang="pt-BR" sz="2400" dirty="0">
              <a:latin typeface="Bebas Neue" panose="00000500000000000000" pitchFamily="2" charset="0"/>
            </a:endParaRPr>
          </a:p>
          <a:p>
            <a:pPr algn="l"/>
            <a:r>
              <a:rPr lang="pt-BR" sz="1600" dirty="0"/>
              <a:t>Tinki Studio</a:t>
            </a:r>
          </a:p>
          <a:p>
            <a:pPr algn="l"/>
            <a:endParaRPr lang="pt-BR" sz="2000" dirty="0"/>
          </a:p>
          <a:p>
            <a:pPr algn="l"/>
            <a:r>
              <a:rPr lang="pt-BR" sz="2400" b="1" u="sng" dirty="0" err="1">
                <a:latin typeface="Bebas Neue" panose="00000500000000000000" pitchFamily="2" charset="0"/>
              </a:rPr>
              <a:t>Traducíon</a:t>
            </a:r>
            <a:endParaRPr lang="pt-BR" sz="2400" dirty="0">
              <a:latin typeface="Bebas Neue" panose="00000500000000000000" pitchFamily="2" charset="0"/>
            </a:endParaRPr>
          </a:p>
          <a:p>
            <a:pPr algn="l"/>
            <a:r>
              <a:rPr lang="pt-BR" sz="1600" dirty="0" err="1"/>
              <a:t>Splenish</a:t>
            </a:r>
            <a:endParaRPr lang="pt-BR" sz="1600" dirty="0"/>
          </a:p>
          <a:p>
            <a:pPr algn="l"/>
            <a:endParaRPr lang="pt-BR" sz="2000" dirty="0"/>
          </a:p>
          <a:p>
            <a:pPr algn="l"/>
            <a:r>
              <a:rPr lang="es-419" sz="2400" b="1" u="sng" dirty="0">
                <a:latin typeface="Bebas Neue" panose="00000500000000000000" pitchFamily="2" charset="0"/>
              </a:rPr>
              <a:t>Realización</a:t>
            </a:r>
            <a:endParaRPr lang="pt-BR" sz="2400" dirty="0">
              <a:latin typeface="Bebas Neue" panose="00000500000000000000" pitchFamily="2" charset="0"/>
            </a:endParaRPr>
          </a:p>
          <a:p>
            <a:pPr algn="l"/>
            <a:r>
              <a:rPr lang="pt-BR" sz="1600" dirty="0" err="1"/>
              <a:t>Clicc</a:t>
            </a:r>
            <a:r>
              <a:rPr lang="pt-BR" sz="1600" dirty="0"/>
              <a:t> - </a:t>
            </a:r>
            <a:r>
              <a:rPr lang="pt-BR" sz="1600" dirty="0" err="1"/>
              <a:t>Cámara</a:t>
            </a:r>
            <a:r>
              <a:rPr lang="pt-BR" sz="1600" dirty="0"/>
              <a:t> </a:t>
            </a:r>
            <a:r>
              <a:rPr lang="pt-BR" sz="1600" dirty="0" err="1"/>
              <a:t>Latinoamericana</a:t>
            </a:r>
            <a:r>
              <a:rPr lang="pt-BR" sz="1600" dirty="0"/>
              <a:t> de </a:t>
            </a:r>
            <a:r>
              <a:rPr lang="pt-BR" sz="1600" dirty="0" err="1"/>
              <a:t>la</a:t>
            </a:r>
            <a:r>
              <a:rPr lang="pt-BR" sz="1600" dirty="0"/>
              <a:t> Industria de Centros </a:t>
            </a:r>
            <a:r>
              <a:rPr lang="pt-BR" sz="1600" dirty="0" err="1"/>
              <a:t>Comerciales</a:t>
            </a:r>
            <a:r>
              <a:rPr lang="pt-BR" sz="1600" dirty="0"/>
              <a:t> </a:t>
            </a:r>
          </a:p>
          <a:p>
            <a:pPr algn="l"/>
            <a:endParaRPr lang="pt-BR" sz="2000" dirty="0"/>
          </a:p>
          <a:p>
            <a:pPr algn="l"/>
            <a:r>
              <a:rPr lang="pt-BR" sz="2400" b="1" u="sng" dirty="0" err="1">
                <a:latin typeface="Bebas Neue" panose="00000500000000000000" pitchFamily="2" charset="0"/>
              </a:rPr>
              <a:t>Patrocinio</a:t>
            </a:r>
            <a:endParaRPr lang="pt-BR" sz="2400" dirty="0">
              <a:latin typeface="Bebas Neue" panose="00000500000000000000" pitchFamily="2" charset="0"/>
            </a:endParaRPr>
          </a:p>
          <a:p>
            <a:pPr algn="l"/>
            <a:r>
              <a:rPr lang="pt-BR" sz="1600" dirty="0"/>
              <a:t>Abrasce – Associação Brasileira de Shopping Centers</a:t>
            </a:r>
          </a:p>
          <a:p>
            <a:pPr algn="l"/>
            <a:endParaRPr lang="pt-BR" sz="2000" dirty="0"/>
          </a:p>
        </p:txBody>
      </p:sp>
      <p:sp>
        <p:nvSpPr>
          <p:cNvPr id="11" name="CaixaDeTexto 10">
            <a:extLst>
              <a:ext uri="{FF2B5EF4-FFF2-40B4-BE49-F238E27FC236}">
                <a16:creationId xmlns:a16="http://schemas.microsoft.com/office/drawing/2014/main" id="{B94720F1-E315-9583-31BF-B355AAF45184}"/>
              </a:ext>
            </a:extLst>
          </p:cNvPr>
          <p:cNvSpPr txBox="1"/>
          <p:nvPr/>
        </p:nvSpPr>
        <p:spPr>
          <a:xfrm>
            <a:off x="388576" y="297147"/>
            <a:ext cx="7122841" cy="1502976"/>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7200" b="1" i="0" u="none" strike="noStrike" kern="1200" cap="none" spc="0" normalizeH="0" baseline="0" dirty="0">
                <a:ln>
                  <a:noFill/>
                </a:ln>
                <a:solidFill>
                  <a:srgbClr val="FF0000"/>
                </a:solidFill>
                <a:effectLst/>
                <a:uLnTx/>
                <a:uFillTx/>
                <a:latin typeface="Bebas Neue" panose="00000500000000000000" pitchFamily="2" charset="0"/>
                <a:cs typeface="Segoe UI" panose="020B0502040204020203" pitchFamily="34" charset="0"/>
              </a:rPr>
              <a:t>EDITORIAL</a:t>
            </a:r>
            <a:r>
              <a:rPr kumimoji="0" lang="es-419" sz="4400" b="1" i="0" u="none" strike="noStrike" kern="1200" cap="none" spc="0" normalizeH="0" baseline="0" dirty="0">
                <a:ln>
                  <a:noFill/>
                </a:ln>
                <a:solidFill>
                  <a:srgbClr val="1E72DF"/>
                </a:solidFill>
                <a:effectLst/>
                <a:uLnTx/>
                <a:uFillTx/>
                <a:latin typeface="Montserrat" panose="00000500000000000000" pitchFamily="2" charset="0"/>
                <a:cs typeface="Segoe UI" panose="020B0502040204020203" pitchFamily="34" charset="0"/>
              </a:rPr>
              <a:t> </a:t>
            </a:r>
          </a:p>
          <a:p>
            <a:pPr lvl="0" algn="l">
              <a:defRPr/>
            </a:pPr>
            <a:r>
              <a:rPr lang="es-419" sz="1400" spc="300" dirty="0">
                <a:solidFill>
                  <a:schemeClr val="tx1"/>
                </a:solidFill>
                <a:latin typeface="Montserrat" panose="00000500000000000000" pitchFamily="2" charset="0"/>
              </a:rPr>
              <a:t>DEL PANORAMA LATINO-AMERICANO </a:t>
            </a:r>
          </a:p>
          <a:p>
            <a:pPr lvl="0" algn="l">
              <a:defRPr/>
            </a:pPr>
            <a:r>
              <a:rPr lang="es-419" sz="1400" spc="300" dirty="0">
                <a:solidFill>
                  <a:schemeClr val="tx1"/>
                </a:solidFill>
                <a:latin typeface="Montserrat" panose="00000500000000000000" pitchFamily="2" charset="0"/>
              </a:rPr>
              <a:t>DE CENTROS COMERCIALES</a:t>
            </a:r>
            <a:endParaRPr kumimoji="0" lang="es-419" sz="1400" b="0" i="0" u="none" strike="noStrike" kern="1200" cap="none" spc="300" normalizeH="0" baseline="0" dirty="0">
              <a:ln>
                <a:noFill/>
              </a:ln>
              <a:solidFill>
                <a:schemeClr val="tx1"/>
              </a:solidFill>
              <a:effectLst/>
              <a:uLnTx/>
              <a:uFillTx/>
              <a:latin typeface="Montserrat" panose="00000500000000000000" pitchFamily="2" charset="0"/>
            </a:endParaRPr>
          </a:p>
        </p:txBody>
      </p:sp>
      <p:pic>
        <p:nvPicPr>
          <p:cNvPr id="32" name="Imagem 31" descr="Auditório com cadeiras&#10;&#10;Descrição gerada automaticamente">
            <a:extLst>
              <a:ext uri="{FF2B5EF4-FFF2-40B4-BE49-F238E27FC236}">
                <a16:creationId xmlns:a16="http://schemas.microsoft.com/office/drawing/2014/main" id="{33EFF923-E64E-4B77-EF65-2BEDD4594FA6}"/>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rcRect l="24605" t="11963" r="4275" b="31211"/>
          <a:stretch/>
        </p:blipFill>
        <p:spPr>
          <a:xfrm>
            <a:off x="250214" y="2234220"/>
            <a:ext cx="5266976" cy="2928758"/>
          </a:xfrm>
          <a:prstGeom prst="rect">
            <a:avLst/>
          </a:prstGeom>
        </p:spPr>
      </p:pic>
      <p:sp>
        <p:nvSpPr>
          <p:cNvPr id="2" name="Retângulo: Cantos Arredondados 1">
            <a:hlinkClick r:id="rId2" action="ppaction://hlinksldjump"/>
            <a:extLst>
              <a:ext uri="{FF2B5EF4-FFF2-40B4-BE49-F238E27FC236}">
                <a16:creationId xmlns:a16="http://schemas.microsoft.com/office/drawing/2014/main" id="{628B9582-A1BF-C1C1-EB59-BD19B4DF24E1}"/>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886382263"/>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aixaDeTexto 4">
            <a:extLst>
              <a:ext uri="{FF2B5EF4-FFF2-40B4-BE49-F238E27FC236}">
                <a16:creationId xmlns:a16="http://schemas.microsoft.com/office/drawing/2014/main" id="{B0D164EE-A054-E2AF-E300-17E55C3897FB}"/>
              </a:ext>
            </a:extLst>
          </p:cNvPr>
          <p:cNvSpPr txBox="1"/>
          <p:nvPr/>
        </p:nvSpPr>
        <p:spPr>
          <a:xfrm>
            <a:off x="946352" y="3278070"/>
            <a:ext cx="2288643" cy="1190069"/>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lvl="0" algn="l">
              <a:defRPr/>
            </a:pPr>
            <a:r>
              <a:rPr lang="es-419" sz="4000" b="1" dirty="0">
                <a:solidFill>
                  <a:srgbClr val="0039A6"/>
                </a:solidFill>
                <a:latin typeface="Montserrat" panose="00000500000000000000" pitchFamily="2" charset="0"/>
                <a:cs typeface="Segoe UI" panose="020B0502040204020203" pitchFamily="34" charset="0"/>
              </a:rPr>
              <a:t>Análisis </a:t>
            </a:r>
          </a:p>
          <a:p>
            <a:pPr lvl="0" algn="l">
              <a:defRPr/>
            </a:pPr>
            <a:r>
              <a:rPr lang="es-419" sz="4000" b="1" dirty="0">
                <a:solidFill>
                  <a:srgbClr val="0039A6"/>
                </a:solidFill>
                <a:latin typeface="Montserrat" panose="00000500000000000000" pitchFamily="2" charset="0"/>
                <a:cs typeface="Segoe UI" panose="020B0502040204020203" pitchFamily="34" charset="0"/>
              </a:rPr>
              <a:t>zonal</a:t>
            </a:r>
          </a:p>
        </p:txBody>
      </p:sp>
      <p:pic>
        <p:nvPicPr>
          <p:cNvPr id="7" name="Imagem 6" descr="Forma&#10;&#10;Descrição gerada automaticamente">
            <a:extLst>
              <a:ext uri="{FF2B5EF4-FFF2-40B4-BE49-F238E27FC236}">
                <a16:creationId xmlns:a16="http://schemas.microsoft.com/office/drawing/2014/main" id="{B99BEAE8-7AE4-11EB-82CC-878BF8E1C8D6}"/>
              </a:ext>
            </a:extLst>
          </p:cNvPr>
          <p:cNvPicPr>
            <a:picLocks noChangeAspect="1"/>
          </p:cNvPicPr>
          <p:nvPr/>
        </p:nvPicPr>
        <p:blipFill rotWithShape="1">
          <a:blip r:embed="rId2">
            <a:extLst>
              <a:ext uri="{28A0092B-C50C-407E-A947-70E740481C1C}">
                <a14:useLocalDpi xmlns:a14="http://schemas.microsoft.com/office/drawing/2010/main" val="0"/>
              </a:ext>
            </a:extLst>
          </a:blip>
          <a:srcRect t="27286" b="38269"/>
          <a:stretch/>
        </p:blipFill>
        <p:spPr>
          <a:xfrm rot="16200000">
            <a:off x="-3173338" y="3173337"/>
            <a:ext cx="6858001" cy="511325"/>
          </a:xfrm>
          <a:prstGeom prst="rect">
            <a:avLst/>
          </a:prstGeom>
        </p:spPr>
      </p:pic>
      <p:sp>
        <p:nvSpPr>
          <p:cNvPr id="22" name="object 73">
            <a:extLst>
              <a:ext uri="{FF2B5EF4-FFF2-40B4-BE49-F238E27FC236}">
                <a16:creationId xmlns:a16="http://schemas.microsoft.com/office/drawing/2014/main" id="{878A68B3-B00A-8E00-90D7-001384DAC745}"/>
              </a:ext>
            </a:extLst>
          </p:cNvPr>
          <p:cNvSpPr txBox="1"/>
          <p:nvPr/>
        </p:nvSpPr>
        <p:spPr>
          <a:xfrm>
            <a:off x="4515687" y="547614"/>
            <a:ext cx="5923530" cy="689932"/>
          </a:xfrm>
          <a:prstGeom prst="rect">
            <a:avLst/>
          </a:prstGeom>
        </p:spPr>
        <p:txBody>
          <a:bodyPr vert="horz" wrap="square" lIns="0" tIns="12700" rIns="0" bIns="0" rtlCol="0">
            <a:spAutoFit/>
          </a:bodyPr>
          <a:lstStyle/>
          <a:p>
            <a:pPr marL="12700">
              <a:lnSpc>
                <a:spcPct val="100000"/>
              </a:lnSpc>
              <a:spcBef>
                <a:spcPts val="100"/>
              </a:spcBef>
            </a:pPr>
            <a:r>
              <a:rPr lang="pt-BR" sz="4400" b="1" dirty="0">
                <a:solidFill>
                  <a:srgbClr val="002776"/>
                </a:solidFill>
                <a:latin typeface="Montserrat" panose="00000500000000000000" pitchFamily="2" charset="0"/>
              </a:rPr>
              <a:t>Zona </a:t>
            </a:r>
            <a:r>
              <a:rPr lang="pt-BR" sz="4400" b="1" dirty="0" err="1">
                <a:solidFill>
                  <a:srgbClr val="002776"/>
                </a:solidFill>
                <a:latin typeface="Montserrat" panose="00000500000000000000" pitchFamily="2" charset="0"/>
              </a:rPr>
              <a:t>Sur</a:t>
            </a:r>
            <a:endParaRPr lang="pt-BR" sz="4400" b="1" dirty="0">
              <a:solidFill>
                <a:srgbClr val="002776"/>
              </a:solidFill>
              <a:latin typeface="Montserrat" panose="00000500000000000000" pitchFamily="2" charset="0"/>
            </a:endParaRPr>
          </a:p>
        </p:txBody>
      </p:sp>
      <p:sp>
        <p:nvSpPr>
          <p:cNvPr id="23" name="object 60">
            <a:extLst>
              <a:ext uri="{FF2B5EF4-FFF2-40B4-BE49-F238E27FC236}">
                <a16:creationId xmlns:a16="http://schemas.microsoft.com/office/drawing/2014/main" id="{19E8917B-E38D-8AEB-6DDA-EE5515BD35A5}"/>
              </a:ext>
            </a:extLst>
          </p:cNvPr>
          <p:cNvSpPr txBox="1"/>
          <p:nvPr/>
        </p:nvSpPr>
        <p:spPr>
          <a:xfrm>
            <a:off x="4515687" y="1618998"/>
            <a:ext cx="2549740" cy="1010533"/>
          </a:xfrm>
          <a:prstGeom prst="rect">
            <a:avLst/>
          </a:prstGeom>
        </p:spPr>
        <p:txBody>
          <a:bodyPr vert="horz" wrap="square" lIns="0" tIns="12700" rIns="0" bIns="0" rtlCol="0">
            <a:spAutoFit/>
          </a:bodyPr>
          <a:lstStyle/>
          <a:p>
            <a:pPr marL="71755">
              <a:lnSpc>
                <a:spcPct val="100000"/>
              </a:lnSpc>
              <a:spcBef>
                <a:spcPts val="100"/>
              </a:spcBef>
            </a:pPr>
            <a:r>
              <a:rPr lang="pt-BR" sz="1200" b="1" spc="70" dirty="0">
                <a:latin typeface="Montserrat" panose="00000500000000000000" pitchFamily="2" charset="0"/>
                <a:cs typeface="Arial"/>
              </a:rPr>
              <a:t>M</a:t>
            </a:r>
            <a:r>
              <a:rPr lang="pt-BR" sz="1050" b="1" spc="104" baseline="31746" dirty="0">
                <a:latin typeface="Montserrat" panose="00000500000000000000" pitchFamily="2" charset="0"/>
                <a:cs typeface="Arial"/>
              </a:rPr>
              <a:t>2 </a:t>
            </a:r>
            <a:r>
              <a:rPr lang="pt-BR" sz="1200" b="1" spc="-60" dirty="0">
                <a:latin typeface="Montserrat" panose="00000500000000000000" pitchFamily="2" charset="0"/>
                <a:cs typeface="Arial"/>
              </a:rPr>
              <a:t>GLA</a:t>
            </a:r>
            <a:endParaRPr lang="pt-BR" sz="1200" dirty="0">
              <a:latin typeface="Montserrat" panose="00000500000000000000" pitchFamily="2" charset="0"/>
              <a:cs typeface="Arial"/>
            </a:endParaRPr>
          </a:p>
          <a:p>
            <a:pPr marL="71755">
              <a:lnSpc>
                <a:spcPct val="100000"/>
              </a:lnSpc>
              <a:spcBef>
                <a:spcPts val="1210"/>
              </a:spcBef>
            </a:pPr>
            <a:r>
              <a:rPr sz="1200" b="1" spc="30" dirty="0">
                <a:latin typeface="Montserrat" panose="00000500000000000000" pitchFamily="2" charset="0"/>
                <a:cs typeface="Arial"/>
              </a:rPr>
              <a:t>Total</a:t>
            </a:r>
            <a:r>
              <a:rPr sz="1200" b="1" spc="-50" dirty="0">
                <a:latin typeface="Montserrat" panose="00000500000000000000" pitchFamily="2" charset="0"/>
                <a:cs typeface="Arial"/>
              </a:rPr>
              <a:t> </a:t>
            </a:r>
            <a:r>
              <a:rPr sz="1200" b="1" spc="15" dirty="0">
                <a:latin typeface="Montserrat" panose="00000500000000000000" pitchFamily="2" charset="0"/>
                <a:cs typeface="Arial"/>
              </a:rPr>
              <a:t>Zona</a:t>
            </a:r>
            <a:r>
              <a:rPr sz="1200" b="1" spc="-45" dirty="0">
                <a:latin typeface="Montserrat" panose="00000500000000000000" pitchFamily="2" charset="0"/>
                <a:cs typeface="Arial"/>
              </a:rPr>
              <a:t> </a:t>
            </a:r>
            <a:r>
              <a:rPr lang="pt-BR" sz="1200" b="1" spc="70" dirty="0">
                <a:latin typeface="Montserrat" panose="00000500000000000000" pitchFamily="2" charset="0"/>
                <a:cs typeface="Arial"/>
              </a:rPr>
              <a:t>Centro</a:t>
            </a:r>
            <a:endParaRPr sz="1200" dirty="0">
              <a:latin typeface="Montserrat" panose="00000500000000000000" pitchFamily="2" charset="0"/>
              <a:cs typeface="Arial"/>
            </a:endParaRPr>
          </a:p>
          <a:p>
            <a:pPr marL="71755">
              <a:lnSpc>
                <a:spcPct val="100000"/>
              </a:lnSpc>
              <a:spcBef>
                <a:spcPts val="95"/>
              </a:spcBef>
            </a:pPr>
            <a:r>
              <a:rPr lang="pt-BR" sz="3000" b="1" spc="35" dirty="0">
                <a:latin typeface="Montserrat" panose="00000500000000000000" pitchFamily="2" charset="0"/>
                <a:cs typeface="Arial"/>
              </a:rPr>
              <a:t>1.207.919</a:t>
            </a:r>
          </a:p>
        </p:txBody>
      </p:sp>
      <p:sp>
        <p:nvSpPr>
          <p:cNvPr id="24" name="object 61">
            <a:extLst>
              <a:ext uri="{FF2B5EF4-FFF2-40B4-BE49-F238E27FC236}">
                <a16:creationId xmlns:a16="http://schemas.microsoft.com/office/drawing/2014/main" id="{404AB109-5B87-E7D4-F5B2-76E3C5D1054D}"/>
              </a:ext>
            </a:extLst>
          </p:cNvPr>
          <p:cNvSpPr txBox="1"/>
          <p:nvPr/>
        </p:nvSpPr>
        <p:spPr>
          <a:xfrm>
            <a:off x="10679087" y="1851943"/>
            <a:ext cx="718961" cy="166712"/>
          </a:xfrm>
          <a:prstGeom prst="rect">
            <a:avLst/>
          </a:prstGeom>
        </p:spPr>
        <p:txBody>
          <a:bodyPr vert="horz" wrap="square" lIns="0" tIns="12700" rIns="0" bIns="0" rtlCol="0">
            <a:spAutoFit/>
          </a:bodyPr>
          <a:lstStyle/>
          <a:p>
            <a:pPr marL="12700">
              <a:lnSpc>
                <a:spcPct val="100000"/>
              </a:lnSpc>
              <a:spcBef>
                <a:spcPts val="100"/>
              </a:spcBef>
            </a:pPr>
            <a:r>
              <a:rPr lang="pt-BR" sz="1000" b="1" spc="10" dirty="0">
                <a:solidFill>
                  <a:srgbClr val="C00000"/>
                </a:solidFill>
                <a:latin typeface="Arial"/>
                <a:cs typeface="Arial"/>
              </a:rPr>
              <a:t>1.857.244</a:t>
            </a:r>
            <a:endParaRPr sz="1000" dirty="0">
              <a:solidFill>
                <a:srgbClr val="C00000"/>
              </a:solidFill>
              <a:latin typeface="Arial"/>
              <a:cs typeface="Arial"/>
            </a:endParaRPr>
          </a:p>
        </p:txBody>
      </p:sp>
      <p:grpSp>
        <p:nvGrpSpPr>
          <p:cNvPr id="25" name="object 65">
            <a:extLst>
              <a:ext uri="{FF2B5EF4-FFF2-40B4-BE49-F238E27FC236}">
                <a16:creationId xmlns:a16="http://schemas.microsoft.com/office/drawing/2014/main" id="{BF51512C-3B04-F32F-329D-FAD89918BC51}"/>
              </a:ext>
            </a:extLst>
          </p:cNvPr>
          <p:cNvGrpSpPr/>
          <p:nvPr/>
        </p:nvGrpSpPr>
        <p:grpSpPr>
          <a:xfrm>
            <a:off x="7214725" y="1900052"/>
            <a:ext cx="3331976" cy="121037"/>
            <a:chOff x="6644413" y="5098826"/>
            <a:chExt cx="4032250" cy="109220"/>
          </a:xfrm>
          <a:solidFill>
            <a:srgbClr val="C00000"/>
          </a:solidFill>
        </p:grpSpPr>
        <p:sp>
          <p:nvSpPr>
            <p:cNvPr id="29" name="object 66">
              <a:extLst>
                <a:ext uri="{FF2B5EF4-FFF2-40B4-BE49-F238E27FC236}">
                  <a16:creationId xmlns:a16="http://schemas.microsoft.com/office/drawing/2014/main" id="{7374B727-3791-C3F0-C137-4D44086AE478}"/>
                </a:ext>
              </a:extLst>
            </p:cNvPr>
            <p:cNvSpPr/>
            <p:nvPr/>
          </p:nvSpPr>
          <p:spPr>
            <a:xfrm>
              <a:off x="6644413" y="5100265"/>
              <a:ext cx="4032250" cy="107950"/>
            </a:xfrm>
            <a:custGeom>
              <a:avLst/>
              <a:gdLst/>
              <a:ahLst/>
              <a:cxnLst/>
              <a:rect l="l" t="t" r="r" b="b"/>
              <a:pathLst>
                <a:path w="4032250" h="107950">
                  <a:moveTo>
                    <a:pt x="3993629" y="0"/>
                  </a:moveTo>
                  <a:lnTo>
                    <a:pt x="38100" y="0"/>
                  </a:lnTo>
                  <a:lnTo>
                    <a:pt x="16073" y="595"/>
                  </a:lnTo>
                  <a:lnTo>
                    <a:pt x="4762" y="4762"/>
                  </a:lnTo>
                  <a:lnTo>
                    <a:pt x="595" y="16073"/>
                  </a:lnTo>
                  <a:lnTo>
                    <a:pt x="0" y="38100"/>
                  </a:lnTo>
                  <a:lnTo>
                    <a:pt x="0" y="69405"/>
                  </a:lnTo>
                  <a:lnTo>
                    <a:pt x="595" y="91432"/>
                  </a:lnTo>
                  <a:lnTo>
                    <a:pt x="4762" y="102743"/>
                  </a:lnTo>
                  <a:lnTo>
                    <a:pt x="16073" y="106910"/>
                  </a:lnTo>
                  <a:lnTo>
                    <a:pt x="38100" y="107505"/>
                  </a:lnTo>
                  <a:lnTo>
                    <a:pt x="3993629" y="107505"/>
                  </a:lnTo>
                  <a:lnTo>
                    <a:pt x="4015655" y="106910"/>
                  </a:lnTo>
                  <a:lnTo>
                    <a:pt x="4026966" y="102743"/>
                  </a:lnTo>
                  <a:lnTo>
                    <a:pt x="4031133" y="91432"/>
                  </a:lnTo>
                  <a:lnTo>
                    <a:pt x="4031729" y="69405"/>
                  </a:lnTo>
                  <a:lnTo>
                    <a:pt x="4031729" y="38100"/>
                  </a:lnTo>
                  <a:lnTo>
                    <a:pt x="4031133" y="16073"/>
                  </a:lnTo>
                  <a:lnTo>
                    <a:pt x="4026966" y="4762"/>
                  </a:lnTo>
                  <a:lnTo>
                    <a:pt x="4015655" y="595"/>
                  </a:lnTo>
                  <a:lnTo>
                    <a:pt x="3993629" y="0"/>
                  </a:lnTo>
                  <a:close/>
                </a:path>
              </a:pathLst>
            </a:custGeom>
            <a:grpFill/>
          </p:spPr>
          <p:txBody>
            <a:bodyPr wrap="square" lIns="0" tIns="0" rIns="0" bIns="0" rtlCol="0"/>
            <a:lstStyle/>
            <a:p>
              <a:endParaRPr/>
            </a:p>
          </p:txBody>
        </p:sp>
        <p:sp>
          <p:nvSpPr>
            <p:cNvPr id="30" name="object 67">
              <a:extLst>
                <a:ext uri="{FF2B5EF4-FFF2-40B4-BE49-F238E27FC236}">
                  <a16:creationId xmlns:a16="http://schemas.microsoft.com/office/drawing/2014/main" id="{2CC3B3E4-6D41-429C-EC6B-9DEF4F292042}"/>
                </a:ext>
              </a:extLst>
            </p:cNvPr>
            <p:cNvSpPr/>
            <p:nvPr/>
          </p:nvSpPr>
          <p:spPr>
            <a:xfrm>
              <a:off x="6644413" y="5098826"/>
              <a:ext cx="4032250" cy="107950"/>
            </a:xfrm>
            <a:custGeom>
              <a:avLst/>
              <a:gdLst/>
              <a:ahLst/>
              <a:cxnLst/>
              <a:rect l="l" t="t" r="r" b="b"/>
              <a:pathLst>
                <a:path w="4032250" h="107950">
                  <a:moveTo>
                    <a:pt x="3993629" y="0"/>
                  </a:moveTo>
                  <a:lnTo>
                    <a:pt x="38100" y="0"/>
                  </a:lnTo>
                  <a:lnTo>
                    <a:pt x="16073" y="595"/>
                  </a:lnTo>
                  <a:lnTo>
                    <a:pt x="4762" y="4762"/>
                  </a:lnTo>
                  <a:lnTo>
                    <a:pt x="595" y="16073"/>
                  </a:lnTo>
                  <a:lnTo>
                    <a:pt x="0" y="38100"/>
                  </a:lnTo>
                  <a:lnTo>
                    <a:pt x="0" y="69405"/>
                  </a:lnTo>
                  <a:lnTo>
                    <a:pt x="595" y="91432"/>
                  </a:lnTo>
                  <a:lnTo>
                    <a:pt x="4762" y="102743"/>
                  </a:lnTo>
                  <a:lnTo>
                    <a:pt x="16073" y="106910"/>
                  </a:lnTo>
                  <a:lnTo>
                    <a:pt x="38100" y="107505"/>
                  </a:lnTo>
                  <a:lnTo>
                    <a:pt x="3993629" y="107505"/>
                  </a:lnTo>
                  <a:lnTo>
                    <a:pt x="4015655" y="106910"/>
                  </a:lnTo>
                  <a:lnTo>
                    <a:pt x="4026966" y="102743"/>
                  </a:lnTo>
                  <a:lnTo>
                    <a:pt x="4031133" y="91432"/>
                  </a:lnTo>
                  <a:lnTo>
                    <a:pt x="4031729" y="69405"/>
                  </a:lnTo>
                  <a:lnTo>
                    <a:pt x="4031729" y="38100"/>
                  </a:lnTo>
                  <a:lnTo>
                    <a:pt x="4031133" y="16073"/>
                  </a:lnTo>
                  <a:lnTo>
                    <a:pt x="4026966" y="4762"/>
                  </a:lnTo>
                  <a:lnTo>
                    <a:pt x="4015655" y="595"/>
                  </a:lnTo>
                  <a:lnTo>
                    <a:pt x="3993629" y="0"/>
                  </a:lnTo>
                  <a:close/>
                </a:path>
              </a:pathLst>
            </a:custGeom>
            <a:grpFill/>
          </p:spPr>
          <p:txBody>
            <a:bodyPr wrap="square" lIns="0" tIns="0" rIns="0" bIns="0" rtlCol="0"/>
            <a:lstStyle/>
            <a:p>
              <a:endParaRPr/>
            </a:p>
          </p:txBody>
        </p:sp>
      </p:grpSp>
      <p:sp>
        <p:nvSpPr>
          <p:cNvPr id="31" name="object 68">
            <a:extLst>
              <a:ext uri="{FF2B5EF4-FFF2-40B4-BE49-F238E27FC236}">
                <a16:creationId xmlns:a16="http://schemas.microsoft.com/office/drawing/2014/main" id="{F5871E5A-0E6A-653A-7DD9-D97B5354B636}"/>
              </a:ext>
            </a:extLst>
          </p:cNvPr>
          <p:cNvSpPr txBox="1"/>
          <p:nvPr/>
        </p:nvSpPr>
        <p:spPr>
          <a:xfrm>
            <a:off x="7197813" y="2083263"/>
            <a:ext cx="2327275" cy="424474"/>
          </a:xfrm>
          <a:prstGeom prst="rect">
            <a:avLst/>
          </a:prstGeom>
        </p:spPr>
        <p:txBody>
          <a:bodyPr vert="horz" wrap="square" lIns="0" tIns="64769" rIns="0" bIns="0" rtlCol="0">
            <a:spAutoFit/>
          </a:bodyPr>
          <a:lstStyle/>
          <a:p>
            <a:pPr marL="16510">
              <a:lnSpc>
                <a:spcPct val="100000"/>
              </a:lnSpc>
              <a:spcBef>
                <a:spcPts val="509"/>
              </a:spcBef>
            </a:pPr>
            <a:r>
              <a:rPr sz="1000" spc="-30" dirty="0">
                <a:solidFill>
                  <a:srgbClr val="666666"/>
                </a:solidFill>
                <a:latin typeface="Montserrat" panose="00000500000000000000" pitchFamily="2" charset="0"/>
                <a:cs typeface="Arial"/>
              </a:rPr>
              <a:t>OUTLET</a:t>
            </a:r>
            <a:endParaRPr sz="1000" dirty="0">
              <a:latin typeface="Montserrat" panose="00000500000000000000" pitchFamily="2" charset="0"/>
              <a:cs typeface="Arial"/>
            </a:endParaRPr>
          </a:p>
          <a:p>
            <a:pPr marR="150495" algn="ctr">
              <a:lnSpc>
                <a:spcPct val="100000"/>
              </a:lnSpc>
              <a:spcBef>
                <a:spcPts val="405"/>
              </a:spcBef>
            </a:pPr>
            <a:r>
              <a:rPr sz="1000" b="1" spc="10" dirty="0">
                <a:solidFill>
                  <a:srgbClr val="002776"/>
                </a:solidFill>
                <a:latin typeface="Montserrat" panose="00000500000000000000" pitchFamily="2" charset="0"/>
                <a:cs typeface="Arial"/>
              </a:rPr>
              <a:t>4</a:t>
            </a:r>
            <a:r>
              <a:rPr lang="pt-BR" sz="1000" b="1" spc="10" dirty="0">
                <a:solidFill>
                  <a:srgbClr val="002776"/>
                </a:solidFill>
                <a:latin typeface="Montserrat" panose="00000500000000000000" pitchFamily="2" charset="0"/>
                <a:cs typeface="Arial"/>
              </a:rPr>
              <a:t>1.710</a:t>
            </a:r>
            <a:endParaRPr sz="1000" dirty="0">
              <a:solidFill>
                <a:srgbClr val="002776"/>
              </a:solidFill>
              <a:latin typeface="Montserrat" panose="00000500000000000000" pitchFamily="2" charset="0"/>
              <a:cs typeface="Arial"/>
            </a:endParaRPr>
          </a:p>
        </p:txBody>
      </p:sp>
      <p:sp>
        <p:nvSpPr>
          <p:cNvPr id="32" name="object 69">
            <a:extLst>
              <a:ext uri="{FF2B5EF4-FFF2-40B4-BE49-F238E27FC236}">
                <a16:creationId xmlns:a16="http://schemas.microsoft.com/office/drawing/2014/main" id="{27AEF9C1-6A56-B500-0A22-629737904725}"/>
              </a:ext>
            </a:extLst>
          </p:cNvPr>
          <p:cNvSpPr/>
          <p:nvPr/>
        </p:nvSpPr>
        <p:spPr>
          <a:xfrm>
            <a:off x="7228195" y="2355350"/>
            <a:ext cx="807085" cy="120650"/>
          </a:xfrm>
          <a:custGeom>
            <a:avLst/>
            <a:gdLst/>
            <a:ahLst/>
            <a:cxnLst/>
            <a:rect l="l" t="t" r="r" b="b"/>
            <a:pathLst>
              <a:path w="807084" h="120650">
                <a:moveTo>
                  <a:pt x="768896" y="0"/>
                </a:moveTo>
                <a:lnTo>
                  <a:pt x="38100" y="0"/>
                </a:lnTo>
                <a:lnTo>
                  <a:pt x="16073" y="595"/>
                </a:lnTo>
                <a:lnTo>
                  <a:pt x="4762" y="4762"/>
                </a:lnTo>
                <a:lnTo>
                  <a:pt x="595" y="16073"/>
                </a:lnTo>
                <a:lnTo>
                  <a:pt x="0" y="38100"/>
                </a:lnTo>
                <a:lnTo>
                  <a:pt x="0" y="82156"/>
                </a:lnTo>
                <a:lnTo>
                  <a:pt x="595" y="104182"/>
                </a:lnTo>
                <a:lnTo>
                  <a:pt x="4762" y="115493"/>
                </a:lnTo>
                <a:lnTo>
                  <a:pt x="16073" y="119660"/>
                </a:lnTo>
                <a:lnTo>
                  <a:pt x="38100" y="120256"/>
                </a:lnTo>
                <a:lnTo>
                  <a:pt x="768896" y="120256"/>
                </a:lnTo>
                <a:lnTo>
                  <a:pt x="790922" y="119660"/>
                </a:lnTo>
                <a:lnTo>
                  <a:pt x="802233" y="115493"/>
                </a:lnTo>
                <a:lnTo>
                  <a:pt x="806400" y="104182"/>
                </a:lnTo>
                <a:lnTo>
                  <a:pt x="806996" y="82156"/>
                </a:lnTo>
                <a:lnTo>
                  <a:pt x="806996" y="38100"/>
                </a:lnTo>
                <a:lnTo>
                  <a:pt x="806400" y="16073"/>
                </a:lnTo>
                <a:lnTo>
                  <a:pt x="802233" y="4762"/>
                </a:lnTo>
                <a:lnTo>
                  <a:pt x="790922" y="595"/>
                </a:lnTo>
                <a:lnTo>
                  <a:pt x="768896" y="0"/>
                </a:lnTo>
                <a:close/>
              </a:path>
            </a:pathLst>
          </a:custGeom>
          <a:solidFill>
            <a:srgbClr val="002776"/>
          </a:solidFill>
        </p:spPr>
        <p:txBody>
          <a:bodyPr wrap="square" lIns="0" tIns="0" rIns="0" bIns="0" rtlCol="0"/>
          <a:lstStyle/>
          <a:p>
            <a:endParaRPr/>
          </a:p>
        </p:txBody>
      </p:sp>
      <p:sp>
        <p:nvSpPr>
          <p:cNvPr id="33" name="CaixaDeTexto 32">
            <a:extLst>
              <a:ext uri="{FF2B5EF4-FFF2-40B4-BE49-F238E27FC236}">
                <a16:creationId xmlns:a16="http://schemas.microsoft.com/office/drawing/2014/main" id="{9751D0B6-E91C-5B86-8F04-FEE4AA986AF0}"/>
              </a:ext>
            </a:extLst>
          </p:cNvPr>
          <p:cNvSpPr txBox="1"/>
          <p:nvPr/>
        </p:nvSpPr>
        <p:spPr>
          <a:xfrm>
            <a:off x="7133476" y="1545024"/>
            <a:ext cx="1436801" cy="553998"/>
          </a:xfrm>
          <a:prstGeom prst="rect">
            <a:avLst/>
          </a:prstGeom>
          <a:noFill/>
        </p:spPr>
        <p:txBody>
          <a:bodyPr wrap="square" rtlCol="0">
            <a:spAutoFit/>
          </a:bodyPr>
          <a:lstStyle/>
          <a:p>
            <a:r>
              <a:rPr lang="pt-BR" sz="1200" spc="20" dirty="0">
                <a:solidFill>
                  <a:srgbClr val="666666"/>
                </a:solidFill>
                <a:latin typeface="Arial"/>
                <a:cs typeface="Arial"/>
              </a:rPr>
              <a:t>MALL</a:t>
            </a:r>
            <a:endParaRPr lang="pt-BR" sz="1200" dirty="0">
              <a:latin typeface="Arial"/>
              <a:cs typeface="Arial"/>
            </a:endParaRPr>
          </a:p>
          <a:p>
            <a:endParaRPr lang="pt-BR" dirty="0"/>
          </a:p>
        </p:txBody>
      </p:sp>
      <p:sp>
        <p:nvSpPr>
          <p:cNvPr id="34" name="Retângulo 33">
            <a:extLst>
              <a:ext uri="{FF2B5EF4-FFF2-40B4-BE49-F238E27FC236}">
                <a16:creationId xmlns:a16="http://schemas.microsoft.com/office/drawing/2014/main" id="{7B8BAD1F-3EAE-CF8A-9539-529337B8EDA1}"/>
              </a:ext>
            </a:extLst>
          </p:cNvPr>
          <p:cNvSpPr/>
          <p:nvPr/>
        </p:nvSpPr>
        <p:spPr>
          <a:xfrm>
            <a:off x="4363287" y="3410205"/>
            <a:ext cx="3375125" cy="1305115"/>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5" name="object 21">
            <a:extLst>
              <a:ext uri="{FF2B5EF4-FFF2-40B4-BE49-F238E27FC236}">
                <a16:creationId xmlns:a16="http://schemas.microsoft.com/office/drawing/2014/main" id="{9299195B-CBCC-0021-7B70-0F886D2981D2}"/>
              </a:ext>
            </a:extLst>
          </p:cNvPr>
          <p:cNvSpPr txBox="1"/>
          <p:nvPr/>
        </p:nvSpPr>
        <p:spPr>
          <a:xfrm>
            <a:off x="4529725" y="3511997"/>
            <a:ext cx="2981960" cy="197490"/>
          </a:xfrm>
          <a:prstGeom prst="rect">
            <a:avLst/>
          </a:prstGeom>
        </p:spPr>
        <p:txBody>
          <a:bodyPr vert="horz" wrap="square" lIns="0" tIns="12700" rIns="0" bIns="0" rtlCol="0">
            <a:spAutoFit/>
          </a:bodyPr>
          <a:lstStyle/>
          <a:p>
            <a:pPr marL="12700">
              <a:lnSpc>
                <a:spcPct val="100000"/>
              </a:lnSpc>
              <a:spcBef>
                <a:spcPts val="100"/>
              </a:spcBef>
            </a:pPr>
            <a:r>
              <a:rPr sz="1200" b="1" spc="-60" dirty="0">
                <a:solidFill>
                  <a:schemeClr val="bg1"/>
                </a:solidFill>
                <a:latin typeface="Montserrat" panose="00000500000000000000" pitchFamily="2" charset="0"/>
                <a:cs typeface="Arial"/>
              </a:rPr>
              <a:t>CENTRO</a:t>
            </a:r>
            <a:r>
              <a:rPr sz="1200" b="1" spc="-50" dirty="0">
                <a:solidFill>
                  <a:schemeClr val="bg1"/>
                </a:solidFill>
                <a:latin typeface="Montserrat" panose="00000500000000000000" pitchFamily="2" charset="0"/>
                <a:cs typeface="Arial"/>
              </a:rPr>
              <a:t>S</a:t>
            </a:r>
            <a:r>
              <a:rPr sz="1200" b="1" spc="-25" dirty="0">
                <a:solidFill>
                  <a:schemeClr val="bg1"/>
                </a:solidFill>
                <a:latin typeface="Montserrat" panose="00000500000000000000" pitchFamily="2" charset="0"/>
                <a:cs typeface="Arial"/>
              </a:rPr>
              <a:t> </a:t>
            </a:r>
            <a:r>
              <a:rPr sz="1200" b="1" spc="-60" dirty="0">
                <a:solidFill>
                  <a:schemeClr val="bg1"/>
                </a:solidFill>
                <a:latin typeface="Montserrat" panose="00000500000000000000" pitchFamily="2" charset="0"/>
                <a:cs typeface="Arial"/>
              </a:rPr>
              <a:t>COMERCIALE</a:t>
            </a:r>
            <a:r>
              <a:rPr sz="1200" b="1" spc="-50" dirty="0">
                <a:solidFill>
                  <a:schemeClr val="bg1"/>
                </a:solidFill>
                <a:latin typeface="Montserrat" panose="00000500000000000000" pitchFamily="2" charset="0"/>
                <a:cs typeface="Arial"/>
              </a:rPr>
              <a:t>S</a:t>
            </a:r>
            <a:r>
              <a:rPr sz="1200" b="1" spc="-25" dirty="0">
                <a:solidFill>
                  <a:schemeClr val="bg1"/>
                </a:solidFill>
                <a:latin typeface="Montserrat" panose="00000500000000000000" pitchFamily="2" charset="0"/>
                <a:cs typeface="Arial"/>
              </a:rPr>
              <a:t> </a:t>
            </a:r>
            <a:r>
              <a:rPr sz="1200" b="1" spc="-35" dirty="0">
                <a:solidFill>
                  <a:schemeClr val="bg1"/>
                </a:solidFill>
                <a:latin typeface="Montserrat" panose="00000500000000000000" pitchFamily="2" charset="0"/>
                <a:cs typeface="Arial"/>
              </a:rPr>
              <a:t>POR</a:t>
            </a:r>
            <a:r>
              <a:rPr sz="1200" b="1" spc="-25" dirty="0">
                <a:solidFill>
                  <a:schemeClr val="bg1"/>
                </a:solidFill>
                <a:latin typeface="Montserrat" panose="00000500000000000000" pitchFamily="2" charset="0"/>
                <a:cs typeface="Arial"/>
              </a:rPr>
              <a:t> </a:t>
            </a:r>
            <a:r>
              <a:rPr sz="1200" b="1" spc="-10" dirty="0">
                <a:solidFill>
                  <a:schemeClr val="bg1"/>
                </a:solidFill>
                <a:latin typeface="Montserrat" panose="00000500000000000000" pitchFamily="2" charset="0"/>
                <a:cs typeface="Arial"/>
              </a:rPr>
              <a:t>FORMATO</a:t>
            </a:r>
            <a:endParaRPr sz="1200" dirty="0">
              <a:solidFill>
                <a:schemeClr val="bg1"/>
              </a:solidFill>
              <a:latin typeface="Montserrat" panose="00000500000000000000" pitchFamily="2" charset="0"/>
              <a:cs typeface="Arial"/>
            </a:endParaRPr>
          </a:p>
        </p:txBody>
      </p:sp>
      <p:sp>
        <p:nvSpPr>
          <p:cNvPr id="36" name="object 86">
            <a:extLst>
              <a:ext uri="{FF2B5EF4-FFF2-40B4-BE49-F238E27FC236}">
                <a16:creationId xmlns:a16="http://schemas.microsoft.com/office/drawing/2014/main" id="{A9DEB6F0-5E94-5970-E33C-2096D402B3E3}"/>
              </a:ext>
            </a:extLst>
          </p:cNvPr>
          <p:cNvSpPr txBox="1"/>
          <p:nvPr/>
        </p:nvSpPr>
        <p:spPr>
          <a:xfrm>
            <a:off x="6160828" y="4196832"/>
            <a:ext cx="520872" cy="143629"/>
          </a:xfrm>
          <a:prstGeom prst="rect">
            <a:avLst/>
          </a:prstGeom>
        </p:spPr>
        <p:txBody>
          <a:bodyPr vert="horz" wrap="square" lIns="0" tIns="12700" rIns="0" bIns="0" rtlCol="0">
            <a:spAutoFit/>
          </a:bodyPr>
          <a:lstStyle/>
          <a:p>
            <a:pPr marL="12700">
              <a:lnSpc>
                <a:spcPct val="100000"/>
              </a:lnSpc>
              <a:spcBef>
                <a:spcPts val="100"/>
              </a:spcBef>
            </a:pPr>
            <a:r>
              <a:rPr sz="850" b="1" spc="-25" dirty="0">
                <a:solidFill>
                  <a:schemeClr val="bg1"/>
                </a:solidFill>
                <a:latin typeface="Montserrat" panose="00000500000000000000" pitchFamily="2" charset="0"/>
                <a:cs typeface="Arial"/>
              </a:rPr>
              <a:t>OUTLET</a:t>
            </a:r>
            <a:endParaRPr sz="850" dirty="0">
              <a:solidFill>
                <a:schemeClr val="bg1"/>
              </a:solidFill>
              <a:latin typeface="Montserrat" panose="00000500000000000000" pitchFamily="2" charset="0"/>
              <a:cs typeface="Arial"/>
            </a:endParaRPr>
          </a:p>
        </p:txBody>
      </p:sp>
      <p:sp>
        <p:nvSpPr>
          <p:cNvPr id="37" name="CaixaDeTexto 36">
            <a:extLst>
              <a:ext uri="{FF2B5EF4-FFF2-40B4-BE49-F238E27FC236}">
                <a16:creationId xmlns:a16="http://schemas.microsoft.com/office/drawing/2014/main" id="{41A0D7D6-6407-8B2E-AFCA-F966200C18A0}"/>
              </a:ext>
            </a:extLst>
          </p:cNvPr>
          <p:cNvSpPr txBox="1"/>
          <p:nvPr/>
        </p:nvSpPr>
        <p:spPr>
          <a:xfrm>
            <a:off x="5940372" y="3774704"/>
            <a:ext cx="506292" cy="323165"/>
          </a:xfrm>
          <a:prstGeom prst="rect">
            <a:avLst/>
          </a:prstGeom>
          <a:noFill/>
        </p:spPr>
        <p:txBody>
          <a:bodyPr wrap="none" rtlCol="0">
            <a:spAutoFit/>
          </a:bodyPr>
          <a:lstStyle/>
          <a:p>
            <a:pPr marL="255904">
              <a:spcBef>
                <a:spcPts val="100"/>
              </a:spcBef>
            </a:pPr>
            <a:r>
              <a:rPr lang="pt-BR" sz="2250" b="1" spc="-517" baseline="-14814" dirty="0">
                <a:solidFill>
                  <a:schemeClr val="bg1"/>
                </a:solidFill>
                <a:latin typeface="Arial"/>
                <a:cs typeface="Arial"/>
              </a:rPr>
              <a:t>5</a:t>
            </a:r>
          </a:p>
        </p:txBody>
      </p:sp>
      <p:sp>
        <p:nvSpPr>
          <p:cNvPr id="39" name="object 86">
            <a:extLst>
              <a:ext uri="{FF2B5EF4-FFF2-40B4-BE49-F238E27FC236}">
                <a16:creationId xmlns:a16="http://schemas.microsoft.com/office/drawing/2014/main" id="{EA86141F-0D82-C912-9560-E296E78A009F}"/>
              </a:ext>
            </a:extLst>
          </p:cNvPr>
          <p:cNvSpPr txBox="1"/>
          <p:nvPr/>
        </p:nvSpPr>
        <p:spPr>
          <a:xfrm>
            <a:off x="5440118" y="4185847"/>
            <a:ext cx="520872" cy="143629"/>
          </a:xfrm>
          <a:prstGeom prst="rect">
            <a:avLst/>
          </a:prstGeom>
        </p:spPr>
        <p:txBody>
          <a:bodyPr vert="horz" wrap="square" lIns="0" tIns="12700" rIns="0" bIns="0" rtlCol="0">
            <a:spAutoFit/>
          </a:bodyPr>
          <a:lstStyle/>
          <a:p>
            <a:pPr marL="12700">
              <a:lnSpc>
                <a:spcPct val="100000"/>
              </a:lnSpc>
              <a:spcBef>
                <a:spcPts val="100"/>
              </a:spcBef>
            </a:pPr>
            <a:r>
              <a:rPr lang="pt-BR" sz="850" b="1" spc="-25" dirty="0">
                <a:solidFill>
                  <a:schemeClr val="bg1"/>
                </a:solidFill>
                <a:latin typeface="Montserrat" panose="00000500000000000000" pitchFamily="2" charset="0"/>
                <a:cs typeface="Arial"/>
              </a:rPr>
              <a:t>MALL</a:t>
            </a:r>
            <a:endParaRPr sz="850" dirty="0">
              <a:solidFill>
                <a:schemeClr val="bg1"/>
              </a:solidFill>
              <a:latin typeface="Montserrat" panose="00000500000000000000" pitchFamily="2" charset="0"/>
              <a:cs typeface="Arial"/>
            </a:endParaRPr>
          </a:p>
        </p:txBody>
      </p:sp>
      <p:sp>
        <p:nvSpPr>
          <p:cNvPr id="40" name="CaixaDeTexto 39">
            <a:extLst>
              <a:ext uri="{FF2B5EF4-FFF2-40B4-BE49-F238E27FC236}">
                <a16:creationId xmlns:a16="http://schemas.microsoft.com/office/drawing/2014/main" id="{20E546CA-8264-B7A8-7000-07893F2AAE85}"/>
              </a:ext>
            </a:extLst>
          </p:cNvPr>
          <p:cNvSpPr txBox="1"/>
          <p:nvPr/>
        </p:nvSpPr>
        <p:spPr>
          <a:xfrm>
            <a:off x="5112941" y="3774704"/>
            <a:ext cx="604396" cy="323165"/>
          </a:xfrm>
          <a:prstGeom prst="rect">
            <a:avLst/>
          </a:prstGeom>
          <a:noFill/>
        </p:spPr>
        <p:txBody>
          <a:bodyPr wrap="none" rtlCol="0">
            <a:spAutoFit/>
          </a:bodyPr>
          <a:lstStyle/>
          <a:p>
            <a:pPr marL="255904">
              <a:spcBef>
                <a:spcPts val="100"/>
              </a:spcBef>
            </a:pPr>
            <a:r>
              <a:rPr lang="pt-BR" sz="2250" b="1" spc="-517" baseline="-14814" dirty="0">
                <a:solidFill>
                  <a:schemeClr val="bg1"/>
                </a:solidFill>
                <a:latin typeface="Arial"/>
                <a:cs typeface="Arial"/>
              </a:rPr>
              <a:t>1    6</a:t>
            </a:r>
          </a:p>
        </p:txBody>
      </p:sp>
      <p:graphicFrame>
        <p:nvGraphicFramePr>
          <p:cNvPr id="41" name="Tabela 30">
            <a:extLst>
              <a:ext uri="{FF2B5EF4-FFF2-40B4-BE49-F238E27FC236}">
                <a16:creationId xmlns:a16="http://schemas.microsoft.com/office/drawing/2014/main" id="{ADAD46AF-7EC6-4434-F7ED-B7675AE400B8}"/>
              </a:ext>
            </a:extLst>
          </p:cNvPr>
          <p:cNvGraphicFramePr>
            <a:graphicFrameLocks noGrp="1"/>
          </p:cNvGraphicFramePr>
          <p:nvPr>
            <p:extLst>
              <p:ext uri="{D42A27DB-BD31-4B8C-83A1-F6EECF244321}">
                <p14:modId xmlns:p14="http://schemas.microsoft.com/office/powerpoint/2010/main" val="3973027522"/>
              </p:ext>
            </p:extLst>
          </p:nvPr>
        </p:nvGraphicFramePr>
        <p:xfrm>
          <a:off x="7874081" y="3624145"/>
          <a:ext cx="4148709" cy="2686685"/>
        </p:xfrm>
        <a:graphic>
          <a:graphicData uri="http://schemas.openxmlformats.org/drawingml/2006/table">
            <a:tbl>
              <a:tblPr firstRow="1" bandRow="1">
                <a:tableStyleId>{6E25E649-3F16-4E02-A733-19D2CDBF48F0}</a:tableStyleId>
              </a:tblPr>
              <a:tblGrid>
                <a:gridCol w="1639717">
                  <a:extLst>
                    <a:ext uri="{9D8B030D-6E8A-4147-A177-3AD203B41FA5}">
                      <a16:colId xmlns:a16="http://schemas.microsoft.com/office/drawing/2014/main" val="1125655513"/>
                    </a:ext>
                  </a:extLst>
                </a:gridCol>
                <a:gridCol w="1126089">
                  <a:extLst>
                    <a:ext uri="{9D8B030D-6E8A-4147-A177-3AD203B41FA5}">
                      <a16:colId xmlns:a16="http://schemas.microsoft.com/office/drawing/2014/main" val="3988811856"/>
                    </a:ext>
                  </a:extLst>
                </a:gridCol>
                <a:gridCol w="1382903">
                  <a:extLst>
                    <a:ext uri="{9D8B030D-6E8A-4147-A177-3AD203B41FA5}">
                      <a16:colId xmlns:a16="http://schemas.microsoft.com/office/drawing/2014/main" val="2471072255"/>
                    </a:ext>
                  </a:extLst>
                </a:gridCol>
              </a:tblGrid>
              <a:tr h="370840">
                <a:tc>
                  <a:txBody>
                    <a:bodyPr/>
                    <a:lstStyle/>
                    <a:p>
                      <a:pPr algn="ctr"/>
                      <a:r>
                        <a:rPr lang="pt-BR" sz="1200" dirty="0" err="1">
                          <a:latin typeface="Montserrat" panose="00000500000000000000" pitchFamily="2" charset="0"/>
                        </a:rPr>
                        <a:t>Región</a:t>
                      </a:r>
                      <a:endParaRPr lang="pt-BR" sz="1200" dirty="0">
                        <a:latin typeface="Montserrat" panose="00000500000000000000" pitchFamily="2" charset="0"/>
                        <a:cs typeface="Arial" panose="020B0604020202020204" pitchFamily="34" charset="0"/>
                      </a:endParaRPr>
                    </a:p>
                  </a:txBody>
                  <a:tcPr>
                    <a:solidFill>
                      <a:srgbClr val="002776"/>
                    </a:solidFill>
                  </a:tcPr>
                </a:tc>
                <a:tc>
                  <a:txBody>
                    <a:bodyPr/>
                    <a:lstStyle/>
                    <a:p>
                      <a:pPr algn="ctr"/>
                      <a:r>
                        <a:rPr lang="pt-BR" sz="1200" dirty="0">
                          <a:latin typeface="Montserrat" panose="00000500000000000000" pitchFamily="2" charset="0"/>
                        </a:rPr>
                        <a:t>Mall</a:t>
                      </a:r>
                      <a:endParaRPr lang="pt-BR" sz="1200" dirty="0">
                        <a:latin typeface="Montserrat" panose="00000500000000000000" pitchFamily="2" charset="0"/>
                        <a:cs typeface="Arial" panose="020B0604020202020204" pitchFamily="34" charset="0"/>
                      </a:endParaRPr>
                    </a:p>
                  </a:txBody>
                  <a:tcPr>
                    <a:solidFill>
                      <a:srgbClr val="002776"/>
                    </a:solidFill>
                  </a:tcPr>
                </a:tc>
                <a:tc>
                  <a:txBody>
                    <a:bodyPr/>
                    <a:lstStyle/>
                    <a:p>
                      <a:pPr algn="ctr"/>
                      <a:r>
                        <a:rPr lang="pt-BR" sz="1200" dirty="0">
                          <a:latin typeface="Montserrat" panose="00000500000000000000" pitchFamily="2" charset="0"/>
                        </a:rPr>
                        <a:t>Outlet</a:t>
                      </a:r>
                      <a:endParaRPr lang="pt-BR" sz="1200" dirty="0">
                        <a:latin typeface="Montserrat" panose="00000500000000000000" pitchFamily="2" charset="0"/>
                        <a:cs typeface="Arial" panose="020B0604020202020204" pitchFamily="34" charset="0"/>
                      </a:endParaRPr>
                    </a:p>
                  </a:txBody>
                  <a:tcPr>
                    <a:solidFill>
                      <a:srgbClr val="002776"/>
                    </a:solidFill>
                  </a:tcPr>
                </a:tc>
                <a:extLst>
                  <a:ext uri="{0D108BD9-81ED-4DB2-BD59-A6C34878D82A}">
                    <a16:rowId xmlns:a16="http://schemas.microsoft.com/office/drawing/2014/main" val="558707796"/>
                  </a:ext>
                </a:extLst>
              </a:tr>
              <a:tr h="162560">
                <a:tc>
                  <a:txBody>
                    <a:bodyPr/>
                    <a:lstStyle/>
                    <a:p>
                      <a:pPr marL="80645">
                        <a:lnSpc>
                          <a:spcPct val="100000"/>
                        </a:lnSpc>
                        <a:spcBef>
                          <a:spcPts val="755"/>
                        </a:spcBef>
                      </a:pPr>
                      <a:r>
                        <a:rPr sz="900" b="0" spc="-5" dirty="0">
                          <a:solidFill>
                            <a:schemeClr val="bg1"/>
                          </a:solidFill>
                          <a:latin typeface="Montserrat" panose="00000500000000000000" pitchFamily="2" charset="0"/>
                        </a:rPr>
                        <a:t>O’HIGGINS</a:t>
                      </a:r>
                      <a:endParaRPr sz="900" b="0" dirty="0">
                        <a:solidFill>
                          <a:schemeClr val="bg1"/>
                        </a:solidFill>
                        <a:latin typeface="Montserrat" panose="00000500000000000000" pitchFamily="2" charset="0"/>
                        <a:cs typeface="Arial"/>
                      </a:endParaRPr>
                    </a:p>
                  </a:txBody>
                  <a:tcPr marL="0" marR="0" marT="95885" marB="0">
                    <a:solidFill>
                      <a:srgbClr val="002776"/>
                    </a:solidFill>
                  </a:tcPr>
                </a:tc>
                <a:tc>
                  <a:txBody>
                    <a:bodyPr/>
                    <a:lstStyle/>
                    <a:p>
                      <a:pPr marL="58419" algn="ctr">
                        <a:lnSpc>
                          <a:spcPct val="100000"/>
                        </a:lnSpc>
                        <a:spcBef>
                          <a:spcPts val="750"/>
                        </a:spcBef>
                      </a:pPr>
                      <a:r>
                        <a:rPr lang="pt-BR" sz="900" b="0" spc="-30" dirty="0">
                          <a:solidFill>
                            <a:schemeClr val="bg1"/>
                          </a:solidFill>
                          <a:latin typeface="Montserrat" panose="00000500000000000000" pitchFamily="2" charset="0"/>
                        </a:rPr>
                        <a:t>4</a:t>
                      </a:r>
                      <a:endParaRPr lang="pt-BR" sz="900" b="0" spc="-30" dirty="0">
                        <a:solidFill>
                          <a:schemeClr val="bg1"/>
                        </a:solidFill>
                        <a:latin typeface="Montserrat" panose="00000500000000000000" pitchFamily="2" charset="0"/>
                        <a:ea typeface="+mn-ea"/>
                        <a:cs typeface="Arial"/>
                      </a:endParaRPr>
                    </a:p>
                  </a:txBody>
                  <a:tcPr anchor="ctr">
                    <a:solidFill>
                      <a:srgbClr val="002776"/>
                    </a:solidFill>
                  </a:tcPr>
                </a:tc>
                <a:tc>
                  <a:txBody>
                    <a:bodyPr/>
                    <a:lstStyle/>
                    <a:p>
                      <a:pPr marL="58419" algn="ctr">
                        <a:lnSpc>
                          <a:spcPct val="100000"/>
                        </a:lnSpc>
                        <a:spcBef>
                          <a:spcPts val="750"/>
                        </a:spcBef>
                      </a:pPr>
                      <a:r>
                        <a:rPr lang="pt-BR" sz="900" b="0" spc="-30" dirty="0">
                          <a:solidFill>
                            <a:schemeClr val="bg1"/>
                          </a:solidFill>
                          <a:latin typeface="Montserrat" panose="00000500000000000000" pitchFamily="2" charset="0"/>
                        </a:rPr>
                        <a:t>0</a:t>
                      </a:r>
                      <a:endParaRPr lang="pt-BR" sz="900" b="0" spc="-30" dirty="0">
                        <a:solidFill>
                          <a:schemeClr val="bg1"/>
                        </a:solidFill>
                        <a:latin typeface="Montserrat" panose="00000500000000000000" pitchFamily="2" charset="0"/>
                        <a:ea typeface="+mn-ea"/>
                        <a:cs typeface="Arial"/>
                      </a:endParaRPr>
                    </a:p>
                  </a:txBody>
                  <a:tcPr anchor="ctr">
                    <a:solidFill>
                      <a:srgbClr val="002776"/>
                    </a:solidFill>
                  </a:tcPr>
                </a:tc>
                <a:extLst>
                  <a:ext uri="{0D108BD9-81ED-4DB2-BD59-A6C34878D82A}">
                    <a16:rowId xmlns:a16="http://schemas.microsoft.com/office/drawing/2014/main" val="1752708318"/>
                  </a:ext>
                </a:extLst>
              </a:tr>
              <a:tr h="0">
                <a:tc>
                  <a:txBody>
                    <a:bodyPr/>
                    <a:lstStyle/>
                    <a:p>
                      <a:pPr marL="80645">
                        <a:lnSpc>
                          <a:spcPct val="100000"/>
                        </a:lnSpc>
                        <a:spcBef>
                          <a:spcPts val="595"/>
                        </a:spcBef>
                      </a:pPr>
                      <a:r>
                        <a:rPr sz="900" b="0" spc="-10" dirty="0">
                          <a:solidFill>
                            <a:schemeClr val="bg1"/>
                          </a:solidFill>
                          <a:latin typeface="Montserrat" panose="00000500000000000000" pitchFamily="2" charset="0"/>
                        </a:rPr>
                        <a:t>MAULE</a:t>
                      </a:r>
                      <a:endParaRPr sz="900" b="0" dirty="0">
                        <a:solidFill>
                          <a:schemeClr val="bg1"/>
                        </a:solidFill>
                        <a:latin typeface="Montserrat" panose="00000500000000000000" pitchFamily="2" charset="0"/>
                        <a:cs typeface="Arial"/>
                      </a:endParaRPr>
                    </a:p>
                  </a:txBody>
                  <a:tcPr marL="0" marR="0" marT="75565" marB="0">
                    <a:solidFill>
                      <a:srgbClr val="002776"/>
                    </a:solidFill>
                  </a:tcPr>
                </a:tc>
                <a:tc>
                  <a:txBody>
                    <a:bodyPr/>
                    <a:lstStyle/>
                    <a:p>
                      <a:pPr marL="58419" algn="ctr">
                        <a:lnSpc>
                          <a:spcPct val="100000"/>
                        </a:lnSpc>
                        <a:spcBef>
                          <a:spcPts val="750"/>
                        </a:spcBef>
                      </a:pPr>
                      <a:r>
                        <a:rPr lang="pt-BR" sz="900" b="0" spc="-30" dirty="0">
                          <a:solidFill>
                            <a:schemeClr val="bg1"/>
                          </a:solidFill>
                          <a:latin typeface="Montserrat" panose="00000500000000000000" pitchFamily="2" charset="0"/>
                        </a:rPr>
                        <a:t>1</a:t>
                      </a:r>
                      <a:endParaRPr lang="pt-BR" sz="900" b="0" spc="-30" dirty="0">
                        <a:solidFill>
                          <a:schemeClr val="bg1"/>
                        </a:solidFill>
                        <a:latin typeface="Montserrat" panose="00000500000000000000" pitchFamily="2" charset="0"/>
                        <a:ea typeface="+mn-ea"/>
                        <a:cs typeface="Arial"/>
                      </a:endParaRPr>
                    </a:p>
                  </a:txBody>
                  <a:tcPr anchor="ctr">
                    <a:solidFill>
                      <a:srgbClr val="002776"/>
                    </a:solidFill>
                  </a:tcPr>
                </a:tc>
                <a:tc>
                  <a:txBody>
                    <a:bodyPr/>
                    <a:lstStyle/>
                    <a:p>
                      <a:pPr marL="58419" algn="ctr">
                        <a:lnSpc>
                          <a:spcPct val="100000"/>
                        </a:lnSpc>
                        <a:spcBef>
                          <a:spcPts val="750"/>
                        </a:spcBef>
                      </a:pPr>
                      <a:r>
                        <a:rPr lang="pt-BR" sz="900" b="0" spc="-30" dirty="0">
                          <a:solidFill>
                            <a:schemeClr val="bg1"/>
                          </a:solidFill>
                          <a:latin typeface="Montserrat" panose="00000500000000000000" pitchFamily="2" charset="0"/>
                        </a:rPr>
                        <a:t>0</a:t>
                      </a:r>
                      <a:endParaRPr lang="pt-BR" sz="900" b="0" spc="-30" dirty="0">
                        <a:solidFill>
                          <a:schemeClr val="bg1"/>
                        </a:solidFill>
                        <a:latin typeface="Montserrat" panose="00000500000000000000" pitchFamily="2" charset="0"/>
                        <a:ea typeface="+mn-ea"/>
                        <a:cs typeface="Arial"/>
                      </a:endParaRPr>
                    </a:p>
                  </a:txBody>
                  <a:tcPr anchor="ctr">
                    <a:solidFill>
                      <a:srgbClr val="002776"/>
                    </a:solidFill>
                  </a:tcPr>
                </a:tc>
                <a:extLst>
                  <a:ext uri="{0D108BD9-81ED-4DB2-BD59-A6C34878D82A}">
                    <a16:rowId xmlns:a16="http://schemas.microsoft.com/office/drawing/2014/main" val="2076819931"/>
                  </a:ext>
                </a:extLst>
              </a:tr>
              <a:tr h="370840">
                <a:tc>
                  <a:txBody>
                    <a:bodyPr/>
                    <a:lstStyle/>
                    <a:p>
                      <a:pPr marL="80645">
                        <a:lnSpc>
                          <a:spcPct val="100000"/>
                        </a:lnSpc>
                        <a:spcBef>
                          <a:spcPts val="600"/>
                        </a:spcBef>
                      </a:pPr>
                      <a:r>
                        <a:rPr sz="900" b="0" spc="-15" dirty="0">
                          <a:solidFill>
                            <a:schemeClr val="bg1"/>
                          </a:solidFill>
                          <a:latin typeface="Montserrat" panose="00000500000000000000" pitchFamily="2" charset="0"/>
                        </a:rPr>
                        <a:t>ÑUBLE</a:t>
                      </a:r>
                      <a:endParaRPr sz="900" b="0" dirty="0">
                        <a:solidFill>
                          <a:schemeClr val="bg1"/>
                        </a:solidFill>
                        <a:latin typeface="Montserrat" panose="00000500000000000000" pitchFamily="2" charset="0"/>
                        <a:cs typeface="Arial"/>
                      </a:endParaRPr>
                    </a:p>
                  </a:txBody>
                  <a:tcPr marL="0" marR="0" marT="76200" marB="0">
                    <a:solidFill>
                      <a:srgbClr val="002776"/>
                    </a:solidFill>
                  </a:tcPr>
                </a:tc>
                <a:tc>
                  <a:txBody>
                    <a:bodyPr/>
                    <a:lstStyle/>
                    <a:p>
                      <a:pPr marL="58419" algn="ctr">
                        <a:lnSpc>
                          <a:spcPct val="100000"/>
                        </a:lnSpc>
                        <a:spcBef>
                          <a:spcPts val="750"/>
                        </a:spcBef>
                      </a:pPr>
                      <a:r>
                        <a:rPr lang="pt-BR" sz="900" b="0" spc="-30" dirty="0">
                          <a:solidFill>
                            <a:schemeClr val="bg1"/>
                          </a:solidFill>
                          <a:latin typeface="Montserrat" panose="00000500000000000000" pitchFamily="2" charset="0"/>
                        </a:rPr>
                        <a:t>1</a:t>
                      </a:r>
                      <a:endParaRPr lang="pt-BR" sz="900" b="0" spc="-30" dirty="0">
                        <a:solidFill>
                          <a:schemeClr val="bg1"/>
                        </a:solidFill>
                        <a:latin typeface="Montserrat" panose="00000500000000000000" pitchFamily="2" charset="0"/>
                        <a:ea typeface="+mn-ea"/>
                        <a:cs typeface="Arial"/>
                      </a:endParaRPr>
                    </a:p>
                  </a:txBody>
                  <a:tcPr anchor="ctr">
                    <a:solidFill>
                      <a:srgbClr val="002776"/>
                    </a:solidFill>
                  </a:tcPr>
                </a:tc>
                <a:tc>
                  <a:txBody>
                    <a:bodyPr/>
                    <a:lstStyle/>
                    <a:p>
                      <a:pPr marL="58419" algn="ctr">
                        <a:lnSpc>
                          <a:spcPct val="100000"/>
                        </a:lnSpc>
                        <a:spcBef>
                          <a:spcPts val="750"/>
                        </a:spcBef>
                      </a:pPr>
                      <a:r>
                        <a:rPr lang="pt-BR" sz="900" b="0" spc="-30" dirty="0">
                          <a:solidFill>
                            <a:schemeClr val="bg1"/>
                          </a:solidFill>
                          <a:latin typeface="Montserrat" panose="00000500000000000000" pitchFamily="2" charset="0"/>
                        </a:rPr>
                        <a:t>0</a:t>
                      </a:r>
                      <a:endParaRPr lang="pt-BR" sz="900" b="0" spc="-30" dirty="0">
                        <a:solidFill>
                          <a:schemeClr val="bg1"/>
                        </a:solidFill>
                        <a:latin typeface="Montserrat" panose="00000500000000000000" pitchFamily="2" charset="0"/>
                        <a:ea typeface="+mn-ea"/>
                        <a:cs typeface="Arial"/>
                      </a:endParaRPr>
                    </a:p>
                  </a:txBody>
                  <a:tcPr anchor="ctr">
                    <a:solidFill>
                      <a:srgbClr val="002776"/>
                    </a:solidFill>
                  </a:tcPr>
                </a:tc>
                <a:extLst>
                  <a:ext uri="{0D108BD9-81ED-4DB2-BD59-A6C34878D82A}">
                    <a16:rowId xmlns:a16="http://schemas.microsoft.com/office/drawing/2014/main" val="2653271043"/>
                  </a:ext>
                </a:extLst>
              </a:tr>
              <a:tr h="370840">
                <a:tc>
                  <a:txBody>
                    <a:bodyPr/>
                    <a:lstStyle/>
                    <a:p>
                      <a:pPr marL="80645">
                        <a:lnSpc>
                          <a:spcPct val="100000"/>
                        </a:lnSpc>
                        <a:spcBef>
                          <a:spcPts val="735"/>
                        </a:spcBef>
                      </a:pPr>
                      <a:r>
                        <a:rPr sz="900" b="0" spc="5" dirty="0">
                          <a:solidFill>
                            <a:schemeClr val="bg1"/>
                          </a:solidFill>
                          <a:latin typeface="Montserrat" panose="00000500000000000000" pitchFamily="2" charset="0"/>
                        </a:rPr>
                        <a:t>BIO</a:t>
                      </a:r>
                      <a:r>
                        <a:rPr sz="900" b="0" spc="-60" dirty="0">
                          <a:solidFill>
                            <a:schemeClr val="bg1"/>
                          </a:solidFill>
                          <a:latin typeface="Montserrat" panose="00000500000000000000" pitchFamily="2" charset="0"/>
                        </a:rPr>
                        <a:t> </a:t>
                      </a:r>
                      <a:r>
                        <a:rPr sz="900" b="0" spc="5" dirty="0">
                          <a:solidFill>
                            <a:schemeClr val="bg1"/>
                          </a:solidFill>
                          <a:latin typeface="Montserrat" panose="00000500000000000000" pitchFamily="2" charset="0"/>
                        </a:rPr>
                        <a:t>BÍO</a:t>
                      </a:r>
                      <a:endParaRPr sz="900" b="0" dirty="0">
                        <a:solidFill>
                          <a:schemeClr val="bg1"/>
                        </a:solidFill>
                        <a:latin typeface="Montserrat" panose="00000500000000000000" pitchFamily="2" charset="0"/>
                        <a:cs typeface="Arial"/>
                      </a:endParaRPr>
                    </a:p>
                  </a:txBody>
                  <a:tcPr marL="0" marR="0" marT="93345" marB="0">
                    <a:solidFill>
                      <a:srgbClr val="002776"/>
                    </a:solidFill>
                  </a:tcPr>
                </a:tc>
                <a:tc>
                  <a:txBody>
                    <a:bodyPr/>
                    <a:lstStyle/>
                    <a:p>
                      <a:pPr marL="58419" algn="ctr">
                        <a:lnSpc>
                          <a:spcPct val="100000"/>
                        </a:lnSpc>
                        <a:spcBef>
                          <a:spcPts val="750"/>
                        </a:spcBef>
                      </a:pPr>
                      <a:r>
                        <a:rPr lang="pt-BR" sz="900" b="0" spc="-30" dirty="0">
                          <a:solidFill>
                            <a:schemeClr val="bg1"/>
                          </a:solidFill>
                          <a:latin typeface="Montserrat" panose="00000500000000000000" pitchFamily="2" charset="0"/>
                        </a:rPr>
                        <a:t>5</a:t>
                      </a:r>
                      <a:endParaRPr lang="pt-BR" sz="900" b="0" spc="-30" dirty="0">
                        <a:solidFill>
                          <a:schemeClr val="bg1"/>
                        </a:solidFill>
                        <a:latin typeface="Montserrat" panose="00000500000000000000" pitchFamily="2" charset="0"/>
                        <a:ea typeface="+mn-ea"/>
                        <a:cs typeface="Arial"/>
                      </a:endParaRPr>
                    </a:p>
                  </a:txBody>
                  <a:tcPr anchor="ctr">
                    <a:solidFill>
                      <a:srgbClr val="002776"/>
                    </a:solidFill>
                  </a:tcPr>
                </a:tc>
                <a:tc>
                  <a:txBody>
                    <a:bodyPr/>
                    <a:lstStyle/>
                    <a:p>
                      <a:pPr marL="58419" algn="ctr">
                        <a:lnSpc>
                          <a:spcPct val="100000"/>
                        </a:lnSpc>
                        <a:spcBef>
                          <a:spcPts val="750"/>
                        </a:spcBef>
                      </a:pPr>
                      <a:r>
                        <a:rPr lang="pt-BR" sz="900" b="0" spc="-30" dirty="0">
                          <a:solidFill>
                            <a:schemeClr val="bg1"/>
                          </a:solidFill>
                          <a:latin typeface="Montserrat" panose="00000500000000000000" pitchFamily="2" charset="0"/>
                        </a:rPr>
                        <a:t>2</a:t>
                      </a:r>
                      <a:endParaRPr lang="pt-BR" sz="900" b="0" spc="-30" dirty="0">
                        <a:solidFill>
                          <a:schemeClr val="bg1"/>
                        </a:solidFill>
                        <a:latin typeface="Montserrat" panose="00000500000000000000" pitchFamily="2" charset="0"/>
                        <a:ea typeface="+mn-ea"/>
                        <a:cs typeface="Arial"/>
                      </a:endParaRPr>
                    </a:p>
                  </a:txBody>
                  <a:tcPr anchor="ctr">
                    <a:solidFill>
                      <a:srgbClr val="002776"/>
                    </a:solidFill>
                  </a:tcPr>
                </a:tc>
                <a:extLst>
                  <a:ext uri="{0D108BD9-81ED-4DB2-BD59-A6C34878D82A}">
                    <a16:rowId xmlns:a16="http://schemas.microsoft.com/office/drawing/2014/main" val="1851695474"/>
                  </a:ext>
                </a:extLst>
              </a:tr>
              <a:tr h="370840">
                <a:tc>
                  <a:txBody>
                    <a:bodyPr/>
                    <a:lstStyle/>
                    <a:p>
                      <a:pPr marL="80645">
                        <a:lnSpc>
                          <a:spcPct val="100000"/>
                        </a:lnSpc>
                        <a:spcBef>
                          <a:spcPts val="825"/>
                        </a:spcBef>
                      </a:pPr>
                      <a:r>
                        <a:rPr sz="900" b="0" dirty="0">
                          <a:solidFill>
                            <a:schemeClr val="bg1"/>
                          </a:solidFill>
                          <a:latin typeface="Montserrat" panose="00000500000000000000" pitchFamily="2" charset="0"/>
                        </a:rPr>
                        <a:t>LOS</a:t>
                      </a:r>
                      <a:r>
                        <a:rPr sz="900" b="0" spc="-20" dirty="0">
                          <a:solidFill>
                            <a:schemeClr val="bg1"/>
                          </a:solidFill>
                          <a:latin typeface="Montserrat" panose="00000500000000000000" pitchFamily="2" charset="0"/>
                        </a:rPr>
                        <a:t> </a:t>
                      </a:r>
                      <a:r>
                        <a:rPr sz="900" b="0" spc="-5" dirty="0">
                          <a:solidFill>
                            <a:schemeClr val="bg1"/>
                          </a:solidFill>
                          <a:latin typeface="Montserrat" panose="00000500000000000000" pitchFamily="2" charset="0"/>
                        </a:rPr>
                        <a:t>RÍOS</a:t>
                      </a:r>
                      <a:endParaRPr sz="900" b="0">
                        <a:solidFill>
                          <a:schemeClr val="bg1"/>
                        </a:solidFill>
                        <a:latin typeface="Montserrat" panose="00000500000000000000" pitchFamily="2" charset="0"/>
                        <a:cs typeface="Arial"/>
                      </a:endParaRPr>
                    </a:p>
                  </a:txBody>
                  <a:tcPr marL="0" marR="0" marT="104775" marB="0">
                    <a:solidFill>
                      <a:srgbClr val="002776"/>
                    </a:solidFill>
                  </a:tcPr>
                </a:tc>
                <a:tc>
                  <a:txBody>
                    <a:bodyPr/>
                    <a:lstStyle/>
                    <a:p>
                      <a:pPr marL="58419" algn="ctr">
                        <a:lnSpc>
                          <a:spcPct val="100000"/>
                        </a:lnSpc>
                        <a:spcBef>
                          <a:spcPts val="750"/>
                        </a:spcBef>
                      </a:pPr>
                      <a:r>
                        <a:rPr lang="pt-BR" sz="900" b="0" spc="-30" dirty="0">
                          <a:solidFill>
                            <a:schemeClr val="bg1"/>
                          </a:solidFill>
                          <a:latin typeface="Montserrat" panose="00000500000000000000" pitchFamily="2" charset="0"/>
                        </a:rPr>
                        <a:t>0</a:t>
                      </a:r>
                      <a:endParaRPr lang="pt-BR" sz="900" b="0" spc="-30" dirty="0">
                        <a:solidFill>
                          <a:schemeClr val="bg1"/>
                        </a:solidFill>
                        <a:latin typeface="Montserrat" panose="00000500000000000000" pitchFamily="2" charset="0"/>
                        <a:ea typeface="+mn-ea"/>
                        <a:cs typeface="Arial"/>
                      </a:endParaRPr>
                    </a:p>
                  </a:txBody>
                  <a:tcPr anchor="ctr">
                    <a:solidFill>
                      <a:srgbClr val="002776"/>
                    </a:solidFill>
                  </a:tcPr>
                </a:tc>
                <a:tc>
                  <a:txBody>
                    <a:bodyPr/>
                    <a:lstStyle/>
                    <a:p>
                      <a:pPr marL="58419" algn="ctr">
                        <a:lnSpc>
                          <a:spcPct val="100000"/>
                        </a:lnSpc>
                        <a:spcBef>
                          <a:spcPts val="750"/>
                        </a:spcBef>
                      </a:pPr>
                      <a:r>
                        <a:rPr lang="pt-BR" sz="900" b="0" spc="-30" dirty="0">
                          <a:solidFill>
                            <a:schemeClr val="bg1"/>
                          </a:solidFill>
                          <a:latin typeface="Montserrat" panose="00000500000000000000" pitchFamily="2" charset="0"/>
                        </a:rPr>
                        <a:t>1</a:t>
                      </a:r>
                      <a:endParaRPr lang="pt-BR" sz="900" b="0" spc="-30" dirty="0">
                        <a:solidFill>
                          <a:schemeClr val="bg1"/>
                        </a:solidFill>
                        <a:latin typeface="Montserrat" panose="00000500000000000000" pitchFamily="2" charset="0"/>
                        <a:ea typeface="+mn-ea"/>
                        <a:cs typeface="Arial"/>
                      </a:endParaRPr>
                    </a:p>
                  </a:txBody>
                  <a:tcPr anchor="ctr">
                    <a:solidFill>
                      <a:srgbClr val="002776"/>
                    </a:solidFill>
                  </a:tcPr>
                </a:tc>
                <a:extLst>
                  <a:ext uri="{0D108BD9-81ED-4DB2-BD59-A6C34878D82A}">
                    <a16:rowId xmlns:a16="http://schemas.microsoft.com/office/drawing/2014/main" val="2593746801"/>
                  </a:ext>
                </a:extLst>
              </a:tr>
              <a:tr h="370840">
                <a:tc>
                  <a:txBody>
                    <a:bodyPr/>
                    <a:lstStyle/>
                    <a:p>
                      <a:pPr marL="80645">
                        <a:lnSpc>
                          <a:spcPct val="100000"/>
                        </a:lnSpc>
                        <a:spcBef>
                          <a:spcPts val="819"/>
                        </a:spcBef>
                      </a:pPr>
                      <a:r>
                        <a:rPr sz="900" b="0" dirty="0">
                          <a:solidFill>
                            <a:schemeClr val="bg1"/>
                          </a:solidFill>
                          <a:latin typeface="Montserrat" panose="00000500000000000000" pitchFamily="2" charset="0"/>
                        </a:rPr>
                        <a:t>LOS</a:t>
                      </a:r>
                      <a:r>
                        <a:rPr sz="900" b="0" spc="-20" dirty="0">
                          <a:solidFill>
                            <a:schemeClr val="bg1"/>
                          </a:solidFill>
                          <a:latin typeface="Montserrat" panose="00000500000000000000" pitchFamily="2" charset="0"/>
                        </a:rPr>
                        <a:t> </a:t>
                      </a:r>
                      <a:r>
                        <a:rPr sz="900" b="0" dirty="0">
                          <a:solidFill>
                            <a:schemeClr val="bg1"/>
                          </a:solidFill>
                          <a:latin typeface="Montserrat" panose="00000500000000000000" pitchFamily="2" charset="0"/>
                        </a:rPr>
                        <a:t>LAGOS</a:t>
                      </a:r>
                      <a:endParaRPr sz="900" b="0" dirty="0">
                        <a:solidFill>
                          <a:schemeClr val="bg1"/>
                        </a:solidFill>
                        <a:latin typeface="Montserrat" panose="00000500000000000000" pitchFamily="2" charset="0"/>
                        <a:cs typeface="Arial"/>
                      </a:endParaRPr>
                    </a:p>
                  </a:txBody>
                  <a:tcPr marL="0" marR="0" marT="104139" marB="0">
                    <a:solidFill>
                      <a:srgbClr val="002776"/>
                    </a:solidFill>
                  </a:tcPr>
                </a:tc>
                <a:tc>
                  <a:txBody>
                    <a:bodyPr/>
                    <a:lstStyle/>
                    <a:p>
                      <a:pPr marL="58419" algn="ctr">
                        <a:lnSpc>
                          <a:spcPct val="100000"/>
                        </a:lnSpc>
                        <a:spcBef>
                          <a:spcPts val="750"/>
                        </a:spcBef>
                      </a:pPr>
                      <a:r>
                        <a:rPr lang="pt-BR" sz="900" b="0" spc="-30" dirty="0">
                          <a:solidFill>
                            <a:schemeClr val="bg1"/>
                          </a:solidFill>
                          <a:latin typeface="Montserrat" panose="00000500000000000000" pitchFamily="2" charset="0"/>
                        </a:rPr>
                        <a:t>4</a:t>
                      </a:r>
                      <a:endParaRPr lang="pt-BR" sz="900" b="0" spc="-30" dirty="0">
                        <a:solidFill>
                          <a:schemeClr val="bg1"/>
                        </a:solidFill>
                        <a:latin typeface="Montserrat" panose="00000500000000000000" pitchFamily="2" charset="0"/>
                        <a:ea typeface="+mn-ea"/>
                        <a:cs typeface="Arial"/>
                      </a:endParaRPr>
                    </a:p>
                  </a:txBody>
                  <a:tcPr anchor="ctr">
                    <a:solidFill>
                      <a:srgbClr val="002776"/>
                    </a:solidFill>
                  </a:tcPr>
                </a:tc>
                <a:tc>
                  <a:txBody>
                    <a:bodyPr/>
                    <a:lstStyle/>
                    <a:p>
                      <a:pPr marL="58419" algn="ctr">
                        <a:lnSpc>
                          <a:spcPct val="100000"/>
                        </a:lnSpc>
                        <a:spcBef>
                          <a:spcPts val="750"/>
                        </a:spcBef>
                      </a:pPr>
                      <a:r>
                        <a:rPr lang="pt-BR" sz="900" b="0" spc="-30" dirty="0">
                          <a:solidFill>
                            <a:schemeClr val="bg1"/>
                          </a:solidFill>
                          <a:latin typeface="Montserrat" panose="00000500000000000000" pitchFamily="2" charset="0"/>
                        </a:rPr>
                        <a:t>2</a:t>
                      </a:r>
                      <a:endParaRPr lang="pt-BR" sz="900" b="0" spc="-30" dirty="0">
                        <a:solidFill>
                          <a:schemeClr val="bg1"/>
                        </a:solidFill>
                        <a:latin typeface="Montserrat" panose="00000500000000000000" pitchFamily="2" charset="0"/>
                        <a:ea typeface="+mn-ea"/>
                        <a:cs typeface="Arial"/>
                      </a:endParaRPr>
                    </a:p>
                  </a:txBody>
                  <a:tcPr anchor="ctr">
                    <a:solidFill>
                      <a:srgbClr val="002776"/>
                    </a:solidFill>
                  </a:tcPr>
                </a:tc>
                <a:extLst>
                  <a:ext uri="{0D108BD9-81ED-4DB2-BD59-A6C34878D82A}">
                    <a16:rowId xmlns:a16="http://schemas.microsoft.com/office/drawing/2014/main" val="1127204473"/>
                  </a:ext>
                </a:extLst>
              </a:tr>
              <a:tr h="370840">
                <a:tc>
                  <a:txBody>
                    <a:bodyPr/>
                    <a:lstStyle/>
                    <a:p>
                      <a:pPr marL="80645">
                        <a:lnSpc>
                          <a:spcPct val="100000"/>
                        </a:lnSpc>
                        <a:spcBef>
                          <a:spcPts val="955"/>
                        </a:spcBef>
                      </a:pPr>
                      <a:r>
                        <a:rPr sz="900" b="0" spc="-25" dirty="0">
                          <a:solidFill>
                            <a:schemeClr val="bg1"/>
                          </a:solidFill>
                          <a:latin typeface="Montserrat" panose="00000500000000000000" pitchFamily="2" charset="0"/>
                        </a:rPr>
                        <a:t>MAGALLANES</a:t>
                      </a:r>
                      <a:endParaRPr sz="900" b="0" dirty="0">
                        <a:solidFill>
                          <a:schemeClr val="bg1"/>
                        </a:solidFill>
                        <a:latin typeface="Montserrat" panose="00000500000000000000" pitchFamily="2" charset="0"/>
                        <a:cs typeface="Arial"/>
                      </a:endParaRPr>
                    </a:p>
                  </a:txBody>
                  <a:tcPr marL="0" marR="0" marT="121285" marB="0">
                    <a:solidFill>
                      <a:srgbClr val="002776"/>
                    </a:solidFill>
                  </a:tcPr>
                </a:tc>
                <a:tc>
                  <a:txBody>
                    <a:bodyPr/>
                    <a:lstStyle/>
                    <a:p>
                      <a:pPr marL="58419" algn="ctr">
                        <a:lnSpc>
                          <a:spcPct val="100000"/>
                        </a:lnSpc>
                        <a:spcBef>
                          <a:spcPts val="750"/>
                        </a:spcBef>
                      </a:pPr>
                      <a:r>
                        <a:rPr lang="pt-BR" sz="900" b="0" spc="-30" dirty="0">
                          <a:solidFill>
                            <a:schemeClr val="bg1"/>
                          </a:solidFill>
                          <a:latin typeface="Montserrat" panose="00000500000000000000" pitchFamily="2" charset="0"/>
                        </a:rPr>
                        <a:t>1</a:t>
                      </a:r>
                      <a:endParaRPr lang="pt-BR" sz="900" b="0" spc="-30" dirty="0">
                        <a:solidFill>
                          <a:schemeClr val="bg1"/>
                        </a:solidFill>
                        <a:latin typeface="Montserrat" panose="00000500000000000000" pitchFamily="2" charset="0"/>
                        <a:ea typeface="+mn-ea"/>
                        <a:cs typeface="Arial"/>
                      </a:endParaRPr>
                    </a:p>
                  </a:txBody>
                  <a:tcPr anchor="ctr">
                    <a:solidFill>
                      <a:srgbClr val="002776"/>
                    </a:solidFill>
                  </a:tcPr>
                </a:tc>
                <a:tc>
                  <a:txBody>
                    <a:bodyPr/>
                    <a:lstStyle/>
                    <a:p>
                      <a:pPr marL="58419" algn="ctr">
                        <a:lnSpc>
                          <a:spcPct val="100000"/>
                        </a:lnSpc>
                        <a:spcBef>
                          <a:spcPts val="750"/>
                        </a:spcBef>
                      </a:pPr>
                      <a:r>
                        <a:rPr lang="pt-BR" sz="900" b="0" spc="-30" dirty="0">
                          <a:solidFill>
                            <a:schemeClr val="bg1"/>
                          </a:solidFill>
                          <a:latin typeface="Montserrat" panose="00000500000000000000" pitchFamily="2" charset="0"/>
                        </a:rPr>
                        <a:t>0</a:t>
                      </a:r>
                      <a:endParaRPr lang="pt-BR" sz="900" b="0" spc="-30" dirty="0">
                        <a:solidFill>
                          <a:schemeClr val="bg1"/>
                        </a:solidFill>
                        <a:latin typeface="Montserrat" panose="00000500000000000000" pitchFamily="2" charset="0"/>
                        <a:ea typeface="+mn-ea"/>
                        <a:cs typeface="Arial"/>
                      </a:endParaRPr>
                    </a:p>
                  </a:txBody>
                  <a:tcPr anchor="ctr">
                    <a:solidFill>
                      <a:srgbClr val="002776"/>
                    </a:solidFill>
                  </a:tcPr>
                </a:tc>
                <a:extLst>
                  <a:ext uri="{0D108BD9-81ED-4DB2-BD59-A6C34878D82A}">
                    <a16:rowId xmlns:a16="http://schemas.microsoft.com/office/drawing/2014/main" val="2175192932"/>
                  </a:ext>
                </a:extLst>
              </a:tr>
            </a:tbl>
          </a:graphicData>
        </a:graphic>
      </p:graphicFrame>
      <p:sp>
        <p:nvSpPr>
          <p:cNvPr id="42" name="object 22">
            <a:extLst>
              <a:ext uri="{FF2B5EF4-FFF2-40B4-BE49-F238E27FC236}">
                <a16:creationId xmlns:a16="http://schemas.microsoft.com/office/drawing/2014/main" id="{0556CEE2-DA32-7B42-727A-22625943FAEA}"/>
              </a:ext>
            </a:extLst>
          </p:cNvPr>
          <p:cNvSpPr txBox="1"/>
          <p:nvPr/>
        </p:nvSpPr>
        <p:spPr>
          <a:xfrm>
            <a:off x="7874081" y="3223117"/>
            <a:ext cx="4253751" cy="228268"/>
          </a:xfrm>
          <a:prstGeom prst="rect">
            <a:avLst/>
          </a:prstGeom>
        </p:spPr>
        <p:txBody>
          <a:bodyPr vert="horz" wrap="square" lIns="0" tIns="12700" rIns="0" bIns="0" rtlCol="0">
            <a:spAutoFit/>
          </a:bodyPr>
          <a:lstStyle/>
          <a:p>
            <a:pPr marL="12700">
              <a:lnSpc>
                <a:spcPct val="100000"/>
              </a:lnSpc>
              <a:spcBef>
                <a:spcPts val="100"/>
              </a:spcBef>
            </a:pPr>
            <a:r>
              <a:rPr sz="1400" b="1" spc="-10" dirty="0">
                <a:solidFill>
                  <a:srgbClr val="002776"/>
                </a:solidFill>
                <a:latin typeface="Montserrat" panose="00000500000000000000" pitchFamily="2" charset="0"/>
                <a:cs typeface="Arial"/>
              </a:rPr>
              <a:t>DISTRIBUCIÓ</a:t>
            </a:r>
            <a:r>
              <a:rPr sz="1400" b="1" spc="-5" dirty="0">
                <a:solidFill>
                  <a:srgbClr val="002776"/>
                </a:solidFill>
                <a:latin typeface="Montserrat" panose="00000500000000000000" pitchFamily="2" charset="0"/>
                <a:cs typeface="Arial"/>
              </a:rPr>
              <a:t>N</a:t>
            </a:r>
            <a:r>
              <a:rPr sz="1400" b="1" spc="-25" dirty="0">
                <a:solidFill>
                  <a:srgbClr val="002776"/>
                </a:solidFill>
                <a:latin typeface="Montserrat" panose="00000500000000000000" pitchFamily="2" charset="0"/>
                <a:cs typeface="Arial"/>
              </a:rPr>
              <a:t> </a:t>
            </a:r>
            <a:r>
              <a:rPr sz="1400" b="1" spc="-65" dirty="0">
                <a:solidFill>
                  <a:srgbClr val="002776"/>
                </a:solidFill>
                <a:latin typeface="Montserrat" panose="00000500000000000000" pitchFamily="2" charset="0"/>
                <a:cs typeface="Arial"/>
              </a:rPr>
              <a:t>D</a:t>
            </a:r>
            <a:r>
              <a:rPr sz="1400" b="1" spc="-55" dirty="0">
                <a:solidFill>
                  <a:srgbClr val="002776"/>
                </a:solidFill>
                <a:latin typeface="Montserrat" panose="00000500000000000000" pitchFamily="2" charset="0"/>
                <a:cs typeface="Arial"/>
              </a:rPr>
              <a:t>E</a:t>
            </a:r>
            <a:r>
              <a:rPr sz="1400" b="1" spc="-25" dirty="0">
                <a:solidFill>
                  <a:srgbClr val="002776"/>
                </a:solidFill>
                <a:latin typeface="Montserrat" panose="00000500000000000000" pitchFamily="2" charset="0"/>
                <a:cs typeface="Arial"/>
              </a:rPr>
              <a:t> </a:t>
            </a:r>
            <a:r>
              <a:rPr sz="1400" b="1" spc="-60" dirty="0">
                <a:solidFill>
                  <a:srgbClr val="002776"/>
                </a:solidFill>
                <a:latin typeface="Montserrat" panose="00000500000000000000" pitchFamily="2" charset="0"/>
                <a:cs typeface="Arial"/>
              </a:rPr>
              <a:t>LOS</a:t>
            </a:r>
            <a:r>
              <a:rPr sz="1400" b="1" spc="-25" dirty="0">
                <a:solidFill>
                  <a:srgbClr val="002776"/>
                </a:solidFill>
                <a:latin typeface="Montserrat" panose="00000500000000000000" pitchFamily="2" charset="0"/>
                <a:cs typeface="Arial"/>
              </a:rPr>
              <a:t> </a:t>
            </a:r>
            <a:r>
              <a:rPr sz="1400" b="1" spc="-60" dirty="0">
                <a:solidFill>
                  <a:srgbClr val="002776"/>
                </a:solidFill>
                <a:latin typeface="Montserrat" panose="00000500000000000000" pitchFamily="2" charset="0"/>
                <a:cs typeface="Arial"/>
              </a:rPr>
              <a:t>CENTRO</a:t>
            </a:r>
            <a:r>
              <a:rPr sz="1400" b="1" spc="-50" dirty="0">
                <a:solidFill>
                  <a:srgbClr val="002776"/>
                </a:solidFill>
                <a:latin typeface="Montserrat" panose="00000500000000000000" pitchFamily="2" charset="0"/>
                <a:cs typeface="Arial"/>
              </a:rPr>
              <a:t>S</a:t>
            </a:r>
            <a:r>
              <a:rPr sz="1400" b="1" spc="-25" dirty="0">
                <a:solidFill>
                  <a:srgbClr val="002776"/>
                </a:solidFill>
                <a:latin typeface="Montserrat" panose="00000500000000000000" pitchFamily="2" charset="0"/>
                <a:cs typeface="Arial"/>
              </a:rPr>
              <a:t> </a:t>
            </a:r>
            <a:r>
              <a:rPr sz="1400" b="1" spc="-35" dirty="0">
                <a:solidFill>
                  <a:srgbClr val="002776"/>
                </a:solidFill>
                <a:latin typeface="Montserrat" panose="00000500000000000000" pitchFamily="2" charset="0"/>
                <a:cs typeface="Arial"/>
              </a:rPr>
              <a:t>POR</a:t>
            </a:r>
            <a:r>
              <a:rPr sz="1400" b="1" spc="-25" dirty="0">
                <a:solidFill>
                  <a:srgbClr val="002776"/>
                </a:solidFill>
                <a:latin typeface="Montserrat" panose="00000500000000000000" pitchFamily="2" charset="0"/>
                <a:cs typeface="Arial"/>
              </a:rPr>
              <a:t> </a:t>
            </a:r>
            <a:r>
              <a:rPr sz="1400" b="1" spc="-20" dirty="0">
                <a:solidFill>
                  <a:srgbClr val="002776"/>
                </a:solidFill>
                <a:latin typeface="Montserrat" panose="00000500000000000000" pitchFamily="2" charset="0"/>
                <a:cs typeface="Arial"/>
              </a:rPr>
              <a:t>REGIÓN</a:t>
            </a:r>
            <a:endParaRPr sz="1400" dirty="0">
              <a:solidFill>
                <a:srgbClr val="002776"/>
              </a:solidFill>
              <a:latin typeface="Montserrat" panose="00000500000000000000" pitchFamily="2" charset="0"/>
              <a:cs typeface="Arial"/>
            </a:endParaRPr>
          </a:p>
        </p:txBody>
      </p:sp>
      <p:sp>
        <p:nvSpPr>
          <p:cNvPr id="44" name="CaixaDeTexto 43">
            <a:extLst>
              <a:ext uri="{FF2B5EF4-FFF2-40B4-BE49-F238E27FC236}">
                <a16:creationId xmlns:a16="http://schemas.microsoft.com/office/drawing/2014/main" id="{D0FC3DA4-4B8C-648B-2448-70A70E2A3AD7}"/>
              </a:ext>
            </a:extLst>
          </p:cNvPr>
          <p:cNvSpPr txBox="1"/>
          <p:nvPr/>
        </p:nvSpPr>
        <p:spPr>
          <a:xfrm>
            <a:off x="4324350" y="4886878"/>
            <a:ext cx="3375126" cy="1277273"/>
          </a:xfrm>
          <a:prstGeom prst="rect">
            <a:avLst/>
          </a:prstGeom>
          <a:noFill/>
        </p:spPr>
        <p:txBody>
          <a:bodyPr wrap="square" rtlCol="0">
            <a:spAutoFit/>
          </a:bodyPr>
          <a:lstStyle/>
          <a:p>
            <a:pPr algn="just"/>
            <a:r>
              <a:rPr lang="pt-BR" sz="1100" spc="-30" dirty="0">
                <a:solidFill>
                  <a:srgbClr val="002776"/>
                </a:solidFill>
                <a:latin typeface="Montserrat" panose="00000500000000000000" pitchFamily="2" charset="0"/>
                <a:cs typeface="Lucida Sans Unicode"/>
              </a:rPr>
              <a:t>Fuente: </a:t>
            </a:r>
            <a:r>
              <a:rPr lang="es-ES" sz="1100" spc="-30" dirty="0">
                <a:solidFill>
                  <a:srgbClr val="002776"/>
                </a:solidFill>
                <a:latin typeface="Montserrat" panose="00000500000000000000" pitchFamily="2" charset="0"/>
                <a:cs typeface="Lucida Sans Unicode"/>
              </a:rPr>
              <a:t>Estudio: Caracterización y cambios  en la fuerza laboral  actual y futura (2020), realizado por </a:t>
            </a:r>
            <a:r>
              <a:rPr lang="es-ES" sz="1100" spc="-30" dirty="0" err="1">
                <a:solidFill>
                  <a:srgbClr val="002776"/>
                </a:solidFill>
                <a:latin typeface="Montserrat" panose="00000500000000000000" pitchFamily="2" charset="0"/>
                <a:cs typeface="Lucida Sans Unicode"/>
              </a:rPr>
              <a:t>Upskills</a:t>
            </a:r>
            <a:r>
              <a:rPr lang="es-ES" sz="1100" spc="-30" dirty="0">
                <a:solidFill>
                  <a:srgbClr val="002776"/>
                </a:solidFill>
                <a:latin typeface="Montserrat" panose="00000500000000000000" pitchFamily="2" charset="0"/>
                <a:cs typeface="Lucida Sans Unicode"/>
              </a:rPr>
              <a:t>, fue aprobado y financiado por SENCE, por encargo de la Cámara de Centros Comerciales de Chile, contactó a los asociados y a los encargados de la operación de los centros comerciales</a:t>
            </a:r>
            <a:r>
              <a:rPr lang="pt-BR" sz="1100" spc="-30" dirty="0">
                <a:solidFill>
                  <a:srgbClr val="002776"/>
                </a:solidFill>
                <a:latin typeface="Montserrat" panose="00000500000000000000" pitchFamily="2" charset="0"/>
                <a:cs typeface="Lucida Sans Unicode"/>
              </a:rPr>
              <a:t> </a:t>
            </a:r>
          </a:p>
        </p:txBody>
      </p:sp>
      <p:cxnSp>
        <p:nvCxnSpPr>
          <p:cNvPr id="45" name="Conector reto 44">
            <a:extLst>
              <a:ext uri="{FF2B5EF4-FFF2-40B4-BE49-F238E27FC236}">
                <a16:creationId xmlns:a16="http://schemas.microsoft.com/office/drawing/2014/main" id="{01EF834A-7DCB-B9B1-1343-831DF6F6CEE7}"/>
              </a:ext>
            </a:extLst>
          </p:cNvPr>
          <p:cNvCxnSpPr/>
          <p:nvPr/>
        </p:nvCxnSpPr>
        <p:spPr>
          <a:xfrm>
            <a:off x="4324350" y="-665562"/>
            <a:ext cx="0" cy="32766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Retângulo 3">
            <a:extLst>
              <a:ext uri="{FF2B5EF4-FFF2-40B4-BE49-F238E27FC236}">
                <a16:creationId xmlns:a16="http://schemas.microsoft.com/office/drawing/2014/main" id="{F299E037-053E-71F2-4546-7BE0A81931B2}"/>
              </a:ext>
            </a:extLst>
          </p:cNvPr>
          <p:cNvSpPr/>
          <p:nvPr/>
        </p:nvSpPr>
        <p:spPr>
          <a:xfrm>
            <a:off x="0" y="5084498"/>
            <a:ext cx="285829" cy="1240102"/>
          </a:xfrm>
          <a:prstGeom prst="rect">
            <a:avLst/>
          </a:prstGeom>
          <a:solidFill>
            <a:srgbClr val="0039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CaixaDeTexto 7">
            <a:extLst>
              <a:ext uri="{FF2B5EF4-FFF2-40B4-BE49-F238E27FC236}">
                <a16:creationId xmlns:a16="http://schemas.microsoft.com/office/drawing/2014/main" id="{4663DC0F-99CA-ED97-136B-8975484A3A54}"/>
              </a:ext>
            </a:extLst>
          </p:cNvPr>
          <p:cNvSpPr txBox="1"/>
          <p:nvPr/>
        </p:nvSpPr>
        <p:spPr>
          <a:xfrm>
            <a:off x="955300" y="3278070"/>
            <a:ext cx="2288643" cy="1190069"/>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lvl="0" algn="l">
              <a:defRPr/>
            </a:pPr>
            <a:r>
              <a:rPr lang="es-419" sz="4000" b="1" dirty="0">
                <a:solidFill>
                  <a:srgbClr val="0039A6"/>
                </a:solidFill>
                <a:latin typeface="Montserrat" panose="00000500000000000000" pitchFamily="2" charset="0"/>
                <a:cs typeface="Segoe UI" panose="020B0502040204020203" pitchFamily="34" charset="0"/>
              </a:rPr>
              <a:t>Análisis </a:t>
            </a:r>
          </a:p>
          <a:p>
            <a:pPr lvl="0" algn="l">
              <a:defRPr/>
            </a:pPr>
            <a:r>
              <a:rPr lang="es-419" sz="4000" b="1" dirty="0">
                <a:solidFill>
                  <a:srgbClr val="0039A6"/>
                </a:solidFill>
                <a:latin typeface="Montserrat" panose="00000500000000000000" pitchFamily="2" charset="0"/>
                <a:cs typeface="Segoe UI" panose="020B0502040204020203" pitchFamily="34" charset="0"/>
              </a:rPr>
              <a:t>zonal</a:t>
            </a:r>
          </a:p>
        </p:txBody>
      </p:sp>
      <p:sp>
        <p:nvSpPr>
          <p:cNvPr id="9" name="Elipse 8">
            <a:extLst>
              <a:ext uri="{FF2B5EF4-FFF2-40B4-BE49-F238E27FC236}">
                <a16:creationId xmlns:a16="http://schemas.microsoft.com/office/drawing/2014/main" id="{DBD8B26C-ABEB-1F33-4EF4-A9CDDB5B8526}"/>
              </a:ext>
            </a:extLst>
          </p:cNvPr>
          <p:cNvSpPr/>
          <p:nvPr/>
        </p:nvSpPr>
        <p:spPr>
          <a:xfrm>
            <a:off x="657640" y="3797432"/>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10" name="Conector reto 9">
            <a:extLst>
              <a:ext uri="{FF2B5EF4-FFF2-40B4-BE49-F238E27FC236}">
                <a16:creationId xmlns:a16="http://schemas.microsoft.com/office/drawing/2014/main" id="{2418D348-30C3-881C-AEC8-90EE7DEFAB7F}"/>
              </a:ext>
            </a:extLst>
          </p:cNvPr>
          <p:cNvCxnSpPr/>
          <p:nvPr/>
        </p:nvCxnSpPr>
        <p:spPr>
          <a:xfrm>
            <a:off x="733312" y="-916227"/>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Retângulo: Cantos Arredondados 1">
            <a:extLst>
              <a:ext uri="{FF2B5EF4-FFF2-40B4-BE49-F238E27FC236}">
                <a16:creationId xmlns:a16="http://schemas.microsoft.com/office/drawing/2014/main" id="{6AA19CFD-1874-EDA1-E913-42C9FA790865}"/>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90</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3" name="Retângulo: Cantos Arredondados 2">
            <a:hlinkClick r:id="rId3" action="ppaction://hlinksldjump"/>
            <a:extLst>
              <a:ext uri="{FF2B5EF4-FFF2-40B4-BE49-F238E27FC236}">
                <a16:creationId xmlns:a16="http://schemas.microsoft.com/office/drawing/2014/main" id="{6491130F-0E07-7B06-492C-0DA6B53C6D51}"/>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93441897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1" name="Gráfico 110">
            <a:extLst>
              <a:ext uri="{FF2B5EF4-FFF2-40B4-BE49-F238E27FC236}">
                <a16:creationId xmlns:a16="http://schemas.microsoft.com/office/drawing/2014/main" id="{659A2324-02CD-47EC-9302-404D44AC6D2F}"/>
              </a:ext>
            </a:extLst>
          </p:cNvPr>
          <p:cNvGraphicFramePr/>
          <p:nvPr/>
        </p:nvGraphicFramePr>
        <p:xfrm>
          <a:off x="6825344" y="-169862"/>
          <a:ext cx="2834829" cy="3893023"/>
        </p:xfrm>
        <a:graphic>
          <a:graphicData uri="http://schemas.openxmlformats.org/drawingml/2006/chart">
            <c:chart xmlns:c="http://schemas.openxmlformats.org/drawingml/2006/chart" xmlns:r="http://schemas.openxmlformats.org/officeDocument/2006/relationships" r:id="rId2"/>
          </a:graphicData>
        </a:graphic>
      </p:graphicFrame>
      <p:sp>
        <p:nvSpPr>
          <p:cNvPr id="6" name="CaixaDeTexto 5">
            <a:extLst>
              <a:ext uri="{FF2B5EF4-FFF2-40B4-BE49-F238E27FC236}">
                <a16:creationId xmlns:a16="http://schemas.microsoft.com/office/drawing/2014/main" id="{4D070C17-E224-F6AE-42A6-21E2BBDFB6EC}"/>
              </a:ext>
            </a:extLst>
          </p:cNvPr>
          <p:cNvSpPr txBox="1"/>
          <p:nvPr/>
        </p:nvSpPr>
        <p:spPr>
          <a:xfrm>
            <a:off x="911640" y="3489082"/>
            <a:ext cx="5857400" cy="985013"/>
          </a:xfrm>
          <a:prstGeom prst="rect">
            <a:avLst/>
          </a:prstGeom>
          <a:noFill/>
        </p:spPr>
        <p:txBody>
          <a:bodyPr wrap="squar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12700" marR="5080" algn="l">
              <a:lnSpc>
                <a:spcPct val="105100"/>
              </a:lnSpc>
              <a:spcBef>
                <a:spcPts val="30"/>
              </a:spcBef>
            </a:pPr>
            <a:r>
              <a:rPr lang="es-ES" sz="1400" spc="-10" dirty="0">
                <a:solidFill>
                  <a:schemeClr val="tx1"/>
                </a:solidFill>
                <a:latin typeface="Montserrat" panose="00000500000000000000" pitchFamily="2" charset="0"/>
                <a:cs typeface="Lucida Sans Unicode"/>
              </a:rPr>
              <a:t>La </a:t>
            </a:r>
            <a:r>
              <a:rPr lang="es-ES" sz="1400" spc="-30" dirty="0">
                <a:solidFill>
                  <a:schemeClr val="tx1"/>
                </a:solidFill>
                <a:latin typeface="Montserrat" panose="00000500000000000000" pitchFamily="2" charset="0"/>
                <a:cs typeface="Lucida Sans Unicode"/>
              </a:rPr>
              <a:t>tercerización</a:t>
            </a:r>
            <a:r>
              <a:rPr lang="es-ES" sz="1400" spc="-25" dirty="0">
                <a:solidFill>
                  <a:schemeClr val="tx1"/>
                </a:solidFill>
                <a:latin typeface="Montserrat" panose="00000500000000000000" pitchFamily="2" charset="0"/>
                <a:cs typeface="Lucida Sans Unicode"/>
              </a:rPr>
              <a:t> </a:t>
            </a:r>
            <a:r>
              <a:rPr lang="es-ES" sz="1400" spc="-10" dirty="0">
                <a:solidFill>
                  <a:schemeClr val="tx1"/>
                </a:solidFill>
                <a:latin typeface="Montserrat" panose="00000500000000000000" pitchFamily="2" charset="0"/>
                <a:cs typeface="Lucida Sans Unicode"/>
              </a:rPr>
              <a:t>de </a:t>
            </a:r>
            <a:r>
              <a:rPr lang="es-ES" sz="1400" spc="-20" dirty="0">
                <a:solidFill>
                  <a:schemeClr val="tx1"/>
                </a:solidFill>
                <a:latin typeface="Montserrat" panose="00000500000000000000" pitchFamily="2" charset="0"/>
                <a:cs typeface="Lucida Sans Unicode"/>
              </a:rPr>
              <a:t>trabajadores</a:t>
            </a:r>
            <a:r>
              <a:rPr lang="es-ES" sz="1400" spc="-15" dirty="0">
                <a:solidFill>
                  <a:schemeClr val="tx1"/>
                </a:solidFill>
                <a:latin typeface="Montserrat" panose="00000500000000000000" pitchFamily="2" charset="0"/>
                <a:cs typeface="Lucida Sans Unicode"/>
              </a:rPr>
              <a:t> </a:t>
            </a:r>
            <a:r>
              <a:rPr lang="es-ES" sz="1400" spc="-20" dirty="0">
                <a:solidFill>
                  <a:schemeClr val="tx1"/>
                </a:solidFill>
                <a:latin typeface="Montserrat" panose="00000500000000000000" pitchFamily="2" charset="0"/>
                <a:cs typeface="Lucida Sans Unicode"/>
              </a:rPr>
              <a:t>es</a:t>
            </a:r>
            <a:r>
              <a:rPr lang="es-ES" sz="1400" spc="-15" dirty="0">
                <a:solidFill>
                  <a:schemeClr val="tx1"/>
                </a:solidFill>
                <a:latin typeface="Montserrat" panose="00000500000000000000" pitchFamily="2" charset="0"/>
                <a:cs typeface="Lucida Sans Unicode"/>
              </a:rPr>
              <a:t> </a:t>
            </a:r>
            <a:r>
              <a:rPr lang="es-ES" sz="1400" spc="-20" dirty="0">
                <a:solidFill>
                  <a:schemeClr val="tx1"/>
                </a:solidFill>
                <a:latin typeface="Montserrat" panose="00000500000000000000" pitchFamily="2" charset="0"/>
                <a:cs typeface="Lucida Sans Unicode"/>
              </a:rPr>
              <a:t>considerablemente </a:t>
            </a:r>
            <a:r>
              <a:rPr lang="es-ES" sz="1400" spc="-15" dirty="0">
                <a:solidFill>
                  <a:schemeClr val="tx1"/>
                </a:solidFill>
                <a:latin typeface="Montserrat" panose="00000500000000000000" pitchFamily="2" charset="0"/>
                <a:cs typeface="Lucida Sans Unicode"/>
              </a:rPr>
              <a:t> </a:t>
            </a:r>
            <a:r>
              <a:rPr lang="es-ES" sz="1400" spc="-20" dirty="0">
                <a:solidFill>
                  <a:schemeClr val="tx1"/>
                </a:solidFill>
                <a:latin typeface="Montserrat" panose="00000500000000000000" pitchFamily="2" charset="0"/>
                <a:cs typeface="Lucida Sans Unicode"/>
              </a:rPr>
              <a:t>más alta </a:t>
            </a:r>
            <a:r>
              <a:rPr lang="es-ES" sz="1400" spc="-5" dirty="0">
                <a:solidFill>
                  <a:schemeClr val="tx1"/>
                </a:solidFill>
                <a:latin typeface="Montserrat" panose="00000500000000000000" pitchFamily="2" charset="0"/>
                <a:cs typeface="Lucida Sans Unicode"/>
              </a:rPr>
              <a:t>en </a:t>
            </a:r>
            <a:r>
              <a:rPr lang="es-ES" sz="1400" spc="-30" dirty="0">
                <a:solidFill>
                  <a:schemeClr val="tx1"/>
                </a:solidFill>
                <a:latin typeface="Montserrat" panose="00000500000000000000" pitchFamily="2" charset="0"/>
                <a:cs typeface="Lucida Sans Unicode"/>
              </a:rPr>
              <a:t>los malls </a:t>
            </a:r>
            <a:r>
              <a:rPr lang="es-ES" sz="1400" spc="-10" dirty="0">
                <a:solidFill>
                  <a:schemeClr val="tx1"/>
                </a:solidFill>
                <a:latin typeface="Montserrat" panose="00000500000000000000" pitchFamily="2" charset="0"/>
                <a:cs typeface="Lucida Sans Unicode"/>
              </a:rPr>
              <a:t>que </a:t>
            </a:r>
            <a:r>
              <a:rPr lang="es-ES" sz="1400" spc="-5" dirty="0">
                <a:solidFill>
                  <a:schemeClr val="tx1"/>
                </a:solidFill>
                <a:latin typeface="Montserrat" panose="00000500000000000000" pitchFamily="2" charset="0"/>
                <a:cs typeface="Lucida Sans Unicode"/>
              </a:rPr>
              <a:t>en </a:t>
            </a:r>
            <a:r>
              <a:rPr lang="es-ES" sz="1400" spc="-25" dirty="0">
                <a:solidFill>
                  <a:schemeClr val="tx1"/>
                </a:solidFill>
                <a:latin typeface="Montserrat" panose="00000500000000000000" pitchFamily="2" charset="0"/>
                <a:cs typeface="Lucida Sans Unicode"/>
              </a:rPr>
              <a:t>el </a:t>
            </a:r>
            <a:r>
              <a:rPr lang="es-ES" sz="1400" spc="-20" dirty="0">
                <a:solidFill>
                  <a:schemeClr val="tx1"/>
                </a:solidFill>
                <a:latin typeface="Montserrat" panose="00000500000000000000" pitchFamily="2" charset="0"/>
                <a:cs typeface="Lucida Sans Unicode"/>
              </a:rPr>
              <a:t>resto </a:t>
            </a:r>
            <a:r>
              <a:rPr lang="es-ES" sz="1400" spc="-10" dirty="0">
                <a:solidFill>
                  <a:schemeClr val="tx1"/>
                </a:solidFill>
                <a:latin typeface="Montserrat" panose="00000500000000000000" pitchFamily="2" charset="0"/>
                <a:cs typeface="Lucida Sans Unicode"/>
              </a:rPr>
              <a:t>de </a:t>
            </a:r>
            <a:r>
              <a:rPr lang="es-ES" sz="1400" spc="-30" dirty="0">
                <a:solidFill>
                  <a:schemeClr val="tx1"/>
                </a:solidFill>
                <a:latin typeface="Montserrat" panose="00000500000000000000" pitchFamily="2" charset="0"/>
                <a:cs typeface="Lucida Sans Unicode"/>
              </a:rPr>
              <a:t>los </a:t>
            </a:r>
            <a:r>
              <a:rPr lang="es-ES" sz="1400" spc="-15" dirty="0">
                <a:solidFill>
                  <a:schemeClr val="tx1"/>
                </a:solidFill>
                <a:latin typeface="Montserrat" panose="00000500000000000000" pitchFamily="2" charset="0"/>
                <a:cs typeface="Lucida Sans Unicode"/>
              </a:rPr>
              <a:t>formatos </a:t>
            </a:r>
            <a:r>
              <a:rPr lang="es-ES" sz="1400" spc="-10" dirty="0">
                <a:solidFill>
                  <a:schemeClr val="tx1"/>
                </a:solidFill>
                <a:latin typeface="Montserrat" panose="00000500000000000000" pitchFamily="2" charset="0"/>
                <a:cs typeface="Lucida Sans Unicode"/>
              </a:rPr>
              <a:t>de </a:t>
            </a:r>
            <a:r>
              <a:rPr lang="es-ES" sz="1400" spc="-5" dirty="0">
                <a:solidFill>
                  <a:schemeClr val="tx1"/>
                </a:solidFill>
                <a:latin typeface="Montserrat" panose="00000500000000000000" pitchFamily="2" charset="0"/>
                <a:cs typeface="Lucida Sans Unicode"/>
              </a:rPr>
              <a:t> </a:t>
            </a:r>
            <a:r>
              <a:rPr lang="es-ES" sz="1400" spc="-25" dirty="0">
                <a:solidFill>
                  <a:schemeClr val="tx1"/>
                </a:solidFill>
                <a:latin typeface="Montserrat" panose="00000500000000000000" pitchFamily="2" charset="0"/>
                <a:cs typeface="Lucida Sans Unicode"/>
              </a:rPr>
              <a:t>centros </a:t>
            </a:r>
            <a:r>
              <a:rPr lang="es-ES" sz="1400" spc="-30" dirty="0">
                <a:solidFill>
                  <a:schemeClr val="tx1"/>
                </a:solidFill>
                <a:latin typeface="Montserrat" panose="00000500000000000000" pitchFamily="2" charset="0"/>
                <a:cs typeface="Lucida Sans Unicode"/>
              </a:rPr>
              <a:t>comerciales, </a:t>
            </a:r>
            <a:r>
              <a:rPr lang="es-ES" sz="1400" spc="-10" dirty="0">
                <a:solidFill>
                  <a:schemeClr val="tx1"/>
                </a:solidFill>
                <a:latin typeface="Montserrat" panose="00000500000000000000" pitchFamily="2" charset="0"/>
                <a:cs typeface="Lucida Sans Unicode"/>
              </a:rPr>
              <a:t>probablemente </a:t>
            </a:r>
            <a:r>
              <a:rPr lang="es-ES" sz="1400" spc="-20" dirty="0">
                <a:solidFill>
                  <a:schemeClr val="tx1"/>
                </a:solidFill>
                <a:latin typeface="Montserrat" panose="00000500000000000000" pitchFamily="2" charset="0"/>
                <a:cs typeface="Lucida Sans Unicode"/>
              </a:rPr>
              <a:t>debido </a:t>
            </a:r>
            <a:r>
              <a:rPr lang="es-ES" sz="1400" spc="-25" dirty="0">
                <a:solidFill>
                  <a:schemeClr val="tx1"/>
                </a:solidFill>
                <a:latin typeface="Montserrat" panose="00000500000000000000" pitchFamily="2" charset="0"/>
                <a:cs typeface="Lucida Sans Unicode"/>
              </a:rPr>
              <a:t>al </a:t>
            </a:r>
            <a:r>
              <a:rPr lang="es-ES" sz="1400" spc="-15" dirty="0">
                <a:solidFill>
                  <a:schemeClr val="tx1"/>
                </a:solidFill>
                <a:latin typeface="Montserrat" panose="00000500000000000000" pitchFamily="2" charset="0"/>
                <a:cs typeface="Lucida Sans Unicode"/>
              </a:rPr>
              <a:t>tamaño </a:t>
            </a:r>
            <a:r>
              <a:rPr lang="es-ES" sz="1400" spc="-25" dirty="0">
                <a:solidFill>
                  <a:schemeClr val="tx1"/>
                </a:solidFill>
                <a:latin typeface="Montserrat" panose="00000500000000000000" pitchFamily="2" charset="0"/>
                <a:cs typeface="Lucida Sans Unicode"/>
              </a:rPr>
              <a:t>y </a:t>
            </a:r>
            <a:r>
              <a:rPr lang="es-ES" sz="1400" spc="-20" dirty="0">
                <a:solidFill>
                  <a:schemeClr val="tx1"/>
                </a:solidFill>
                <a:latin typeface="Montserrat" panose="00000500000000000000" pitchFamily="2" charset="0"/>
                <a:cs typeface="Lucida Sans Unicode"/>
              </a:rPr>
              <a:t> </a:t>
            </a:r>
            <a:r>
              <a:rPr lang="es-ES" sz="1400" spc="-30" dirty="0">
                <a:solidFill>
                  <a:schemeClr val="tx1"/>
                </a:solidFill>
                <a:latin typeface="Montserrat" panose="00000500000000000000" pitchFamily="2" charset="0"/>
                <a:cs typeface="Lucida Sans Unicode"/>
              </a:rPr>
              <a:t>complejidad</a:t>
            </a:r>
            <a:r>
              <a:rPr lang="es-ES" sz="1400" spc="-100" dirty="0">
                <a:solidFill>
                  <a:schemeClr val="tx1"/>
                </a:solidFill>
                <a:latin typeface="Montserrat" panose="00000500000000000000" pitchFamily="2" charset="0"/>
                <a:cs typeface="Lucida Sans Unicode"/>
              </a:rPr>
              <a:t> </a:t>
            </a:r>
            <a:r>
              <a:rPr lang="es-ES" sz="1400" spc="-10" dirty="0">
                <a:solidFill>
                  <a:schemeClr val="tx1"/>
                </a:solidFill>
                <a:latin typeface="Montserrat" panose="00000500000000000000" pitchFamily="2" charset="0"/>
                <a:cs typeface="Lucida Sans Unicode"/>
              </a:rPr>
              <a:t>de</a:t>
            </a:r>
            <a:r>
              <a:rPr lang="es-ES" sz="1400" spc="-95" dirty="0">
                <a:solidFill>
                  <a:schemeClr val="tx1"/>
                </a:solidFill>
                <a:latin typeface="Montserrat" panose="00000500000000000000" pitchFamily="2" charset="0"/>
                <a:cs typeface="Lucida Sans Unicode"/>
              </a:rPr>
              <a:t> </a:t>
            </a:r>
            <a:r>
              <a:rPr lang="es-ES" sz="1400" spc="-25" dirty="0">
                <a:solidFill>
                  <a:schemeClr val="tx1"/>
                </a:solidFill>
                <a:latin typeface="Montserrat" panose="00000500000000000000" pitchFamily="2" charset="0"/>
                <a:cs typeface="Lucida Sans Unicode"/>
              </a:rPr>
              <a:t>su</a:t>
            </a:r>
            <a:r>
              <a:rPr lang="es-ES" sz="1400" spc="-95" dirty="0">
                <a:solidFill>
                  <a:schemeClr val="tx1"/>
                </a:solidFill>
                <a:latin typeface="Montserrat" panose="00000500000000000000" pitchFamily="2" charset="0"/>
                <a:cs typeface="Lucida Sans Unicode"/>
              </a:rPr>
              <a:t> </a:t>
            </a:r>
            <a:r>
              <a:rPr lang="es-ES" sz="1400" spc="-20" dirty="0">
                <a:solidFill>
                  <a:schemeClr val="tx1"/>
                </a:solidFill>
                <a:latin typeface="Montserrat" panose="00000500000000000000" pitchFamily="2" charset="0"/>
                <a:cs typeface="Lucida Sans Unicode"/>
              </a:rPr>
              <a:t>infraestructura,</a:t>
            </a:r>
            <a:r>
              <a:rPr lang="es-ES" sz="1400" spc="-95" dirty="0">
                <a:solidFill>
                  <a:schemeClr val="tx1"/>
                </a:solidFill>
                <a:latin typeface="Montserrat" panose="00000500000000000000" pitchFamily="2" charset="0"/>
                <a:cs typeface="Lucida Sans Unicode"/>
              </a:rPr>
              <a:t> </a:t>
            </a:r>
            <a:r>
              <a:rPr lang="es-ES" sz="1400" spc="-30" dirty="0">
                <a:solidFill>
                  <a:schemeClr val="tx1"/>
                </a:solidFill>
                <a:latin typeface="Montserrat" panose="00000500000000000000" pitchFamily="2" charset="0"/>
                <a:cs typeface="Lucida Sans Unicode"/>
              </a:rPr>
              <a:t>así</a:t>
            </a:r>
            <a:r>
              <a:rPr lang="es-ES" sz="1400" spc="-95" dirty="0">
                <a:solidFill>
                  <a:schemeClr val="tx1"/>
                </a:solidFill>
                <a:latin typeface="Montserrat" panose="00000500000000000000" pitchFamily="2" charset="0"/>
                <a:cs typeface="Lucida Sans Unicode"/>
              </a:rPr>
              <a:t> </a:t>
            </a:r>
            <a:r>
              <a:rPr lang="es-ES" sz="1400" spc="-25" dirty="0">
                <a:solidFill>
                  <a:schemeClr val="tx1"/>
                </a:solidFill>
                <a:latin typeface="Montserrat" panose="00000500000000000000" pitchFamily="2" charset="0"/>
                <a:cs typeface="Lucida Sans Unicode"/>
              </a:rPr>
              <a:t>como</a:t>
            </a:r>
            <a:r>
              <a:rPr lang="es-ES" sz="1400" spc="-95" dirty="0">
                <a:solidFill>
                  <a:schemeClr val="tx1"/>
                </a:solidFill>
                <a:latin typeface="Montserrat" panose="00000500000000000000" pitchFamily="2" charset="0"/>
                <a:cs typeface="Lucida Sans Unicode"/>
              </a:rPr>
              <a:t> </a:t>
            </a:r>
            <a:r>
              <a:rPr lang="es-ES" sz="1400" dirty="0">
                <a:solidFill>
                  <a:schemeClr val="tx1"/>
                </a:solidFill>
                <a:latin typeface="Montserrat" panose="00000500000000000000" pitchFamily="2" charset="0"/>
                <a:cs typeface="Lucida Sans Unicode"/>
              </a:rPr>
              <a:t>a</a:t>
            </a:r>
            <a:r>
              <a:rPr lang="es-ES" sz="1400" spc="-95" dirty="0">
                <a:solidFill>
                  <a:schemeClr val="tx1"/>
                </a:solidFill>
                <a:latin typeface="Montserrat" panose="00000500000000000000" pitchFamily="2" charset="0"/>
                <a:cs typeface="Lucida Sans Unicode"/>
              </a:rPr>
              <a:t> </a:t>
            </a:r>
            <a:r>
              <a:rPr lang="es-ES" sz="1400" spc="-20" dirty="0">
                <a:solidFill>
                  <a:schemeClr val="tx1"/>
                </a:solidFill>
                <a:latin typeface="Montserrat" panose="00000500000000000000" pitchFamily="2" charset="0"/>
                <a:cs typeface="Lucida Sans Unicode"/>
              </a:rPr>
              <a:t>la</a:t>
            </a:r>
            <a:r>
              <a:rPr lang="es-ES" sz="1400" spc="-95" dirty="0">
                <a:solidFill>
                  <a:schemeClr val="tx1"/>
                </a:solidFill>
                <a:latin typeface="Montserrat" panose="00000500000000000000" pitchFamily="2" charset="0"/>
                <a:cs typeface="Lucida Sans Unicode"/>
              </a:rPr>
              <a:t> </a:t>
            </a:r>
            <a:r>
              <a:rPr lang="es-ES" sz="1400" spc="-20" dirty="0">
                <a:solidFill>
                  <a:schemeClr val="tx1"/>
                </a:solidFill>
                <a:latin typeface="Montserrat" panose="00000500000000000000" pitchFamily="2" charset="0"/>
                <a:cs typeface="Lucida Sans Unicode"/>
              </a:rPr>
              <a:t>diversidad </a:t>
            </a:r>
            <a:r>
              <a:rPr lang="es-ES" sz="1400" spc="-335" dirty="0">
                <a:solidFill>
                  <a:schemeClr val="tx1"/>
                </a:solidFill>
                <a:latin typeface="Montserrat" panose="00000500000000000000" pitchFamily="2" charset="0"/>
                <a:cs typeface="Lucida Sans Unicode"/>
              </a:rPr>
              <a:t> </a:t>
            </a:r>
            <a:r>
              <a:rPr lang="es-ES" sz="1400" spc="-10" dirty="0">
                <a:solidFill>
                  <a:schemeClr val="tx1"/>
                </a:solidFill>
                <a:latin typeface="Montserrat" panose="00000500000000000000" pitchFamily="2" charset="0"/>
                <a:cs typeface="Lucida Sans Unicode"/>
              </a:rPr>
              <a:t>de</a:t>
            </a:r>
            <a:r>
              <a:rPr lang="es-ES" sz="1400" spc="-65" dirty="0">
                <a:solidFill>
                  <a:schemeClr val="tx1"/>
                </a:solidFill>
                <a:latin typeface="Montserrat" panose="00000500000000000000" pitchFamily="2" charset="0"/>
                <a:cs typeface="Lucida Sans Unicode"/>
              </a:rPr>
              <a:t> </a:t>
            </a:r>
            <a:r>
              <a:rPr lang="es-ES" sz="1400" spc="-30" dirty="0">
                <a:solidFill>
                  <a:schemeClr val="tx1"/>
                </a:solidFill>
                <a:latin typeface="Montserrat" panose="00000500000000000000" pitchFamily="2" charset="0"/>
                <a:cs typeface="Lucida Sans Unicode"/>
              </a:rPr>
              <a:t>servicios</a:t>
            </a:r>
            <a:r>
              <a:rPr lang="es-ES" sz="1400" spc="-65" dirty="0">
                <a:solidFill>
                  <a:schemeClr val="tx1"/>
                </a:solidFill>
                <a:latin typeface="Montserrat" panose="00000500000000000000" pitchFamily="2" charset="0"/>
                <a:cs typeface="Lucida Sans Unicode"/>
              </a:rPr>
              <a:t> </a:t>
            </a:r>
            <a:r>
              <a:rPr lang="es-ES" sz="1400" spc="-10" dirty="0">
                <a:solidFill>
                  <a:schemeClr val="tx1"/>
                </a:solidFill>
                <a:latin typeface="Montserrat" panose="00000500000000000000" pitchFamily="2" charset="0"/>
                <a:cs typeface="Lucida Sans Unicode"/>
              </a:rPr>
              <a:t>que</a:t>
            </a:r>
            <a:r>
              <a:rPr lang="es-ES" sz="1400" spc="-65" dirty="0">
                <a:solidFill>
                  <a:schemeClr val="tx1"/>
                </a:solidFill>
                <a:latin typeface="Montserrat" panose="00000500000000000000" pitchFamily="2" charset="0"/>
                <a:cs typeface="Lucida Sans Unicode"/>
              </a:rPr>
              <a:t> </a:t>
            </a:r>
            <a:r>
              <a:rPr lang="es-ES" sz="1400" spc="-20" dirty="0">
                <a:solidFill>
                  <a:schemeClr val="tx1"/>
                </a:solidFill>
                <a:latin typeface="Montserrat" panose="00000500000000000000" pitchFamily="2" charset="0"/>
                <a:cs typeface="Lucida Sans Unicode"/>
              </a:rPr>
              <a:t>ofrecen.</a:t>
            </a:r>
            <a:endParaRPr lang="es-ES" sz="1400" dirty="0">
              <a:solidFill>
                <a:schemeClr val="tx1"/>
              </a:solidFill>
              <a:latin typeface="Montserrat" panose="00000500000000000000" pitchFamily="2" charset="0"/>
              <a:cs typeface="Lucida Sans Unicode"/>
            </a:endParaRPr>
          </a:p>
        </p:txBody>
      </p:sp>
      <p:sp>
        <p:nvSpPr>
          <p:cNvPr id="12" name="CaixaDeTexto 11">
            <a:extLst>
              <a:ext uri="{FF2B5EF4-FFF2-40B4-BE49-F238E27FC236}">
                <a16:creationId xmlns:a16="http://schemas.microsoft.com/office/drawing/2014/main" id="{1CAE0F1D-2FE5-FD1A-5D60-3C36D1A54DCA}"/>
              </a:ext>
            </a:extLst>
          </p:cNvPr>
          <p:cNvSpPr txBox="1"/>
          <p:nvPr/>
        </p:nvSpPr>
        <p:spPr>
          <a:xfrm>
            <a:off x="882914" y="2136584"/>
            <a:ext cx="4730782" cy="1312988"/>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lvl="0" algn="l">
              <a:defRPr/>
            </a:pPr>
            <a:r>
              <a:rPr lang="es-419" sz="4400" b="1" dirty="0">
                <a:solidFill>
                  <a:srgbClr val="0039A6"/>
                </a:solidFill>
                <a:latin typeface="Montserrat" panose="00000500000000000000" pitchFamily="2" charset="0"/>
                <a:cs typeface="Segoe UI" panose="020B0502040204020203" pitchFamily="34" charset="0"/>
              </a:rPr>
              <a:t>Universo </a:t>
            </a:r>
          </a:p>
          <a:p>
            <a:pPr lvl="0" algn="l">
              <a:defRPr/>
            </a:pPr>
            <a:r>
              <a:rPr lang="es-419" sz="4400" b="1" dirty="0">
                <a:solidFill>
                  <a:srgbClr val="0039A6"/>
                </a:solidFill>
                <a:latin typeface="Montserrat" panose="00000500000000000000" pitchFamily="2" charset="0"/>
                <a:cs typeface="Segoe UI" panose="020B0502040204020203" pitchFamily="34" charset="0"/>
              </a:rPr>
              <a:t>de trabajadores</a:t>
            </a:r>
            <a:endParaRPr kumimoji="0" lang="es-419" sz="4400" b="1" i="0" u="none" strike="noStrike" kern="1200" cap="none" spc="0" normalizeH="0" baseline="0" dirty="0">
              <a:ln>
                <a:noFill/>
              </a:ln>
              <a:solidFill>
                <a:srgbClr val="0039A6"/>
              </a:solidFill>
              <a:effectLst/>
              <a:uLnTx/>
              <a:uFillTx/>
              <a:latin typeface="Bebas Neue" panose="00000500000000000000" pitchFamily="2" charset="0"/>
              <a:cs typeface="Segoe UI" panose="020B0502040204020203" pitchFamily="34" charset="0"/>
            </a:endParaRPr>
          </a:p>
        </p:txBody>
      </p:sp>
      <p:cxnSp>
        <p:nvCxnSpPr>
          <p:cNvPr id="15" name="Conector reto 14">
            <a:extLst>
              <a:ext uri="{FF2B5EF4-FFF2-40B4-BE49-F238E27FC236}">
                <a16:creationId xmlns:a16="http://schemas.microsoft.com/office/drawing/2014/main" id="{2E4EF0A2-2300-3738-D680-904B8AFDAF3F}"/>
              </a:ext>
            </a:extLst>
          </p:cNvPr>
          <p:cNvCxnSpPr/>
          <p:nvPr/>
        </p:nvCxnSpPr>
        <p:spPr>
          <a:xfrm>
            <a:off x="733312" y="-2071927"/>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Elipse 15">
            <a:extLst>
              <a:ext uri="{FF2B5EF4-FFF2-40B4-BE49-F238E27FC236}">
                <a16:creationId xmlns:a16="http://schemas.microsoft.com/office/drawing/2014/main" id="{D1C7B19A-FB8E-ABF5-3FBC-2167ECA064B5}"/>
              </a:ext>
            </a:extLst>
          </p:cNvPr>
          <p:cNvSpPr/>
          <p:nvPr/>
        </p:nvSpPr>
        <p:spPr>
          <a:xfrm>
            <a:off x="657640" y="2641732"/>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pic>
        <p:nvPicPr>
          <p:cNvPr id="2" name="Imagem 1" descr="Forma&#10;&#10;Descrição gerada automaticamente">
            <a:extLst>
              <a:ext uri="{FF2B5EF4-FFF2-40B4-BE49-F238E27FC236}">
                <a16:creationId xmlns:a16="http://schemas.microsoft.com/office/drawing/2014/main" id="{DB27099D-0A8C-D8F7-8059-C45DA8817670}"/>
              </a:ext>
            </a:extLst>
          </p:cNvPr>
          <p:cNvPicPr>
            <a:picLocks noChangeAspect="1"/>
          </p:cNvPicPr>
          <p:nvPr/>
        </p:nvPicPr>
        <p:blipFill rotWithShape="1">
          <a:blip r:embed="rId3">
            <a:extLst>
              <a:ext uri="{28A0092B-C50C-407E-A947-70E740481C1C}">
                <a14:useLocalDpi xmlns:a14="http://schemas.microsoft.com/office/drawing/2010/main" val="0"/>
              </a:ext>
            </a:extLst>
          </a:blip>
          <a:srcRect t="27286" b="38269"/>
          <a:stretch/>
        </p:blipFill>
        <p:spPr>
          <a:xfrm rot="16200000">
            <a:off x="-3173338" y="3173337"/>
            <a:ext cx="6858001" cy="511325"/>
          </a:xfrm>
          <a:prstGeom prst="rect">
            <a:avLst/>
          </a:prstGeom>
        </p:spPr>
      </p:pic>
      <p:sp>
        <p:nvSpPr>
          <p:cNvPr id="3" name="object 21">
            <a:extLst>
              <a:ext uri="{FF2B5EF4-FFF2-40B4-BE49-F238E27FC236}">
                <a16:creationId xmlns:a16="http://schemas.microsoft.com/office/drawing/2014/main" id="{88928FAC-77FA-079A-CC4A-803578CB7B24}"/>
              </a:ext>
            </a:extLst>
          </p:cNvPr>
          <p:cNvSpPr txBox="1"/>
          <p:nvPr/>
        </p:nvSpPr>
        <p:spPr>
          <a:xfrm>
            <a:off x="7621765" y="1290325"/>
            <a:ext cx="3927976" cy="751488"/>
          </a:xfrm>
          <a:prstGeom prst="rect">
            <a:avLst/>
          </a:prstGeom>
        </p:spPr>
        <p:txBody>
          <a:bodyPr vert="horz" wrap="square" lIns="0" tIns="12700" rIns="0" bIns="0" rtlCol="0">
            <a:spAutoFit/>
          </a:bodyPr>
          <a:lstStyle/>
          <a:p>
            <a:pPr marL="12700">
              <a:lnSpc>
                <a:spcPct val="100000"/>
              </a:lnSpc>
              <a:spcBef>
                <a:spcPts val="100"/>
              </a:spcBef>
            </a:pPr>
            <a:r>
              <a:rPr sz="2400" b="1" spc="30" dirty="0">
                <a:solidFill>
                  <a:srgbClr val="C00000"/>
                </a:solidFill>
                <a:latin typeface="Montserrat" panose="00000500000000000000" pitchFamily="2" charset="0"/>
                <a:cs typeface="Arial"/>
              </a:rPr>
              <a:t>Total</a:t>
            </a:r>
            <a:r>
              <a:rPr sz="2400" b="1" spc="-25" dirty="0">
                <a:solidFill>
                  <a:srgbClr val="C00000"/>
                </a:solidFill>
                <a:latin typeface="Montserrat" panose="00000500000000000000" pitchFamily="2" charset="0"/>
                <a:cs typeface="Arial"/>
              </a:rPr>
              <a:t> </a:t>
            </a:r>
            <a:r>
              <a:rPr sz="2400" b="1" spc="30" dirty="0">
                <a:solidFill>
                  <a:srgbClr val="C00000"/>
                </a:solidFill>
                <a:latin typeface="Montserrat" panose="00000500000000000000" pitchFamily="2" charset="0"/>
                <a:cs typeface="Arial"/>
              </a:rPr>
              <a:t>de</a:t>
            </a:r>
            <a:r>
              <a:rPr sz="2400" b="1" spc="-20" dirty="0">
                <a:solidFill>
                  <a:srgbClr val="C00000"/>
                </a:solidFill>
                <a:latin typeface="Montserrat" panose="00000500000000000000" pitchFamily="2" charset="0"/>
                <a:cs typeface="Arial"/>
              </a:rPr>
              <a:t> </a:t>
            </a:r>
            <a:r>
              <a:rPr sz="2400" b="1" spc="35" dirty="0">
                <a:solidFill>
                  <a:srgbClr val="C00000"/>
                </a:solidFill>
                <a:latin typeface="Montserrat" panose="00000500000000000000" pitchFamily="2" charset="0"/>
                <a:cs typeface="Arial"/>
              </a:rPr>
              <a:t>trabajadores</a:t>
            </a:r>
            <a:r>
              <a:rPr sz="2400" b="1" spc="-20" dirty="0">
                <a:solidFill>
                  <a:srgbClr val="C00000"/>
                </a:solidFill>
                <a:latin typeface="Montserrat" panose="00000500000000000000" pitchFamily="2" charset="0"/>
                <a:cs typeface="Arial"/>
              </a:rPr>
              <a:t> </a:t>
            </a:r>
            <a:r>
              <a:rPr sz="2400" b="1" spc="45" dirty="0">
                <a:solidFill>
                  <a:srgbClr val="C00000"/>
                </a:solidFill>
                <a:latin typeface="Montserrat" panose="00000500000000000000" pitchFamily="2" charset="0"/>
                <a:cs typeface="Arial"/>
              </a:rPr>
              <a:t>en</a:t>
            </a:r>
            <a:r>
              <a:rPr sz="2400" b="1" spc="-25" dirty="0">
                <a:solidFill>
                  <a:srgbClr val="C00000"/>
                </a:solidFill>
                <a:latin typeface="Montserrat" panose="00000500000000000000" pitchFamily="2" charset="0"/>
                <a:cs typeface="Arial"/>
              </a:rPr>
              <a:t> </a:t>
            </a:r>
            <a:r>
              <a:rPr sz="2400" b="1" spc="10" dirty="0">
                <a:solidFill>
                  <a:srgbClr val="C00000"/>
                </a:solidFill>
                <a:latin typeface="Montserrat" panose="00000500000000000000" pitchFamily="2" charset="0"/>
                <a:cs typeface="Arial"/>
              </a:rPr>
              <a:t>Centros</a:t>
            </a:r>
            <a:r>
              <a:rPr sz="2400" b="1" spc="-20" dirty="0">
                <a:solidFill>
                  <a:srgbClr val="C00000"/>
                </a:solidFill>
                <a:latin typeface="Montserrat" panose="00000500000000000000" pitchFamily="2" charset="0"/>
                <a:cs typeface="Arial"/>
              </a:rPr>
              <a:t> </a:t>
            </a:r>
            <a:r>
              <a:rPr sz="2400" b="1" spc="10" dirty="0">
                <a:solidFill>
                  <a:srgbClr val="C00000"/>
                </a:solidFill>
                <a:latin typeface="Montserrat" panose="00000500000000000000" pitchFamily="2" charset="0"/>
                <a:cs typeface="Arial"/>
              </a:rPr>
              <a:t>Comerciales</a:t>
            </a:r>
            <a:endParaRPr sz="2400" dirty="0">
              <a:solidFill>
                <a:srgbClr val="C00000"/>
              </a:solidFill>
              <a:latin typeface="Montserrat" panose="00000500000000000000" pitchFamily="2" charset="0"/>
              <a:cs typeface="Arial"/>
            </a:endParaRPr>
          </a:p>
        </p:txBody>
      </p:sp>
      <p:sp>
        <p:nvSpPr>
          <p:cNvPr id="20" name="object 66">
            <a:extLst>
              <a:ext uri="{FF2B5EF4-FFF2-40B4-BE49-F238E27FC236}">
                <a16:creationId xmlns:a16="http://schemas.microsoft.com/office/drawing/2014/main" id="{C690CD02-55B6-9A9E-3331-F4EB7B7D95FF}"/>
              </a:ext>
            </a:extLst>
          </p:cNvPr>
          <p:cNvSpPr txBox="1"/>
          <p:nvPr/>
        </p:nvSpPr>
        <p:spPr>
          <a:xfrm>
            <a:off x="7621765" y="2057497"/>
            <a:ext cx="1461770" cy="574040"/>
          </a:xfrm>
          <a:prstGeom prst="rect">
            <a:avLst/>
          </a:prstGeom>
        </p:spPr>
        <p:txBody>
          <a:bodyPr vert="horz" wrap="square" lIns="0" tIns="12700" rIns="0" bIns="0" rtlCol="0">
            <a:spAutoFit/>
          </a:bodyPr>
          <a:lstStyle/>
          <a:p>
            <a:pPr marL="12700">
              <a:lnSpc>
                <a:spcPct val="100000"/>
              </a:lnSpc>
              <a:spcBef>
                <a:spcPts val="100"/>
              </a:spcBef>
            </a:pPr>
            <a:r>
              <a:rPr lang="pt-BR" sz="3600" b="1" spc="45" dirty="0">
                <a:solidFill>
                  <a:srgbClr val="0039A6"/>
                </a:solidFill>
                <a:latin typeface="Montserrat" panose="00000500000000000000" pitchFamily="2" charset="0"/>
                <a:cs typeface="Arial"/>
              </a:rPr>
              <a:t>8</a:t>
            </a:r>
            <a:r>
              <a:rPr sz="3600" b="1" spc="45" dirty="0">
                <a:solidFill>
                  <a:srgbClr val="0039A6"/>
                </a:solidFill>
                <a:latin typeface="Montserrat" panose="00000500000000000000" pitchFamily="2" charset="0"/>
                <a:cs typeface="Arial"/>
              </a:rPr>
              <a:t>.</a:t>
            </a:r>
            <a:r>
              <a:rPr lang="pt-BR" sz="3600" b="1" spc="45" dirty="0">
                <a:solidFill>
                  <a:srgbClr val="0039A6"/>
                </a:solidFill>
                <a:latin typeface="Montserrat" panose="00000500000000000000" pitchFamily="2" charset="0"/>
                <a:cs typeface="Arial"/>
              </a:rPr>
              <a:t>574</a:t>
            </a:r>
            <a:endParaRPr sz="3600" dirty="0">
              <a:solidFill>
                <a:srgbClr val="0039A6"/>
              </a:solidFill>
              <a:latin typeface="Montserrat" panose="00000500000000000000" pitchFamily="2" charset="0"/>
              <a:cs typeface="Arial"/>
            </a:endParaRPr>
          </a:p>
        </p:txBody>
      </p:sp>
      <p:cxnSp>
        <p:nvCxnSpPr>
          <p:cNvPr id="22" name="Conector reto 21">
            <a:extLst>
              <a:ext uri="{FF2B5EF4-FFF2-40B4-BE49-F238E27FC236}">
                <a16:creationId xmlns:a16="http://schemas.microsoft.com/office/drawing/2014/main" id="{FEB506D4-69FE-C6B5-2F7D-C660FC5FA9B5}"/>
              </a:ext>
            </a:extLst>
          </p:cNvPr>
          <p:cNvCxnSpPr>
            <a:cxnSpLocks/>
          </p:cNvCxnSpPr>
          <p:nvPr/>
        </p:nvCxnSpPr>
        <p:spPr>
          <a:xfrm>
            <a:off x="7229363" y="-132080"/>
            <a:ext cx="0" cy="725678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Elipse 23">
            <a:extLst>
              <a:ext uri="{FF2B5EF4-FFF2-40B4-BE49-F238E27FC236}">
                <a16:creationId xmlns:a16="http://schemas.microsoft.com/office/drawing/2014/main" id="{46EA9467-AE5B-1AFF-533A-3EE48BC7B03B}"/>
              </a:ext>
            </a:extLst>
          </p:cNvPr>
          <p:cNvSpPr/>
          <p:nvPr/>
        </p:nvSpPr>
        <p:spPr>
          <a:xfrm>
            <a:off x="7161441" y="4147704"/>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5" name="Elipse 24">
            <a:extLst>
              <a:ext uri="{FF2B5EF4-FFF2-40B4-BE49-F238E27FC236}">
                <a16:creationId xmlns:a16="http://schemas.microsoft.com/office/drawing/2014/main" id="{3AE659FE-615B-1B51-7E62-EE03EDEB4F67}"/>
              </a:ext>
            </a:extLst>
          </p:cNvPr>
          <p:cNvSpPr/>
          <p:nvPr/>
        </p:nvSpPr>
        <p:spPr>
          <a:xfrm>
            <a:off x="7161441" y="4998659"/>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Elipse 25">
            <a:extLst>
              <a:ext uri="{FF2B5EF4-FFF2-40B4-BE49-F238E27FC236}">
                <a16:creationId xmlns:a16="http://schemas.microsoft.com/office/drawing/2014/main" id="{8264432E-3465-05D6-B434-BF35A6D9CAAF}"/>
              </a:ext>
            </a:extLst>
          </p:cNvPr>
          <p:cNvSpPr/>
          <p:nvPr/>
        </p:nvSpPr>
        <p:spPr>
          <a:xfrm>
            <a:off x="7161441" y="5838324"/>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7" name="CaixaDeTexto 26">
            <a:extLst>
              <a:ext uri="{FF2B5EF4-FFF2-40B4-BE49-F238E27FC236}">
                <a16:creationId xmlns:a16="http://schemas.microsoft.com/office/drawing/2014/main" id="{410B439A-3C67-8F3C-909F-54DF75621D6E}"/>
              </a:ext>
            </a:extLst>
          </p:cNvPr>
          <p:cNvSpPr txBox="1"/>
          <p:nvPr/>
        </p:nvSpPr>
        <p:spPr>
          <a:xfrm>
            <a:off x="7502864" y="4102169"/>
            <a:ext cx="1251853" cy="307777"/>
          </a:xfrm>
          <a:prstGeom prst="rect">
            <a:avLst/>
          </a:prstGeom>
          <a:noFill/>
        </p:spPr>
        <p:txBody>
          <a:bodyPr wrap="square" rtlCol="0">
            <a:spAutoFit/>
          </a:bodyPr>
          <a:lstStyle/>
          <a:p>
            <a:r>
              <a:rPr lang="pt-BR" sz="1400" dirty="0">
                <a:solidFill>
                  <a:srgbClr val="0039A6"/>
                </a:solidFill>
                <a:latin typeface="Montserrat" panose="00000500000000000000" pitchFamily="2" charset="0"/>
              </a:rPr>
              <a:t>OUTLET</a:t>
            </a:r>
          </a:p>
        </p:txBody>
      </p:sp>
      <p:sp>
        <p:nvSpPr>
          <p:cNvPr id="30" name="CaixaDeTexto 29">
            <a:extLst>
              <a:ext uri="{FF2B5EF4-FFF2-40B4-BE49-F238E27FC236}">
                <a16:creationId xmlns:a16="http://schemas.microsoft.com/office/drawing/2014/main" id="{59455FB9-168A-A909-B9E7-7698DA56FEBB}"/>
              </a:ext>
            </a:extLst>
          </p:cNvPr>
          <p:cNvSpPr txBox="1"/>
          <p:nvPr/>
        </p:nvSpPr>
        <p:spPr>
          <a:xfrm>
            <a:off x="7502864" y="4912692"/>
            <a:ext cx="1251853" cy="307777"/>
          </a:xfrm>
          <a:prstGeom prst="rect">
            <a:avLst/>
          </a:prstGeom>
          <a:noFill/>
        </p:spPr>
        <p:txBody>
          <a:bodyPr wrap="square" rtlCol="0">
            <a:spAutoFit/>
          </a:bodyPr>
          <a:lstStyle/>
          <a:p>
            <a:r>
              <a:rPr lang="pt-BR" sz="1400" dirty="0">
                <a:solidFill>
                  <a:srgbClr val="0039A6"/>
                </a:solidFill>
                <a:latin typeface="Montserrat" panose="00000500000000000000" pitchFamily="2" charset="0"/>
              </a:rPr>
              <a:t>MALL</a:t>
            </a:r>
          </a:p>
        </p:txBody>
      </p:sp>
      <p:sp>
        <p:nvSpPr>
          <p:cNvPr id="31" name="CaixaDeTexto 30">
            <a:extLst>
              <a:ext uri="{FF2B5EF4-FFF2-40B4-BE49-F238E27FC236}">
                <a16:creationId xmlns:a16="http://schemas.microsoft.com/office/drawing/2014/main" id="{5DAE1F19-DFDD-2706-DCCC-139FC0B8D720}"/>
              </a:ext>
            </a:extLst>
          </p:cNvPr>
          <p:cNvSpPr txBox="1"/>
          <p:nvPr/>
        </p:nvSpPr>
        <p:spPr>
          <a:xfrm>
            <a:off x="7502864" y="5684435"/>
            <a:ext cx="1251853" cy="307777"/>
          </a:xfrm>
          <a:prstGeom prst="rect">
            <a:avLst/>
          </a:prstGeom>
          <a:noFill/>
        </p:spPr>
        <p:txBody>
          <a:bodyPr wrap="square" rtlCol="0">
            <a:spAutoFit/>
          </a:bodyPr>
          <a:lstStyle/>
          <a:p>
            <a:r>
              <a:rPr lang="pt-BR" sz="1400" b="1" dirty="0">
                <a:solidFill>
                  <a:srgbClr val="0039A6"/>
                </a:solidFill>
                <a:latin typeface="Montserrat" panose="00000500000000000000" pitchFamily="2" charset="0"/>
              </a:rPr>
              <a:t>TOTAL</a:t>
            </a:r>
          </a:p>
        </p:txBody>
      </p:sp>
      <p:cxnSp>
        <p:nvCxnSpPr>
          <p:cNvPr id="32" name="Conector reto 31">
            <a:extLst>
              <a:ext uri="{FF2B5EF4-FFF2-40B4-BE49-F238E27FC236}">
                <a16:creationId xmlns:a16="http://schemas.microsoft.com/office/drawing/2014/main" id="{529A2B86-571A-28E4-25A6-2A60440CCF4F}"/>
              </a:ext>
            </a:extLst>
          </p:cNvPr>
          <p:cNvCxnSpPr>
            <a:cxnSpLocks/>
          </p:cNvCxnSpPr>
          <p:nvPr/>
        </p:nvCxnSpPr>
        <p:spPr>
          <a:xfrm>
            <a:off x="8502992" y="3496310"/>
            <a:ext cx="0" cy="2599690"/>
          </a:xfrm>
          <a:prstGeom prst="line">
            <a:avLst/>
          </a:prstGeom>
          <a:ln w="95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5" name="Conector reto 34">
            <a:extLst>
              <a:ext uri="{FF2B5EF4-FFF2-40B4-BE49-F238E27FC236}">
                <a16:creationId xmlns:a16="http://schemas.microsoft.com/office/drawing/2014/main" id="{BDE87FDE-EB60-C8DB-AD70-99356C8ACC74}"/>
              </a:ext>
            </a:extLst>
          </p:cNvPr>
          <p:cNvCxnSpPr>
            <a:cxnSpLocks/>
          </p:cNvCxnSpPr>
          <p:nvPr/>
        </p:nvCxnSpPr>
        <p:spPr>
          <a:xfrm>
            <a:off x="7502864" y="3948778"/>
            <a:ext cx="4297250" cy="0"/>
          </a:xfrm>
          <a:prstGeom prst="line">
            <a:avLst/>
          </a:prstGeom>
          <a:ln w="9525">
            <a:solidFill>
              <a:srgbClr val="C00000"/>
            </a:solidFill>
          </a:ln>
        </p:spPr>
        <p:style>
          <a:lnRef idx="1">
            <a:schemeClr val="accent1"/>
          </a:lnRef>
          <a:fillRef idx="0">
            <a:schemeClr val="accent1"/>
          </a:fillRef>
          <a:effectRef idx="0">
            <a:schemeClr val="accent1"/>
          </a:effectRef>
          <a:fontRef idx="minor">
            <a:schemeClr val="tx1"/>
          </a:fontRef>
        </p:style>
      </p:cxnSp>
      <p:sp>
        <p:nvSpPr>
          <p:cNvPr id="39" name="CaixaDeTexto 38">
            <a:extLst>
              <a:ext uri="{FF2B5EF4-FFF2-40B4-BE49-F238E27FC236}">
                <a16:creationId xmlns:a16="http://schemas.microsoft.com/office/drawing/2014/main" id="{F25013A4-B20E-A08C-6D54-F64C27E5017B}"/>
              </a:ext>
            </a:extLst>
          </p:cNvPr>
          <p:cNvSpPr txBox="1"/>
          <p:nvPr/>
        </p:nvSpPr>
        <p:spPr>
          <a:xfrm>
            <a:off x="8555584" y="3580349"/>
            <a:ext cx="910436" cy="230832"/>
          </a:xfrm>
          <a:prstGeom prst="rect">
            <a:avLst/>
          </a:prstGeom>
          <a:noFill/>
        </p:spPr>
        <p:txBody>
          <a:bodyPr wrap="square" rtlCol="0">
            <a:spAutoFit/>
          </a:bodyPr>
          <a:lstStyle/>
          <a:p>
            <a:r>
              <a:rPr lang="pt-BR" sz="900" dirty="0">
                <a:solidFill>
                  <a:srgbClr val="0039A6"/>
                </a:solidFill>
                <a:latin typeface="Montserrat" panose="00000500000000000000" pitchFamily="2" charset="0"/>
              </a:rPr>
              <a:t>PROPIOS</a:t>
            </a:r>
          </a:p>
        </p:txBody>
      </p:sp>
      <p:sp>
        <p:nvSpPr>
          <p:cNvPr id="40" name="CaixaDeTexto 39">
            <a:extLst>
              <a:ext uri="{FF2B5EF4-FFF2-40B4-BE49-F238E27FC236}">
                <a16:creationId xmlns:a16="http://schemas.microsoft.com/office/drawing/2014/main" id="{740E6B30-599A-7F7A-CDE4-5F753EC3D669}"/>
              </a:ext>
            </a:extLst>
          </p:cNvPr>
          <p:cNvSpPr txBox="1"/>
          <p:nvPr/>
        </p:nvSpPr>
        <p:spPr>
          <a:xfrm>
            <a:off x="9585753" y="3573023"/>
            <a:ext cx="996985" cy="230832"/>
          </a:xfrm>
          <a:prstGeom prst="rect">
            <a:avLst/>
          </a:prstGeom>
          <a:noFill/>
        </p:spPr>
        <p:txBody>
          <a:bodyPr wrap="square" rtlCol="0">
            <a:spAutoFit/>
          </a:bodyPr>
          <a:lstStyle/>
          <a:p>
            <a:r>
              <a:rPr lang="pt-BR" sz="900" dirty="0">
                <a:solidFill>
                  <a:srgbClr val="0039A6"/>
                </a:solidFill>
                <a:latin typeface="Montserrat" panose="00000500000000000000" pitchFamily="2" charset="0"/>
              </a:rPr>
              <a:t>TERCEROS</a:t>
            </a:r>
          </a:p>
        </p:txBody>
      </p:sp>
      <p:sp>
        <p:nvSpPr>
          <p:cNvPr id="41" name="CaixaDeTexto 40">
            <a:extLst>
              <a:ext uri="{FF2B5EF4-FFF2-40B4-BE49-F238E27FC236}">
                <a16:creationId xmlns:a16="http://schemas.microsoft.com/office/drawing/2014/main" id="{3CAA5841-D463-9D76-64BD-303B8C8F7FF1}"/>
              </a:ext>
            </a:extLst>
          </p:cNvPr>
          <p:cNvSpPr txBox="1"/>
          <p:nvPr/>
        </p:nvSpPr>
        <p:spPr>
          <a:xfrm>
            <a:off x="10652596" y="3418068"/>
            <a:ext cx="1441475" cy="507831"/>
          </a:xfrm>
          <a:prstGeom prst="rect">
            <a:avLst/>
          </a:prstGeom>
          <a:noFill/>
        </p:spPr>
        <p:txBody>
          <a:bodyPr wrap="square" rtlCol="0">
            <a:spAutoFit/>
          </a:bodyPr>
          <a:lstStyle/>
          <a:p>
            <a:r>
              <a:rPr lang="pt-BR" sz="900" dirty="0">
                <a:solidFill>
                  <a:srgbClr val="0039A6"/>
                </a:solidFill>
                <a:latin typeface="Montserrat" panose="00000500000000000000" pitchFamily="2" charset="0"/>
              </a:rPr>
              <a:t>RELACIÓN DE TERCEROS POR PROPIO</a:t>
            </a:r>
          </a:p>
        </p:txBody>
      </p:sp>
      <p:sp>
        <p:nvSpPr>
          <p:cNvPr id="43" name="CaixaDeTexto 42">
            <a:extLst>
              <a:ext uri="{FF2B5EF4-FFF2-40B4-BE49-F238E27FC236}">
                <a16:creationId xmlns:a16="http://schemas.microsoft.com/office/drawing/2014/main" id="{9816B786-CB6D-A65F-FD0D-A817C0FDEA44}"/>
              </a:ext>
            </a:extLst>
          </p:cNvPr>
          <p:cNvSpPr txBox="1"/>
          <p:nvPr/>
        </p:nvSpPr>
        <p:spPr>
          <a:xfrm>
            <a:off x="8544398" y="4102169"/>
            <a:ext cx="719043" cy="253916"/>
          </a:xfrm>
          <a:prstGeom prst="rect">
            <a:avLst/>
          </a:prstGeom>
          <a:noFill/>
        </p:spPr>
        <p:txBody>
          <a:bodyPr wrap="square" rtlCol="0">
            <a:spAutoFit/>
          </a:bodyPr>
          <a:lstStyle/>
          <a:p>
            <a:pPr algn="ctr"/>
            <a:r>
              <a:rPr lang="pt-BR" sz="1050" dirty="0">
                <a:latin typeface="Montserrat" panose="00000500000000000000" pitchFamily="2" charset="0"/>
              </a:rPr>
              <a:t>108</a:t>
            </a:r>
          </a:p>
        </p:txBody>
      </p:sp>
      <p:sp>
        <p:nvSpPr>
          <p:cNvPr id="44" name="CaixaDeTexto 43">
            <a:extLst>
              <a:ext uri="{FF2B5EF4-FFF2-40B4-BE49-F238E27FC236}">
                <a16:creationId xmlns:a16="http://schemas.microsoft.com/office/drawing/2014/main" id="{E0FABD85-F195-904E-5079-DBD3D008E95B}"/>
              </a:ext>
            </a:extLst>
          </p:cNvPr>
          <p:cNvSpPr txBox="1"/>
          <p:nvPr/>
        </p:nvSpPr>
        <p:spPr>
          <a:xfrm>
            <a:off x="8566168" y="4912692"/>
            <a:ext cx="719043" cy="253916"/>
          </a:xfrm>
          <a:prstGeom prst="rect">
            <a:avLst/>
          </a:prstGeom>
          <a:noFill/>
        </p:spPr>
        <p:txBody>
          <a:bodyPr wrap="square" rtlCol="0">
            <a:spAutoFit/>
          </a:bodyPr>
          <a:lstStyle/>
          <a:p>
            <a:pPr algn="ctr"/>
            <a:r>
              <a:rPr lang="pt-BR" sz="1050" dirty="0">
                <a:latin typeface="Montserrat" panose="00000500000000000000" pitchFamily="2" charset="0"/>
              </a:rPr>
              <a:t>1.256</a:t>
            </a:r>
          </a:p>
        </p:txBody>
      </p:sp>
      <p:sp>
        <p:nvSpPr>
          <p:cNvPr id="45" name="CaixaDeTexto 44">
            <a:extLst>
              <a:ext uri="{FF2B5EF4-FFF2-40B4-BE49-F238E27FC236}">
                <a16:creationId xmlns:a16="http://schemas.microsoft.com/office/drawing/2014/main" id="{53F5D2BF-0CB0-4B27-6C0B-43AB318E90DD}"/>
              </a:ext>
            </a:extLst>
          </p:cNvPr>
          <p:cNvSpPr txBox="1"/>
          <p:nvPr/>
        </p:nvSpPr>
        <p:spPr>
          <a:xfrm>
            <a:off x="8586324" y="5720252"/>
            <a:ext cx="719043" cy="253916"/>
          </a:xfrm>
          <a:prstGeom prst="rect">
            <a:avLst/>
          </a:prstGeom>
          <a:noFill/>
        </p:spPr>
        <p:txBody>
          <a:bodyPr wrap="square" rtlCol="0">
            <a:spAutoFit/>
          </a:bodyPr>
          <a:lstStyle/>
          <a:p>
            <a:pPr algn="ctr"/>
            <a:r>
              <a:rPr lang="pt-BR" sz="1050" dirty="0">
                <a:latin typeface="Montserrat" panose="00000500000000000000" pitchFamily="2" charset="0"/>
              </a:rPr>
              <a:t>1.364</a:t>
            </a:r>
          </a:p>
        </p:txBody>
      </p:sp>
      <p:sp>
        <p:nvSpPr>
          <p:cNvPr id="46" name="CaixaDeTexto 45">
            <a:extLst>
              <a:ext uri="{FF2B5EF4-FFF2-40B4-BE49-F238E27FC236}">
                <a16:creationId xmlns:a16="http://schemas.microsoft.com/office/drawing/2014/main" id="{03DD56C8-73B5-13FA-B4EE-1B896C0A7F20}"/>
              </a:ext>
            </a:extLst>
          </p:cNvPr>
          <p:cNvSpPr txBox="1"/>
          <p:nvPr/>
        </p:nvSpPr>
        <p:spPr>
          <a:xfrm>
            <a:off x="9596336" y="4102169"/>
            <a:ext cx="719043" cy="253916"/>
          </a:xfrm>
          <a:prstGeom prst="rect">
            <a:avLst/>
          </a:prstGeom>
          <a:noFill/>
        </p:spPr>
        <p:txBody>
          <a:bodyPr wrap="square" rtlCol="0">
            <a:spAutoFit/>
          </a:bodyPr>
          <a:lstStyle/>
          <a:p>
            <a:pPr algn="ctr"/>
            <a:r>
              <a:rPr lang="pt-BR" sz="1050" dirty="0">
                <a:latin typeface="Montserrat" panose="00000500000000000000" pitchFamily="2" charset="0"/>
              </a:rPr>
              <a:t>339</a:t>
            </a:r>
          </a:p>
        </p:txBody>
      </p:sp>
      <p:sp>
        <p:nvSpPr>
          <p:cNvPr id="47" name="CaixaDeTexto 46">
            <a:extLst>
              <a:ext uri="{FF2B5EF4-FFF2-40B4-BE49-F238E27FC236}">
                <a16:creationId xmlns:a16="http://schemas.microsoft.com/office/drawing/2014/main" id="{2606D6BE-782B-45E7-9711-CC170BC75719}"/>
              </a:ext>
            </a:extLst>
          </p:cNvPr>
          <p:cNvSpPr txBox="1"/>
          <p:nvPr/>
        </p:nvSpPr>
        <p:spPr>
          <a:xfrm>
            <a:off x="9618106" y="4912692"/>
            <a:ext cx="719043" cy="253916"/>
          </a:xfrm>
          <a:prstGeom prst="rect">
            <a:avLst/>
          </a:prstGeom>
          <a:noFill/>
        </p:spPr>
        <p:txBody>
          <a:bodyPr wrap="square" rtlCol="0">
            <a:spAutoFit/>
          </a:bodyPr>
          <a:lstStyle/>
          <a:p>
            <a:pPr algn="ctr"/>
            <a:r>
              <a:rPr lang="pt-BR" sz="1050" dirty="0">
                <a:latin typeface="Montserrat" panose="00000500000000000000" pitchFamily="2" charset="0"/>
              </a:rPr>
              <a:t>6.871</a:t>
            </a:r>
          </a:p>
        </p:txBody>
      </p:sp>
      <p:sp>
        <p:nvSpPr>
          <p:cNvPr id="48" name="CaixaDeTexto 47">
            <a:extLst>
              <a:ext uri="{FF2B5EF4-FFF2-40B4-BE49-F238E27FC236}">
                <a16:creationId xmlns:a16="http://schemas.microsoft.com/office/drawing/2014/main" id="{3B83D232-690E-DD35-EEAC-770973979FD6}"/>
              </a:ext>
            </a:extLst>
          </p:cNvPr>
          <p:cNvSpPr txBox="1"/>
          <p:nvPr/>
        </p:nvSpPr>
        <p:spPr>
          <a:xfrm>
            <a:off x="9638262" y="5720252"/>
            <a:ext cx="719043" cy="253916"/>
          </a:xfrm>
          <a:prstGeom prst="rect">
            <a:avLst/>
          </a:prstGeom>
          <a:noFill/>
        </p:spPr>
        <p:txBody>
          <a:bodyPr wrap="square" rtlCol="0">
            <a:spAutoFit/>
          </a:bodyPr>
          <a:lstStyle/>
          <a:p>
            <a:pPr algn="ctr"/>
            <a:r>
              <a:rPr lang="pt-BR" sz="1050" dirty="0">
                <a:latin typeface="Montserrat" panose="00000500000000000000" pitchFamily="2" charset="0"/>
              </a:rPr>
              <a:t>7.210</a:t>
            </a:r>
          </a:p>
        </p:txBody>
      </p:sp>
      <p:sp>
        <p:nvSpPr>
          <p:cNvPr id="49" name="CaixaDeTexto 48">
            <a:extLst>
              <a:ext uri="{FF2B5EF4-FFF2-40B4-BE49-F238E27FC236}">
                <a16:creationId xmlns:a16="http://schemas.microsoft.com/office/drawing/2014/main" id="{EB5061D6-51D8-5983-20F6-40ABB81B4BEB}"/>
              </a:ext>
            </a:extLst>
          </p:cNvPr>
          <p:cNvSpPr txBox="1"/>
          <p:nvPr/>
        </p:nvSpPr>
        <p:spPr>
          <a:xfrm>
            <a:off x="10808928" y="4102169"/>
            <a:ext cx="719043" cy="253916"/>
          </a:xfrm>
          <a:prstGeom prst="rect">
            <a:avLst/>
          </a:prstGeom>
          <a:noFill/>
        </p:spPr>
        <p:txBody>
          <a:bodyPr wrap="square" rtlCol="0">
            <a:spAutoFit/>
          </a:bodyPr>
          <a:lstStyle/>
          <a:p>
            <a:pPr algn="ctr"/>
            <a:r>
              <a:rPr lang="pt-BR" sz="1050" dirty="0">
                <a:latin typeface="Montserrat" panose="00000500000000000000" pitchFamily="2" charset="0"/>
              </a:rPr>
              <a:t>3,1</a:t>
            </a:r>
          </a:p>
        </p:txBody>
      </p:sp>
      <p:sp>
        <p:nvSpPr>
          <p:cNvPr id="50" name="CaixaDeTexto 49">
            <a:extLst>
              <a:ext uri="{FF2B5EF4-FFF2-40B4-BE49-F238E27FC236}">
                <a16:creationId xmlns:a16="http://schemas.microsoft.com/office/drawing/2014/main" id="{682649EB-F3B2-9549-2382-2E3715B27A7B}"/>
              </a:ext>
            </a:extLst>
          </p:cNvPr>
          <p:cNvSpPr txBox="1"/>
          <p:nvPr/>
        </p:nvSpPr>
        <p:spPr>
          <a:xfrm>
            <a:off x="10830698" y="4912692"/>
            <a:ext cx="719043" cy="253916"/>
          </a:xfrm>
          <a:prstGeom prst="rect">
            <a:avLst/>
          </a:prstGeom>
          <a:noFill/>
        </p:spPr>
        <p:txBody>
          <a:bodyPr wrap="square" rtlCol="0">
            <a:spAutoFit/>
          </a:bodyPr>
          <a:lstStyle/>
          <a:p>
            <a:pPr algn="ctr"/>
            <a:r>
              <a:rPr lang="pt-BR" sz="1050" dirty="0">
                <a:latin typeface="Montserrat" panose="00000500000000000000" pitchFamily="2" charset="0"/>
              </a:rPr>
              <a:t>5,5</a:t>
            </a:r>
          </a:p>
        </p:txBody>
      </p:sp>
      <p:sp>
        <p:nvSpPr>
          <p:cNvPr id="4" name="CaixaDeTexto 3">
            <a:extLst>
              <a:ext uri="{FF2B5EF4-FFF2-40B4-BE49-F238E27FC236}">
                <a16:creationId xmlns:a16="http://schemas.microsoft.com/office/drawing/2014/main" id="{126F4D16-0B0E-FF71-2557-B5A04C2CF49F}"/>
              </a:ext>
            </a:extLst>
          </p:cNvPr>
          <p:cNvSpPr txBox="1"/>
          <p:nvPr/>
        </p:nvSpPr>
        <p:spPr>
          <a:xfrm>
            <a:off x="911640" y="4750546"/>
            <a:ext cx="6158463" cy="738664"/>
          </a:xfrm>
          <a:prstGeom prst="rect">
            <a:avLst/>
          </a:prstGeom>
          <a:noFill/>
        </p:spPr>
        <p:txBody>
          <a:bodyPr wrap="square" rtlCol="0">
            <a:spAutoFit/>
          </a:bodyPr>
          <a:lstStyle/>
          <a:p>
            <a:pPr algn="just"/>
            <a:r>
              <a:rPr lang="pt-BR" sz="1050" spc="-30" dirty="0">
                <a:solidFill>
                  <a:srgbClr val="002776"/>
                </a:solidFill>
                <a:latin typeface="Montserrat" panose="00000500000000000000" pitchFamily="2" charset="0"/>
                <a:cs typeface="Lucida Sans Unicode"/>
              </a:rPr>
              <a:t>Fuente: </a:t>
            </a:r>
            <a:r>
              <a:rPr lang="es-ES" sz="1050" spc="-30" dirty="0">
                <a:solidFill>
                  <a:srgbClr val="002776"/>
                </a:solidFill>
                <a:latin typeface="Montserrat" panose="00000500000000000000" pitchFamily="2" charset="0"/>
                <a:cs typeface="Lucida Sans Unicode"/>
              </a:rPr>
              <a:t>Estudio: Caracterización y cambios  en la fuerza laboral  actual y futura (2020), realizado por </a:t>
            </a:r>
            <a:r>
              <a:rPr lang="es-ES" sz="1050" spc="-30" dirty="0" err="1">
                <a:solidFill>
                  <a:srgbClr val="002776"/>
                </a:solidFill>
                <a:latin typeface="Montserrat" panose="00000500000000000000" pitchFamily="2" charset="0"/>
                <a:cs typeface="Lucida Sans Unicode"/>
              </a:rPr>
              <a:t>Upskills</a:t>
            </a:r>
            <a:r>
              <a:rPr lang="es-ES" sz="1050" spc="-30" dirty="0">
                <a:solidFill>
                  <a:srgbClr val="002776"/>
                </a:solidFill>
                <a:latin typeface="Montserrat" panose="00000500000000000000" pitchFamily="2" charset="0"/>
                <a:cs typeface="Lucida Sans Unicode"/>
              </a:rPr>
              <a:t>, fue aprobado y financiado por SENCE, por encargo de la Cámara de Centros Comerciales de Chile, contactó a los asociados y a los encargados de la operación de los centros comerciales</a:t>
            </a:r>
            <a:r>
              <a:rPr lang="pt-BR" sz="1050" spc="-30" dirty="0">
                <a:solidFill>
                  <a:srgbClr val="002776"/>
                </a:solidFill>
                <a:latin typeface="Montserrat" panose="00000500000000000000" pitchFamily="2" charset="0"/>
                <a:cs typeface="Lucida Sans Unicode"/>
              </a:rPr>
              <a:t> </a:t>
            </a:r>
          </a:p>
        </p:txBody>
      </p:sp>
      <p:sp>
        <p:nvSpPr>
          <p:cNvPr id="5" name="Retângulo 4">
            <a:extLst>
              <a:ext uri="{FF2B5EF4-FFF2-40B4-BE49-F238E27FC236}">
                <a16:creationId xmlns:a16="http://schemas.microsoft.com/office/drawing/2014/main" id="{7FEE0597-3CF2-334B-C508-D9F444021A80}"/>
              </a:ext>
            </a:extLst>
          </p:cNvPr>
          <p:cNvSpPr/>
          <p:nvPr/>
        </p:nvSpPr>
        <p:spPr>
          <a:xfrm>
            <a:off x="0" y="5084498"/>
            <a:ext cx="285829" cy="1240102"/>
          </a:xfrm>
          <a:prstGeom prst="rect">
            <a:avLst/>
          </a:prstGeom>
          <a:solidFill>
            <a:srgbClr val="0039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Retângulo: Cantos Arredondados 6">
            <a:extLst>
              <a:ext uri="{FF2B5EF4-FFF2-40B4-BE49-F238E27FC236}">
                <a16:creationId xmlns:a16="http://schemas.microsoft.com/office/drawing/2014/main" id="{95DF6A3A-CF13-E925-C4A9-E45BA4DB7E6A}"/>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91</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8" name="Retângulo: Cantos Arredondados 7">
            <a:hlinkClick r:id="rId4" action="ppaction://hlinksldjump"/>
            <a:extLst>
              <a:ext uri="{FF2B5EF4-FFF2-40B4-BE49-F238E27FC236}">
                <a16:creationId xmlns:a16="http://schemas.microsoft.com/office/drawing/2014/main" id="{E38114E8-56AF-2ED5-A454-CD93087C7D1C}"/>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859713909"/>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descr="Forma&#10;&#10;Descrição gerada automaticamente">
            <a:extLst>
              <a:ext uri="{FF2B5EF4-FFF2-40B4-BE49-F238E27FC236}">
                <a16:creationId xmlns:a16="http://schemas.microsoft.com/office/drawing/2014/main" id="{B99BEAE8-7AE4-11EB-82CC-878BF8E1C8D6}"/>
              </a:ext>
            </a:extLst>
          </p:cNvPr>
          <p:cNvPicPr>
            <a:picLocks noChangeAspect="1"/>
          </p:cNvPicPr>
          <p:nvPr/>
        </p:nvPicPr>
        <p:blipFill rotWithShape="1">
          <a:blip r:embed="rId3">
            <a:extLst>
              <a:ext uri="{28A0092B-C50C-407E-A947-70E740481C1C}">
                <a14:useLocalDpi xmlns:a14="http://schemas.microsoft.com/office/drawing/2010/main" val="0"/>
              </a:ext>
            </a:extLst>
          </a:blip>
          <a:srcRect t="27286" b="38269"/>
          <a:stretch/>
        </p:blipFill>
        <p:spPr>
          <a:xfrm rot="16200000">
            <a:off x="-3173338" y="3173337"/>
            <a:ext cx="6858001" cy="511325"/>
          </a:xfrm>
          <a:prstGeom prst="rect">
            <a:avLst/>
          </a:prstGeom>
        </p:spPr>
      </p:pic>
      <p:sp>
        <p:nvSpPr>
          <p:cNvPr id="2" name="object 40">
            <a:extLst>
              <a:ext uri="{FF2B5EF4-FFF2-40B4-BE49-F238E27FC236}">
                <a16:creationId xmlns:a16="http://schemas.microsoft.com/office/drawing/2014/main" id="{89747C59-B09D-D77F-A02B-749482B467B0}"/>
              </a:ext>
            </a:extLst>
          </p:cNvPr>
          <p:cNvSpPr txBox="1"/>
          <p:nvPr/>
        </p:nvSpPr>
        <p:spPr>
          <a:xfrm>
            <a:off x="1280447" y="361996"/>
            <a:ext cx="4325527" cy="760080"/>
          </a:xfrm>
          <a:prstGeom prst="rect">
            <a:avLst/>
          </a:prstGeom>
        </p:spPr>
        <p:txBody>
          <a:bodyPr vert="horz" wrap="square" lIns="0" tIns="5080" rIns="0" bIns="0" rtlCol="0">
            <a:spAutoFit/>
          </a:bodyPr>
          <a:lstStyle/>
          <a:p>
            <a:pPr marL="122555" marR="5080" indent="-110489">
              <a:lnSpc>
                <a:spcPct val="104200"/>
              </a:lnSpc>
              <a:spcBef>
                <a:spcPts val="40"/>
              </a:spcBef>
            </a:pPr>
            <a:r>
              <a:rPr lang="pt-BR" sz="1600" b="1" spc="65" dirty="0">
                <a:solidFill>
                  <a:srgbClr val="072357"/>
                </a:solidFill>
                <a:latin typeface="Montserrat" panose="00000500000000000000" pitchFamily="2" charset="0"/>
                <a:cs typeface="Arial"/>
              </a:rPr>
              <a:t>  </a:t>
            </a:r>
            <a:r>
              <a:rPr sz="1600" b="1" spc="65" dirty="0" err="1">
                <a:solidFill>
                  <a:srgbClr val="072357"/>
                </a:solidFill>
                <a:latin typeface="Montserrat" panose="00000500000000000000" pitchFamily="2" charset="0"/>
                <a:cs typeface="Arial"/>
              </a:rPr>
              <a:t>Número</a:t>
            </a:r>
            <a:r>
              <a:rPr sz="1600" b="1" spc="-35" dirty="0">
                <a:solidFill>
                  <a:srgbClr val="072357"/>
                </a:solidFill>
                <a:latin typeface="Montserrat" panose="00000500000000000000" pitchFamily="2" charset="0"/>
                <a:cs typeface="Arial"/>
              </a:rPr>
              <a:t> </a:t>
            </a:r>
            <a:r>
              <a:rPr sz="1600" b="1" spc="30" dirty="0">
                <a:solidFill>
                  <a:srgbClr val="072357"/>
                </a:solidFill>
                <a:latin typeface="Montserrat" panose="00000500000000000000" pitchFamily="2" charset="0"/>
                <a:cs typeface="Arial"/>
              </a:rPr>
              <a:t>de</a:t>
            </a:r>
            <a:r>
              <a:rPr sz="1600" b="1" spc="-30" dirty="0">
                <a:solidFill>
                  <a:srgbClr val="072357"/>
                </a:solidFill>
                <a:latin typeface="Montserrat" panose="00000500000000000000" pitchFamily="2" charset="0"/>
                <a:cs typeface="Arial"/>
              </a:rPr>
              <a:t> </a:t>
            </a:r>
            <a:r>
              <a:rPr sz="1600" b="1" spc="-5" dirty="0">
                <a:solidFill>
                  <a:srgbClr val="072357"/>
                </a:solidFill>
                <a:latin typeface="Montserrat" panose="00000500000000000000" pitchFamily="2" charset="0"/>
                <a:cs typeface="Arial"/>
              </a:rPr>
              <a:t>espacios</a:t>
            </a:r>
            <a:r>
              <a:rPr sz="1600" b="1" spc="-30" dirty="0">
                <a:solidFill>
                  <a:srgbClr val="072357"/>
                </a:solidFill>
                <a:latin typeface="Montserrat" panose="00000500000000000000" pitchFamily="2" charset="0"/>
                <a:cs typeface="Arial"/>
              </a:rPr>
              <a:t> </a:t>
            </a:r>
            <a:r>
              <a:rPr sz="1600" b="1" spc="35" dirty="0" err="1">
                <a:solidFill>
                  <a:srgbClr val="072357"/>
                </a:solidFill>
                <a:latin typeface="Montserrat" panose="00000500000000000000" pitchFamily="2" charset="0"/>
                <a:cs typeface="Arial"/>
              </a:rPr>
              <a:t>arrendados</a:t>
            </a:r>
            <a:r>
              <a:rPr sz="1600" b="1" spc="-30" dirty="0">
                <a:solidFill>
                  <a:srgbClr val="072357"/>
                </a:solidFill>
                <a:latin typeface="Montserrat" panose="00000500000000000000" pitchFamily="2" charset="0"/>
                <a:cs typeface="Arial"/>
              </a:rPr>
              <a:t> </a:t>
            </a:r>
            <a:r>
              <a:rPr sz="1600" b="1" dirty="0" err="1">
                <a:solidFill>
                  <a:srgbClr val="072357"/>
                </a:solidFill>
                <a:latin typeface="Montserrat" panose="00000500000000000000" pitchFamily="2" charset="0"/>
                <a:cs typeface="Arial"/>
              </a:rPr>
              <a:t>según</a:t>
            </a:r>
            <a:r>
              <a:rPr lang="pt-BR" sz="1600" b="1" spc="-30" dirty="0">
                <a:solidFill>
                  <a:srgbClr val="072357"/>
                </a:solidFill>
                <a:latin typeface="Montserrat" panose="00000500000000000000" pitchFamily="2" charset="0"/>
                <a:cs typeface="Arial"/>
              </a:rPr>
              <a:t> </a:t>
            </a:r>
            <a:r>
              <a:rPr sz="1600" b="1" spc="60" dirty="0" err="1">
                <a:solidFill>
                  <a:srgbClr val="072357"/>
                </a:solidFill>
                <a:latin typeface="Montserrat" panose="00000500000000000000" pitchFamily="2" charset="0"/>
                <a:cs typeface="Arial"/>
              </a:rPr>
              <a:t>formato</a:t>
            </a:r>
            <a:r>
              <a:rPr sz="1600" b="1" spc="-30" dirty="0">
                <a:solidFill>
                  <a:srgbClr val="072357"/>
                </a:solidFill>
                <a:latin typeface="Montserrat" panose="00000500000000000000" pitchFamily="2" charset="0"/>
                <a:cs typeface="Arial"/>
              </a:rPr>
              <a:t> </a:t>
            </a:r>
            <a:r>
              <a:rPr sz="1600" b="1" spc="30" dirty="0">
                <a:solidFill>
                  <a:srgbClr val="072357"/>
                </a:solidFill>
                <a:latin typeface="Montserrat" panose="00000500000000000000" pitchFamily="2" charset="0"/>
                <a:cs typeface="Arial"/>
              </a:rPr>
              <a:t>de</a:t>
            </a:r>
            <a:r>
              <a:rPr lang="pt-BR" sz="1600" b="1" spc="30" dirty="0">
                <a:solidFill>
                  <a:srgbClr val="072357"/>
                </a:solidFill>
                <a:latin typeface="Montserrat" panose="00000500000000000000" pitchFamily="2" charset="0"/>
                <a:cs typeface="Arial"/>
              </a:rPr>
              <a:t> </a:t>
            </a:r>
            <a:r>
              <a:rPr sz="1600" b="1" spc="35" dirty="0" err="1">
                <a:solidFill>
                  <a:srgbClr val="072357"/>
                </a:solidFill>
                <a:latin typeface="Montserrat" panose="00000500000000000000" pitchFamily="2" charset="0"/>
                <a:cs typeface="Arial"/>
              </a:rPr>
              <a:t>centro</a:t>
            </a:r>
            <a:r>
              <a:rPr sz="1600" b="1" spc="-20" dirty="0">
                <a:solidFill>
                  <a:srgbClr val="072357"/>
                </a:solidFill>
                <a:latin typeface="Montserrat" panose="00000500000000000000" pitchFamily="2" charset="0"/>
                <a:cs typeface="Arial"/>
              </a:rPr>
              <a:t> </a:t>
            </a:r>
            <a:r>
              <a:rPr sz="1600" b="1" spc="20" dirty="0">
                <a:solidFill>
                  <a:srgbClr val="072357"/>
                </a:solidFill>
                <a:latin typeface="Montserrat" panose="00000500000000000000" pitchFamily="2" charset="0"/>
                <a:cs typeface="Arial"/>
              </a:rPr>
              <a:t>comercial</a:t>
            </a:r>
            <a:r>
              <a:rPr sz="1600" b="1" spc="-15" dirty="0">
                <a:solidFill>
                  <a:srgbClr val="072357"/>
                </a:solidFill>
                <a:latin typeface="Montserrat" panose="00000500000000000000" pitchFamily="2" charset="0"/>
                <a:cs typeface="Arial"/>
              </a:rPr>
              <a:t> </a:t>
            </a:r>
            <a:r>
              <a:rPr sz="1600" b="1" spc="15" dirty="0">
                <a:solidFill>
                  <a:srgbClr val="072357"/>
                </a:solidFill>
                <a:latin typeface="Montserrat" panose="00000500000000000000" pitchFamily="2" charset="0"/>
                <a:cs typeface="Arial"/>
              </a:rPr>
              <a:t>(promedio</a:t>
            </a:r>
            <a:r>
              <a:rPr sz="1600" b="1" spc="-20" dirty="0">
                <a:solidFill>
                  <a:srgbClr val="072357"/>
                </a:solidFill>
                <a:latin typeface="Montserrat" panose="00000500000000000000" pitchFamily="2" charset="0"/>
                <a:cs typeface="Arial"/>
              </a:rPr>
              <a:t> </a:t>
            </a:r>
            <a:r>
              <a:rPr sz="1600" b="1" spc="15" dirty="0">
                <a:solidFill>
                  <a:srgbClr val="072357"/>
                </a:solidFill>
                <a:latin typeface="Montserrat" panose="00000500000000000000" pitchFamily="2" charset="0"/>
                <a:cs typeface="Arial"/>
              </a:rPr>
              <a:t>de</a:t>
            </a:r>
            <a:r>
              <a:rPr sz="1600" b="1" spc="-15" dirty="0">
                <a:solidFill>
                  <a:srgbClr val="072357"/>
                </a:solidFill>
                <a:latin typeface="Montserrat" panose="00000500000000000000" pitchFamily="2" charset="0"/>
                <a:cs typeface="Arial"/>
              </a:rPr>
              <a:t> </a:t>
            </a:r>
            <a:r>
              <a:rPr sz="1600" b="1" spc="5" dirty="0">
                <a:solidFill>
                  <a:srgbClr val="072357"/>
                </a:solidFill>
                <a:latin typeface="Montserrat" panose="00000500000000000000" pitchFamily="2" charset="0"/>
                <a:cs typeface="Arial"/>
              </a:rPr>
              <a:t>tiendas</a:t>
            </a:r>
            <a:r>
              <a:rPr sz="1600" b="1" spc="-20" dirty="0">
                <a:solidFill>
                  <a:srgbClr val="072357"/>
                </a:solidFill>
                <a:latin typeface="Montserrat" panose="00000500000000000000" pitchFamily="2" charset="0"/>
                <a:cs typeface="Arial"/>
              </a:rPr>
              <a:t> </a:t>
            </a:r>
            <a:r>
              <a:rPr sz="1600" b="1" dirty="0">
                <a:solidFill>
                  <a:srgbClr val="072357"/>
                </a:solidFill>
                <a:latin typeface="Montserrat" panose="00000500000000000000" pitchFamily="2" charset="0"/>
                <a:cs typeface="Arial"/>
              </a:rPr>
              <a:t>o</a:t>
            </a:r>
            <a:r>
              <a:rPr sz="1600" b="1" spc="-20" dirty="0">
                <a:solidFill>
                  <a:srgbClr val="072357"/>
                </a:solidFill>
                <a:latin typeface="Montserrat" panose="00000500000000000000" pitchFamily="2" charset="0"/>
                <a:cs typeface="Arial"/>
              </a:rPr>
              <a:t> locales)</a:t>
            </a:r>
            <a:endParaRPr sz="1600" b="1" dirty="0">
              <a:solidFill>
                <a:srgbClr val="072357"/>
              </a:solidFill>
              <a:latin typeface="Montserrat" panose="00000500000000000000" pitchFamily="2" charset="0"/>
              <a:cs typeface="Arial"/>
            </a:endParaRPr>
          </a:p>
        </p:txBody>
      </p:sp>
      <p:sp>
        <p:nvSpPr>
          <p:cNvPr id="3" name="object 41">
            <a:extLst>
              <a:ext uri="{FF2B5EF4-FFF2-40B4-BE49-F238E27FC236}">
                <a16:creationId xmlns:a16="http://schemas.microsoft.com/office/drawing/2014/main" id="{A385E926-2CF2-1003-CF32-08C9CA9AFF25}"/>
              </a:ext>
            </a:extLst>
          </p:cNvPr>
          <p:cNvSpPr txBox="1"/>
          <p:nvPr/>
        </p:nvSpPr>
        <p:spPr>
          <a:xfrm>
            <a:off x="1504807" y="4276916"/>
            <a:ext cx="4107179" cy="197490"/>
          </a:xfrm>
          <a:prstGeom prst="rect">
            <a:avLst/>
          </a:prstGeom>
        </p:spPr>
        <p:txBody>
          <a:bodyPr vert="horz" wrap="square" lIns="0" tIns="12700" rIns="0" bIns="0" rtlCol="0">
            <a:spAutoFit/>
          </a:bodyPr>
          <a:lstStyle/>
          <a:p>
            <a:pPr marL="12700">
              <a:lnSpc>
                <a:spcPct val="100000"/>
              </a:lnSpc>
              <a:spcBef>
                <a:spcPts val="100"/>
              </a:spcBef>
            </a:pPr>
            <a:r>
              <a:rPr sz="1200" b="1" spc="20" dirty="0">
                <a:latin typeface="Arial"/>
                <a:cs typeface="Arial"/>
              </a:rPr>
              <a:t>Distribución</a:t>
            </a:r>
            <a:r>
              <a:rPr sz="1200" b="1" spc="-20" dirty="0">
                <a:latin typeface="Arial"/>
                <a:cs typeface="Arial"/>
              </a:rPr>
              <a:t> </a:t>
            </a:r>
            <a:r>
              <a:rPr sz="1200" b="1" spc="45" dirty="0">
                <a:latin typeface="Arial"/>
                <a:cs typeface="Arial"/>
              </a:rPr>
              <a:t>estimada</a:t>
            </a:r>
            <a:r>
              <a:rPr sz="1200" b="1" spc="-20" dirty="0">
                <a:latin typeface="Arial"/>
                <a:cs typeface="Arial"/>
              </a:rPr>
              <a:t> </a:t>
            </a:r>
            <a:r>
              <a:rPr sz="1200" b="1" spc="30" dirty="0">
                <a:latin typeface="Arial"/>
                <a:cs typeface="Arial"/>
              </a:rPr>
              <a:t>de</a:t>
            </a:r>
            <a:r>
              <a:rPr sz="1200" b="1" spc="-20" dirty="0">
                <a:latin typeface="Arial"/>
                <a:cs typeface="Arial"/>
              </a:rPr>
              <a:t> </a:t>
            </a:r>
            <a:r>
              <a:rPr sz="1200" b="1" spc="30" dirty="0">
                <a:latin typeface="Arial"/>
                <a:cs typeface="Arial"/>
              </a:rPr>
              <a:t>tiendas</a:t>
            </a:r>
            <a:r>
              <a:rPr sz="1200" b="1" spc="-20" dirty="0">
                <a:latin typeface="Arial"/>
                <a:cs typeface="Arial"/>
              </a:rPr>
              <a:t> </a:t>
            </a:r>
            <a:r>
              <a:rPr sz="1200" b="1" spc="45" dirty="0">
                <a:latin typeface="Arial"/>
                <a:cs typeface="Arial"/>
              </a:rPr>
              <a:t>en</a:t>
            </a:r>
            <a:r>
              <a:rPr sz="1200" b="1" spc="-20" dirty="0">
                <a:latin typeface="Arial"/>
                <a:cs typeface="Arial"/>
              </a:rPr>
              <a:t> </a:t>
            </a:r>
            <a:r>
              <a:rPr sz="1200" b="1" spc="35" dirty="0">
                <a:latin typeface="Arial"/>
                <a:cs typeface="Arial"/>
              </a:rPr>
              <a:t>el</a:t>
            </a:r>
            <a:r>
              <a:rPr sz="1200" b="1" spc="-20" dirty="0">
                <a:latin typeface="Arial"/>
                <a:cs typeface="Arial"/>
              </a:rPr>
              <a:t> </a:t>
            </a:r>
            <a:r>
              <a:rPr sz="1200" b="1" spc="20" dirty="0">
                <a:latin typeface="Arial"/>
                <a:cs typeface="Arial"/>
              </a:rPr>
              <a:t>universo</a:t>
            </a:r>
            <a:r>
              <a:rPr sz="1200" b="1" spc="-20" dirty="0">
                <a:latin typeface="Arial"/>
                <a:cs typeface="Arial"/>
              </a:rPr>
              <a:t> </a:t>
            </a:r>
            <a:r>
              <a:rPr sz="1200" b="1" spc="30" dirty="0">
                <a:latin typeface="Arial"/>
                <a:cs typeface="Arial"/>
              </a:rPr>
              <a:t>de</a:t>
            </a:r>
            <a:r>
              <a:rPr sz="1200" b="1" spc="-20" dirty="0">
                <a:latin typeface="Arial"/>
                <a:cs typeface="Arial"/>
              </a:rPr>
              <a:t> </a:t>
            </a:r>
            <a:r>
              <a:rPr sz="1200" b="1" spc="-110" dirty="0">
                <a:latin typeface="Arial"/>
                <a:cs typeface="Arial"/>
              </a:rPr>
              <a:t>CC</a:t>
            </a:r>
            <a:endParaRPr sz="1200" dirty="0">
              <a:latin typeface="Arial"/>
              <a:cs typeface="Arial"/>
            </a:endParaRPr>
          </a:p>
        </p:txBody>
      </p:sp>
      <p:sp>
        <p:nvSpPr>
          <p:cNvPr id="4" name="object 42">
            <a:extLst>
              <a:ext uri="{FF2B5EF4-FFF2-40B4-BE49-F238E27FC236}">
                <a16:creationId xmlns:a16="http://schemas.microsoft.com/office/drawing/2014/main" id="{B2CF7F30-2E8D-84C8-13D4-4CFEC1413EF2}"/>
              </a:ext>
            </a:extLst>
          </p:cNvPr>
          <p:cNvSpPr txBox="1"/>
          <p:nvPr/>
        </p:nvSpPr>
        <p:spPr>
          <a:xfrm>
            <a:off x="4447650" y="3064879"/>
            <a:ext cx="569595" cy="406400"/>
          </a:xfrm>
          <a:prstGeom prst="rect">
            <a:avLst/>
          </a:prstGeom>
        </p:spPr>
        <p:txBody>
          <a:bodyPr vert="horz" wrap="square" lIns="0" tIns="12700" rIns="0" bIns="0" rtlCol="0">
            <a:spAutoFit/>
          </a:bodyPr>
          <a:lstStyle/>
          <a:p>
            <a:pPr marL="12700">
              <a:lnSpc>
                <a:spcPct val="100000"/>
              </a:lnSpc>
              <a:spcBef>
                <a:spcPts val="100"/>
              </a:spcBef>
            </a:pPr>
            <a:r>
              <a:rPr sz="2500" b="1" spc="35" dirty="0">
                <a:solidFill>
                  <a:srgbClr val="0038A8"/>
                </a:solidFill>
                <a:latin typeface="Arial"/>
                <a:cs typeface="Arial"/>
              </a:rPr>
              <a:t>141</a:t>
            </a:r>
            <a:endParaRPr sz="2500" dirty="0">
              <a:solidFill>
                <a:srgbClr val="0038A8"/>
              </a:solidFill>
              <a:latin typeface="Arial"/>
              <a:cs typeface="Arial"/>
            </a:endParaRPr>
          </a:p>
        </p:txBody>
      </p:sp>
      <p:sp>
        <p:nvSpPr>
          <p:cNvPr id="8" name="object 44">
            <a:extLst>
              <a:ext uri="{FF2B5EF4-FFF2-40B4-BE49-F238E27FC236}">
                <a16:creationId xmlns:a16="http://schemas.microsoft.com/office/drawing/2014/main" id="{0F9C1DFD-3A1B-9A23-F10C-DCF24B4767F5}"/>
              </a:ext>
            </a:extLst>
          </p:cNvPr>
          <p:cNvSpPr txBox="1"/>
          <p:nvPr/>
        </p:nvSpPr>
        <p:spPr>
          <a:xfrm>
            <a:off x="4454612" y="4755475"/>
            <a:ext cx="1278255" cy="406400"/>
          </a:xfrm>
          <a:prstGeom prst="rect">
            <a:avLst/>
          </a:prstGeom>
        </p:spPr>
        <p:txBody>
          <a:bodyPr vert="horz" wrap="square" lIns="0" tIns="12700" rIns="0" bIns="0" rtlCol="0">
            <a:spAutoFit/>
          </a:bodyPr>
          <a:lstStyle/>
          <a:p>
            <a:pPr marL="12700">
              <a:lnSpc>
                <a:spcPct val="100000"/>
              </a:lnSpc>
              <a:spcBef>
                <a:spcPts val="100"/>
              </a:spcBef>
              <a:tabLst>
                <a:tab pos="1264920" algn="l"/>
              </a:tabLst>
            </a:pPr>
            <a:r>
              <a:rPr sz="2500" b="1" spc="-50" dirty="0">
                <a:solidFill>
                  <a:srgbClr val="0038A8"/>
                </a:solidFill>
                <a:uFill>
                  <a:solidFill>
                    <a:srgbClr val="A4CC61"/>
                  </a:solidFill>
                </a:uFill>
                <a:latin typeface="Montserrat" panose="00000500000000000000" pitchFamily="2" charset="0"/>
                <a:cs typeface="Arial"/>
              </a:rPr>
              <a:t> </a:t>
            </a:r>
            <a:r>
              <a:rPr sz="2500" b="1" spc="325" dirty="0">
                <a:solidFill>
                  <a:srgbClr val="0038A8"/>
                </a:solidFill>
                <a:uFill>
                  <a:solidFill>
                    <a:srgbClr val="A4CC61"/>
                  </a:solidFill>
                </a:uFill>
                <a:latin typeface="Montserrat" panose="00000500000000000000" pitchFamily="2" charset="0"/>
                <a:cs typeface="Arial"/>
              </a:rPr>
              <a:t> </a:t>
            </a:r>
            <a:r>
              <a:rPr sz="2500" b="1" spc="30" dirty="0">
                <a:solidFill>
                  <a:srgbClr val="0038A8"/>
                </a:solidFill>
                <a:uFill>
                  <a:solidFill>
                    <a:srgbClr val="A4CC61"/>
                  </a:solidFill>
                </a:uFill>
                <a:latin typeface="Montserrat" panose="00000500000000000000" pitchFamily="2" charset="0"/>
                <a:cs typeface="Arial"/>
              </a:rPr>
              <a:t>8.70</a:t>
            </a:r>
            <a:r>
              <a:rPr lang="pt-BR" sz="2500" b="1" spc="30" dirty="0">
                <a:solidFill>
                  <a:srgbClr val="0038A8"/>
                </a:solidFill>
                <a:uFill>
                  <a:solidFill>
                    <a:srgbClr val="A4CC61"/>
                  </a:solidFill>
                </a:uFill>
                <a:latin typeface="Montserrat" panose="00000500000000000000" pitchFamily="2" charset="0"/>
                <a:cs typeface="Arial"/>
              </a:rPr>
              <a:t>0</a:t>
            </a:r>
            <a:endParaRPr sz="2500" dirty="0">
              <a:solidFill>
                <a:srgbClr val="0038A8"/>
              </a:solidFill>
              <a:latin typeface="Montserrat" panose="00000500000000000000" pitchFamily="2" charset="0"/>
              <a:cs typeface="Arial"/>
            </a:endParaRPr>
          </a:p>
        </p:txBody>
      </p:sp>
      <p:sp>
        <p:nvSpPr>
          <p:cNvPr id="9" name="object 46">
            <a:extLst>
              <a:ext uri="{FF2B5EF4-FFF2-40B4-BE49-F238E27FC236}">
                <a16:creationId xmlns:a16="http://schemas.microsoft.com/office/drawing/2014/main" id="{F237DB10-0F59-CFB4-5453-DA00EBE0AA3C}"/>
              </a:ext>
            </a:extLst>
          </p:cNvPr>
          <p:cNvSpPr txBox="1"/>
          <p:nvPr/>
        </p:nvSpPr>
        <p:spPr>
          <a:xfrm>
            <a:off x="4946928" y="5161875"/>
            <a:ext cx="929840" cy="397545"/>
          </a:xfrm>
          <a:prstGeom prst="rect">
            <a:avLst/>
          </a:prstGeom>
        </p:spPr>
        <p:txBody>
          <a:bodyPr vert="horz" wrap="square" lIns="0" tIns="12700" rIns="0" bIns="0" rtlCol="0">
            <a:spAutoFit/>
          </a:bodyPr>
          <a:lstStyle/>
          <a:p>
            <a:pPr marL="12700">
              <a:lnSpc>
                <a:spcPct val="100000"/>
              </a:lnSpc>
              <a:spcBef>
                <a:spcPts val="100"/>
              </a:spcBef>
            </a:pPr>
            <a:r>
              <a:rPr sz="2500" b="1" spc="35" dirty="0">
                <a:solidFill>
                  <a:srgbClr val="C00000"/>
                </a:solidFill>
                <a:latin typeface="Montserrat" panose="00000500000000000000" pitchFamily="2" charset="0"/>
                <a:cs typeface="Arial"/>
              </a:rPr>
              <a:t>630</a:t>
            </a:r>
            <a:endParaRPr sz="2500" dirty="0">
              <a:solidFill>
                <a:srgbClr val="C00000"/>
              </a:solidFill>
              <a:latin typeface="Montserrat" panose="00000500000000000000" pitchFamily="2" charset="0"/>
              <a:cs typeface="Arial"/>
            </a:endParaRPr>
          </a:p>
        </p:txBody>
      </p:sp>
      <p:sp>
        <p:nvSpPr>
          <p:cNvPr id="10" name="object 49">
            <a:extLst>
              <a:ext uri="{FF2B5EF4-FFF2-40B4-BE49-F238E27FC236}">
                <a16:creationId xmlns:a16="http://schemas.microsoft.com/office/drawing/2014/main" id="{86BA7058-B72D-793E-0623-DA14E6E4394E}"/>
              </a:ext>
            </a:extLst>
          </p:cNvPr>
          <p:cNvSpPr txBox="1"/>
          <p:nvPr/>
        </p:nvSpPr>
        <p:spPr>
          <a:xfrm>
            <a:off x="1494563" y="1886216"/>
            <a:ext cx="610235" cy="197490"/>
          </a:xfrm>
          <a:prstGeom prst="rect">
            <a:avLst/>
          </a:prstGeom>
        </p:spPr>
        <p:txBody>
          <a:bodyPr vert="horz" wrap="square" lIns="0" tIns="12700" rIns="0" bIns="0" rtlCol="0">
            <a:spAutoFit/>
          </a:bodyPr>
          <a:lstStyle/>
          <a:p>
            <a:pPr marL="12700">
              <a:lnSpc>
                <a:spcPct val="100000"/>
              </a:lnSpc>
              <a:spcBef>
                <a:spcPts val="100"/>
              </a:spcBef>
            </a:pPr>
            <a:r>
              <a:rPr sz="1200" b="1" spc="-35" dirty="0">
                <a:solidFill>
                  <a:srgbClr val="C00000"/>
                </a:solidFill>
                <a:latin typeface="Arial"/>
                <a:cs typeface="Arial"/>
              </a:rPr>
              <a:t>OUTLET</a:t>
            </a:r>
            <a:endParaRPr sz="1200" dirty="0">
              <a:solidFill>
                <a:srgbClr val="C00000"/>
              </a:solidFill>
              <a:latin typeface="Arial"/>
              <a:cs typeface="Arial"/>
            </a:endParaRPr>
          </a:p>
        </p:txBody>
      </p:sp>
      <p:sp>
        <p:nvSpPr>
          <p:cNvPr id="11" name="object 50">
            <a:extLst>
              <a:ext uri="{FF2B5EF4-FFF2-40B4-BE49-F238E27FC236}">
                <a16:creationId xmlns:a16="http://schemas.microsoft.com/office/drawing/2014/main" id="{1EE3A382-8B10-F83D-CFC8-C0071812B40C}"/>
              </a:ext>
            </a:extLst>
          </p:cNvPr>
          <p:cNvSpPr txBox="1"/>
          <p:nvPr/>
        </p:nvSpPr>
        <p:spPr>
          <a:xfrm>
            <a:off x="1605689" y="2067604"/>
            <a:ext cx="387985" cy="406400"/>
          </a:xfrm>
          <a:prstGeom prst="rect">
            <a:avLst/>
          </a:prstGeom>
        </p:spPr>
        <p:txBody>
          <a:bodyPr vert="horz" wrap="square" lIns="0" tIns="12700" rIns="0" bIns="0" rtlCol="0">
            <a:spAutoFit/>
          </a:bodyPr>
          <a:lstStyle/>
          <a:p>
            <a:pPr marL="12700">
              <a:lnSpc>
                <a:spcPct val="100000"/>
              </a:lnSpc>
              <a:spcBef>
                <a:spcPts val="100"/>
              </a:spcBef>
            </a:pPr>
            <a:r>
              <a:rPr sz="2500" b="1" spc="35" dirty="0">
                <a:solidFill>
                  <a:srgbClr val="C00000"/>
                </a:solidFill>
                <a:latin typeface="Arial"/>
                <a:cs typeface="Arial"/>
              </a:rPr>
              <a:t>83</a:t>
            </a:r>
            <a:endParaRPr sz="2500" dirty="0">
              <a:solidFill>
                <a:srgbClr val="C00000"/>
              </a:solidFill>
              <a:latin typeface="Arial"/>
              <a:cs typeface="Arial"/>
            </a:endParaRPr>
          </a:p>
        </p:txBody>
      </p:sp>
      <p:sp>
        <p:nvSpPr>
          <p:cNvPr id="67" name="object 145">
            <a:extLst>
              <a:ext uri="{FF2B5EF4-FFF2-40B4-BE49-F238E27FC236}">
                <a16:creationId xmlns:a16="http://schemas.microsoft.com/office/drawing/2014/main" id="{0D6A5D17-783C-8C9D-D440-341A4508F453}"/>
              </a:ext>
            </a:extLst>
          </p:cNvPr>
          <p:cNvSpPr txBox="1"/>
          <p:nvPr/>
        </p:nvSpPr>
        <p:spPr>
          <a:xfrm>
            <a:off x="1605689" y="4878805"/>
            <a:ext cx="1507036" cy="220573"/>
          </a:xfrm>
          <a:prstGeom prst="rect">
            <a:avLst/>
          </a:prstGeom>
        </p:spPr>
        <p:txBody>
          <a:bodyPr vert="horz" wrap="square" lIns="0" tIns="12700" rIns="0" bIns="0" rtlCol="0">
            <a:spAutoFit/>
          </a:bodyPr>
          <a:lstStyle/>
          <a:p>
            <a:pPr marL="12700">
              <a:lnSpc>
                <a:spcPct val="100000"/>
              </a:lnSpc>
              <a:spcBef>
                <a:spcPts val="100"/>
              </a:spcBef>
              <a:tabLst>
                <a:tab pos="571500" algn="l"/>
              </a:tabLst>
            </a:pPr>
            <a:r>
              <a:rPr sz="2025" b="1" spc="22" baseline="2057" dirty="0">
                <a:solidFill>
                  <a:srgbClr val="0038A8"/>
                </a:solidFill>
                <a:latin typeface="Montserrat" panose="00000500000000000000" pitchFamily="2" charset="0"/>
                <a:cs typeface="Arial"/>
              </a:rPr>
              <a:t>62%	</a:t>
            </a:r>
            <a:r>
              <a:rPr sz="1300" b="1" spc="65" dirty="0">
                <a:solidFill>
                  <a:srgbClr val="0038A8"/>
                </a:solidFill>
                <a:latin typeface="Montserrat" panose="00000500000000000000" pitchFamily="2" charset="0"/>
                <a:cs typeface="Arial"/>
              </a:rPr>
              <a:t>Mall</a:t>
            </a:r>
            <a:endParaRPr sz="1300" dirty="0">
              <a:solidFill>
                <a:srgbClr val="0038A8"/>
              </a:solidFill>
              <a:latin typeface="Montserrat" panose="00000500000000000000" pitchFamily="2" charset="0"/>
              <a:cs typeface="Arial"/>
            </a:endParaRPr>
          </a:p>
        </p:txBody>
      </p:sp>
      <p:sp>
        <p:nvSpPr>
          <p:cNvPr id="82" name="object 160">
            <a:extLst>
              <a:ext uri="{FF2B5EF4-FFF2-40B4-BE49-F238E27FC236}">
                <a16:creationId xmlns:a16="http://schemas.microsoft.com/office/drawing/2014/main" id="{EB6DC600-431C-7A39-266C-CFC342709B97}"/>
              </a:ext>
            </a:extLst>
          </p:cNvPr>
          <p:cNvSpPr txBox="1"/>
          <p:nvPr/>
        </p:nvSpPr>
        <p:spPr>
          <a:xfrm>
            <a:off x="1605689" y="5307285"/>
            <a:ext cx="1315703" cy="220573"/>
          </a:xfrm>
          <a:prstGeom prst="rect">
            <a:avLst/>
          </a:prstGeom>
        </p:spPr>
        <p:txBody>
          <a:bodyPr vert="horz" wrap="square" lIns="0" tIns="12700" rIns="0" bIns="0" rtlCol="0">
            <a:spAutoFit/>
          </a:bodyPr>
          <a:lstStyle/>
          <a:p>
            <a:pPr marL="12700">
              <a:lnSpc>
                <a:spcPct val="100000"/>
              </a:lnSpc>
              <a:spcBef>
                <a:spcPts val="100"/>
              </a:spcBef>
              <a:tabLst>
                <a:tab pos="522605" algn="l"/>
                <a:tab pos="1310640" algn="l"/>
                <a:tab pos="2268855" algn="l"/>
              </a:tabLst>
            </a:pPr>
            <a:r>
              <a:rPr sz="2025" b="1" spc="22" baseline="2057" dirty="0">
                <a:solidFill>
                  <a:srgbClr val="C00000"/>
                </a:solidFill>
                <a:latin typeface="Montserrat" panose="00000500000000000000" pitchFamily="2" charset="0"/>
                <a:cs typeface="Arial"/>
              </a:rPr>
              <a:t>5%	</a:t>
            </a:r>
            <a:r>
              <a:rPr sz="1300" b="1" spc="70" dirty="0" err="1">
                <a:solidFill>
                  <a:srgbClr val="C00000"/>
                </a:solidFill>
                <a:latin typeface="Montserrat" panose="00000500000000000000" pitchFamily="2" charset="0"/>
                <a:cs typeface="Arial"/>
              </a:rPr>
              <a:t>Outle</a:t>
            </a:r>
            <a:r>
              <a:rPr lang="pt-BR" sz="1300" b="1" spc="70" dirty="0">
                <a:solidFill>
                  <a:srgbClr val="C00000"/>
                </a:solidFill>
                <a:latin typeface="Montserrat" panose="00000500000000000000" pitchFamily="2" charset="0"/>
                <a:cs typeface="Arial"/>
              </a:rPr>
              <a:t>t</a:t>
            </a:r>
            <a:endParaRPr sz="1300" dirty="0">
              <a:solidFill>
                <a:srgbClr val="C00000"/>
              </a:solidFill>
              <a:latin typeface="Montserrat" panose="00000500000000000000" pitchFamily="2" charset="0"/>
              <a:cs typeface="Arial"/>
            </a:endParaRPr>
          </a:p>
        </p:txBody>
      </p:sp>
      <p:sp>
        <p:nvSpPr>
          <p:cNvPr id="85" name="CaixaDeTexto 84">
            <a:extLst>
              <a:ext uri="{FF2B5EF4-FFF2-40B4-BE49-F238E27FC236}">
                <a16:creationId xmlns:a16="http://schemas.microsoft.com/office/drawing/2014/main" id="{02FFDBD9-CC77-8B67-6766-B1BB8A44C5F8}"/>
              </a:ext>
            </a:extLst>
          </p:cNvPr>
          <p:cNvSpPr txBox="1"/>
          <p:nvPr/>
        </p:nvSpPr>
        <p:spPr>
          <a:xfrm>
            <a:off x="4419943" y="2757102"/>
            <a:ext cx="1081746" cy="307777"/>
          </a:xfrm>
          <a:prstGeom prst="rect">
            <a:avLst/>
          </a:prstGeom>
          <a:noFill/>
        </p:spPr>
        <p:txBody>
          <a:bodyPr wrap="square">
            <a:spAutoFit/>
          </a:bodyPr>
          <a:lstStyle/>
          <a:p>
            <a:r>
              <a:rPr lang="pt-BR" sz="1400" b="1" spc="-5" dirty="0">
                <a:solidFill>
                  <a:srgbClr val="0038A8"/>
                </a:solidFill>
                <a:latin typeface="Arial"/>
                <a:cs typeface="Arial"/>
              </a:rPr>
              <a:t>MALL</a:t>
            </a:r>
            <a:endParaRPr lang="pt-BR" sz="1400" dirty="0">
              <a:solidFill>
                <a:srgbClr val="0038A8"/>
              </a:solidFill>
            </a:endParaRPr>
          </a:p>
        </p:txBody>
      </p:sp>
      <p:cxnSp>
        <p:nvCxnSpPr>
          <p:cNvPr id="87" name="Conector reto 86">
            <a:extLst>
              <a:ext uri="{FF2B5EF4-FFF2-40B4-BE49-F238E27FC236}">
                <a16:creationId xmlns:a16="http://schemas.microsoft.com/office/drawing/2014/main" id="{1AF322B8-8229-DDB5-AAAA-1ACF5036C37F}"/>
              </a:ext>
            </a:extLst>
          </p:cNvPr>
          <p:cNvCxnSpPr/>
          <p:nvPr/>
        </p:nvCxnSpPr>
        <p:spPr>
          <a:xfrm>
            <a:off x="1605689" y="5141997"/>
            <a:ext cx="3912660" cy="0"/>
          </a:xfrm>
          <a:prstGeom prst="line">
            <a:avLst/>
          </a:prstGeom>
          <a:ln>
            <a:solidFill>
              <a:srgbClr val="0038A8"/>
            </a:solidFill>
          </a:ln>
        </p:spPr>
        <p:style>
          <a:lnRef idx="1">
            <a:schemeClr val="accent1"/>
          </a:lnRef>
          <a:fillRef idx="0">
            <a:schemeClr val="accent1"/>
          </a:fillRef>
          <a:effectRef idx="0">
            <a:schemeClr val="accent1"/>
          </a:effectRef>
          <a:fontRef idx="minor">
            <a:schemeClr val="tx1"/>
          </a:fontRef>
        </p:style>
      </p:cxnSp>
      <p:cxnSp>
        <p:nvCxnSpPr>
          <p:cNvPr id="89" name="Conector reto 88">
            <a:extLst>
              <a:ext uri="{FF2B5EF4-FFF2-40B4-BE49-F238E27FC236}">
                <a16:creationId xmlns:a16="http://schemas.microsoft.com/office/drawing/2014/main" id="{7EC59531-A1D2-730E-4A9D-7A3DECD4EAC5}"/>
              </a:ext>
            </a:extLst>
          </p:cNvPr>
          <p:cNvCxnSpPr/>
          <p:nvPr/>
        </p:nvCxnSpPr>
        <p:spPr>
          <a:xfrm>
            <a:off x="1605689" y="5568275"/>
            <a:ext cx="3912660" cy="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sp>
        <p:nvSpPr>
          <p:cNvPr id="90" name="object 186">
            <a:extLst>
              <a:ext uri="{FF2B5EF4-FFF2-40B4-BE49-F238E27FC236}">
                <a16:creationId xmlns:a16="http://schemas.microsoft.com/office/drawing/2014/main" id="{D93FE523-4383-15E6-06D6-60E8ABA87724}"/>
              </a:ext>
            </a:extLst>
          </p:cNvPr>
          <p:cNvSpPr txBox="1"/>
          <p:nvPr/>
        </p:nvSpPr>
        <p:spPr>
          <a:xfrm>
            <a:off x="2447231" y="5710501"/>
            <a:ext cx="2043430" cy="568104"/>
          </a:xfrm>
          <a:prstGeom prst="rect">
            <a:avLst/>
          </a:prstGeom>
        </p:spPr>
        <p:txBody>
          <a:bodyPr vert="horz" wrap="square" lIns="0" tIns="13970" rIns="0" bIns="0" rtlCol="0">
            <a:spAutoFit/>
          </a:bodyPr>
          <a:lstStyle/>
          <a:p>
            <a:pPr marL="635" algn="ctr">
              <a:spcBef>
                <a:spcPts val="110"/>
              </a:spcBef>
            </a:pPr>
            <a:r>
              <a:rPr lang="pt-BR" b="1" spc="40" dirty="0">
                <a:latin typeface="Montserrat" panose="00000500000000000000" pitchFamily="2" charset="0"/>
                <a:cs typeface="Arial"/>
              </a:rPr>
              <a:t>9.330</a:t>
            </a:r>
            <a:endParaRPr dirty="0">
              <a:latin typeface="Montserrat" panose="00000500000000000000" pitchFamily="2" charset="0"/>
              <a:cs typeface="Arial"/>
            </a:endParaRPr>
          </a:p>
          <a:p>
            <a:pPr algn="ctr"/>
            <a:r>
              <a:rPr b="1" spc="40" dirty="0">
                <a:latin typeface="Montserrat" panose="00000500000000000000" pitchFamily="2" charset="0"/>
                <a:cs typeface="Arial"/>
              </a:rPr>
              <a:t>Tiendas</a:t>
            </a:r>
            <a:r>
              <a:rPr b="1" spc="-90" dirty="0">
                <a:latin typeface="Montserrat" panose="00000500000000000000" pitchFamily="2" charset="0"/>
                <a:cs typeface="Arial"/>
              </a:rPr>
              <a:t> </a:t>
            </a:r>
            <a:r>
              <a:rPr b="1" spc="90" dirty="0">
                <a:latin typeface="Montserrat" panose="00000500000000000000" pitchFamily="2" charset="0"/>
                <a:cs typeface="Arial"/>
              </a:rPr>
              <a:t>totales</a:t>
            </a:r>
            <a:endParaRPr dirty="0">
              <a:latin typeface="Montserrat" panose="00000500000000000000" pitchFamily="2" charset="0"/>
              <a:cs typeface="Arial"/>
            </a:endParaRPr>
          </a:p>
        </p:txBody>
      </p:sp>
      <p:sp>
        <p:nvSpPr>
          <p:cNvPr id="118" name="object 43">
            <a:extLst>
              <a:ext uri="{FF2B5EF4-FFF2-40B4-BE49-F238E27FC236}">
                <a16:creationId xmlns:a16="http://schemas.microsoft.com/office/drawing/2014/main" id="{9F6F3C8B-F8DC-E4CE-E595-8F9A4B426F97}"/>
              </a:ext>
            </a:extLst>
          </p:cNvPr>
          <p:cNvSpPr/>
          <p:nvPr/>
        </p:nvSpPr>
        <p:spPr>
          <a:xfrm>
            <a:off x="6892827" y="5378153"/>
            <a:ext cx="3420000" cy="0"/>
          </a:xfrm>
          <a:custGeom>
            <a:avLst/>
            <a:gdLst/>
            <a:ahLst/>
            <a:cxnLst/>
            <a:rect l="l" t="t" r="r" b="b"/>
            <a:pathLst>
              <a:path w="6162040">
                <a:moveTo>
                  <a:pt x="6161455" y="0"/>
                </a:moveTo>
                <a:lnTo>
                  <a:pt x="0" y="0"/>
                </a:lnTo>
              </a:path>
            </a:pathLst>
          </a:custGeom>
          <a:ln w="17792">
            <a:solidFill>
              <a:srgbClr val="C7C7C7"/>
            </a:solidFill>
          </a:ln>
        </p:spPr>
        <p:txBody>
          <a:bodyPr wrap="square" lIns="0" tIns="0" rIns="0" bIns="0" rtlCol="0"/>
          <a:lstStyle/>
          <a:p>
            <a:endParaRPr/>
          </a:p>
        </p:txBody>
      </p:sp>
      <p:sp>
        <p:nvSpPr>
          <p:cNvPr id="119" name="object 46">
            <a:extLst>
              <a:ext uri="{FF2B5EF4-FFF2-40B4-BE49-F238E27FC236}">
                <a16:creationId xmlns:a16="http://schemas.microsoft.com/office/drawing/2014/main" id="{22E38C06-5585-9E97-1329-A6ED6E96252E}"/>
              </a:ext>
            </a:extLst>
          </p:cNvPr>
          <p:cNvSpPr txBox="1"/>
          <p:nvPr/>
        </p:nvSpPr>
        <p:spPr>
          <a:xfrm>
            <a:off x="6601819" y="2212914"/>
            <a:ext cx="4137299" cy="492443"/>
          </a:xfrm>
          <a:prstGeom prst="rect">
            <a:avLst/>
          </a:prstGeom>
        </p:spPr>
        <p:txBody>
          <a:bodyPr vert="horz" wrap="square" lIns="0" tIns="12700" rIns="0" bIns="0" rtlCol="0">
            <a:spAutoFit/>
          </a:bodyPr>
          <a:lstStyle/>
          <a:p>
            <a:pPr marL="12700">
              <a:lnSpc>
                <a:spcPct val="100000"/>
              </a:lnSpc>
              <a:spcBef>
                <a:spcPts val="100"/>
              </a:spcBef>
            </a:pPr>
            <a:r>
              <a:rPr sz="1200" b="1" spc="10" dirty="0">
                <a:solidFill>
                  <a:srgbClr val="072357"/>
                </a:solidFill>
                <a:latin typeface="Montserrat" panose="00000500000000000000" pitchFamily="2" charset="0"/>
                <a:cs typeface="Arial"/>
              </a:rPr>
              <a:t>Tiendas</a:t>
            </a:r>
            <a:r>
              <a:rPr sz="1200" b="1" spc="-30" dirty="0">
                <a:solidFill>
                  <a:srgbClr val="072357"/>
                </a:solidFill>
                <a:latin typeface="Montserrat" panose="00000500000000000000" pitchFamily="2" charset="0"/>
                <a:cs typeface="Arial"/>
              </a:rPr>
              <a:t> </a:t>
            </a:r>
            <a:r>
              <a:rPr sz="1200" b="1" spc="40" dirty="0">
                <a:solidFill>
                  <a:srgbClr val="072357"/>
                </a:solidFill>
                <a:latin typeface="Montserrat" panose="00000500000000000000" pitchFamily="2" charset="0"/>
                <a:cs typeface="Arial"/>
              </a:rPr>
              <a:t>promedio</a:t>
            </a:r>
            <a:r>
              <a:rPr sz="1200" b="1" spc="-25" dirty="0">
                <a:solidFill>
                  <a:srgbClr val="072357"/>
                </a:solidFill>
                <a:latin typeface="Montserrat" panose="00000500000000000000" pitchFamily="2" charset="0"/>
                <a:cs typeface="Arial"/>
              </a:rPr>
              <a:t> </a:t>
            </a:r>
            <a:r>
              <a:rPr sz="1200" b="1" spc="35" dirty="0">
                <a:solidFill>
                  <a:srgbClr val="072357"/>
                </a:solidFill>
                <a:latin typeface="Montserrat" panose="00000500000000000000" pitchFamily="2" charset="0"/>
                <a:cs typeface="Arial"/>
              </a:rPr>
              <a:t>por</a:t>
            </a:r>
            <a:r>
              <a:rPr sz="1200" b="1" spc="-30" dirty="0">
                <a:solidFill>
                  <a:srgbClr val="072357"/>
                </a:solidFill>
                <a:latin typeface="Montserrat" panose="00000500000000000000" pitchFamily="2" charset="0"/>
                <a:cs typeface="Arial"/>
              </a:rPr>
              <a:t> </a:t>
            </a:r>
            <a:r>
              <a:rPr sz="1200" b="1" spc="60" dirty="0">
                <a:solidFill>
                  <a:srgbClr val="072357"/>
                </a:solidFill>
                <a:latin typeface="Montserrat" panose="00000500000000000000" pitchFamily="2" charset="0"/>
                <a:cs typeface="Arial"/>
              </a:rPr>
              <a:t>tamaño</a:t>
            </a:r>
            <a:r>
              <a:rPr sz="1200" b="1" spc="-25" dirty="0">
                <a:solidFill>
                  <a:srgbClr val="072357"/>
                </a:solidFill>
                <a:latin typeface="Montserrat" panose="00000500000000000000" pitchFamily="2" charset="0"/>
                <a:cs typeface="Arial"/>
              </a:rPr>
              <a:t> </a:t>
            </a:r>
            <a:r>
              <a:rPr sz="1200" b="1" spc="30" dirty="0">
                <a:solidFill>
                  <a:srgbClr val="072357"/>
                </a:solidFill>
                <a:latin typeface="Montserrat" panose="00000500000000000000" pitchFamily="2" charset="0"/>
                <a:cs typeface="Arial"/>
              </a:rPr>
              <a:t>de</a:t>
            </a:r>
            <a:r>
              <a:rPr sz="1200" b="1" spc="-25" dirty="0">
                <a:solidFill>
                  <a:srgbClr val="072357"/>
                </a:solidFill>
                <a:latin typeface="Montserrat" panose="00000500000000000000" pitchFamily="2" charset="0"/>
                <a:cs typeface="Arial"/>
              </a:rPr>
              <a:t> </a:t>
            </a:r>
            <a:r>
              <a:rPr sz="1200" b="1" spc="30" dirty="0">
                <a:solidFill>
                  <a:srgbClr val="072357"/>
                </a:solidFill>
                <a:latin typeface="Montserrat" panose="00000500000000000000" pitchFamily="2" charset="0"/>
                <a:cs typeface="Arial"/>
              </a:rPr>
              <a:t>dotación</a:t>
            </a:r>
            <a:endParaRPr sz="1200" b="1" dirty="0">
              <a:solidFill>
                <a:srgbClr val="072357"/>
              </a:solidFill>
              <a:latin typeface="Montserrat" panose="00000500000000000000" pitchFamily="2" charset="0"/>
              <a:cs typeface="Arial"/>
            </a:endParaRPr>
          </a:p>
          <a:p>
            <a:pPr marL="29845">
              <a:lnSpc>
                <a:spcPct val="100000"/>
              </a:lnSpc>
              <a:spcBef>
                <a:spcPts val="1070"/>
              </a:spcBef>
              <a:tabLst>
                <a:tab pos="894080" algn="l"/>
              </a:tabLst>
            </a:pPr>
            <a:r>
              <a:rPr sz="950" spc="-40" dirty="0">
                <a:solidFill>
                  <a:srgbClr val="666666"/>
                </a:solidFill>
                <a:latin typeface="Lucida Sans Unicode"/>
                <a:cs typeface="Lucida Sans Unicode"/>
              </a:rPr>
              <a:t>160	</a:t>
            </a:r>
            <a:r>
              <a:rPr sz="1000" b="1" spc="10" dirty="0">
                <a:solidFill>
                  <a:srgbClr val="666666"/>
                </a:solidFill>
                <a:latin typeface="Arial"/>
                <a:cs typeface="Arial"/>
              </a:rPr>
              <a:t>141</a:t>
            </a:r>
            <a:endParaRPr sz="1000" dirty="0">
              <a:latin typeface="Arial"/>
              <a:cs typeface="Arial"/>
            </a:endParaRPr>
          </a:p>
        </p:txBody>
      </p:sp>
      <p:sp>
        <p:nvSpPr>
          <p:cNvPr id="120" name="object 47">
            <a:extLst>
              <a:ext uri="{FF2B5EF4-FFF2-40B4-BE49-F238E27FC236}">
                <a16:creationId xmlns:a16="http://schemas.microsoft.com/office/drawing/2014/main" id="{AFF7EA99-5ECF-581B-021C-3C51631B24A7}"/>
              </a:ext>
            </a:extLst>
          </p:cNvPr>
          <p:cNvSpPr/>
          <p:nvPr/>
        </p:nvSpPr>
        <p:spPr>
          <a:xfrm>
            <a:off x="6577159" y="5970490"/>
            <a:ext cx="231775" cy="69850"/>
          </a:xfrm>
          <a:custGeom>
            <a:avLst/>
            <a:gdLst/>
            <a:ahLst/>
            <a:cxnLst/>
            <a:rect l="l" t="t" r="r" b="b"/>
            <a:pathLst>
              <a:path w="231775" h="69850">
                <a:moveTo>
                  <a:pt x="231381" y="0"/>
                </a:moveTo>
                <a:lnTo>
                  <a:pt x="0" y="0"/>
                </a:lnTo>
                <a:lnTo>
                  <a:pt x="0" y="69684"/>
                </a:lnTo>
                <a:lnTo>
                  <a:pt x="231381" y="69684"/>
                </a:lnTo>
                <a:lnTo>
                  <a:pt x="231381" y="0"/>
                </a:lnTo>
                <a:close/>
              </a:path>
            </a:pathLst>
          </a:custGeom>
          <a:solidFill>
            <a:srgbClr val="072357"/>
          </a:solidFill>
        </p:spPr>
        <p:txBody>
          <a:bodyPr wrap="square" lIns="0" tIns="0" rIns="0" bIns="0" rtlCol="0"/>
          <a:lstStyle/>
          <a:p>
            <a:endParaRPr/>
          </a:p>
        </p:txBody>
      </p:sp>
      <p:sp>
        <p:nvSpPr>
          <p:cNvPr id="121" name="object 48">
            <a:extLst>
              <a:ext uri="{FF2B5EF4-FFF2-40B4-BE49-F238E27FC236}">
                <a16:creationId xmlns:a16="http://schemas.microsoft.com/office/drawing/2014/main" id="{184248EE-C9A7-DC76-3263-87E59F801827}"/>
              </a:ext>
            </a:extLst>
          </p:cNvPr>
          <p:cNvSpPr/>
          <p:nvPr/>
        </p:nvSpPr>
        <p:spPr>
          <a:xfrm>
            <a:off x="9595276" y="5990246"/>
            <a:ext cx="231775" cy="69850"/>
          </a:xfrm>
          <a:custGeom>
            <a:avLst/>
            <a:gdLst/>
            <a:ahLst/>
            <a:cxnLst/>
            <a:rect l="l" t="t" r="r" b="b"/>
            <a:pathLst>
              <a:path w="231775" h="69850">
                <a:moveTo>
                  <a:pt x="231381" y="0"/>
                </a:moveTo>
                <a:lnTo>
                  <a:pt x="0" y="0"/>
                </a:lnTo>
                <a:lnTo>
                  <a:pt x="0" y="69684"/>
                </a:lnTo>
                <a:lnTo>
                  <a:pt x="231381" y="69684"/>
                </a:lnTo>
                <a:lnTo>
                  <a:pt x="231381" y="0"/>
                </a:lnTo>
                <a:close/>
              </a:path>
            </a:pathLst>
          </a:custGeom>
          <a:solidFill>
            <a:schemeClr val="accent5">
              <a:lumMod val="60000"/>
              <a:lumOff val="40000"/>
            </a:schemeClr>
          </a:solidFill>
        </p:spPr>
        <p:txBody>
          <a:bodyPr wrap="square" lIns="0" tIns="0" rIns="0" bIns="0" rtlCol="0"/>
          <a:lstStyle/>
          <a:p>
            <a:endParaRPr/>
          </a:p>
        </p:txBody>
      </p:sp>
      <p:sp>
        <p:nvSpPr>
          <p:cNvPr id="122" name="object 49">
            <a:extLst>
              <a:ext uri="{FF2B5EF4-FFF2-40B4-BE49-F238E27FC236}">
                <a16:creationId xmlns:a16="http://schemas.microsoft.com/office/drawing/2014/main" id="{C459DE16-7690-32E4-51C7-4CF38B0B29A5}"/>
              </a:ext>
            </a:extLst>
          </p:cNvPr>
          <p:cNvSpPr txBox="1"/>
          <p:nvPr/>
        </p:nvSpPr>
        <p:spPr>
          <a:xfrm>
            <a:off x="9887905" y="5922971"/>
            <a:ext cx="1424940" cy="142347"/>
          </a:xfrm>
          <a:prstGeom prst="rect">
            <a:avLst/>
          </a:prstGeom>
        </p:spPr>
        <p:txBody>
          <a:bodyPr vert="horz" wrap="square" lIns="0" tIns="11430" rIns="0" bIns="0" rtlCol="0">
            <a:spAutoFit/>
          </a:bodyPr>
          <a:lstStyle/>
          <a:p>
            <a:pPr marL="12700">
              <a:lnSpc>
                <a:spcPct val="100000"/>
              </a:lnSpc>
              <a:spcBef>
                <a:spcPts val="90"/>
              </a:spcBef>
            </a:pPr>
            <a:r>
              <a:rPr sz="850" b="1" spc="-45" dirty="0">
                <a:solidFill>
                  <a:srgbClr val="666666"/>
                </a:solidFill>
                <a:latin typeface="Montserrat" panose="00000500000000000000" pitchFamily="2" charset="0"/>
                <a:cs typeface="Arial"/>
              </a:rPr>
              <a:t>GRANDE</a:t>
            </a:r>
            <a:r>
              <a:rPr sz="850" b="1" spc="-40" dirty="0">
                <a:solidFill>
                  <a:srgbClr val="666666"/>
                </a:solidFill>
                <a:latin typeface="Montserrat" panose="00000500000000000000" pitchFamily="2" charset="0"/>
                <a:cs typeface="Arial"/>
              </a:rPr>
              <a:t>S</a:t>
            </a:r>
            <a:r>
              <a:rPr sz="850" b="1" spc="-20" dirty="0">
                <a:solidFill>
                  <a:srgbClr val="666666"/>
                </a:solidFill>
                <a:latin typeface="Montserrat" panose="00000500000000000000" pitchFamily="2" charset="0"/>
                <a:cs typeface="Arial"/>
              </a:rPr>
              <a:t> </a:t>
            </a:r>
            <a:r>
              <a:rPr sz="850" b="1" spc="-65" dirty="0">
                <a:solidFill>
                  <a:srgbClr val="666666"/>
                </a:solidFill>
                <a:latin typeface="Montserrat" panose="00000500000000000000" pitchFamily="2" charset="0"/>
                <a:cs typeface="Arial"/>
              </a:rPr>
              <a:t>EMPRESAS</a:t>
            </a:r>
            <a:endParaRPr sz="850" dirty="0">
              <a:latin typeface="Montserrat" panose="00000500000000000000" pitchFamily="2" charset="0"/>
              <a:cs typeface="Arial"/>
            </a:endParaRPr>
          </a:p>
        </p:txBody>
      </p:sp>
      <p:sp>
        <p:nvSpPr>
          <p:cNvPr id="123" name="object 50">
            <a:extLst>
              <a:ext uri="{FF2B5EF4-FFF2-40B4-BE49-F238E27FC236}">
                <a16:creationId xmlns:a16="http://schemas.microsoft.com/office/drawing/2014/main" id="{78A226DD-F78C-C6B1-32D6-C2C4A67BB3F9}"/>
              </a:ext>
            </a:extLst>
          </p:cNvPr>
          <p:cNvSpPr txBox="1"/>
          <p:nvPr/>
        </p:nvSpPr>
        <p:spPr>
          <a:xfrm>
            <a:off x="9887905" y="6051118"/>
            <a:ext cx="1424940" cy="273152"/>
          </a:xfrm>
          <a:prstGeom prst="rect">
            <a:avLst/>
          </a:prstGeom>
        </p:spPr>
        <p:txBody>
          <a:bodyPr vert="horz" wrap="square" lIns="0" tIns="11430" rIns="0" bIns="0" rtlCol="0">
            <a:spAutoFit/>
          </a:bodyPr>
          <a:lstStyle/>
          <a:p>
            <a:pPr marL="12700">
              <a:lnSpc>
                <a:spcPct val="100000"/>
              </a:lnSpc>
              <a:spcBef>
                <a:spcPts val="90"/>
              </a:spcBef>
            </a:pPr>
            <a:r>
              <a:rPr sz="850" spc="-15" dirty="0">
                <a:solidFill>
                  <a:srgbClr val="666666"/>
                </a:solidFill>
                <a:latin typeface="Montserrat" panose="00000500000000000000" pitchFamily="2" charset="0"/>
                <a:cs typeface="Lucida Sans Unicode"/>
              </a:rPr>
              <a:t>(MÁS</a:t>
            </a:r>
            <a:r>
              <a:rPr sz="850" spc="-55" dirty="0">
                <a:solidFill>
                  <a:srgbClr val="666666"/>
                </a:solidFill>
                <a:latin typeface="Montserrat" panose="00000500000000000000" pitchFamily="2" charset="0"/>
                <a:cs typeface="Lucida Sans Unicode"/>
              </a:rPr>
              <a:t> </a:t>
            </a:r>
            <a:r>
              <a:rPr sz="850" spc="-10" dirty="0">
                <a:solidFill>
                  <a:srgbClr val="666666"/>
                </a:solidFill>
                <a:latin typeface="Montserrat" panose="00000500000000000000" pitchFamily="2" charset="0"/>
                <a:cs typeface="Lucida Sans Unicode"/>
              </a:rPr>
              <a:t>DE</a:t>
            </a:r>
            <a:r>
              <a:rPr sz="850" spc="-55" dirty="0">
                <a:solidFill>
                  <a:srgbClr val="666666"/>
                </a:solidFill>
                <a:latin typeface="Montserrat" panose="00000500000000000000" pitchFamily="2" charset="0"/>
                <a:cs typeface="Lucida Sans Unicode"/>
              </a:rPr>
              <a:t> </a:t>
            </a:r>
            <a:r>
              <a:rPr sz="850" spc="-60" dirty="0">
                <a:solidFill>
                  <a:srgbClr val="666666"/>
                </a:solidFill>
                <a:latin typeface="Montserrat" panose="00000500000000000000" pitchFamily="2" charset="0"/>
                <a:cs typeface="Lucida Sans Unicode"/>
              </a:rPr>
              <a:t>15</a:t>
            </a:r>
            <a:r>
              <a:rPr sz="850" spc="-50" dirty="0">
                <a:solidFill>
                  <a:srgbClr val="666666"/>
                </a:solidFill>
                <a:latin typeface="Montserrat" panose="00000500000000000000" pitchFamily="2" charset="0"/>
                <a:cs typeface="Lucida Sans Unicode"/>
              </a:rPr>
              <a:t> </a:t>
            </a:r>
            <a:r>
              <a:rPr sz="850" spc="-30" dirty="0">
                <a:solidFill>
                  <a:srgbClr val="666666"/>
                </a:solidFill>
                <a:latin typeface="Montserrat" panose="00000500000000000000" pitchFamily="2" charset="0"/>
                <a:cs typeface="Lucida Sans Unicode"/>
              </a:rPr>
              <a:t>TRABAJADORES)</a:t>
            </a:r>
            <a:endParaRPr sz="850">
              <a:latin typeface="Montserrat" panose="00000500000000000000" pitchFamily="2" charset="0"/>
              <a:cs typeface="Lucida Sans Unicode"/>
            </a:endParaRPr>
          </a:p>
        </p:txBody>
      </p:sp>
      <p:sp>
        <p:nvSpPr>
          <p:cNvPr id="124" name="object 51">
            <a:extLst>
              <a:ext uri="{FF2B5EF4-FFF2-40B4-BE49-F238E27FC236}">
                <a16:creationId xmlns:a16="http://schemas.microsoft.com/office/drawing/2014/main" id="{CCDE27E5-995D-FFB7-977A-DE3C8F2ADCD9}"/>
              </a:ext>
            </a:extLst>
          </p:cNvPr>
          <p:cNvSpPr/>
          <p:nvPr/>
        </p:nvSpPr>
        <p:spPr>
          <a:xfrm>
            <a:off x="8056023" y="5960762"/>
            <a:ext cx="231775" cy="69850"/>
          </a:xfrm>
          <a:custGeom>
            <a:avLst/>
            <a:gdLst/>
            <a:ahLst/>
            <a:cxnLst/>
            <a:rect l="l" t="t" r="r" b="b"/>
            <a:pathLst>
              <a:path w="231775" h="69850">
                <a:moveTo>
                  <a:pt x="231381" y="0"/>
                </a:moveTo>
                <a:lnTo>
                  <a:pt x="0" y="0"/>
                </a:lnTo>
                <a:lnTo>
                  <a:pt x="0" y="69684"/>
                </a:lnTo>
                <a:lnTo>
                  <a:pt x="231381" y="69684"/>
                </a:lnTo>
                <a:lnTo>
                  <a:pt x="231381" y="0"/>
                </a:lnTo>
                <a:close/>
              </a:path>
            </a:pathLst>
          </a:custGeom>
          <a:solidFill>
            <a:srgbClr val="0038A8"/>
          </a:solidFill>
        </p:spPr>
        <p:txBody>
          <a:bodyPr wrap="square" lIns="0" tIns="0" rIns="0" bIns="0" rtlCol="0"/>
          <a:lstStyle/>
          <a:p>
            <a:endParaRPr/>
          </a:p>
        </p:txBody>
      </p:sp>
      <p:sp>
        <p:nvSpPr>
          <p:cNvPr id="125" name="object 52">
            <a:extLst>
              <a:ext uri="{FF2B5EF4-FFF2-40B4-BE49-F238E27FC236}">
                <a16:creationId xmlns:a16="http://schemas.microsoft.com/office/drawing/2014/main" id="{FDA88DA1-3BD0-325E-CF03-BB81ED169D86}"/>
              </a:ext>
            </a:extLst>
          </p:cNvPr>
          <p:cNvSpPr txBox="1"/>
          <p:nvPr/>
        </p:nvSpPr>
        <p:spPr>
          <a:xfrm>
            <a:off x="6858410" y="5930954"/>
            <a:ext cx="2566670" cy="268663"/>
          </a:xfrm>
          <a:prstGeom prst="rect">
            <a:avLst/>
          </a:prstGeom>
        </p:spPr>
        <p:txBody>
          <a:bodyPr vert="horz" wrap="square" lIns="0" tIns="11430" rIns="0" bIns="0" rtlCol="0">
            <a:spAutoFit/>
          </a:bodyPr>
          <a:lstStyle/>
          <a:p>
            <a:pPr marL="12700">
              <a:lnSpc>
                <a:spcPts val="1015"/>
              </a:lnSpc>
              <a:spcBef>
                <a:spcPts val="90"/>
              </a:spcBef>
              <a:tabLst>
                <a:tab pos="1490980" algn="l"/>
              </a:tabLst>
            </a:pPr>
            <a:r>
              <a:rPr sz="850" b="1" spc="-10" dirty="0">
                <a:solidFill>
                  <a:srgbClr val="666666"/>
                </a:solidFill>
                <a:latin typeface="Montserrat" panose="00000500000000000000" pitchFamily="2" charset="0"/>
                <a:cs typeface="Arial"/>
              </a:rPr>
              <a:t>MIPYMES</a:t>
            </a:r>
            <a:r>
              <a:rPr sz="850" b="1" spc="-20" dirty="0">
                <a:solidFill>
                  <a:srgbClr val="666666"/>
                </a:solidFill>
                <a:latin typeface="Montserrat" panose="00000500000000000000" pitchFamily="2" charset="0"/>
                <a:cs typeface="Arial"/>
              </a:rPr>
              <a:t> </a:t>
            </a:r>
            <a:r>
              <a:rPr sz="850" spc="-35" dirty="0">
                <a:solidFill>
                  <a:srgbClr val="666666"/>
                </a:solidFill>
                <a:latin typeface="Montserrat" panose="00000500000000000000" pitchFamily="2" charset="0"/>
                <a:cs typeface="Lucida Sans Unicode"/>
              </a:rPr>
              <a:t>(HASTA</a:t>
            </a:r>
            <a:r>
              <a:rPr sz="850" spc="-55" dirty="0">
                <a:solidFill>
                  <a:srgbClr val="666666"/>
                </a:solidFill>
                <a:latin typeface="Montserrat" panose="00000500000000000000" pitchFamily="2" charset="0"/>
                <a:cs typeface="Lucida Sans Unicode"/>
              </a:rPr>
              <a:t> </a:t>
            </a:r>
            <a:r>
              <a:rPr sz="850" spc="-60" dirty="0">
                <a:solidFill>
                  <a:srgbClr val="666666"/>
                </a:solidFill>
                <a:latin typeface="Montserrat" panose="00000500000000000000" pitchFamily="2" charset="0"/>
                <a:cs typeface="Lucida Sans Unicode"/>
              </a:rPr>
              <a:t>5</a:t>
            </a:r>
            <a:r>
              <a:rPr sz="850" dirty="0">
                <a:solidFill>
                  <a:srgbClr val="666666"/>
                </a:solidFill>
                <a:latin typeface="Montserrat" panose="00000500000000000000" pitchFamily="2" charset="0"/>
                <a:cs typeface="Lucida Sans Unicode"/>
              </a:rPr>
              <a:t>	</a:t>
            </a:r>
            <a:r>
              <a:rPr sz="1275" b="1" spc="-60" baseline="6535" dirty="0">
                <a:solidFill>
                  <a:srgbClr val="666666"/>
                </a:solidFill>
                <a:latin typeface="Montserrat" panose="00000500000000000000" pitchFamily="2" charset="0"/>
                <a:cs typeface="Arial"/>
              </a:rPr>
              <a:t>PYMES</a:t>
            </a:r>
            <a:r>
              <a:rPr sz="1275" b="1" spc="-37" baseline="6535" dirty="0">
                <a:solidFill>
                  <a:srgbClr val="666666"/>
                </a:solidFill>
                <a:latin typeface="Montserrat" panose="00000500000000000000" pitchFamily="2" charset="0"/>
                <a:cs typeface="Arial"/>
              </a:rPr>
              <a:t> </a:t>
            </a:r>
            <a:r>
              <a:rPr sz="1275" spc="-30" baseline="6535" dirty="0">
                <a:solidFill>
                  <a:srgbClr val="666666"/>
                </a:solidFill>
                <a:latin typeface="Montserrat" panose="00000500000000000000" pitchFamily="2" charset="0"/>
                <a:cs typeface="Lucida Sans Unicode"/>
              </a:rPr>
              <a:t>(ENTRE</a:t>
            </a:r>
            <a:r>
              <a:rPr sz="1275" spc="-82" baseline="6535" dirty="0">
                <a:solidFill>
                  <a:srgbClr val="666666"/>
                </a:solidFill>
                <a:latin typeface="Montserrat" panose="00000500000000000000" pitchFamily="2" charset="0"/>
                <a:cs typeface="Lucida Sans Unicode"/>
              </a:rPr>
              <a:t> </a:t>
            </a:r>
            <a:r>
              <a:rPr sz="1275" spc="-89" baseline="6535" dirty="0">
                <a:solidFill>
                  <a:srgbClr val="666666"/>
                </a:solidFill>
                <a:latin typeface="Montserrat" panose="00000500000000000000" pitchFamily="2" charset="0"/>
                <a:cs typeface="Lucida Sans Unicode"/>
              </a:rPr>
              <a:t>6</a:t>
            </a:r>
            <a:r>
              <a:rPr sz="1275" spc="-82" baseline="6535" dirty="0">
                <a:solidFill>
                  <a:srgbClr val="666666"/>
                </a:solidFill>
                <a:latin typeface="Montserrat" panose="00000500000000000000" pitchFamily="2" charset="0"/>
                <a:cs typeface="Lucida Sans Unicode"/>
              </a:rPr>
              <a:t> </a:t>
            </a:r>
            <a:r>
              <a:rPr sz="1275" spc="-89" baseline="6535" dirty="0">
                <a:solidFill>
                  <a:srgbClr val="666666"/>
                </a:solidFill>
                <a:latin typeface="Montserrat" panose="00000500000000000000" pitchFamily="2" charset="0"/>
                <a:cs typeface="Lucida Sans Unicode"/>
              </a:rPr>
              <a:t>Y</a:t>
            </a:r>
            <a:r>
              <a:rPr sz="1275" spc="-82" baseline="6535" dirty="0">
                <a:solidFill>
                  <a:srgbClr val="666666"/>
                </a:solidFill>
                <a:latin typeface="Montserrat" panose="00000500000000000000" pitchFamily="2" charset="0"/>
                <a:cs typeface="Lucida Sans Unicode"/>
              </a:rPr>
              <a:t> </a:t>
            </a:r>
            <a:r>
              <a:rPr sz="1275" spc="-89" baseline="6535" dirty="0">
                <a:solidFill>
                  <a:srgbClr val="666666"/>
                </a:solidFill>
                <a:latin typeface="Montserrat" panose="00000500000000000000" pitchFamily="2" charset="0"/>
                <a:cs typeface="Lucida Sans Unicode"/>
              </a:rPr>
              <a:t>15</a:t>
            </a:r>
            <a:endParaRPr sz="1275" baseline="6535" dirty="0">
              <a:latin typeface="Montserrat" panose="00000500000000000000" pitchFamily="2" charset="0"/>
              <a:cs typeface="Lucida Sans Unicode"/>
            </a:endParaRPr>
          </a:p>
          <a:p>
            <a:pPr marL="12700">
              <a:lnSpc>
                <a:spcPts val="1015"/>
              </a:lnSpc>
              <a:tabLst>
                <a:tab pos="1490980" algn="l"/>
              </a:tabLst>
            </a:pPr>
            <a:r>
              <a:rPr sz="850" spc="-30" dirty="0">
                <a:solidFill>
                  <a:srgbClr val="666666"/>
                </a:solidFill>
                <a:latin typeface="Montserrat" panose="00000500000000000000" pitchFamily="2" charset="0"/>
                <a:cs typeface="Lucida Sans Unicode"/>
              </a:rPr>
              <a:t>TRABAJADORES)	</a:t>
            </a:r>
            <a:r>
              <a:rPr sz="1275" spc="-44" baseline="6535" dirty="0">
                <a:solidFill>
                  <a:srgbClr val="666666"/>
                </a:solidFill>
                <a:latin typeface="Montserrat" panose="00000500000000000000" pitchFamily="2" charset="0"/>
                <a:cs typeface="Lucida Sans Unicode"/>
              </a:rPr>
              <a:t>TRABAJADORES)</a:t>
            </a:r>
            <a:endParaRPr sz="1275" baseline="6535" dirty="0">
              <a:latin typeface="Montserrat" panose="00000500000000000000" pitchFamily="2" charset="0"/>
              <a:cs typeface="Lucida Sans Unicode"/>
            </a:endParaRPr>
          </a:p>
        </p:txBody>
      </p:sp>
      <p:sp>
        <p:nvSpPr>
          <p:cNvPr id="126" name="object 53">
            <a:extLst>
              <a:ext uri="{FF2B5EF4-FFF2-40B4-BE49-F238E27FC236}">
                <a16:creationId xmlns:a16="http://schemas.microsoft.com/office/drawing/2014/main" id="{BE88D327-D58B-562C-2D57-7D54AF94955B}"/>
              </a:ext>
            </a:extLst>
          </p:cNvPr>
          <p:cNvSpPr txBox="1"/>
          <p:nvPr/>
        </p:nvSpPr>
        <p:spPr>
          <a:xfrm>
            <a:off x="7444930" y="5489647"/>
            <a:ext cx="320675" cy="142347"/>
          </a:xfrm>
          <a:prstGeom prst="rect">
            <a:avLst/>
          </a:prstGeom>
        </p:spPr>
        <p:txBody>
          <a:bodyPr vert="horz" wrap="square" lIns="0" tIns="11430" rIns="0" bIns="0" rtlCol="0">
            <a:spAutoFit/>
          </a:bodyPr>
          <a:lstStyle/>
          <a:p>
            <a:pPr marL="12700">
              <a:lnSpc>
                <a:spcPct val="100000"/>
              </a:lnSpc>
              <a:spcBef>
                <a:spcPts val="90"/>
              </a:spcBef>
            </a:pPr>
            <a:r>
              <a:rPr sz="850" b="1" spc="-10" dirty="0">
                <a:solidFill>
                  <a:srgbClr val="666666"/>
                </a:solidFill>
                <a:latin typeface="Montserrat" panose="00000500000000000000" pitchFamily="2" charset="0"/>
                <a:cs typeface="Arial"/>
              </a:rPr>
              <a:t>MALL</a:t>
            </a:r>
            <a:endParaRPr sz="850" dirty="0">
              <a:latin typeface="Montserrat" panose="00000500000000000000" pitchFamily="2" charset="0"/>
              <a:cs typeface="Arial"/>
            </a:endParaRPr>
          </a:p>
        </p:txBody>
      </p:sp>
      <p:sp>
        <p:nvSpPr>
          <p:cNvPr id="127" name="object 54">
            <a:extLst>
              <a:ext uri="{FF2B5EF4-FFF2-40B4-BE49-F238E27FC236}">
                <a16:creationId xmlns:a16="http://schemas.microsoft.com/office/drawing/2014/main" id="{BA6E64B8-20EE-C898-4A53-A8B00B9C497D}"/>
              </a:ext>
            </a:extLst>
          </p:cNvPr>
          <p:cNvSpPr txBox="1"/>
          <p:nvPr/>
        </p:nvSpPr>
        <p:spPr>
          <a:xfrm>
            <a:off x="8615247" y="5489647"/>
            <a:ext cx="435609" cy="142347"/>
          </a:xfrm>
          <a:prstGeom prst="rect">
            <a:avLst/>
          </a:prstGeom>
        </p:spPr>
        <p:txBody>
          <a:bodyPr vert="horz" wrap="square" lIns="0" tIns="11430" rIns="0" bIns="0" rtlCol="0">
            <a:spAutoFit/>
          </a:bodyPr>
          <a:lstStyle/>
          <a:p>
            <a:pPr marL="12700">
              <a:lnSpc>
                <a:spcPct val="100000"/>
              </a:lnSpc>
              <a:spcBef>
                <a:spcPts val="90"/>
              </a:spcBef>
            </a:pPr>
            <a:r>
              <a:rPr sz="850" b="1" spc="-30" dirty="0">
                <a:solidFill>
                  <a:srgbClr val="666666"/>
                </a:solidFill>
                <a:latin typeface="Montserrat" panose="00000500000000000000" pitchFamily="2" charset="0"/>
                <a:cs typeface="Arial"/>
              </a:rPr>
              <a:t>OUTLET</a:t>
            </a:r>
            <a:endParaRPr sz="850">
              <a:latin typeface="Montserrat" panose="00000500000000000000" pitchFamily="2" charset="0"/>
              <a:cs typeface="Arial"/>
            </a:endParaRPr>
          </a:p>
        </p:txBody>
      </p:sp>
      <p:sp>
        <p:nvSpPr>
          <p:cNvPr id="128" name="object 58">
            <a:extLst>
              <a:ext uri="{FF2B5EF4-FFF2-40B4-BE49-F238E27FC236}">
                <a16:creationId xmlns:a16="http://schemas.microsoft.com/office/drawing/2014/main" id="{D3D8C386-1336-1B9D-9EAE-773182CA8BEF}"/>
              </a:ext>
            </a:extLst>
          </p:cNvPr>
          <p:cNvSpPr txBox="1"/>
          <p:nvPr/>
        </p:nvSpPr>
        <p:spPr>
          <a:xfrm>
            <a:off x="6726410" y="5247927"/>
            <a:ext cx="97155" cy="175260"/>
          </a:xfrm>
          <a:prstGeom prst="rect">
            <a:avLst/>
          </a:prstGeom>
        </p:spPr>
        <p:txBody>
          <a:bodyPr vert="horz" wrap="square" lIns="0" tIns="16510" rIns="0" bIns="0" rtlCol="0">
            <a:spAutoFit/>
          </a:bodyPr>
          <a:lstStyle/>
          <a:p>
            <a:pPr marL="12700">
              <a:lnSpc>
                <a:spcPct val="100000"/>
              </a:lnSpc>
              <a:spcBef>
                <a:spcPts val="130"/>
              </a:spcBef>
            </a:pPr>
            <a:r>
              <a:rPr sz="950" spc="-40" dirty="0">
                <a:solidFill>
                  <a:srgbClr val="666666"/>
                </a:solidFill>
                <a:latin typeface="Lucida Sans Unicode"/>
                <a:cs typeface="Lucida Sans Unicode"/>
              </a:rPr>
              <a:t>0</a:t>
            </a:r>
            <a:endParaRPr sz="950">
              <a:latin typeface="Lucida Sans Unicode"/>
              <a:cs typeface="Lucida Sans Unicode"/>
            </a:endParaRPr>
          </a:p>
        </p:txBody>
      </p:sp>
      <p:sp>
        <p:nvSpPr>
          <p:cNvPr id="129" name="object 59">
            <a:extLst>
              <a:ext uri="{FF2B5EF4-FFF2-40B4-BE49-F238E27FC236}">
                <a16:creationId xmlns:a16="http://schemas.microsoft.com/office/drawing/2014/main" id="{78DCFE7B-2B59-0C6C-31FA-C9AD1907539A}"/>
              </a:ext>
            </a:extLst>
          </p:cNvPr>
          <p:cNvSpPr txBox="1"/>
          <p:nvPr/>
        </p:nvSpPr>
        <p:spPr>
          <a:xfrm>
            <a:off x="6619015" y="2872278"/>
            <a:ext cx="239395" cy="175260"/>
          </a:xfrm>
          <a:prstGeom prst="rect">
            <a:avLst/>
          </a:prstGeom>
        </p:spPr>
        <p:txBody>
          <a:bodyPr vert="horz" wrap="square" lIns="0" tIns="16510" rIns="0" bIns="0" rtlCol="0">
            <a:spAutoFit/>
          </a:bodyPr>
          <a:lstStyle/>
          <a:p>
            <a:pPr marL="12700">
              <a:lnSpc>
                <a:spcPct val="100000"/>
              </a:lnSpc>
              <a:spcBef>
                <a:spcPts val="130"/>
              </a:spcBef>
            </a:pPr>
            <a:r>
              <a:rPr sz="950" spc="-40" dirty="0">
                <a:solidFill>
                  <a:srgbClr val="666666"/>
                </a:solidFill>
                <a:latin typeface="Lucida Sans Unicode"/>
                <a:cs typeface="Lucida Sans Unicode"/>
              </a:rPr>
              <a:t>140</a:t>
            </a:r>
            <a:endParaRPr sz="950" dirty="0">
              <a:latin typeface="Lucida Sans Unicode"/>
              <a:cs typeface="Lucida Sans Unicode"/>
            </a:endParaRPr>
          </a:p>
        </p:txBody>
      </p:sp>
      <p:sp>
        <p:nvSpPr>
          <p:cNvPr id="130" name="object 60">
            <a:extLst>
              <a:ext uri="{FF2B5EF4-FFF2-40B4-BE49-F238E27FC236}">
                <a16:creationId xmlns:a16="http://schemas.microsoft.com/office/drawing/2014/main" id="{3BF57405-E530-A79C-B3AA-C6CFCD5A4695}"/>
              </a:ext>
            </a:extLst>
          </p:cNvPr>
          <p:cNvSpPr txBox="1"/>
          <p:nvPr/>
        </p:nvSpPr>
        <p:spPr>
          <a:xfrm>
            <a:off x="8747483" y="3563232"/>
            <a:ext cx="170815" cy="177800"/>
          </a:xfrm>
          <a:prstGeom prst="rect">
            <a:avLst/>
          </a:prstGeom>
        </p:spPr>
        <p:txBody>
          <a:bodyPr vert="horz" wrap="square" lIns="0" tIns="12700" rIns="0" bIns="0" rtlCol="0">
            <a:spAutoFit/>
          </a:bodyPr>
          <a:lstStyle/>
          <a:p>
            <a:pPr marL="12700">
              <a:lnSpc>
                <a:spcPct val="100000"/>
              </a:lnSpc>
              <a:spcBef>
                <a:spcPts val="100"/>
              </a:spcBef>
            </a:pPr>
            <a:r>
              <a:rPr sz="1000" b="1" spc="10" dirty="0">
                <a:solidFill>
                  <a:srgbClr val="666666"/>
                </a:solidFill>
                <a:latin typeface="Arial"/>
                <a:cs typeface="Arial"/>
              </a:rPr>
              <a:t>83</a:t>
            </a:r>
            <a:endParaRPr sz="1000">
              <a:latin typeface="Arial"/>
              <a:cs typeface="Arial"/>
            </a:endParaRPr>
          </a:p>
        </p:txBody>
      </p:sp>
      <p:sp>
        <p:nvSpPr>
          <p:cNvPr id="131" name="object 64">
            <a:extLst>
              <a:ext uri="{FF2B5EF4-FFF2-40B4-BE49-F238E27FC236}">
                <a16:creationId xmlns:a16="http://schemas.microsoft.com/office/drawing/2014/main" id="{026EEC53-9976-6BE9-DFC7-268336470111}"/>
              </a:ext>
            </a:extLst>
          </p:cNvPr>
          <p:cNvSpPr txBox="1"/>
          <p:nvPr/>
        </p:nvSpPr>
        <p:spPr>
          <a:xfrm>
            <a:off x="6619048" y="3223828"/>
            <a:ext cx="239395" cy="175260"/>
          </a:xfrm>
          <a:prstGeom prst="rect">
            <a:avLst/>
          </a:prstGeom>
        </p:spPr>
        <p:txBody>
          <a:bodyPr vert="horz" wrap="square" lIns="0" tIns="16510" rIns="0" bIns="0" rtlCol="0">
            <a:spAutoFit/>
          </a:bodyPr>
          <a:lstStyle/>
          <a:p>
            <a:pPr marL="12700">
              <a:lnSpc>
                <a:spcPct val="100000"/>
              </a:lnSpc>
              <a:spcBef>
                <a:spcPts val="130"/>
              </a:spcBef>
            </a:pPr>
            <a:r>
              <a:rPr sz="950" spc="-40" dirty="0">
                <a:solidFill>
                  <a:srgbClr val="666666"/>
                </a:solidFill>
                <a:latin typeface="Lucida Sans Unicode"/>
                <a:cs typeface="Lucida Sans Unicode"/>
              </a:rPr>
              <a:t>120</a:t>
            </a:r>
            <a:endParaRPr sz="950" dirty="0">
              <a:latin typeface="Lucida Sans Unicode"/>
              <a:cs typeface="Lucida Sans Unicode"/>
            </a:endParaRPr>
          </a:p>
        </p:txBody>
      </p:sp>
      <p:sp>
        <p:nvSpPr>
          <p:cNvPr id="132" name="object 65">
            <a:extLst>
              <a:ext uri="{FF2B5EF4-FFF2-40B4-BE49-F238E27FC236}">
                <a16:creationId xmlns:a16="http://schemas.microsoft.com/office/drawing/2014/main" id="{D0D6F490-8AAB-0638-E10D-4F65B6B0732A}"/>
              </a:ext>
            </a:extLst>
          </p:cNvPr>
          <p:cNvSpPr txBox="1"/>
          <p:nvPr/>
        </p:nvSpPr>
        <p:spPr>
          <a:xfrm>
            <a:off x="6690312" y="3903706"/>
            <a:ext cx="168275" cy="175260"/>
          </a:xfrm>
          <a:prstGeom prst="rect">
            <a:avLst/>
          </a:prstGeom>
        </p:spPr>
        <p:txBody>
          <a:bodyPr vert="horz" wrap="square" lIns="0" tIns="16510" rIns="0" bIns="0" rtlCol="0">
            <a:spAutoFit/>
          </a:bodyPr>
          <a:lstStyle/>
          <a:p>
            <a:pPr marL="12700">
              <a:lnSpc>
                <a:spcPct val="100000"/>
              </a:lnSpc>
              <a:spcBef>
                <a:spcPts val="130"/>
              </a:spcBef>
            </a:pPr>
            <a:r>
              <a:rPr sz="950" spc="-40" dirty="0">
                <a:solidFill>
                  <a:srgbClr val="666666"/>
                </a:solidFill>
                <a:latin typeface="Lucida Sans Unicode"/>
                <a:cs typeface="Lucida Sans Unicode"/>
              </a:rPr>
              <a:t>80</a:t>
            </a:r>
            <a:endParaRPr sz="950">
              <a:latin typeface="Lucida Sans Unicode"/>
              <a:cs typeface="Lucida Sans Unicode"/>
            </a:endParaRPr>
          </a:p>
        </p:txBody>
      </p:sp>
      <p:sp>
        <p:nvSpPr>
          <p:cNvPr id="133" name="object 66">
            <a:extLst>
              <a:ext uri="{FF2B5EF4-FFF2-40B4-BE49-F238E27FC236}">
                <a16:creationId xmlns:a16="http://schemas.microsoft.com/office/drawing/2014/main" id="{228935C8-8BC5-EEBA-AF60-F05A64EC8B19}"/>
              </a:ext>
            </a:extLst>
          </p:cNvPr>
          <p:cNvSpPr txBox="1"/>
          <p:nvPr/>
        </p:nvSpPr>
        <p:spPr>
          <a:xfrm>
            <a:off x="6690312" y="4583584"/>
            <a:ext cx="168275" cy="175260"/>
          </a:xfrm>
          <a:prstGeom prst="rect">
            <a:avLst/>
          </a:prstGeom>
        </p:spPr>
        <p:txBody>
          <a:bodyPr vert="horz" wrap="square" lIns="0" tIns="16510" rIns="0" bIns="0" rtlCol="0">
            <a:spAutoFit/>
          </a:bodyPr>
          <a:lstStyle/>
          <a:p>
            <a:pPr marL="12700">
              <a:lnSpc>
                <a:spcPct val="100000"/>
              </a:lnSpc>
              <a:spcBef>
                <a:spcPts val="130"/>
              </a:spcBef>
            </a:pPr>
            <a:r>
              <a:rPr sz="950" spc="-40" dirty="0">
                <a:solidFill>
                  <a:srgbClr val="666666"/>
                </a:solidFill>
                <a:latin typeface="Lucida Sans Unicode"/>
                <a:cs typeface="Lucida Sans Unicode"/>
              </a:rPr>
              <a:t>40</a:t>
            </a:r>
            <a:endParaRPr sz="950">
              <a:latin typeface="Lucida Sans Unicode"/>
              <a:cs typeface="Lucida Sans Unicode"/>
            </a:endParaRPr>
          </a:p>
        </p:txBody>
      </p:sp>
      <p:sp>
        <p:nvSpPr>
          <p:cNvPr id="134" name="object 67">
            <a:extLst>
              <a:ext uri="{FF2B5EF4-FFF2-40B4-BE49-F238E27FC236}">
                <a16:creationId xmlns:a16="http://schemas.microsoft.com/office/drawing/2014/main" id="{48673D92-8C68-63AF-BC64-1B666F06290A}"/>
              </a:ext>
            </a:extLst>
          </p:cNvPr>
          <p:cNvSpPr txBox="1"/>
          <p:nvPr/>
        </p:nvSpPr>
        <p:spPr>
          <a:xfrm>
            <a:off x="6690312" y="4923461"/>
            <a:ext cx="168275" cy="175260"/>
          </a:xfrm>
          <a:prstGeom prst="rect">
            <a:avLst/>
          </a:prstGeom>
        </p:spPr>
        <p:txBody>
          <a:bodyPr vert="horz" wrap="square" lIns="0" tIns="16510" rIns="0" bIns="0" rtlCol="0">
            <a:spAutoFit/>
          </a:bodyPr>
          <a:lstStyle/>
          <a:p>
            <a:pPr marL="12700">
              <a:lnSpc>
                <a:spcPct val="100000"/>
              </a:lnSpc>
              <a:spcBef>
                <a:spcPts val="130"/>
              </a:spcBef>
            </a:pPr>
            <a:r>
              <a:rPr sz="950" spc="-40" dirty="0">
                <a:solidFill>
                  <a:srgbClr val="666666"/>
                </a:solidFill>
                <a:latin typeface="Lucida Sans Unicode"/>
                <a:cs typeface="Lucida Sans Unicode"/>
              </a:rPr>
              <a:t>20</a:t>
            </a:r>
            <a:endParaRPr sz="950">
              <a:latin typeface="Lucida Sans Unicode"/>
              <a:cs typeface="Lucida Sans Unicode"/>
            </a:endParaRPr>
          </a:p>
        </p:txBody>
      </p:sp>
      <p:sp>
        <p:nvSpPr>
          <p:cNvPr id="135" name="object 68">
            <a:extLst>
              <a:ext uri="{FF2B5EF4-FFF2-40B4-BE49-F238E27FC236}">
                <a16:creationId xmlns:a16="http://schemas.microsoft.com/office/drawing/2014/main" id="{1D1AB8AC-F849-0EA9-BD08-026D399B6FC6}"/>
              </a:ext>
            </a:extLst>
          </p:cNvPr>
          <p:cNvSpPr txBox="1"/>
          <p:nvPr/>
        </p:nvSpPr>
        <p:spPr>
          <a:xfrm>
            <a:off x="6690312" y="4231996"/>
            <a:ext cx="168275" cy="175260"/>
          </a:xfrm>
          <a:prstGeom prst="rect">
            <a:avLst/>
          </a:prstGeom>
        </p:spPr>
        <p:txBody>
          <a:bodyPr vert="horz" wrap="square" lIns="0" tIns="16510" rIns="0" bIns="0" rtlCol="0">
            <a:spAutoFit/>
          </a:bodyPr>
          <a:lstStyle/>
          <a:p>
            <a:pPr marL="12700">
              <a:lnSpc>
                <a:spcPct val="100000"/>
              </a:lnSpc>
              <a:spcBef>
                <a:spcPts val="130"/>
              </a:spcBef>
            </a:pPr>
            <a:r>
              <a:rPr sz="950" spc="-40" dirty="0">
                <a:solidFill>
                  <a:srgbClr val="666666"/>
                </a:solidFill>
                <a:latin typeface="Lucida Sans Unicode"/>
                <a:cs typeface="Lucida Sans Unicode"/>
              </a:rPr>
              <a:t>60</a:t>
            </a:r>
            <a:endParaRPr sz="950">
              <a:latin typeface="Lucida Sans Unicode"/>
              <a:cs typeface="Lucida Sans Unicode"/>
            </a:endParaRPr>
          </a:p>
        </p:txBody>
      </p:sp>
      <p:sp>
        <p:nvSpPr>
          <p:cNvPr id="136" name="object 69">
            <a:extLst>
              <a:ext uri="{FF2B5EF4-FFF2-40B4-BE49-F238E27FC236}">
                <a16:creationId xmlns:a16="http://schemas.microsoft.com/office/drawing/2014/main" id="{8E33BA25-6A5D-12C6-1F11-3FE7FC82A4F3}"/>
              </a:ext>
            </a:extLst>
          </p:cNvPr>
          <p:cNvSpPr txBox="1"/>
          <p:nvPr/>
        </p:nvSpPr>
        <p:spPr>
          <a:xfrm>
            <a:off x="6619048" y="3552118"/>
            <a:ext cx="239395" cy="175260"/>
          </a:xfrm>
          <a:prstGeom prst="rect">
            <a:avLst/>
          </a:prstGeom>
        </p:spPr>
        <p:txBody>
          <a:bodyPr vert="horz" wrap="square" lIns="0" tIns="16510" rIns="0" bIns="0" rtlCol="0">
            <a:spAutoFit/>
          </a:bodyPr>
          <a:lstStyle/>
          <a:p>
            <a:pPr marL="12700">
              <a:lnSpc>
                <a:spcPct val="100000"/>
              </a:lnSpc>
              <a:spcBef>
                <a:spcPts val="130"/>
              </a:spcBef>
            </a:pPr>
            <a:r>
              <a:rPr sz="950" spc="-40" dirty="0">
                <a:solidFill>
                  <a:srgbClr val="666666"/>
                </a:solidFill>
                <a:latin typeface="Lucida Sans Unicode"/>
                <a:cs typeface="Lucida Sans Unicode"/>
              </a:rPr>
              <a:t>100</a:t>
            </a:r>
            <a:endParaRPr sz="950">
              <a:latin typeface="Lucida Sans Unicode"/>
              <a:cs typeface="Lucida Sans Unicode"/>
            </a:endParaRPr>
          </a:p>
        </p:txBody>
      </p:sp>
      <p:sp>
        <p:nvSpPr>
          <p:cNvPr id="137" name="object 73">
            <a:extLst>
              <a:ext uri="{FF2B5EF4-FFF2-40B4-BE49-F238E27FC236}">
                <a16:creationId xmlns:a16="http://schemas.microsoft.com/office/drawing/2014/main" id="{98C8D55A-72C4-0A27-4293-C4F871B43A56}"/>
              </a:ext>
            </a:extLst>
          </p:cNvPr>
          <p:cNvSpPr txBox="1"/>
          <p:nvPr/>
        </p:nvSpPr>
        <p:spPr>
          <a:xfrm>
            <a:off x="7311039" y="4209067"/>
            <a:ext cx="588645" cy="1160780"/>
          </a:xfrm>
          <a:prstGeom prst="rect">
            <a:avLst/>
          </a:prstGeom>
          <a:solidFill>
            <a:schemeClr val="accent5">
              <a:lumMod val="50000"/>
            </a:schemeClr>
          </a:solidFill>
        </p:spPr>
        <p:txBody>
          <a:bodyPr vert="horz" wrap="square" lIns="0" tIns="0" rIns="0" bIns="0" rtlCol="0">
            <a:spAutoFit/>
          </a:bodyPr>
          <a:lstStyle/>
          <a:p>
            <a:pPr>
              <a:lnSpc>
                <a:spcPct val="100000"/>
              </a:lnSpc>
            </a:pPr>
            <a:endParaRPr sz="1100" dirty="0">
              <a:latin typeface="Times New Roman"/>
              <a:cs typeface="Times New Roman"/>
            </a:endParaRPr>
          </a:p>
          <a:p>
            <a:pPr>
              <a:lnSpc>
                <a:spcPct val="100000"/>
              </a:lnSpc>
            </a:pPr>
            <a:endParaRPr sz="1100" dirty="0">
              <a:latin typeface="Times New Roman"/>
              <a:cs typeface="Times New Roman"/>
            </a:endParaRPr>
          </a:p>
          <a:p>
            <a:pPr>
              <a:lnSpc>
                <a:spcPct val="100000"/>
              </a:lnSpc>
            </a:pPr>
            <a:endParaRPr sz="1300" dirty="0">
              <a:latin typeface="Times New Roman"/>
              <a:cs typeface="Times New Roman"/>
            </a:endParaRPr>
          </a:p>
          <a:p>
            <a:pPr marL="82550">
              <a:lnSpc>
                <a:spcPct val="100000"/>
              </a:lnSpc>
            </a:pPr>
            <a:r>
              <a:rPr sz="850" b="1" spc="5" dirty="0">
                <a:solidFill>
                  <a:srgbClr val="FFFFFF"/>
                </a:solidFill>
                <a:latin typeface="Arial"/>
                <a:cs typeface="Arial"/>
              </a:rPr>
              <a:t>66</a:t>
            </a:r>
            <a:r>
              <a:rPr sz="850" b="1" spc="-60" dirty="0">
                <a:solidFill>
                  <a:srgbClr val="FFFFFF"/>
                </a:solidFill>
                <a:latin typeface="Arial"/>
                <a:cs typeface="Arial"/>
              </a:rPr>
              <a:t> </a:t>
            </a:r>
            <a:r>
              <a:rPr sz="850" spc="-10" dirty="0">
                <a:solidFill>
                  <a:srgbClr val="FFFFFF"/>
                </a:solidFill>
                <a:latin typeface="Lucida Sans Unicode"/>
                <a:cs typeface="Lucida Sans Unicode"/>
              </a:rPr>
              <a:t>(47%)</a:t>
            </a:r>
            <a:endParaRPr sz="850" dirty="0">
              <a:latin typeface="Lucida Sans Unicode"/>
              <a:cs typeface="Lucida Sans Unicode"/>
            </a:endParaRPr>
          </a:p>
        </p:txBody>
      </p:sp>
      <p:sp>
        <p:nvSpPr>
          <p:cNvPr id="138" name="object 74">
            <a:extLst>
              <a:ext uri="{FF2B5EF4-FFF2-40B4-BE49-F238E27FC236}">
                <a16:creationId xmlns:a16="http://schemas.microsoft.com/office/drawing/2014/main" id="{1CEBD8E4-D50F-3336-FA7A-ED36960E0A9D}"/>
              </a:ext>
            </a:extLst>
          </p:cNvPr>
          <p:cNvSpPr txBox="1"/>
          <p:nvPr/>
        </p:nvSpPr>
        <p:spPr>
          <a:xfrm>
            <a:off x="7311039" y="3389548"/>
            <a:ext cx="588645" cy="819785"/>
          </a:xfrm>
          <a:prstGeom prst="rect">
            <a:avLst/>
          </a:prstGeom>
          <a:solidFill>
            <a:schemeClr val="accent5">
              <a:lumMod val="75000"/>
            </a:schemeClr>
          </a:solidFill>
        </p:spPr>
        <p:txBody>
          <a:bodyPr vert="horz" wrap="square" lIns="0" tIns="0" rIns="0" bIns="0" rtlCol="0">
            <a:spAutoFit/>
          </a:bodyPr>
          <a:lstStyle/>
          <a:p>
            <a:pPr>
              <a:lnSpc>
                <a:spcPct val="100000"/>
              </a:lnSpc>
            </a:pPr>
            <a:endParaRPr sz="1100" dirty="0">
              <a:latin typeface="Times New Roman"/>
              <a:cs typeface="Times New Roman"/>
            </a:endParaRPr>
          </a:p>
          <a:p>
            <a:pPr>
              <a:lnSpc>
                <a:spcPct val="100000"/>
              </a:lnSpc>
              <a:spcBef>
                <a:spcPts val="5"/>
              </a:spcBef>
            </a:pPr>
            <a:endParaRPr sz="1200" dirty="0">
              <a:latin typeface="Times New Roman"/>
              <a:cs typeface="Times New Roman"/>
            </a:endParaRPr>
          </a:p>
          <a:p>
            <a:pPr marL="82550">
              <a:lnSpc>
                <a:spcPct val="100000"/>
              </a:lnSpc>
            </a:pPr>
            <a:r>
              <a:rPr sz="850" b="1" spc="5" dirty="0">
                <a:solidFill>
                  <a:srgbClr val="FFFFFF"/>
                </a:solidFill>
                <a:latin typeface="Arial"/>
                <a:cs typeface="Arial"/>
              </a:rPr>
              <a:t>50</a:t>
            </a:r>
            <a:r>
              <a:rPr sz="850" b="1" spc="-60" dirty="0">
                <a:solidFill>
                  <a:srgbClr val="FFFFFF"/>
                </a:solidFill>
                <a:latin typeface="Arial"/>
                <a:cs typeface="Arial"/>
              </a:rPr>
              <a:t> </a:t>
            </a:r>
            <a:r>
              <a:rPr sz="850" spc="-10" dirty="0">
                <a:solidFill>
                  <a:srgbClr val="FFFFFF"/>
                </a:solidFill>
                <a:latin typeface="Lucida Sans Unicode"/>
                <a:cs typeface="Lucida Sans Unicode"/>
              </a:rPr>
              <a:t>(35%)</a:t>
            </a:r>
            <a:endParaRPr sz="850" dirty="0">
              <a:latin typeface="Lucida Sans Unicode"/>
              <a:cs typeface="Lucida Sans Unicode"/>
            </a:endParaRPr>
          </a:p>
        </p:txBody>
      </p:sp>
      <p:sp>
        <p:nvSpPr>
          <p:cNvPr id="139" name="object 75">
            <a:extLst>
              <a:ext uri="{FF2B5EF4-FFF2-40B4-BE49-F238E27FC236}">
                <a16:creationId xmlns:a16="http://schemas.microsoft.com/office/drawing/2014/main" id="{570E5563-B15E-FDB7-7AFF-A875E53B23C0}"/>
              </a:ext>
            </a:extLst>
          </p:cNvPr>
          <p:cNvSpPr txBox="1"/>
          <p:nvPr/>
        </p:nvSpPr>
        <p:spPr>
          <a:xfrm>
            <a:off x="7311039" y="2943686"/>
            <a:ext cx="588645" cy="476250"/>
          </a:xfrm>
          <a:prstGeom prst="rect">
            <a:avLst/>
          </a:prstGeom>
          <a:solidFill>
            <a:schemeClr val="accent5">
              <a:lumMod val="60000"/>
              <a:lumOff val="40000"/>
            </a:schemeClr>
          </a:solidFill>
        </p:spPr>
        <p:txBody>
          <a:bodyPr vert="horz" wrap="square" lIns="0" tIns="3810" rIns="0" bIns="0" rtlCol="0">
            <a:spAutoFit/>
          </a:bodyPr>
          <a:lstStyle/>
          <a:p>
            <a:pPr>
              <a:lnSpc>
                <a:spcPct val="100000"/>
              </a:lnSpc>
              <a:spcBef>
                <a:spcPts val="30"/>
              </a:spcBef>
            </a:pPr>
            <a:endParaRPr sz="1100" dirty="0">
              <a:latin typeface="Times New Roman"/>
              <a:cs typeface="Times New Roman"/>
            </a:endParaRPr>
          </a:p>
          <a:p>
            <a:pPr marL="82550">
              <a:lnSpc>
                <a:spcPct val="100000"/>
              </a:lnSpc>
              <a:spcBef>
                <a:spcPts val="5"/>
              </a:spcBef>
            </a:pPr>
            <a:r>
              <a:rPr sz="850" b="1" spc="5" dirty="0">
                <a:solidFill>
                  <a:srgbClr val="FFFFFF"/>
                </a:solidFill>
                <a:latin typeface="Arial"/>
                <a:cs typeface="Arial"/>
              </a:rPr>
              <a:t>25</a:t>
            </a:r>
            <a:r>
              <a:rPr sz="850" b="1" spc="-60" dirty="0">
                <a:solidFill>
                  <a:srgbClr val="FFFFFF"/>
                </a:solidFill>
                <a:latin typeface="Arial"/>
                <a:cs typeface="Arial"/>
              </a:rPr>
              <a:t> </a:t>
            </a:r>
            <a:r>
              <a:rPr sz="850" spc="-10" dirty="0">
                <a:solidFill>
                  <a:srgbClr val="FFFFFF"/>
                </a:solidFill>
                <a:latin typeface="Lucida Sans Unicode"/>
                <a:cs typeface="Lucida Sans Unicode"/>
              </a:rPr>
              <a:t>(18%)</a:t>
            </a:r>
            <a:endParaRPr sz="850" dirty="0">
              <a:latin typeface="Lucida Sans Unicode"/>
              <a:cs typeface="Lucida Sans Unicode"/>
            </a:endParaRPr>
          </a:p>
        </p:txBody>
      </p:sp>
      <p:sp>
        <p:nvSpPr>
          <p:cNvPr id="140" name="object 76">
            <a:extLst>
              <a:ext uri="{FF2B5EF4-FFF2-40B4-BE49-F238E27FC236}">
                <a16:creationId xmlns:a16="http://schemas.microsoft.com/office/drawing/2014/main" id="{5BF26AD1-D64C-4F87-8F24-0EA4D1D625DF}"/>
              </a:ext>
            </a:extLst>
          </p:cNvPr>
          <p:cNvSpPr txBox="1"/>
          <p:nvPr/>
        </p:nvSpPr>
        <p:spPr>
          <a:xfrm>
            <a:off x="8538583" y="3975154"/>
            <a:ext cx="588645" cy="911860"/>
          </a:xfrm>
          <a:prstGeom prst="rect">
            <a:avLst/>
          </a:prstGeom>
          <a:solidFill>
            <a:schemeClr val="accent5">
              <a:lumMod val="60000"/>
              <a:lumOff val="40000"/>
            </a:schemeClr>
          </a:solidFill>
        </p:spPr>
        <p:txBody>
          <a:bodyPr vert="horz" wrap="square" lIns="0" tIns="0" rIns="0" bIns="0" rtlCol="0">
            <a:spAutoFit/>
          </a:bodyPr>
          <a:lstStyle/>
          <a:p>
            <a:pPr>
              <a:lnSpc>
                <a:spcPct val="100000"/>
              </a:lnSpc>
            </a:pPr>
            <a:endParaRPr sz="1100">
              <a:latin typeface="Times New Roman"/>
              <a:cs typeface="Times New Roman"/>
            </a:endParaRPr>
          </a:p>
          <a:p>
            <a:pPr>
              <a:lnSpc>
                <a:spcPct val="100000"/>
              </a:lnSpc>
            </a:pPr>
            <a:endParaRPr sz="1450">
              <a:latin typeface="Times New Roman"/>
              <a:cs typeface="Times New Roman"/>
            </a:endParaRPr>
          </a:p>
          <a:p>
            <a:pPr marL="82550">
              <a:lnSpc>
                <a:spcPct val="100000"/>
              </a:lnSpc>
              <a:spcBef>
                <a:spcPts val="5"/>
              </a:spcBef>
            </a:pPr>
            <a:r>
              <a:rPr sz="850" b="1" spc="5" dirty="0">
                <a:solidFill>
                  <a:srgbClr val="FFFFFF"/>
                </a:solidFill>
                <a:latin typeface="Arial"/>
                <a:cs typeface="Arial"/>
              </a:rPr>
              <a:t>48</a:t>
            </a:r>
            <a:r>
              <a:rPr sz="850" b="1" spc="-60" dirty="0">
                <a:solidFill>
                  <a:srgbClr val="FFFFFF"/>
                </a:solidFill>
                <a:latin typeface="Arial"/>
                <a:cs typeface="Arial"/>
              </a:rPr>
              <a:t> </a:t>
            </a:r>
            <a:r>
              <a:rPr sz="850" spc="-10" dirty="0">
                <a:solidFill>
                  <a:srgbClr val="FFFFFF"/>
                </a:solidFill>
                <a:latin typeface="Lucida Sans Unicode"/>
                <a:cs typeface="Lucida Sans Unicode"/>
              </a:rPr>
              <a:t>(58%)</a:t>
            </a:r>
            <a:endParaRPr sz="850">
              <a:latin typeface="Lucida Sans Unicode"/>
              <a:cs typeface="Lucida Sans Unicode"/>
            </a:endParaRPr>
          </a:p>
        </p:txBody>
      </p:sp>
      <p:sp>
        <p:nvSpPr>
          <p:cNvPr id="141" name="object 83">
            <a:extLst>
              <a:ext uri="{FF2B5EF4-FFF2-40B4-BE49-F238E27FC236}">
                <a16:creationId xmlns:a16="http://schemas.microsoft.com/office/drawing/2014/main" id="{CAC2CA87-776E-A7E3-B7BF-76F3EF99F552}"/>
              </a:ext>
            </a:extLst>
          </p:cNvPr>
          <p:cNvSpPr txBox="1"/>
          <p:nvPr/>
        </p:nvSpPr>
        <p:spPr>
          <a:xfrm>
            <a:off x="8538583" y="4857237"/>
            <a:ext cx="588645" cy="238760"/>
          </a:xfrm>
          <a:prstGeom prst="rect">
            <a:avLst/>
          </a:prstGeom>
          <a:solidFill>
            <a:schemeClr val="accent5">
              <a:lumMod val="75000"/>
            </a:schemeClr>
          </a:solidFill>
        </p:spPr>
        <p:txBody>
          <a:bodyPr vert="horz" wrap="square" lIns="0" tIns="34925" rIns="0" bIns="0" rtlCol="0">
            <a:spAutoFit/>
          </a:bodyPr>
          <a:lstStyle/>
          <a:p>
            <a:pPr marL="82550">
              <a:lnSpc>
                <a:spcPct val="100000"/>
              </a:lnSpc>
              <a:spcBef>
                <a:spcPts val="275"/>
              </a:spcBef>
            </a:pPr>
            <a:r>
              <a:rPr sz="850" b="1" spc="5" dirty="0">
                <a:solidFill>
                  <a:srgbClr val="FFFFFF"/>
                </a:solidFill>
                <a:latin typeface="Arial"/>
                <a:cs typeface="Arial"/>
              </a:rPr>
              <a:t>15</a:t>
            </a:r>
            <a:r>
              <a:rPr sz="850" b="1" spc="-60" dirty="0">
                <a:solidFill>
                  <a:srgbClr val="FFFFFF"/>
                </a:solidFill>
                <a:latin typeface="Arial"/>
                <a:cs typeface="Arial"/>
              </a:rPr>
              <a:t> </a:t>
            </a:r>
            <a:r>
              <a:rPr sz="850" spc="-10" dirty="0">
                <a:solidFill>
                  <a:srgbClr val="FFFFFF"/>
                </a:solidFill>
                <a:latin typeface="Lucida Sans Unicode"/>
                <a:cs typeface="Lucida Sans Unicode"/>
              </a:rPr>
              <a:t>(19%)</a:t>
            </a:r>
            <a:endParaRPr sz="850" dirty="0">
              <a:latin typeface="Lucida Sans Unicode"/>
              <a:cs typeface="Lucida Sans Unicode"/>
            </a:endParaRPr>
          </a:p>
        </p:txBody>
      </p:sp>
      <p:sp>
        <p:nvSpPr>
          <p:cNvPr id="142" name="object 84">
            <a:extLst>
              <a:ext uri="{FF2B5EF4-FFF2-40B4-BE49-F238E27FC236}">
                <a16:creationId xmlns:a16="http://schemas.microsoft.com/office/drawing/2014/main" id="{3A592F38-AA21-0C4C-CC7B-FED5635EFD70}"/>
              </a:ext>
            </a:extLst>
          </p:cNvPr>
          <p:cNvSpPr txBox="1"/>
          <p:nvPr/>
        </p:nvSpPr>
        <p:spPr>
          <a:xfrm>
            <a:off x="8538583" y="5095997"/>
            <a:ext cx="588645" cy="273685"/>
          </a:xfrm>
          <a:prstGeom prst="rect">
            <a:avLst/>
          </a:prstGeom>
          <a:solidFill>
            <a:schemeClr val="accent5">
              <a:lumMod val="50000"/>
            </a:schemeClr>
          </a:solidFill>
        </p:spPr>
        <p:txBody>
          <a:bodyPr vert="horz" wrap="square" lIns="0" tIns="70485" rIns="0" bIns="0" rtlCol="0">
            <a:spAutoFit/>
          </a:bodyPr>
          <a:lstStyle/>
          <a:p>
            <a:pPr marL="69215">
              <a:lnSpc>
                <a:spcPct val="100000"/>
              </a:lnSpc>
              <a:spcBef>
                <a:spcPts val="555"/>
              </a:spcBef>
            </a:pPr>
            <a:r>
              <a:rPr sz="850" b="1" spc="5" dirty="0">
                <a:solidFill>
                  <a:srgbClr val="FFFFFF"/>
                </a:solidFill>
                <a:latin typeface="Arial"/>
                <a:cs typeface="Arial"/>
              </a:rPr>
              <a:t>19</a:t>
            </a:r>
            <a:r>
              <a:rPr sz="850" b="1" spc="-60" dirty="0">
                <a:solidFill>
                  <a:srgbClr val="FFFFFF"/>
                </a:solidFill>
                <a:latin typeface="Arial"/>
                <a:cs typeface="Arial"/>
              </a:rPr>
              <a:t> </a:t>
            </a:r>
            <a:r>
              <a:rPr sz="850" spc="-10" dirty="0">
                <a:solidFill>
                  <a:srgbClr val="FFFFFF"/>
                </a:solidFill>
                <a:latin typeface="Lucida Sans Unicode"/>
                <a:cs typeface="Lucida Sans Unicode"/>
              </a:rPr>
              <a:t>(23%)</a:t>
            </a:r>
            <a:endParaRPr sz="850">
              <a:latin typeface="Lucida Sans Unicode"/>
              <a:cs typeface="Lucida Sans Unicode"/>
            </a:endParaRPr>
          </a:p>
        </p:txBody>
      </p:sp>
      <p:sp>
        <p:nvSpPr>
          <p:cNvPr id="143" name="object 85">
            <a:extLst>
              <a:ext uri="{FF2B5EF4-FFF2-40B4-BE49-F238E27FC236}">
                <a16:creationId xmlns:a16="http://schemas.microsoft.com/office/drawing/2014/main" id="{C8FFCC3E-A811-1D38-1EAB-EAFDB0EA4F3F}"/>
              </a:ext>
            </a:extLst>
          </p:cNvPr>
          <p:cNvSpPr/>
          <p:nvPr/>
        </p:nvSpPr>
        <p:spPr>
          <a:xfrm>
            <a:off x="7604731" y="2721608"/>
            <a:ext cx="0" cy="193040"/>
          </a:xfrm>
          <a:custGeom>
            <a:avLst/>
            <a:gdLst/>
            <a:ahLst/>
            <a:cxnLst/>
            <a:rect l="l" t="t" r="r" b="b"/>
            <a:pathLst>
              <a:path h="193039">
                <a:moveTo>
                  <a:pt x="0" y="192595"/>
                </a:moveTo>
                <a:lnTo>
                  <a:pt x="0" y="0"/>
                </a:lnTo>
              </a:path>
            </a:pathLst>
          </a:custGeom>
          <a:ln w="8902">
            <a:solidFill>
              <a:srgbClr val="9C9C9C"/>
            </a:solidFill>
          </a:ln>
        </p:spPr>
        <p:txBody>
          <a:bodyPr wrap="square" lIns="0" tIns="0" rIns="0" bIns="0" rtlCol="0"/>
          <a:lstStyle/>
          <a:p>
            <a:endParaRPr/>
          </a:p>
        </p:txBody>
      </p:sp>
      <p:sp>
        <p:nvSpPr>
          <p:cNvPr id="144" name="object 86">
            <a:extLst>
              <a:ext uri="{FF2B5EF4-FFF2-40B4-BE49-F238E27FC236}">
                <a16:creationId xmlns:a16="http://schemas.microsoft.com/office/drawing/2014/main" id="{CC23937A-CF6F-100A-7CF3-89DBCCB4FF62}"/>
              </a:ext>
            </a:extLst>
          </p:cNvPr>
          <p:cNvSpPr/>
          <p:nvPr/>
        </p:nvSpPr>
        <p:spPr>
          <a:xfrm>
            <a:off x="8832484" y="3753074"/>
            <a:ext cx="0" cy="193040"/>
          </a:xfrm>
          <a:custGeom>
            <a:avLst/>
            <a:gdLst/>
            <a:ahLst/>
            <a:cxnLst/>
            <a:rect l="l" t="t" r="r" b="b"/>
            <a:pathLst>
              <a:path h="193039">
                <a:moveTo>
                  <a:pt x="0" y="192582"/>
                </a:moveTo>
                <a:lnTo>
                  <a:pt x="0" y="0"/>
                </a:lnTo>
              </a:path>
            </a:pathLst>
          </a:custGeom>
          <a:ln w="8902">
            <a:solidFill>
              <a:srgbClr val="9C9C9C"/>
            </a:solidFill>
          </a:ln>
        </p:spPr>
        <p:txBody>
          <a:bodyPr wrap="square" lIns="0" tIns="0" rIns="0" bIns="0" rtlCol="0"/>
          <a:lstStyle/>
          <a:p>
            <a:endParaRPr/>
          </a:p>
        </p:txBody>
      </p:sp>
      <p:sp>
        <p:nvSpPr>
          <p:cNvPr id="145" name="CaixaDeTexto 144">
            <a:extLst>
              <a:ext uri="{FF2B5EF4-FFF2-40B4-BE49-F238E27FC236}">
                <a16:creationId xmlns:a16="http://schemas.microsoft.com/office/drawing/2014/main" id="{88B17B26-9914-55FC-8F88-6EC3E6F88124}"/>
              </a:ext>
            </a:extLst>
          </p:cNvPr>
          <p:cNvSpPr txBox="1"/>
          <p:nvPr/>
        </p:nvSpPr>
        <p:spPr>
          <a:xfrm>
            <a:off x="1492226" y="6420830"/>
            <a:ext cx="8041288" cy="369332"/>
          </a:xfrm>
          <a:prstGeom prst="rect">
            <a:avLst/>
          </a:prstGeom>
          <a:noFill/>
        </p:spPr>
        <p:txBody>
          <a:bodyPr wrap="square" rtlCol="0">
            <a:spAutoFit/>
          </a:bodyPr>
          <a:lstStyle/>
          <a:p>
            <a:r>
              <a:rPr lang="pt-BR" sz="900" spc="-30" dirty="0">
                <a:solidFill>
                  <a:srgbClr val="002776"/>
                </a:solidFill>
                <a:latin typeface="Montserrat" panose="00000500000000000000" pitchFamily="2" charset="0"/>
                <a:cs typeface="Lucida Sans Unicode"/>
              </a:rPr>
              <a:t>Fuente: </a:t>
            </a:r>
            <a:r>
              <a:rPr lang="es-ES" sz="900" spc="-30" dirty="0">
                <a:solidFill>
                  <a:srgbClr val="002776"/>
                </a:solidFill>
                <a:latin typeface="Montserrat" panose="00000500000000000000" pitchFamily="2" charset="0"/>
                <a:cs typeface="Lucida Sans Unicode"/>
              </a:rPr>
              <a:t>Estudio de caracterización: Impacto de los centros comerciales en la vida de las personas (2021), la consultora </a:t>
            </a:r>
            <a:r>
              <a:rPr lang="es-ES" sz="900" spc="-30" dirty="0" err="1">
                <a:solidFill>
                  <a:srgbClr val="002776"/>
                </a:solidFill>
                <a:latin typeface="Montserrat" panose="00000500000000000000" pitchFamily="2" charset="0"/>
                <a:cs typeface="Lucida Sans Unicode"/>
              </a:rPr>
              <a:t>Upskills</a:t>
            </a:r>
            <a:r>
              <a:rPr lang="es-ES" sz="900" spc="-30" dirty="0">
                <a:solidFill>
                  <a:srgbClr val="002776"/>
                </a:solidFill>
                <a:latin typeface="Montserrat" panose="00000500000000000000" pitchFamily="2" charset="0"/>
                <a:cs typeface="Lucida Sans Unicode"/>
              </a:rPr>
              <a:t>, por encargo de la Cámara de Centros Comerciales de Chile, contactó a los asociados y a los encargados de la operación de los centros comerciales</a:t>
            </a:r>
            <a:r>
              <a:rPr lang="pt-BR" sz="900" spc="-30" dirty="0">
                <a:solidFill>
                  <a:srgbClr val="002776"/>
                </a:solidFill>
                <a:latin typeface="Montserrat" panose="00000500000000000000" pitchFamily="2" charset="0"/>
                <a:cs typeface="Lucida Sans Unicode"/>
              </a:rPr>
              <a:t> </a:t>
            </a:r>
          </a:p>
        </p:txBody>
      </p:sp>
      <p:pic>
        <p:nvPicPr>
          <p:cNvPr id="147" name="Imagem 146">
            <a:extLst>
              <a:ext uri="{FF2B5EF4-FFF2-40B4-BE49-F238E27FC236}">
                <a16:creationId xmlns:a16="http://schemas.microsoft.com/office/drawing/2014/main" id="{9B9A80D7-1C8D-9E30-D3C1-7BEAA4FE8B8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35" t="28496" r="23789" b="31180"/>
          <a:stretch/>
        </p:blipFill>
        <p:spPr>
          <a:xfrm>
            <a:off x="6596926" y="750"/>
            <a:ext cx="5595074" cy="1964246"/>
          </a:xfrm>
          <a:prstGeom prst="rect">
            <a:avLst/>
          </a:prstGeom>
        </p:spPr>
      </p:pic>
      <p:graphicFrame>
        <p:nvGraphicFramePr>
          <p:cNvPr id="12" name="Gráfico 11">
            <a:extLst>
              <a:ext uri="{FF2B5EF4-FFF2-40B4-BE49-F238E27FC236}">
                <a16:creationId xmlns:a16="http://schemas.microsoft.com/office/drawing/2014/main" id="{FCE3C5DA-EAC1-7BCE-DD73-47CC0CDD151F}"/>
              </a:ext>
            </a:extLst>
          </p:cNvPr>
          <p:cNvGraphicFramePr/>
          <p:nvPr>
            <p:extLst>
              <p:ext uri="{D42A27DB-BD31-4B8C-83A1-F6EECF244321}">
                <p14:modId xmlns:p14="http://schemas.microsoft.com/office/powerpoint/2010/main" val="407811169"/>
              </p:ext>
            </p:extLst>
          </p:nvPr>
        </p:nvGraphicFramePr>
        <p:xfrm>
          <a:off x="777019" y="761144"/>
          <a:ext cx="4582642" cy="3336538"/>
        </p:xfrm>
        <a:graphic>
          <a:graphicData uri="http://schemas.openxmlformats.org/drawingml/2006/chart">
            <c:chart xmlns:c="http://schemas.openxmlformats.org/drawingml/2006/chart" xmlns:r="http://schemas.openxmlformats.org/officeDocument/2006/relationships" r:id="rId5"/>
          </a:graphicData>
        </a:graphic>
      </p:graphicFrame>
      <p:sp>
        <p:nvSpPr>
          <p:cNvPr id="5" name="Retângulo 4">
            <a:extLst>
              <a:ext uri="{FF2B5EF4-FFF2-40B4-BE49-F238E27FC236}">
                <a16:creationId xmlns:a16="http://schemas.microsoft.com/office/drawing/2014/main" id="{FBA390BE-B63A-393C-A84E-A053A7EC8EA6}"/>
              </a:ext>
            </a:extLst>
          </p:cNvPr>
          <p:cNvSpPr/>
          <p:nvPr/>
        </p:nvSpPr>
        <p:spPr>
          <a:xfrm>
            <a:off x="0" y="5084498"/>
            <a:ext cx="285829" cy="1240102"/>
          </a:xfrm>
          <a:prstGeom prst="rect">
            <a:avLst/>
          </a:prstGeom>
          <a:solidFill>
            <a:srgbClr val="0039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Cantos Arredondados 5">
            <a:extLst>
              <a:ext uri="{FF2B5EF4-FFF2-40B4-BE49-F238E27FC236}">
                <a16:creationId xmlns:a16="http://schemas.microsoft.com/office/drawing/2014/main" id="{60AB4152-D3B6-9312-DC9B-CCC24C658B00}"/>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92</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3" name="Retângulo: Cantos Arredondados 12">
            <a:hlinkClick r:id="rId6" action="ppaction://hlinksldjump"/>
            <a:extLst>
              <a:ext uri="{FF2B5EF4-FFF2-40B4-BE49-F238E27FC236}">
                <a16:creationId xmlns:a16="http://schemas.microsoft.com/office/drawing/2014/main" id="{2FE1BA30-0C6E-78CF-0AC7-CCB097B6A847}"/>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956683650"/>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descr="Forma&#10;&#10;Descrição gerada automaticamente">
            <a:extLst>
              <a:ext uri="{FF2B5EF4-FFF2-40B4-BE49-F238E27FC236}">
                <a16:creationId xmlns:a16="http://schemas.microsoft.com/office/drawing/2014/main" id="{B99BEAE8-7AE4-11EB-82CC-878BF8E1C8D6}"/>
              </a:ext>
            </a:extLst>
          </p:cNvPr>
          <p:cNvPicPr>
            <a:picLocks noChangeAspect="1"/>
          </p:cNvPicPr>
          <p:nvPr/>
        </p:nvPicPr>
        <p:blipFill rotWithShape="1">
          <a:blip r:embed="rId2">
            <a:extLst>
              <a:ext uri="{28A0092B-C50C-407E-A947-70E740481C1C}">
                <a14:useLocalDpi xmlns:a14="http://schemas.microsoft.com/office/drawing/2010/main" val="0"/>
              </a:ext>
            </a:extLst>
          </a:blip>
          <a:srcRect t="27286" b="38269"/>
          <a:stretch/>
        </p:blipFill>
        <p:spPr>
          <a:xfrm rot="16200000">
            <a:off x="-3173338" y="3173337"/>
            <a:ext cx="6858001" cy="511325"/>
          </a:xfrm>
          <a:prstGeom prst="rect">
            <a:avLst/>
          </a:prstGeom>
        </p:spPr>
      </p:pic>
      <p:pic>
        <p:nvPicPr>
          <p:cNvPr id="88" name="Imagem 87">
            <a:extLst>
              <a:ext uri="{FF2B5EF4-FFF2-40B4-BE49-F238E27FC236}">
                <a16:creationId xmlns:a16="http://schemas.microsoft.com/office/drawing/2014/main" id="{CDB2D2F6-312C-8AAA-058B-00704C138999}"/>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saturation sat="66000"/>
                    </a14:imgEffect>
                  </a14:imgLayer>
                </a14:imgProps>
              </a:ext>
              <a:ext uri="{28A0092B-C50C-407E-A947-70E740481C1C}">
                <a14:useLocalDpi xmlns:a14="http://schemas.microsoft.com/office/drawing/2010/main" val="0"/>
              </a:ext>
            </a:extLst>
          </a:blip>
          <a:srcRect l="-373" r="2544"/>
          <a:stretch/>
        </p:blipFill>
        <p:spPr>
          <a:xfrm>
            <a:off x="7719132" y="-4137"/>
            <a:ext cx="4472868" cy="6858000"/>
          </a:xfrm>
          <a:prstGeom prst="rect">
            <a:avLst/>
          </a:prstGeom>
        </p:spPr>
      </p:pic>
      <p:sp>
        <p:nvSpPr>
          <p:cNvPr id="110" name="object 56">
            <a:extLst>
              <a:ext uri="{FF2B5EF4-FFF2-40B4-BE49-F238E27FC236}">
                <a16:creationId xmlns:a16="http://schemas.microsoft.com/office/drawing/2014/main" id="{42EA8979-52EA-0E93-EF2E-BC3A0DAE05A2}"/>
              </a:ext>
            </a:extLst>
          </p:cNvPr>
          <p:cNvSpPr txBox="1"/>
          <p:nvPr/>
        </p:nvSpPr>
        <p:spPr>
          <a:xfrm>
            <a:off x="3814190" y="1524038"/>
            <a:ext cx="337185" cy="197490"/>
          </a:xfrm>
          <a:prstGeom prst="rect">
            <a:avLst/>
          </a:prstGeom>
        </p:spPr>
        <p:txBody>
          <a:bodyPr vert="horz" wrap="square" lIns="0" tIns="12700" rIns="0" bIns="0" rtlCol="0">
            <a:spAutoFit/>
          </a:bodyPr>
          <a:lstStyle/>
          <a:p>
            <a:pPr marL="12700">
              <a:lnSpc>
                <a:spcPct val="100000"/>
              </a:lnSpc>
              <a:spcBef>
                <a:spcPts val="100"/>
              </a:spcBef>
            </a:pPr>
            <a:r>
              <a:rPr sz="1200" b="1" spc="15" dirty="0">
                <a:latin typeface="Arial"/>
                <a:cs typeface="Arial"/>
              </a:rPr>
              <a:t>73%</a:t>
            </a:r>
            <a:endParaRPr sz="1200" dirty="0">
              <a:latin typeface="Arial"/>
              <a:cs typeface="Arial"/>
            </a:endParaRPr>
          </a:p>
        </p:txBody>
      </p:sp>
      <p:sp>
        <p:nvSpPr>
          <p:cNvPr id="111" name="object 59">
            <a:extLst>
              <a:ext uri="{FF2B5EF4-FFF2-40B4-BE49-F238E27FC236}">
                <a16:creationId xmlns:a16="http://schemas.microsoft.com/office/drawing/2014/main" id="{EB958057-4B1B-1604-B60F-DA0E257CC554}"/>
              </a:ext>
            </a:extLst>
          </p:cNvPr>
          <p:cNvSpPr txBox="1"/>
          <p:nvPr/>
        </p:nvSpPr>
        <p:spPr>
          <a:xfrm>
            <a:off x="2431944" y="570773"/>
            <a:ext cx="3545049" cy="505267"/>
          </a:xfrm>
          <a:prstGeom prst="rect">
            <a:avLst/>
          </a:prstGeom>
        </p:spPr>
        <p:txBody>
          <a:bodyPr vert="horz" wrap="square" lIns="0" tIns="12700" rIns="0" bIns="0" rtlCol="0">
            <a:spAutoFit/>
          </a:bodyPr>
          <a:lstStyle/>
          <a:p>
            <a:pPr marL="12700">
              <a:lnSpc>
                <a:spcPct val="100000"/>
              </a:lnSpc>
              <a:spcBef>
                <a:spcPts val="100"/>
              </a:spcBef>
            </a:pPr>
            <a:r>
              <a:rPr sz="1600" b="1" spc="-60" dirty="0">
                <a:latin typeface="Montserrat" panose="00000500000000000000" pitchFamily="2" charset="0"/>
                <a:cs typeface="Arial"/>
              </a:rPr>
              <a:t>Espacio</a:t>
            </a:r>
            <a:r>
              <a:rPr sz="1600" b="1" spc="-25" dirty="0">
                <a:latin typeface="Montserrat" panose="00000500000000000000" pitchFamily="2" charset="0"/>
                <a:cs typeface="Arial"/>
              </a:rPr>
              <a:t>s</a:t>
            </a:r>
            <a:r>
              <a:rPr sz="1600" b="1" spc="-85" dirty="0">
                <a:latin typeface="Montserrat" panose="00000500000000000000" pitchFamily="2" charset="0"/>
                <a:cs typeface="Arial"/>
              </a:rPr>
              <a:t> </a:t>
            </a:r>
            <a:r>
              <a:rPr sz="1600" b="1" spc="20" dirty="0">
                <a:latin typeface="Montserrat" panose="00000500000000000000" pitchFamily="2" charset="0"/>
                <a:cs typeface="Arial"/>
              </a:rPr>
              <a:t>par</a:t>
            </a:r>
            <a:r>
              <a:rPr sz="1600" b="1" spc="55" dirty="0">
                <a:latin typeface="Montserrat" panose="00000500000000000000" pitchFamily="2" charset="0"/>
                <a:cs typeface="Arial"/>
              </a:rPr>
              <a:t>a</a:t>
            </a:r>
            <a:r>
              <a:rPr sz="1600" b="1" spc="-85" dirty="0">
                <a:latin typeface="Montserrat" panose="00000500000000000000" pitchFamily="2" charset="0"/>
                <a:cs typeface="Arial"/>
              </a:rPr>
              <a:t> </a:t>
            </a:r>
            <a:r>
              <a:rPr sz="1600" b="1" spc="-20" dirty="0">
                <a:latin typeface="Montserrat" panose="00000500000000000000" pitchFamily="2" charset="0"/>
                <a:cs typeface="Arial"/>
              </a:rPr>
              <a:t>consumo</a:t>
            </a:r>
            <a:r>
              <a:rPr sz="1600" b="1" spc="5" dirty="0">
                <a:latin typeface="Montserrat" panose="00000500000000000000" pitchFamily="2" charset="0"/>
                <a:cs typeface="Arial"/>
              </a:rPr>
              <a:t>,</a:t>
            </a:r>
            <a:r>
              <a:rPr sz="1600" b="1" spc="-85" dirty="0">
                <a:latin typeface="Montserrat" panose="00000500000000000000" pitchFamily="2" charset="0"/>
                <a:cs typeface="Arial"/>
              </a:rPr>
              <a:t> </a:t>
            </a:r>
            <a:r>
              <a:rPr sz="1600" b="1" spc="10" dirty="0">
                <a:latin typeface="Montserrat" panose="00000500000000000000" pitchFamily="2" charset="0"/>
                <a:cs typeface="Arial"/>
              </a:rPr>
              <a:t>po</a:t>
            </a:r>
            <a:r>
              <a:rPr sz="1600" b="1" spc="25" dirty="0">
                <a:latin typeface="Montserrat" panose="00000500000000000000" pitchFamily="2" charset="0"/>
                <a:cs typeface="Arial"/>
              </a:rPr>
              <a:t>r</a:t>
            </a:r>
            <a:r>
              <a:rPr sz="1600" b="1" spc="-85" dirty="0">
                <a:latin typeface="Montserrat" panose="00000500000000000000" pitchFamily="2" charset="0"/>
                <a:cs typeface="Arial"/>
              </a:rPr>
              <a:t> </a:t>
            </a:r>
            <a:r>
              <a:rPr sz="1600" b="1" spc="25" dirty="0">
                <a:latin typeface="Montserrat" panose="00000500000000000000" pitchFamily="2" charset="0"/>
                <a:cs typeface="Arial"/>
              </a:rPr>
              <a:t>format</a:t>
            </a:r>
            <a:r>
              <a:rPr sz="1600" b="1" spc="70" dirty="0">
                <a:latin typeface="Montserrat" panose="00000500000000000000" pitchFamily="2" charset="0"/>
                <a:cs typeface="Arial"/>
              </a:rPr>
              <a:t>o</a:t>
            </a:r>
            <a:r>
              <a:rPr sz="1600" b="1" spc="-85" dirty="0">
                <a:latin typeface="Montserrat" panose="00000500000000000000" pitchFamily="2" charset="0"/>
                <a:cs typeface="Arial"/>
              </a:rPr>
              <a:t> </a:t>
            </a:r>
            <a:r>
              <a:rPr sz="1600" b="1" spc="5" dirty="0">
                <a:latin typeface="Montserrat" panose="00000500000000000000" pitchFamily="2" charset="0"/>
                <a:cs typeface="Arial"/>
              </a:rPr>
              <a:t>d</a:t>
            </a:r>
            <a:r>
              <a:rPr sz="1600" b="1" spc="30" dirty="0">
                <a:latin typeface="Montserrat" panose="00000500000000000000" pitchFamily="2" charset="0"/>
                <a:cs typeface="Arial"/>
              </a:rPr>
              <a:t>e</a:t>
            </a:r>
            <a:r>
              <a:rPr sz="1600" b="1" spc="-85" dirty="0">
                <a:latin typeface="Montserrat" panose="00000500000000000000" pitchFamily="2" charset="0"/>
                <a:cs typeface="Arial"/>
              </a:rPr>
              <a:t> </a:t>
            </a:r>
            <a:r>
              <a:rPr sz="1600" b="1" spc="-140" dirty="0">
                <a:latin typeface="Montserrat" panose="00000500000000000000" pitchFamily="2" charset="0"/>
                <a:cs typeface="Arial"/>
              </a:rPr>
              <a:t>C</a:t>
            </a:r>
            <a:r>
              <a:rPr sz="1600" b="1" spc="-105" dirty="0">
                <a:latin typeface="Montserrat" panose="00000500000000000000" pitchFamily="2" charset="0"/>
                <a:cs typeface="Arial"/>
              </a:rPr>
              <a:t>C</a:t>
            </a:r>
            <a:r>
              <a:rPr sz="1600" b="1" spc="-85" dirty="0">
                <a:latin typeface="Montserrat" panose="00000500000000000000" pitchFamily="2" charset="0"/>
                <a:cs typeface="Arial"/>
              </a:rPr>
              <a:t> </a:t>
            </a:r>
            <a:r>
              <a:rPr sz="1600" b="1" spc="-25" dirty="0">
                <a:latin typeface="Montserrat" panose="00000500000000000000" pitchFamily="2" charset="0"/>
                <a:cs typeface="Arial"/>
              </a:rPr>
              <a:t>(%)</a:t>
            </a:r>
            <a:endParaRPr sz="1600" b="1" dirty="0">
              <a:latin typeface="Montserrat" panose="00000500000000000000" pitchFamily="2" charset="0"/>
              <a:cs typeface="Arial"/>
            </a:endParaRPr>
          </a:p>
        </p:txBody>
      </p:sp>
      <p:sp>
        <p:nvSpPr>
          <p:cNvPr id="112" name="object 60">
            <a:extLst>
              <a:ext uri="{FF2B5EF4-FFF2-40B4-BE49-F238E27FC236}">
                <a16:creationId xmlns:a16="http://schemas.microsoft.com/office/drawing/2014/main" id="{9BDCED72-E853-0A0C-97B4-3388CA2C527D}"/>
              </a:ext>
            </a:extLst>
          </p:cNvPr>
          <p:cNvSpPr txBox="1"/>
          <p:nvPr/>
        </p:nvSpPr>
        <p:spPr>
          <a:xfrm>
            <a:off x="3010490" y="4176183"/>
            <a:ext cx="362585" cy="160300"/>
          </a:xfrm>
          <a:prstGeom prst="rect">
            <a:avLst/>
          </a:prstGeom>
        </p:spPr>
        <p:txBody>
          <a:bodyPr vert="horz" wrap="square" lIns="0" tIns="13970" rIns="0" bIns="0" rtlCol="0">
            <a:spAutoFit/>
          </a:bodyPr>
          <a:lstStyle/>
          <a:p>
            <a:pPr marL="12700">
              <a:lnSpc>
                <a:spcPct val="100000"/>
              </a:lnSpc>
              <a:spcBef>
                <a:spcPts val="110"/>
              </a:spcBef>
            </a:pPr>
            <a:r>
              <a:rPr sz="950" b="1" dirty="0">
                <a:latin typeface="Arial"/>
                <a:cs typeface="Arial"/>
              </a:rPr>
              <a:t>MALL</a:t>
            </a:r>
            <a:endParaRPr sz="950">
              <a:latin typeface="Arial"/>
              <a:cs typeface="Arial"/>
            </a:endParaRPr>
          </a:p>
        </p:txBody>
      </p:sp>
      <p:sp>
        <p:nvSpPr>
          <p:cNvPr id="113" name="object 61">
            <a:extLst>
              <a:ext uri="{FF2B5EF4-FFF2-40B4-BE49-F238E27FC236}">
                <a16:creationId xmlns:a16="http://schemas.microsoft.com/office/drawing/2014/main" id="{C3CF5F62-ECD8-299A-A64C-0E83033BBBAB}"/>
              </a:ext>
            </a:extLst>
          </p:cNvPr>
          <p:cNvSpPr txBox="1"/>
          <p:nvPr/>
        </p:nvSpPr>
        <p:spPr>
          <a:xfrm>
            <a:off x="3735895" y="4176183"/>
            <a:ext cx="493395" cy="160300"/>
          </a:xfrm>
          <a:prstGeom prst="rect">
            <a:avLst/>
          </a:prstGeom>
        </p:spPr>
        <p:txBody>
          <a:bodyPr vert="horz" wrap="square" lIns="0" tIns="13970" rIns="0" bIns="0" rtlCol="0">
            <a:spAutoFit/>
          </a:bodyPr>
          <a:lstStyle/>
          <a:p>
            <a:pPr marL="12700">
              <a:lnSpc>
                <a:spcPct val="100000"/>
              </a:lnSpc>
              <a:spcBef>
                <a:spcPts val="110"/>
              </a:spcBef>
            </a:pPr>
            <a:r>
              <a:rPr sz="950" b="1" spc="-20" dirty="0">
                <a:latin typeface="Arial"/>
                <a:cs typeface="Arial"/>
              </a:rPr>
              <a:t>OUTLET</a:t>
            </a:r>
            <a:endParaRPr sz="950" dirty="0">
              <a:latin typeface="Arial"/>
              <a:cs typeface="Arial"/>
            </a:endParaRPr>
          </a:p>
        </p:txBody>
      </p:sp>
      <p:grpSp>
        <p:nvGrpSpPr>
          <p:cNvPr id="114" name="object 65">
            <a:extLst>
              <a:ext uri="{FF2B5EF4-FFF2-40B4-BE49-F238E27FC236}">
                <a16:creationId xmlns:a16="http://schemas.microsoft.com/office/drawing/2014/main" id="{6B8C3362-3C16-465E-D286-1F31D457AA20}"/>
              </a:ext>
            </a:extLst>
          </p:cNvPr>
          <p:cNvGrpSpPr/>
          <p:nvPr/>
        </p:nvGrpSpPr>
        <p:grpSpPr>
          <a:xfrm>
            <a:off x="2958696" y="1745090"/>
            <a:ext cx="1256297" cy="2372690"/>
            <a:chOff x="1744852" y="1764042"/>
            <a:chExt cx="1256297" cy="2372690"/>
          </a:xfrm>
        </p:grpSpPr>
        <p:sp>
          <p:nvSpPr>
            <p:cNvPr id="115" name="object 71">
              <a:extLst>
                <a:ext uri="{FF2B5EF4-FFF2-40B4-BE49-F238E27FC236}">
                  <a16:creationId xmlns:a16="http://schemas.microsoft.com/office/drawing/2014/main" id="{E7E6DFC3-FAB4-CB60-E20D-8BF37C76BE04}"/>
                </a:ext>
              </a:extLst>
            </p:cNvPr>
            <p:cNvSpPr/>
            <p:nvPr/>
          </p:nvSpPr>
          <p:spPr>
            <a:xfrm>
              <a:off x="1744852" y="2092769"/>
              <a:ext cx="465455" cy="48260"/>
            </a:xfrm>
            <a:custGeom>
              <a:avLst/>
              <a:gdLst/>
              <a:ahLst/>
              <a:cxnLst/>
              <a:rect l="l" t="t" r="r" b="b"/>
              <a:pathLst>
                <a:path w="465455" h="48260">
                  <a:moveTo>
                    <a:pt x="464934" y="0"/>
                  </a:moveTo>
                  <a:lnTo>
                    <a:pt x="0" y="0"/>
                  </a:lnTo>
                  <a:lnTo>
                    <a:pt x="0" y="47802"/>
                  </a:lnTo>
                  <a:lnTo>
                    <a:pt x="464934" y="47802"/>
                  </a:lnTo>
                  <a:lnTo>
                    <a:pt x="464934" y="0"/>
                  </a:lnTo>
                  <a:close/>
                </a:path>
              </a:pathLst>
            </a:custGeom>
            <a:solidFill>
              <a:srgbClr val="2EB1E4"/>
            </a:solidFill>
          </p:spPr>
          <p:txBody>
            <a:bodyPr wrap="square" lIns="0" tIns="0" rIns="0" bIns="0" rtlCol="0"/>
            <a:lstStyle/>
            <a:p>
              <a:endParaRPr/>
            </a:p>
          </p:txBody>
        </p:sp>
        <p:sp>
          <p:nvSpPr>
            <p:cNvPr id="116" name="object 72">
              <a:extLst>
                <a:ext uri="{FF2B5EF4-FFF2-40B4-BE49-F238E27FC236}">
                  <a16:creationId xmlns:a16="http://schemas.microsoft.com/office/drawing/2014/main" id="{1B5120B9-51D7-97AE-BF9F-876C985B26BB}"/>
                </a:ext>
              </a:extLst>
            </p:cNvPr>
            <p:cNvSpPr/>
            <p:nvPr/>
          </p:nvSpPr>
          <p:spPr>
            <a:xfrm>
              <a:off x="1744852" y="2044979"/>
              <a:ext cx="465455" cy="48260"/>
            </a:xfrm>
            <a:custGeom>
              <a:avLst/>
              <a:gdLst/>
              <a:ahLst/>
              <a:cxnLst/>
              <a:rect l="l" t="t" r="r" b="b"/>
              <a:pathLst>
                <a:path w="465455" h="48260">
                  <a:moveTo>
                    <a:pt x="464934" y="0"/>
                  </a:moveTo>
                  <a:lnTo>
                    <a:pt x="0" y="0"/>
                  </a:lnTo>
                  <a:lnTo>
                    <a:pt x="0" y="47802"/>
                  </a:lnTo>
                  <a:lnTo>
                    <a:pt x="464934" y="47802"/>
                  </a:lnTo>
                  <a:lnTo>
                    <a:pt x="464934" y="0"/>
                  </a:lnTo>
                  <a:close/>
                </a:path>
              </a:pathLst>
            </a:custGeom>
            <a:solidFill>
              <a:srgbClr val="73C5EB"/>
            </a:solidFill>
          </p:spPr>
          <p:txBody>
            <a:bodyPr wrap="square" lIns="0" tIns="0" rIns="0" bIns="0" rtlCol="0"/>
            <a:lstStyle/>
            <a:p>
              <a:endParaRPr/>
            </a:p>
          </p:txBody>
        </p:sp>
        <p:sp>
          <p:nvSpPr>
            <p:cNvPr id="117" name="object 73">
              <a:extLst>
                <a:ext uri="{FF2B5EF4-FFF2-40B4-BE49-F238E27FC236}">
                  <a16:creationId xmlns:a16="http://schemas.microsoft.com/office/drawing/2014/main" id="{2F4BE668-5483-596F-296D-CCE83CBD3E7C}"/>
                </a:ext>
              </a:extLst>
            </p:cNvPr>
            <p:cNvSpPr/>
            <p:nvPr/>
          </p:nvSpPr>
          <p:spPr>
            <a:xfrm>
              <a:off x="1744852" y="2135847"/>
              <a:ext cx="465455" cy="2000885"/>
            </a:xfrm>
            <a:custGeom>
              <a:avLst/>
              <a:gdLst/>
              <a:ahLst/>
              <a:cxnLst/>
              <a:rect l="l" t="t" r="r" b="b"/>
              <a:pathLst>
                <a:path w="465455" h="2000885">
                  <a:moveTo>
                    <a:pt x="464934" y="0"/>
                  </a:moveTo>
                  <a:lnTo>
                    <a:pt x="0" y="0"/>
                  </a:lnTo>
                  <a:lnTo>
                    <a:pt x="0" y="2000313"/>
                  </a:lnTo>
                  <a:lnTo>
                    <a:pt x="464934" y="2000313"/>
                  </a:lnTo>
                  <a:lnTo>
                    <a:pt x="464934" y="0"/>
                  </a:lnTo>
                  <a:close/>
                </a:path>
              </a:pathLst>
            </a:custGeom>
            <a:solidFill>
              <a:srgbClr val="C00000"/>
            </a:solidFill>
          </p:spPr>
          <p:txBody>
            <a:bodyPr wrap="square" lIns="0" tIns="0" rIns="0" bIns="0" rtlCol="0"/>
            <a:lstStyle/>
            <a:p>
              <a:endParaRPr dirty="0"/>
            </a:p>
          </p:txBody>
        </p:sp>
        <p:sp>
          <p:nvSpPr>
            <p:cNvPr id="118" name="object 74">
              <a:extLst>
                <a:ext uri="{FF2B5EF4-FFF2-40B4-BE49-F238E27FC236}">
                  <a16:creationId xmlns:a16="http://schemas.microsoft.com/office/drawing/2014/main" id="{793C9866-D9BB-2F11-0C65-B07AEC9F20FC}"/>
                </a:ext>
              </a:extLst>
            </p:cNvPr>
            <p:cNvSpPr/>
            <p:nvPr/>
          </p:nvSpPr>
          <p:spPr>
            <a:xfrm>
              <a:off x="2535694" y="1764042"/>
              <a:ext cx="465455" cy="87630"/>
            </a:xfrm>
            <a:custGeom>
              <a:avLst/>
              <a:gdLst/>
              <a:ahLst/>
              <a:cxnLst/>
              <a:rect l="l" t="t" r="r" b="b"/>
              <a:pathLst>
                <a:path w="465455" h="87630">
                  <a:moveTo>
                    <a:pt x="0" y="87439"/>
                  </a:moveTo>
                  <a:lnTo>
                    <a:pt x="464934" y="87439"/>
                  </a:lnTo>
                  <a:lnTo>
                    <a:pt x="464934" y="0"/>
                  </a:lnTo>
                  <a:lnTo>
                    <a:pt x="0" y="0"/>
                  </a:lnTo>
                  <a:lnTo>
                    <a:pt x="0" y="87439"/>
                  </a:lnTo>
                  <a:close/>
                </a:path>
              </a:pathLst>
            </a:custGeom>
            <a:solidFill>
              <a:srgbClr val="FF0000"/>
            </a:solidFill>
          </p:spPr>
          <p:txBody>
            <a:bodyPr wrap="square" lIns="0" tIns="0" rIns="0" bIns="0" rtlCol="0"/>
            <a:lstStyle/>
            <a:p>
              <a:endParaRPr dirty="0"/>
            </a:p>
          </p:txBody>
        </p:sp>
        <p:sp>
          <p:nvSpPr>
            <p:cNvPr id="119" name="object 75">
              <a:extLst>
                <a:ext uri="{FF2B5EF4-FFF2-40B4-BE49-F238E27FC236}">
                  <a16:creationId xmlns:a16="http://schemas.microsoft.com/office/drawing/2014/main" id="{69946640-B20D-E855-01E8-67362B4081B4}"/>
                </a:ext>
              </a:extLst>
            </p:cNvPr>
            <p:cNvSpPr/>
            <p:nvPr/>
          </p:nvSpPr>
          <p:spPr>
            <a:xfrm>
              <a:off x="2535694" y="1851482"/>
              <a:ext cx="465455" cy="2284730"/>
            </a:xfrm>
            <a:custGeom>
              <a:avLst/>
              <a:gdLst/>
              <a:ahLst/>
              <a:cxnLst/>
              <a:rect l="l" t="t" r="r" b="b"/>
              <a:pathLst>
                <a:path w="465455" h="2284729">
                  <a:moveTo>
                    <a:pt x="464947" y="0"/>
                  </a:moveTo>
                  <a:lnTo>
                    <a:pt x="0" y="0"/>
                  </a:lnTo>
                  <a:lnTo>
                    <a:pt x="0" y="2284679"/>
                  </a:lnTo>
                  <a:lnTo>
                    <a:pt x="464947" y="2284679"/>
                  </a:lnTo>
                  <a:lnTo>
                    <a:pt x="464947" y="0"/>
                  </a:lnTo>
                  <a:close/>
                </a:path>
              </a:pathLst>
            </a:custGeom>
            <a:solidFill>
              <a:srgbClr val="C00000"/>
            </a:solidFill>
          </p:spPr>
          <p:txBody>
            <a:bodyPr wrap="square" lIns="0" tIns="0" rIns="0" bIns="0" rtlCol="0"/>
            <a:lstStyle/>
            <a:p>
              <a:endParaRPr dirty="0"/>
            </a:p>
          </p:txBody>
        </p:sp>
      </p:grpSp>
      <p:sp>
        <p:nvSpPr>
          <p:cNvPr id="120" name="object 77">
            <a:extLst>
              <a:ext uri="{FF2B5EF4-FFF2-40B4-BE49-F238E27FC236}">
                <a16:creationId xmlns:a16="http://schemas.microsoft.com/office/drawing/2014/main" id="{28E7F52E-6C31-A889-0AF1-5B48770D6AE6}"/>
              </a:ext>
            </a:extLst>
          </p:cNvPr>
          <p:cNvSpPr txBox="1"/>
          <p:nvPr/>
        </p:nvSpPr>
        <p:spPr>
          <a:xfrm>
            <a:off x="4472869" y="4637744"/>
            <a:ext cx="1899425" cy="530225"/>
          </a:xfrm>
          <a:prstGeom prst="rect">
            <a:avLst/>
          </a:prstGeom>
        </p:spPr>
        <p:txBody>
          <a:bodyPr vert="horz" wrap="square" lIns="0" tIns="12700" rIns="0" bIns="0" rtlCol="0">
            <a:spAutoFit/>
          </a:bodyPr>
          <a:lstStyle/>
          <a:p>
            <a:pPr marL="12700" marR="5080">
              <a:lnSpc>
                <a:spcPct val="100000"/>
              </a:lnSpc>
              <a:spcBef>
                <a:spcPts val="100"/>
              </a:spcBef>
            </a:pPr>
            <a:r>
              <a:rPr sz="950" spc="-35" dirty="0">
                <a:latin typeface="Montserrat" panose="00000500000000000000" pitchFamily="2" charset="0"/>
                <a:cs typeface="Lucida Sans Unicode"/>
              </a:rPr>
              <a:t>CONSTRUCCIÓN</a:t>
            </a:r>
            <a:r>
              <a:rPr sz="950" spc="-85" dirty="0">
                <a:latin typeface="Montserrat" panose="00000500000000000000" pitchFamily="2" charset="0"/>
                <a:cs typeface="Lucida Sans Unicode"/>
              </a:rPr>
              <a:t> </a:t>
            </a:r>
            <a:r>
              <a:rPr sz="950" spc="-60" dirty="0">
                <a:latin typeface="Montserrat" panose="00000500000000000000" pitchFamily="2" charset="0"/>
                <a:cs typeface="Lucida Sans Unicode"/>
              </a:rPr>
              <a:t>Y</a:t>
            </a:r>
            <a:r>
              <a:rPr sz="950" spc="-80" dirty="0">
                <a:latin typeface="Montserrat" panose="00000500000000000000" pitchFamily="2" charset="0"/>
                <a:cs typeface="Lucida Sans Unicode"/>
              </a:rPr>
              <a:t> </a:t>
            </a:r>
            <a:r>
              <a:rPr sz="950" spc="-25" dirty="0">
                <a:latin typeface="Montserrat" panose="00000500000000000000" pitchFamily="2" charset="0"/>
                <a:cs typeface="Lucida Sans Unicode"/>
              </a:rPr>
              <a:t>MEJORAMIENTO </a:t>
            </a:r>
            <a:r>
              <a:rPr sz="950" spc="-285" dirty="0">
                <a:latin typeface="Montserrat" panose="00000500000000000000" pitchFamily="2" charset="0"/>
                <a:cs typeface="Lucida Sans Unicode"/>
              </a:rPr>
              <a:t> </a:t>
            </a:r>
            <a:r>
              <a:rPr sz="950" spc="-25" dirty="0">
                <a:latin typeface="Montserrat" panose="00000500000000000000" pitchFamily="2" charset="0"/>
                <a:cs typeface="Lucida Sans Unicode"/>
              </a:rPr>
              <a:t>DE</a:t>
            </a:r>
            <a:r>
              <a:rPr sz="950" spc="-10" dirty="0">
                <a:latin typeface="Montserrat" panose="00000500000000000000" pitchFamily="2" charset="0"/>
                <a:cs typeface="Lucida Sans Unicode"/>
              </a:rPr>
              <a:t>L</a:t>
            </a:r>
            <a:r>
              <a:rPr sz="950" spc="-85" dirty="0">
                <a:latin typeface="Montserrat" panose="00000500000000000000" pitchFamily="2" charset="0"/>
                <a:cs typeface="Lucida Sans Unicode"/>
              </a:rPr>
              <a:t> </a:t>
            </a:r>
            <a:r>
              <a:rPr sz="950" spc="-30" dirty="0">
                <a:latin typeface="Montserrat" panose="00000500000000000000" pitchFamily="2" charset="0"/>
                <a:cs typeface="Lucida Sans Unicode"/>
              </a:rPr>
              <a:t>HOGAR</a:t>
            </a:r>
            <a:endParaRPr sz="950" dirty="0">
              <a:latin typeface="Montserrat" panose="00000500000000000000" pitchFamily="2" charset="0"/>
              <a:cs typeface="Lucida Sans Unicode"/>
            </a:endParaRPr>
          </a:p>
          <a:p>
            <a:pPr marL="12700">
              <a:lnSpc>
                <a:spcPct val="100000"/>
              </a:lnSpc>
              <a:spcBef>
                <a:spcPts val="550"/>
              </a:spcBef>
            </a:pPr>
            <a:r>
              <a:rPr sz="950" spc="-25" dirty="0">
                <a:latin typeface="Montserrat" panose="00000500000000000000" pitchFamily="2" charset="0"/>
                <a:cs typeface="Lucida Sans Unicode"/>
              </a:rPr>
              <a:t>TIENDA</a:t>
            </a:r>
            <a:r>
              <a:rPr sz="950" spc="-20" dirty="0">
                <a:latin typeface="Montserrat" panose="00000500000000000000" pitchFamily="2" charset="0"/>
                <a:cs typeface="Lucida Sans Unicode"/>
              </a:rPr>
              <a:t>S</a:t>
            </a:r>
            <a:r>
              <a:rPr sz="950" spc="-55" dirty="0">
                <a:latin typeface="Montserrat" panose="00000500000000000000" pitchFamily="2" charset="0"/>
                <a:cs typeface="Lucida Sans Unicode"/>
              </a:rPr>
              <a:t> </a:t>
            </a:r>
            <a:r>
              <a:rPr sz="950" spc="-5" dirty="0">
                <a:latin typeface="Montserrat" panose="00000500000000000000" pitchFamily="2" charset="0"/>
                <a:cs typeface="Lucida Sans Unicode"/>
              </a:rPr>
              <a:t>DE</a:t>
            </a:r>
            <a:r>
              <a:rPr sz="950" spc="-55" dirty="0">
                <a:latin typeface="Montserrat" panose="00000500000000000000" pitchFamily="2" charset="0"/>
                <a:cs typeface="Lucida Sans Unicode"/>
              </a:rPr>
              <a:t> </a:t>
            </a:r>
            <a:r>
              <a:rPr sz="950" spc="5" dirty="0">
                <a:latin typeface="Montserrat" panose="00000500000000000000" pitchFamily="2" charset="0"/>
                <a:cs typeface="Lucida Sans Unicode"/>
              </a:rPr>
              <a:t>CONSUMO</a:t>
            </a:r>
            <a:endParaRPr sz="950" dirty="0">
              <a:latin typeface="Montserrat" panose="00000500000000000000" pitchFamily="2" charset="0"/>
              <a:cs typeface="Lucida Sans Unicode"/>
            </a:endParaRPr>
          </a:p>
        </p:txBody>
      </p:sp>
      <p:sp>
        <p:nvSpPr>
          <p:cNvPr id="121" name="object 78">
            <a:extLst>
              <a:ext uri="{FF2B5EF4-FFF2-40B4-BE49-F238E27FC236}">
                <a16:creationId xmlns:a16="http://schemas.microsoft.com/office/drawing/2014/main" id="{D82156F3-064A-2F16-0FA8-C66474A68014}"/>
              </a:ext>
            </a:extLst>
          </p:cNvPr>
          <p:cNvSpPr txBox="1"/>
          <p:nvPr/>
        </p:nvSpPr>
        <p:spPr>
          <a:xfrm>
            <a:off x="2621857" y="4637744"/>
            <a:ext cx="1246970" cy="528350"/>
          </a:xfrm>
          <a:prstGeom prst="rect">
            <a:avLst/>
          </a:prstGeom>
        </p:spPr>
        <p:txBody>
          <a:bodyPr vert="horz" wrap="square" lIns="0" tIns="12700" rIns="0" bIns="0" rtlCol="0">
            <a:spAutoFit/>
          </a:bodyPr>
          <a:lstStyle/>
          <a:p>
            <a:pPr marL="12700" marR="177165">
              <a:lnSpc>
                <a:spcPct val="100000"/>
              </a:lnSpc>
              <a:spcBef>
                <a:spcPts val="100"/>
              </a:spcBef>
            </a:pPr>
            <a:r>
              <a:rPr sz="950" spc="-35" dirty="0">
                <a:latin typeface="Montserrat" panose="00000500000000000000" pitchFamily="2" charset="0"/>
                <a:cs typeface="Lucida Sans Unicode"/>
              </a:rPr>
              <a:t>TIENDA</a:t>
            </a:r>
            <a:r>
              <a:rPr sz="950" spc="-20" dirty="0">
                <a:latin typeface="Montserrat" panose="00000500000000000000" pitchFamily="2" charset="0"/>
                <a:cs typeface="Lucida Sans Unicode"/>
              </a:rPr>
              <a:t>S</a:t>
            </a:r>
            <a:r>
              <a:rPr sz="950" spc="-85" dirty="0">
                <a:latin typeface="Montserrat" panose="00000500000000000000" pitchFamily="2" charset="0"/>
                <a:cs typeface="Lucida Sans Unicode"/>
              </a:rPr>
              <a:t> </a:t>
            </a:r>
            <a:r>
              <a:rPr sz="950" spc="-20" dirty="0">
                <a:latin typeface="Montserrat" panose="00000500000000000000" pitchFamily="2" charset="0"/>
                <a:cs typeface="Lucida Sans Unicode"/>
              </a:rPr>
              <a:t>DE  </a:t>
            </a:r>
            <a:r>
              <a:rPr sz="950" spc="-30" dirty="0">
                <a:latin typeface="Montserrat" panose="00000500000000000000" pitchFamily="2" charset="0"/>
                <a:cs typeface="Lucida Sans Unicode"/>
              </a:rPr>
              <a:t>CONVENIENCIA</a:t>
            </a:r>
            <a:endParaRPr sz="950" dirty="0">
              <a:latin typeface="Montserrat" panose="00000500000000000000" pitchFamily="2" charset="0"/>
              <a:cs typeface="Lucida Sans Unicode"/>
            </a:endParaRPr>
          </a:p>
          <a:p>
            <a:pPr marL="12700">
              <a:lnSpc>
                <a:spcPct val="100000"/>
              </a:lnSpc>
              <a:spcBef>
                <a:spcPts val="550"/>
              </a:spcBef>
            </a:pPr>
            <a:r>
              <a:rPr sz="950" dirty="0">
                <a:latin typeface="Montserrat" panose="00000500000000000000" pitchFamily="2" charset="0"/>
                <a:cs typeface="Lucida Sans Unicode"/>
              </a:rPr>
              <a:t>SUPERMERCADOS</a:t>
            </a:r>
          </a:p>
        </p:txBody>
      </p:sp>
      <p:sp>
        <p:nvSpPr>
          <p:cNvPr id="122" name="object 79">
            <a:extLst>
              <a:ext uri="{FF2B5EF4-FFF2-40B4-BE49-F238E27FC236}">
                <a16:creationId xmlns:a16="http://schemas.microsoft.com/office/drawing/2014/main" id="{7B5507F8-06CC-B3C2-276F-9B0DD5610062}"/>
              </a:ext>
            </a:extLst>
          </p:cNvPr>
          <p:cNvSpPr/>
          <p:nvPr/>
        </p:nvSpPr>
        <p:spPr>
          <a:xfrm>
            <a:off x="4285318" y="5016703"/>
            <a:ext cx="153035" cy="153670"/>
          </a:xfrm>
          <a:custGeom>
            <a:avLst/>
            <a:gdLst/>
            <a:ahLst/>
            <a:cxnLst/>
            <a:rect l="l" t="t" r="r" b="b"/>
            <a:pathLst>
              <a:path w="153035" h="153670">
                <a:moveTo>
                  <a:pt x="152654" y="0"/>
                </a:moveTo>
                <a:lnTo>
                  <a:pt x="0" y="0"/>
                </a:lnTo>
                <a:lnTo>
                  <a:pt x="0" y="153314"/>
                </a:lnTo>
                <a:lnTo>
                  <a:pt x="152654" y="153314"/>
                </a:lnTo>
                <a:lnTo>
                  <a:pt x="152654" y="0"/>
                </a:lnTo>
                <a:close/>
              </a:path>
            </a:pathLst>
          </a:custGeom>
          <a:solidFill>
            <a:srgbClr val="C00000"/>
          </a:solidFill>
        </p:spPr>
        <p:txBody>
          <a:bodyPr wrap="square" lIns="0" tIns="0" rIns="0" bIns="0" rtlCol="0"/>
          <a:lstStyle/>
          <a:p>
            <a:endParaRPr/>
          </a:p>
        </p:txBody>
      </p:sp>
      <p:sp>
        <p:nvSpPr>
          <p:cNvPr id="123" name="object 80">
            <a:extLst>
              <a:ext uri="{FF2B5EF4-FFF2-40B4-BE49-F238E27FC236}">
                <a16:creationId xmlns:a16="http://schemas.microsoft.com/office/drawing/2014/main" id="{70441295-9B2E-D16D-3CC8-4D574B757448}"/>
              </a:ext>
            </a:extLst>
          </p:cNvPr>
          <p:cNvSpPr/>
          <p:nvPr/>
        </p:nvSpPr>
        <p:spPr>
          <a:xfrm>
            <a:off x="4285318" y="4667593"/>
            <a:ext cx="153035" cy="153670"/>
          </a:xfrm>
          <a:custGeom>
            <a:avLst/>
            <a:gdLst/>
            <a:ahLst/>
            <a:cxnLst/>
            <a:rect l="l" t="t" r="r" b="b"/>
            <a:pathLst>
              <a:path w="153035" h="153670">
                <a:moveTo>
                  <a:pt x="152654" y="0"/>
                </a:moveTo>
                <a:lnTo>
                  <a:pt x="0" y="0"/>
                </a:lnTo>
                <a:lnTo>
                  <a:pt x="0" y="153314"/>
                </a:lnTo>
                <a:lnTo>
                  <a:pt x="152654" y="153314"/>
                </a:lnTo>
                <a:lnTo>
                  <a:pt x="152654" y="0"/>
                </a:lnTo>
                <a:close/>
              </a:path>
            </a:pathLst>
          </a:custGeom>
          <a:solidFill>
            <a:srgbClr val="FF0000"/>
          </a:solidFill>
        </p:spPr>
        <p:txBody>
          <a:bodyPr wrap="square" lIns="0" tIns="0" rIns="0" bIns="0" rtlCol="0"/>
          <a:lstStyle/>
          <a:p>
            <a:endParaRPr/>
          </a:p>
        </p:txBody>
      </p:sp>
      <p:sp>
        <p:nvSpPr>
          <p:cNvPr id="124" name="object 81">
            <a:extLst>
              <a:ext uri="{FF2B5EF4-FFF2-40B4-BE49-F238E27FC236}">
                <a16:creationId xmlns:a16="http://schemas.microsoft.com/office/drawing/2014/main" id="{81CF1101-7712-D1D1-DD80-290750E481AB}"/>
              </a:ext>
            </a:extLst>
          </p:cNvPr>
          <p:cNvSpPr/>
          <p:nvPr/>
        </p:nvSpPr>
        <p:spPr>
          <a:xfrm>
            <a:off x="2431944" y="5016690"/>
            <a:ext cx="153035" cy="153670"/>
          </a:xfrm>
          <a:custGeom>
            <a:avLst/>
            <a:gdLst/>
            <a:ahLst/>
            <a:cxnLst/>
            <a:rect l="l" t="t" r="r" b="b"/>
            <a:pathLst>
              <a:path w="153034" h="153670">
                <a:moveTo>
                  <a:pt x="152653" y="0"/>
                </a:moveTo>
                <a:lnTo>
                  <a:pt x="0" y="0"/>
                </a:lnTo>
                <a:lnTo>
                  <a:pt x="0" y="153314"/>
                </a:lnTo>
                <a:lnTo>
                  <a:pt x="152653" y="153314"/>
                </a:lnTo>
                <a:lnTo>
                  <a:pt x="152653" y="0"/>
                </a:lnTo>
                <a:close/>
              </a:path>
            </a:pathLst>
          </a:custGeom>
          <a:solidFill>
            <a:schemeClr val="accent5">
              <a:lumMod val="50000"/>
            </a:schemeClr>
          </a:solidFill>
        </p:spPr>
        <p:txBody>
          <a:bodyPr wrap="square" lIns="0" tIns="0" rIns="0" bIns="0" rtlCol="0"/>
          <a:lstStyle/>
          <a:p>
            <a:endParaRPr/>
          </a:p>
        </p:txBody>
      </p:sp>
      <p:sp>
        <p:nvSpPr>
          <p:cNvPr id="125" name="object 82">
            <a:extLst>
              <a:ext uri="{FF2B5EF4-FFF2-40B4-BE49-F238E27FC236}">
                <a16:creationId xmlns:a16="http://schemas.microsoft.com/office/drawing/2014/main" id="{5D46B975-1718-E3FD-E7B9-24D5C2CFA5EB}"/>
              </a:ext>
            </a:extLst>
          </p:cNvPr>
          <p:cNvSpPr/>
          <p:nvPr/>
        </p:nvSpPr>
        <p:spPr>
          <a:xfrm>
            <a:off x="2431945" y="4667593"/>
            <a:ext cx="153035" cy="153670"/>
          </a:xfrm>
          <a:custGeom>
            <a:avLst/>
            <a:gdLst/>
            <a:ahLst/>
            <a:cxnLst/>
            <a:rect l="l" t="t" r="r" b="b"/>
            <a:pathLst>
              <a:path w="153034" h="153670">
                <a:moveTo>
                  <a:pt x="152654" y="0"/>
                </a:moveTo>
                <a:lnTo>
                  <a:pt x="0" y="0"/>
                </a:lnTo>
                <a:lnTo>
                  <a:pt x="0" y="153314"/>
                </a:lnTo>
                <a:lnTo>
                  <a:pt x="152654" y="153314"/>
                </a:lnTo>
                <a:lnTo>
                  <a:pt x="152654" y="0"/>
                </a:lnTo>
                <a:close/>
              </a:path>
            </a:pathLst>
          </a:custGeom>
          <a:solidFill>
            <a:schemeClr val="accent5">
              <a:lumMod val="75000"/>
            </a:schemeClr>
          </a:solidFill>
        </p:spPr>
        <p:txBody>
          <a:bodyPr wrap="square" lIns="0" tIns="0" rIns="0" bIns="0" rtlCol="0"/>
          <a:lstStyle/>
          <a:p>
            <a:endParaRPr/>
          </a:p>
        </p:txBody>
      </p:sp>
      <p:sp>
        <p:nvSpPr>
          <p:cNvPr id="126" name="object 83">
            <a:extLst>
              <a:ext uri="{FF2B5EF4-FFF2-40B4-BE49-F238E27FC236}">
                <a16:creationId xmlns:a16="http://schemas.microsoft.com/office/drawing/2014/main" id="{65AABF7F-40DA-863D-7236-B5754F46EA94}"/>
              </a:ext>
            </a:extLst>
          </p:cNvPr>
          <p:cNvSpPr txBox="1"/>
          <p:nvPr/>
        </p:nvSpPr>
        <p:spPr>
          <a:xfrm>
            <a:off x="3049286" y="2872003"/>
            <a:ext cx="285115" cy="166712"/>
          </a:xfrm>
          <a:prstGeom prst="rect">
            <a:avLst/>
          </a:prstGeom>
        </p:spPr>
        <p:txBody>
          <a:bodyPr vert="horz" wrap="square" lIns="0" tIns="12700" rIns="0" bIns="0" rtlCol="0">
            <a:spAutoFit/>
          </a:bodyPr>
          <a:lstStyle/>
          <a:p>
            <a:pPr marL="12700">
              <a:lnSpc>
                <a:spcPct val="100000"/>
              </a:lnSpc>
              <a:spcBef>
                <a:spcPts val="100"/>
              </a:spcBef>
            </a:pPr>
            <a:r>
              <a:rPr sz="1000" b="1" spc="10" dirty="0">
                <a:solidFill>
                  <a:srgbClr val="FFFFFF"/>
                </a:solidFill>
                <a:latin typeface="Arial"/>
                <a:cs typeface="Arial"/>
              </a:rPr>
              <a:t>63%</a:t>
            </a:r>
            <a:endParaRPr sz="1000">
              <a:latin typeface="Arial"/>
              <a:cs typeface="Arial"/>
            </a:endParaRPr>
          </a:p>
        </p:txBody>
      </p:sp>
      <p:sp>
        <p:nvSpPr>
          <p:cNvPr id="127" name="object 84">
            <a:extLst>
              <a:ext uri="{FF2B5EF4-FFF2-40B4-BE49-F238E27FC236}">
                <a16:creationId xmlns:a16="http://schemas.microsoft.com/office/drawing/2014/main" id="{0E5C08E1-B9F4-05AD-1783-1E810A094686}"/>
              </a:ext>
            </a:extLst>
          </p:cNvPr>
          <p:cNvSpPr txBox="1"/>
          <p:nvPr/>
        </p:nvSpPr>
        <p:spPr>
          <a:xfrm>
            <a:off x="3840115" y="2807360"/>
            <a:ext cx="285115" cy="166712"/>
          </a:xfrm>
          <a:prstGeom prst="rect">
            <a:avLst/>
          </a:prstGeom>
        </p:spPr>
        <p:txBody>
          <a:bodyPr vert="horz" wrap="square" lIns="0" tIns="12700" rIns="0" bIns="0" rtlCol="0">
            <a:spAutoFit/>
          </a:bodyPr>
          <a:lstStyle/>
          <a:p>
            <a:pPr marL="12700">
              <a:lnSpc>
                <a:spcPct val="100000"/>
              </a:lnSpc>
              <a:spcBef>
                <a:spcPts val="100"/>
              </a:spcBef>
            </a:pPr>
            <a:r>
              <a:rPr sz="1000" b="1" spc="10" dirty="0">
                <a:solidFill>
                  <a:srgbClr val="FFFFFF"/>
                </a:solidFill>
                <a:latin typeface="Arial"/>
                <a:cs typeface="Arial"/>
              </a:rPr>
              <a:t>71%</a:t>
            </a:r>
            <a:endParaRPr sz="1000">
              <a:latin typeface="Arial"/>
              <a:cs typeface="Arial"/>
            </a:endParaRPr>
          </a:p>
        </p:txBody>
      </p:sp>
      <p:sp>
        <p:nvSpPr>
          <p:cNvPr id="128" name="object 91">
            <a:extLst>
              <a:ext uri="{FF2B5EF4-FFF2-40B4-BE49-F238E27FC236}">
                <a16:creationId xmlns:a16="http://schemas.microsoft.com/office/drawing/2014/main" id="{B65995A5-FF3D-19AF-FFD7-B07520069575}"/>
              </a:ext>
            </a:extLst>
          </p:cNvPr>
          <p:cNvSpPr txBox="1"/>
          <p:nvPr/>
        </p:nvSpPr>
        <p:spPr>
          <a:xfrm>
            <a:off x="3876437" y="1725066"/>
            <a:ext cx="212725" cy="166712"/>
          </a:xfrm>
          <a:prstGeom prst="rect">
            <a:avLst/>
          </a:prstGeom>
        </p:spPr>
        <p:txBody>
          <a:bodyPr vert="horz" wrap="square" lIns="0" tIns="12700" rIns="0" bIns="0" rtlCol="0">
            <a:spAutoFit/>
          </a:bodyPr>
          <a:lstStyle/>
          <a:p>
            <a:pPr marL="12700">
              <a:lnSpc>
                <a:spcPct val="100000"/>
              </a:lnSpc>
              <a:spcBef>
                <a:spcPts val="100"/>
              </a:spcBef>
            </a:pPr>
            <a:r>
              <a:rPr sz="1000" b="1" spc="10" dirty="0">
                <a:solidFill>
                  <a:srgbClr val="FFFFFF"/>
                </a:solidFill>
                <a:latin typeface="Arial"/>
                <a:cs typeface="Arial"/>
              </a:rPr>
              <a:t>2%</a:t>
            </a:r>
            <a:endParaRPr sz="1000">
              <a:latin typeface="Arial"/>
              <a:cs typeface="Arial"/>
            </a:endParaRPr>
          </a:p>
        </p:txBody>
      </p:sp>
      <p:graphicFrame>
        <p:nvGraphicFramePr>
          <p:cNvPr id="129" name="object 94">
            <a:extLst>
              <a:ext uri="{FF2B5EF4-FFF2-40B4-BE49-F238E27FC236}">
                <a16:creationId xmlns:a16="http://schemas.microsoft.com/office/drawing/2014/main" id="{A6E56328-EE84-5CFC-2A2D-E6298275AAB9}"/>
              </a:ext>
            </a:extLst>
          </p:cNvPr>
          <p:cNvGraphicFramePr>
            <a:graphicFrameLocks noGrp="1"/>
          </p:cNvGraphicFramePr>
          <p:nvPr/>
        </p:nvGraphicFramePr>
        <p:xfrm>
          <a:off x="2388172" y="1461018"/>
          <a:ext cx="1034415" cy="1095436"/>
        </p:xfrm>
        <a:graphic>
          <a:graphicData uri="http://schemas.openxmlformats.org/drawingml/2006/table">
            <a:tbl>
              <a:tblPr firstRow="1" bandRow="1">
                <a:tableStyleId>{2D5ABB26-0587-4C30-8999-92F81FD0307C}</a:tableStyleId>
              </a:tblPr>
              <a:tblGrid>
                <a:gridCol w="570865">
                  <a:extLst>
                    <a:ext uri="{9D8B030D-6E8A-4147-A177-3AD203B41FA5}">
                      <a16:colId xmlns:a16="http://schemas.microsoft.com/office/drawing/2014/main" val="20000"/>
                    </a:ext>
                  </a:extLst>
                </a:gridCol>
                <a:gridCol w="463550">
                  <a:extLst>
                    <a:ext uri="{9D8B030D-6E8A-4147-A177-3AD203B41FA5}">
                      <a16:colId xmlns:a16="http://schemas.microsoft.com/office/drawing/2014/main" val="20001"/>
                    </a:ext>
                  </a:extLst>
                </a:gridCol>
              </a:tblGrid>
              <a:tr h="214971">
                <a:tc>
                  <a:txBody>
                    <a:bodyPr/>
                    <a:lstStyle/>
                    <a:p>
                      <a:pPr marL="31750">
                        <a:lnSpc>
                          <a:spcPct val="100000"/>
                        </a:lnSpc>
                        <a:spcBef>
                          <a:spcPts val="390"/>
                        </a:spcBef>
                      </a:pPr>
                      <a:r>
                        <a:rPr sz="950" b="1" spc="20" dirty="0">
                          <a:solidFill>
                            <a:schemeClr val="tx1"/>
                          </a:solidFill>
                          <a:latin typeface="Arial"/>
                          <a:cs typeface="Arial"/>
                        </a:rPr>
                        <a:t>80%</a:t>
                      </a:r>
                      <a:endParaRPr sz="950" dirty="0">
                        <a:solidFill>
                          <a:schemeClr val="tx1"/>
                        </a:solidFill>
                        <a:latin typeface="Arial"/>
                        <a:cs typeface="Arial"/>
                      </a:endParaRPr>
                    </a:p>
                  </a:txBody>
                  <a:tcPr marL="0" marR="0" marT="49530" marB="0"/>
                </a:tc>
                <a:tc>
                  <a:txBody>
                    <a:bodyPr/>
                    <a:lstStyle/>
                    <a:p>
                      <a:pPr marL="85725">
                        <a:lnSpc>
                          <a:spcPct val="100000"/>
                        </a:lnSpc>
                        <a:spcBef>
                          <a:spcPts val="80"/>
                        </a:spcBef>
                      </a:pPr>
                      <a:r>
                        <a:rPr sz="1200" b="1" spc="15" dirty="0">
                          <a:solidFill>
                            <a:schemeClr val="tx1"/>
                          </a:solidFill>
                          <a:latin typeface="Arial"/>
                          <a:cs typeface="Arial"/>
                        </a:rPr>
                        <a:t>78%</a:t>
                      </a:r>
                      <a:endParaRPr sz="1200" dirty="0">
                        <a:solidFill>
                          <a:schemeClr val="tx1"/>
                        </a:solidFill>
                        <a:latin typeface="Arial"/>
                        <a:cs typeface="Arial"/>
                      </a:endParaRPr>
                    </a:p>
                  </a:txBody>
                  <a:tcPr marL="0" marR="0" marT="10160" marB="0"/>
                </a:tc>
                <a:extLst>
                  <a:ext uri="{0D108BD9-81ED-4DB2-BD59-A6C34878D82A}">
                    <a16:rowId xmlns:a16="http://schemas.microsoft.com/office/drawing/2014/main" val="10000"/>
                  </a:ext>
                </a:extLst>
              </a:tr>
              <a:tr h="253715">
                <a:tc>
                  <a:txBody>
                    <a:bodyPr/>
                    <a:lstStyle/>
                    <a:p>
                      <a:pPr marL="31750">
                        <a:lnSpc>
                          <a:spcPts val="1035"/>
                        </a:lnSpc>
                        <a:spcBef>
                          <a:spcPts val="865"/>
                        </a:spcBef>
                      </a:pPr>
                      <a:r>
                        <a:rPr sz="950" b="1" spc="20" dirty="0">
                          <a:solidFill>
                            <a:schemeClr val="tx1"/>
                          </a:solidFill>
                          <a:latin typeface="Arial"/>
                          <a:cs typeface="Arial"/>
                        </a:rPr>
                        <a:t>70%</a:t>
                      </a:r>
                      <a:endParaRPr sz="950" dirty="0">
                        <a:solidFill>
                          <a:schemeClr val="tx1"/>
                        </a:solidFill>
                        <a:latin typeface="Arial"/>
                        <a:cs typeface="Arial"/>
                      </a:endParaRPr>
                    </a:p>
                  </a:txBody>
                  <a:tcPr marL="0" marR="0" marT="109855" marB="0"/>
                </a:tc>
                <a:tc>
                  <a:txBody>
                    <a:bodyPr/>
                    <a:lstStyle/>
                    <a:p>
                      <a:pPr marL="102235">
                        <a:lnSpc>
                          <a:spcPct val="100000"/>
                        </a:lnSpc>
                        <a:spcBef>
                          <a:spcPts val="585"/>
                        </a:spcBef>
                      </a:pPr>
                      <a:r>
                        <a:rPr sz="1000" b="1" spc="10" dirty="0">
                          <a:solidFill>
                            <a:srgbClr val="FFFFFF"/>
                          </a:solidFill>
                          <a:latin typeface="Arial"/>
                          <a:cs typeface="Arial"/>
                        </a:rPr>
                        <a:t>13%</a:t>
                      </a:r>
                      <a:endParaRPr sz="1000" dirty="0">
                        <a:latin typeface="Arial"/>
                        <a:cs typeface="Arial"/>
                      </a:endParaRPr>
                    </a:p>
                  </a:txBody>
                  <a:tcPr marL="0" marR="0" marT="74295" marB="0">
                    <a:solidFill>
                      <a:schemeClr val="accent5">
                        <a:lumMod val="75000"/>
                      </a:schemeClr>
                    </a:solidFill>
                  </a:tcPr>
                </a:tc>
                <a:extLst>
                  <a:ext uri="{0D108BD9-81ED-4DB2-BD59-A6C34878D82A}">
                    <a16:rowId xmlns:a16="http://schemas.microsoft.com/office/drawing/2014/main" val="10001"/>
                  </a:ext>
                </a:extLst>
              </a:tr>
              <a:tr h="185700">
                <a:tc>
                  <a:txBody>
                    <a:bodyPr/>
                    <a:lstStyle/>
                    <a:p>
                      <a:pPr>
                        <a:lnSpc>
                          <a:spcPct val="100000"/>
                        </a:lnSpc>
                      </a:pPr>
                      <a:endParaRPr sz="1000">
                        <a:latin typeface="Times New Roman"/>
                        <a:cs typeface="Times New Roman"/>
                      </a:endParaRPr>
                    </a:p>
                  </a:txBody>
                  <a:tcPr marL="0" marR="0" marT="0" marB="0"/>
                </a:tc>
                <a:tc>
                  <a:txBody>
                    <a:bodyPr/>
                    <a:lstStyle/>
                    <a:p>
                      <a:pPr marL="139065">
                        <a:lnSpc>
                          <a:spcPts val="1170"/>
                        </a:lnSpc>
                      </a:pPr>
                      <a:r>
                        <a:rPr sz="1000" b="1" spc="10" dirty="0">
                          <a:solidFill>
                            <a:srgbClr val="FFFFFF"/>
                          </a:solidFill>
                          <a:latin typeface="Arial"/>
                          <a:cs typeface="Arial"/>
                        </a:rPr>
                        <a:t>1%</a:t>
                      </a:r>
                      <a:endParaRPr sz="1000" dirty="0">
                        <a:latin typeface="Arial"/>
                        <a:cs typeface="Arial"/>
                      </a:endParaRPr>
                    </a:p>
                  </a:txBody>
                  <a:tcPr marL="0" marR="0" marT="0" marB="0">
                    <a:solidFill>
                      <a:schemeClr val="accent5">
                        <a:lumMod val="75000"/>
                      </a:schemeClr>
                    </a:solidFill>
                  </a:tcPr>
                </a:tc>
                <a:extLst>
                  <a:ext uri="{0D108BD9-81ED-4DB2-BD59-A6C34878D82A}">
                    <a16:rowId xmlns:a16="http://schemas.microsoft.com/office/drawing/2014/main" val="10002"/>
                  </a:ext>
                </a:extLst>
              </a:tr>
              <a:tr h="220525">
                <a:tc>
                  <a:txBody>
                    <a:bodyPr/>
                    <a:lstStyle/>
                    <a:p>
                      <a:pPr marL="31750">
                        <a:lnSpc>
                          <a:spcPct val="100000"/>
                        </a:lnSpc>
                        <a:spcBef>
                          <a:spcPts val="75"/>
                        </a:spcBef>
                      </a:pPr>
                      <a:r>
                        <a:rPr sz="950" b="1" spc="20" dirty="0">
                          <a:solidFill>
                            <a:schemeClr val="tx1"/>
                          </a:solidFill>
                          <a:latin typeface="Arial"/>
                          <a:cs typeface="Arial"/>
                        </a:rPr>
                        <a:t>60%</a:t>
                      </a:r>
                      <a:endParaRPr sz="950" dirty="0">
                        <a:solidFill>
                          <a:schemeClr val="tx1"/>
                        </a:solidFill>
                        <a:latin typeface="Arial"/>
                        <a:cs typeface="Arial"/>
                      </a:endParaRPr>
                    </a:p>
                  </a:txBody>
                  <a:tcPr marL="0" marR="0" marT="9525" marB="0"/>
                </a:tc>
                <a:tc>
                  <a:txBody>
                    <a:bodyPr/>
                    <a:lstStyle/>
                    <a:p>
                      <a:pPr marL="139065">
                        <a:lnSpc>
                          <a:spcPts val="725"/>
                        </a:lnSpc>
                      </a:pPr>
                      <a:r>
                        <a:rPr sz="1000" b="1" spc="10" dirty="0">
                          <a:solidFill>
                            <a:srgbClr val="FFFFFF"/>
                          </a:solidFill>
                          <a:latin typeface="Arial"/>
                          <a:cs typeface="Arial"/>
                        </a:rPr>
                        <a:t>1%</a:t>
                      </a:r>
                      <a:endParaRPr sz="1000" dirty="0">
                        <a:latin typeface="Arial"/>
                        <a:cs typeface="Arial"/>
                      </a:endParaRPr>
                    </a:p>
                  </a:txBody>
                  <a:tcPr marL="0" marR="0" marT="0" marB="0">
                    <a:solidFill>
                      <a:schemeClr val="accent5">
                        <a:lumMod val="50000"/>
                      </a:schemeClr>
                    </a:solidFill>
                  </a:tcPr>
                </a:tc>
                <a:extLst>
                  <a:ext uri="{0D108BD9-81ED-4DB2-BD59-A6C34878D82A}">
                    <a16:rowId xmlns:a16="http://schemas.microsoft.com/office/drawing/2014/main" val="10003"/>
                  </a:ext>
                </a:extLst>
              </a:tr>
              <a:tr h="220525">
                <a:tc>
                  <a:txBody>
                    <a:bodyPr/>
                    <a:lstStyle/>
                    <a:p>
                      <a:pPr marL="31750">
                        <a:lnSpc>
                          <a:spcPts val="1130"/>
                        </a:lnSpc>
                        <a:spcBef>
                          <a:spcPts val="505"/>
                        </a:spcBef>
                      </a:pPr>
                      <a:r>
                        <a:rPr sz="950" b="1" spc="20" dirty="0">
                          <a:solidFill>
                            <a:schemeClr val="tx1"/>
                          </a:solidFill>
                          <a:latin typeface="Arial"/>
                          <a:cs typeface="Arial"/>
                        </a:rPr>
                        <a:t>50%</a:t>
                      </a:r>
                      <a:endParaRPr sz="950" dirty="0">
                        <a:solidFill>
                          <a:schemeClr val="tx1"/>
                        </a:solidFill>
                        <a:latin typeface="Arial"/>
                        <a:cs typeface="Arial"/>
                      </a:endParaRPr>
                    </a:p>
                  </a:txBody>
                  <a:tcPr marL="0" marR="0" marT="64135" marB="0"/>
                </a:tc>
                <a:tc>
                  <a:txBody>
                    <a:bodyPr/>
                    <a:lstStyle/>
                    <a:p>
                      <a:pPr>
                        <a:lnSpc>
                          <a:spcPct val="100000"/>
                        </a:lnSpc>
                      </a:pPr>
                      <a:endParaRPr sz="1000" dirty="0">
                        <a:latin typeface="Times New Roman"/>
                        <a:cs typeface="Times New Roman"/>
                      </a:endParaRPr>
                    </a:p>
                  </a:txBody>
                  <a:tcPr marL="0" marR="0" marT="0" marB="0">
                    <a:solidFill>
                      <a:schemeClr val="accent5">
                        <a:lumMod val="50000"/>
                      </a:schemeClr>
                    </a:solidFill>
                  </a:tcPr>
                </a:tc>
                <a:extLst>
                  <a:ext uri="{0D108BD9-81ED-4DB2-BD59-A6C34878D82A}">
                    <a16:rowId xmlns:a16="http://schemas.microsoft.com/office/drawing/2014/main" val="10004"/>
                  </a:ext>
                </a:extLst>
              </a:tr>
            </a:tbl>
          </a:graphicData>
        </a:graphic>
      </p:graphicFrame>
      <p:sp>
        <p:nvSpPr>
          <p:cNvPr id="130" name="object 95">
            <a:extLst>
              <a:ext uri="{FF2B5EF4-FFF2-40B4-BE49-F238E27FC236}">
                <a16:creationId xmlns:a16="http://schemas.microsoft.com/office/drawing/2014/main" id="{88AF96AC-FEAA-C8C7-354E-DBD3AF0528F3}"/>
              </a:ext>
            </a:extLst>
          </p:cNvPr>
          <p:cNvSpPr txBox="1"/>
          <p:nvPr/>
        </p:nvSpPr>
        <p:spPr>
          <a:xfrm>
            <a:off x="2476871" y="4019753"/>
            <a:ext cx="205104" cy="160300"/>
          </a:xfrm>
          <a:prstGeom prst="rect">
            <a:avLst/>
          </a:prstGeom>
        </p:spPr>
        <p:txBody>
          <a:bodyPr vert="horz" wrap="square" lIns="0" tIns="13970" rIns="0" bIns="0" rtlCol="0">
            <a:spAutoFit/>
          </a:bodyPr>
          <a:lstStyle/>
          <a:p>
            <a:pPr marL="12700">
              <a:lnSpc>
                <a:spcPct val="100000"/>
              </a:lnSpc>
              <a:spcBef>
                <a:spcPts val="110"/>
              </a:spcBef>
            </a:pPr>
            <a:r>
              <a:rPr sz="950" b="1" spc="20" dirty="0">
                <a:latin typeface="Arial"/>
                <a:cs typeface="Arial"/>
              </a:rPr>
              <a:t>0%</a:t>
            </a:r>
            <a:endParaRPr sz="950" dirty="0">
              <a:latin typeface="Arial"/>
              <a:cs typeface="Arial"/>
            </a:endParaRPr>
          </a:p>
        </p:txBody>
      </p:sp>
      <p:sp>
        <p:nvSpPr>
          <p:cNvPr id="131" name="object 96">
            <a:extLst>
              <a:ext uri="{FF2B5EF4-FFF2-40B4-BE49-F238E27FC236}">
                <a16:creationId xmlns:a16="http://schemas.microsoft.com/office/drawing/2014/main" id="{F5A5F4E9-FB75-2BA1-AB9B-0F2BD7F54BBF}"/>
              </a:ext>
            </a:extLst>
          </p:cNvPr>
          <p:cNvSpPr txBox="1"/>
          <p:nvPr/>
        </p:nvSpPr>
        <p:spPr>
          <a:xfrm>
            <a:off x="2407222" y="2725387"/>
            <a:ext cx="274955" cy="447040"/>
          </a:xfrm>
          <a:prstGeom prst="rect">
            <a:avLst/>
          </a:prstGeom>
        </p:spPr>
        <p:txBody>
          <a:bodyPr vert="horz" wrap="square" lIns="0" tIns="13970" rIns="0" bIns="0" rtlCol="0">
            <a:spAutoFit/>
          </a:bodyPr>
          <a:lstStyle/>
          <a:p>
            <a:pPr marL="12700">
              <a:lnSpc>
                <a:spcPct val="100000"/>
              </a:lnSpc>
              <a:spcBef>
                <a:spcPts val="110"/>
              </a:spcBef>
            </a:pPr>
            <a:r>
              <a:rPr sz="950" b="1" spc="20" dirty="0">
                <a:latin typeface="Arial"/>
                <a:cs typeface="Arial"/>
              </a:rPr>
              <a:t>40%</a:t>
            </a:r>
            <a:endParaRPr sz="950">
              <a:latin typeface="Arial"/>
              <a:cs typeface="Arial"/>
            </a:endParaRPr>
          </a:p>
          <a:p>
            <a:pPr marL="12700">
              <a:lnSpc>
                <a:spcPct val="100000"/>
              </a:lnSpc>
              <a:spcBef>
                <a:spcPts val="1025"/>
              </a:spcBef>
            </a:pPr>
            <a:r>
              <a:rPr sz="950" b="1" spc="20" dirty="0">
                <a:latin typeface="Arial"/>
                <a:cs typeface="Arial"/>
              </a:rPr>
              <a:t>30%</a:t>
            </a:r>
            <a:endParaRPr sz="950">
              <a:latin typeface="Arial"/>
              <a:cs typeface="Arial"/>
            </a:endParaRPr>
          </a:p>
        </p:txBody>
      </p:sp>
      <p:sp>
        <p:nvSpPr>
          <p:cNvPr id="132" name="object 97">
            <a:extLst>
              <a:ext uri="{FF2B5EF4-FFF2-40B4-BE49-F238E27FC236}">
                <a16:creationId xmlns:a16="http://schemas.microsoft.com/office/drawing/2014/main" id="{A96CB474-4984-5456-2E42-BD2E8D62F942}"/>
              </a:ext>
            </a:extLst>
          </p:cNvPr>
          <p:cNvSpPr txBox="1"/>
          <p:nvPr/>
        </p:nvSpPr>
        <p:spPr>
          <a:xfrm>
            <a:off x="2407222" y="3336553"/>
            <a:ext cx="274955" cy="479425"/>
          </a:xfrm>
          <a:prstGeom prst="rect">
            <a:avLst/>
          </a:prstGeom>
        </p:spPr>
        <p:txBody>
          <a:bodyPr vert="horz" wrap="square" lIns="0" tIns="13970" rIns="0" bIns="0" rtlCol="0">
            <a:spAutoFit/>
          </a:bodyPr>
          <a:lstStyle/>
          <a:p>
            <a:pPr marL="12700">
              <a:lnSpc>
                <a:spcPct val="100000"/>
              </a:lnSpc>
              <a:spcBef>
                <a:spcPts val="110"/>
              </a:spcBef>
            </a:pPr>
            <a:r>
              <a:rPr sz="950" b="1" spc="20" dirty="0">
                <a:latin typeface="Arial"/>
                <a:cs typeface="Arial"/>
              </a:rPr>
              <a:t>20%</a:t>
            </a:r>
            <a:endParaRPr sz="950">
              <a:latin typeface="Arial"/>
              <a:cs typeface="Arial"/>
            </a:endParaRPr>
          </a:p>
          <a:p>
            <a:pPr>
              <a:lnSpc>
                <a:spcPct val="100000"/>
              </a:lnSpc>
              <a:spcBef>
                <a:spcPts val="10"/>
              </a:spcBef>
            </a:pPr>
            <a:endParaRPr sz="1100">
              <a:latin typeface="Arial"/>
              <a:cs typeface="Arial"/>
            </a:endParaRPr>
          </a:p>
          <a:p>
            <a:pPr marL="12700">
              <a:lnSpc>
                <a:spcPct val="100000"/>
              </a:lnSpc>
              <a:spcBef>
                <a:spcPts val="5"/>
              </a:spcBef>
            </a:pPr>
            <a:r>
              <a:rPr sz="950" b="1" spc="20" dirty="0">
                <a:latin typeface="Arial"/>
                <a:cs typeface="Arial"/>
              </a:rPr>
              <a:t>10%</a:t>
            </a:r>
            <a:endParaRPr sz="950">
              <a:latin typeface="Arial"/>
              <a:cs typeface="Arial"/>
            </a:endParaRPr>
          </a:p>
        </p:txBody>
      </p:sp>
      <p:sp>
        <p:nvSpPr>
          <p:cNvPr id="133" name="object 98">
            <a:extLst>
              <a:ext uri="{FF2B5EF4-FFF2-40B4-BE49-F238E27FC236}">
                <a16:creationId xmlns:a16="http://schemas.microsoft.com/office/drawing/2014/main" id="{D5C62872-1DF5-53BF-5C35-63980EBC5B42}"/>
              </a:ext>
            </a:extLst>
          </p:cNvPr>
          <p:cNvSpPr/>
          <p:nvPr/>
        </p:nvSpPr>
        <p:spPr>
          <a:xfrm flipV="1">
            <a:off x="2813020" y="4072061"/>
            <a:ext cx="1659849" cy="45719"/>
          </a:xfrm>
          <a:custGeom>
            <a:avLst/>
            <a:gdLst/>
            <a:ahLst/>
            <a:cxnLst/>
            <a:rect l="l" t="t" r="r" b="b"/>
            <a:pathLst>
              <a:path w="4307205">
                <a:moveTo>
                  <a:pt x="4306849" y="0"/>
                </a:moveTo>
                <a:lnTo>
                  <a:pt x="0" y="0"/>
                </a:lnTo>
              </a:path>
            </a:pathLst>
          </a:custGeom>
          <a:ln w="17424">
            <a:solidFill>
              <a:schemeClr val="tx1"/>
            </a:solidFill>
          </a:ln>
        </p:spPr>
        <p:txBody>
          <a:bodyPr wrap="square" lIns="0" tIns="0" rIns="0" bIns="0" rtlCol="0"/>
          <a:lstStyle/>
          <a:p>
            <a:endParaRPr/>
          </a:p>
        </p:txBody>
      </p:sp>
      <p:sp>
        <p:nvSpPr>
          <p:cNvPr id="134" name="CaixaDeTexto 133">
            <a:extLst>
              <a:ext uri="{FF2B5EF4-FFF2-40B4-BE49-F238E27FC236}">
                <a16:creationId xmlns:a16="http://schemas.microsoft.com/office/drawing/2014/main" id="{DB788F17-8B3A-E919-6391-E8BE4AA6424C}"/>
              </a:ext>
            </a:extLst>
          </p:cNvPr>
          <p:cNvSpPr txBox="1"/>
          <p:nvPr/>
        </p:nvSpPr>
        <p:spPr>
          <a:xfrm>
            <a:off x="1488750" y="5854352"/>
            <a:ext cx="5593135" cy="769441"/>
          </a:xfrm>
          <a:prstGeom prst="rect">
            <a:avLst/>
          </a:prstGeom>
          <a:noFill/>
        </p:spPr>
        <p:txBody>
          <a:bodyPr wrap="square" rtlCol="0">
            <a:spAutoFit/>
          </a:bodyPr>
          <a:lstStyle/>
          <a:p>
            <a:r>
              <a:rPr lang="pt-BR" sz="1100" spc="-30" dirty="0">
                <a:solidFill>
                  <a:srgbClr val="002776"/>
                </a:solidFill>
                <a:latin typeface="Montserrat" panose="00000500000000000000" pitchFamily="2" charset="0"/>
                <a:cs typeface="Lucida Sans Unicode"/>
              </a:rPr>
              <a:t>Fuente: </a:t>
            </a:r>
            <a:r>
              <a:rPr lang="es-ES" sz="1100" spc="-30" dirty="0">
                <a:solidFill>
                  <a:srgbClr val="002776"/>
                </a:solidFill>
                <a:latin typeface="Montserrat" panose="00000500000000000000" pitchFamily="2" charset="0"/>
                <a:cs typeface="Lucida Sans Unicode"/>
              </a:rPr>
              <a:t>Estudio de caracterización: Impacto de los centros comerciales en la vida de las personas (2021), la consultora </a:t>
            </a:r>
            <a:r>
              <a:rPr lang="es-ES" sz="1100" spc="-30" dirty="0" err="1">
                <a:solidFill>
                  <a:srgbClr val="002776"/>
                </a:solidFill>
                <a:latin typeface="Montserrat" panose="00000500000000000000" pitchFamily="2" charset="0"/>
                <a:cs typeface="Lucida Sans Unicode"/>
              </a:rPr>
              <a:t>Upskills</a:t>
            </a:r>
            <a:r>
              <a:rPr lang="es-ES" sz="1100" spc="-30" dirty="0">
                <a:solidFill>
                  <a:srgbClr val="002776"/>
                </a:solidFill>
                <a:latin typeface="Montserrat" panose="00000500000000000000" pitchFamily="2" charset="0"/>
                <a:cs typeface="Lucida Sans Unicode"/>
              </a:rPr>
              <a:t>, por encargo de la Cámara de Centros Comerciales de Chile, contactó a los asociados y a los encargados de la operación de los centros comerciales</a:t>
            </a:r>
            <a:r>
              <a:rPr lang="pt-BR" sz="1100" spc="-30" dirty="0">
                <a:solidFill>
                  <a:srgbClr val="002776"/>
                </a:solidFill>
                <a:latin typeface="Montserrat" panose="00000500000000000000" pitchFamily="2" charset="0"/>
                <a:cs typeface="Lucida Sans Unicode"/>
              </a:rPr>
              <a:t> </a:t>
            </a:r>
          </a:p>
        </p:txBody>
      </p:sp>
      <p:sp>
        <p:nvSpPr>
          <p:cNvPr id="2" name="Retângulo 1">
            <a:extLst>
              <a:ext uri="{FF2B5EF4-FFF2-40B4-BE49-F238E27FC236}">
                <a16:creationId xmlns:a16="http://schemas.microsoft.com/office/drawing/2014/main" id="{B29E12E0-BCBB-C950-FAE1-36BFCAA453F9}"/>
              </a:ext>
            </a:extLst>
          </p:cNvPr>
          <p:cNvSpPr/>
          <p:nvPr/>
        </p:nvSpPr>
        <p:spPr>
          <a:xfrm>
            <a:off x="0" y="5084498"/>
            <a:ext cx="285829" cy="1240102"/>
          </a:xfrm>
          <a:prstGeom prst="rect">
            <a:avLst/>
          </a:prstGeom>
          <a:solidFill>
            <a:srgbClr val="0039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 name="Retângulo: Cantos Arredondados 2">
            <a:extLst>
              <a:ext uri="{FF2B5EF4-FFF2-40B4-BE49-F238E27FC236}">
                <a16:creationId xmlns:a16="http://schemas.microsoft.com/office/drawing/2014/main" id="{D8FA4B2D-EC44-66B8-79C1-ED0FB729A2A2}"/>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93</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4" name="Retângulo: Cantos Arredondados 3">
            <a:hlinkClick r:id="rId5" action="ppaction://hlinksldjump"/>
            <a:extLst>
              <a:ext uri="{FF2B5EF4-FFF2-40B4-BE49-F238E27FC236}">
                <a16:creationId xmlns:a16="http://schemas.microsoft.com/office/drawing/2014/main" id="{7BDADDF1-BA05-233C-F4B9-0B3D5864ACDF}"/>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886654290"/>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descr="Forma&#10;&#10;Descrição gerada automaticamente">
            <a:extLst>
              <a:ext uri="{FF2B5EF4-FFF2-40B4-BE49-F238E27FC236}">
                <a16:creationId xmlns:a16="http://schemas.microsoft.com/office/drawing/2014/main" id="{B99BEAE8-7AE4-11EB-82CC-878BF8E1C8D6}"/>
              </a:ext>
            </a:extLst>
          </p:cNvPr>
          <p:cNvPicPr>
            <a:picLocks noChangeAspect="1"/>
          </p:cNvPicPr>
          <p:nvPr/>
        </p:nvPicPr>
        <p:blipFill rotWithShape="1">
          <a:blip r:embed="rId2">
            <a:extLst>
              <a:ext uri="{28A0092B-C50C-407E-A947-70E740481C1C}">
                <a14:useLocalDpi xmlns:a14="http://schemas.microsoft.com/office/drawing/2010/main" val="0"/>
              </a:ext>
            </a:extLst>
          </a:blip>
          <a:srcRect t="27286" b="38269"/>
          <a:stretch/>
        </p:blipFill>
        <p:spPr>
          <a:xfrm rot="16200000">
            <a:off x="-3173338" y="3173337"/>
            <a:ext cx="6858001" cy="511325"/>
          </a:xfrm>
          <a:prstGeom prst="rect">
            <a:avLst/>
          </a:prstGeom>
        </p:spPr>
      </p:pic>
      <p:pic>
        <p:nvPicPr>
          <p:cNvPr id="88" name="Imagem 87">
            <a:extLst>
              <a:ext uri="{FF2B5EF4-FFF2-40B4-BE49-F238E27FC236}">
                <a16:creationId xmlns:a16="http://schemas.microsoft.com/office/drawing/2014/main" id="{CDB2D2F6-312C-8AAA-058B-00704C138999}"/>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saturation sat="66000"/>
                    </a14:imgEffect>
                  </a14:imgLayer>
                </a14:imgProps>
              </a:ext>
              <a:ext uri="{28A0092B-C50C-407E-A947-70E740481C1C}">
                <a14:useLocalDpi xmlns:a14="http://schemas.microsoft.com/office/drawing/2010/main" val="0"/>
              </a:ext>
            </a:extLst>
          </a:blip>
          <a:srcRect l="-373" r="2544"/>
          <a:stretch/>
        </p:blipFill>
        <p:spPr>
          <a:xfrm>
            <a:off x="7719132" y="-4137"/>
            <a:ext cx="4472868" cy="6858000"/>
          </a:xfrm>
          <a:prstGeom prst="rect">
            <a:avLst/>
          </a:prstGeom>
        </p:spPr>
      </p:pic>
      <p:sp>
        <p:nvSpPr>
          <p:cNvPr id="134" name="CaixaDeTexto 133">
            <a:extLst>
              <a:ext uri="{FF2B5EF4-FFF2-40B4-BE49-F238E27FC236}">
                <a16:creationId xmlns:a16="http://schemas.microsoft.com/office/drawing/2014/main" id="{DB788F17-8B3A-E919-6391-E8BE4AA6424C}"/>
              </a:ext>
            </a:extLst>
          </p:cNvPr>
          <p:cNvSpPr txBox="1"/>
          <p:nvPr/>
        </p:nvSpPr>
        <p:spPr>
          <a:xfrm>
            <a:off x="1642216" y="5815120"/>
            <a:ext cx="5593135" cy="769441"/>
          </a:xfrm>
          <a:prstGeom prst="rect">
            <a:avLst/>
          </a:prstGeom>
          <a:noFill/>
        </p:spPr>
        <p:txBody>
          <a:bodyPr wrap="square" rtlCol="0">
            <a:spAutoFit/>
          </a:bodyPr>
          <a:lstStyle/>
          <a:p>
            <a:r>
              <a:rPr lang="pt-BR" sz="1100" spc="-30" dirty="0">
                <a:solidFill>
                  <a:srgbClr val="002776"/>
                </a:solidFill>
                <a:latin typeface="Montserrat" panose="00000500000000000000" pitchFamily="2" charset="0"/>
                <a:cs typeface="Lucida Sans Unicode"/>
              </a:rPr>
              <a:t>Fuente: </a:t>
            </a:r>
            <a:r>
              <a:rPr lang="es-ES" sz="1100" spc="-30" dirty="0">
                <a:solidFill>
                  <a:srgbClr val="002776"/>
                </a:solidFill>
                <a:latin typeface="Montserrat" panose="00000500000000000000" pitchFamily="2" charset="0"/>
                <a:cs typeface="Lucida Sans Unicode"/>
              </a:rPr>
              <a:t>Estudio de caracterización: Impacto de los centros comerciales en la vida de las personas (2021), la consultora </a:t>
            </a:r>
            <a:r>
              <a:rPr lang="es-ES" sz="1100" spc="-30" dirty="0" err="1">
                <a:solidFill>
                  <a:srgbClr val="002776"/>
                </a:solidFill>
                <a:latin typeface="Montserrat" panose="00000500000000000000" pitchFamily="2" charset="0"/>
                <a:cs typeface="Lucida Sans Unicode"/>
              </a:rPr>
              <a:t>Upskills</a:t>
            </a:r>
            <a:r>
              <a:rPr lang="es-ES" sz="1100" spc="-30" dirty="0">
                <a:solidFill>
                  <a:srgbClr val="002776"/>
                </a:solidFill>
                <a:latin typeface="Montserrat" panose="00000500000000000000" pitchFamily="2" charset="0"/>
                <a:cs typeface="Lucida Sans Unicode"/>
              </a:rPr>
              <a:t>, por encargo de la Cámara de Centros Comerciales de Chile, contactó a los asociados y a los encargados de la operación de los centros comerciales</a:t>
            </a:r>
            <a:r>
              <a:rPr lang="pt-BR" sz="1100" spc="-30" dirty="0">
                <a:solidFill>
                  <a:srgbClr val="002776"/>
                </a:solidFill>
                <a:latin typeface="Montserrat" panose="00000500000000000000" pitchFamily="2" charset="0"/>
                <a:cs typeface="Lucida Sans Unicode"/>
              </a:rPr>
              <a:t> </a:t>
            </a:r>
          </a:p>
        </p:txBody>
      </p:sp>
      <p:sp>
        <p:nvSpPr>
          <p:cNvPr id="2" name="object 109">
            <a:extLst>
              <a:ext uri="{FF2B5EF4-FFF2-40B4-BE49-F238E27FC236}">
                <a16:creationId xmlns:a16="http://schemas.microsoft.com/office/drawing/2014/main" id="{6E3F60C5-C807-E8AB-F657-7418B6A7E62E}"/>
              </a:ext>
            </a:extLst>
          </p:cNvPr>
          <p:cNvSpPr txBox="1"/>
          <p:nvPr/>
        </p:nvSpPr>
        <p:spPr>
          <a:xfrm>
            <a:off x="2427919" y="3729143"/>
            <a:ext cx="362585" cy="160300"/>
          </a:xfrm>
          <a:prstGeom prst="rect">
            <a:avLst/>
          </a:prstGeom>
          <a:noFill/>
        </p:spPr>
        <p:txBody>
          <a:bodyPr vert="horz" wrap="square" lIns="0" tIns="13970" rIns="0" bIns="0" rtlCol="0">
            <a:spAutoFit/>
          </a:bodyPr>
          <a:lstStyle/>
          <a:p>
            <a:pPr marL="12700">
              <a:lnSpc>
                <a:spcPct val="100000"/>
              </a:lnSpc>
              <a:spcBef>
                <a:spcPts val="110"/>
              </a:spcBef>
            </a:pPr>
            <a:r>
              <a:rPr sz="950" b="1" dirty="0">
                <a:latin typeface="Arial"/>
                <a:cs typeface="Arial"/>
              </a:rPr>
              <a:t>MALL</a:t>
            </a:r>
            <a:endParaRPr sz="950">
              <a:latin typeface="Arial"/>
              <a:cs typeface="Arial"/>
            </a:endParaRPr>
          </a:p>
        </p:txBody>
      </p:sp>
      <p:sp>
        <p:nvSpPr>
          <p:cNvPr id="3" name="object 110">
            <a:extLst>
              <a:ext uri="{FF2B5EF4-FFF2-40B4-BE49-F238E27FC236}">
                <a16:creationId xmlns:a16="http://schemas.microsoft.com/office/drawing/2014/main" id="{9D7196F6-554E-8F4E-5CE3-423E94E80AC9}"/>
              </a:ext>
            </a:extLst>
          </p:cNvPr>
          <p:cNvSpPr txBox="1"/>
          <p:nvPr/>
        </p:nvSpPr>
        <p:spPr>
          <a:xfrm>
            <a:off x="3147835" y="3729143"/>
            <a:ext cx="493395" cy="160300"/>
          </a:xfrm>
          <a:prstGeom prst="rect">
            <a:avLst/>
          </a:prstGeom>
          <a:noFill/>
        </p:spPr>
        <p:txBody>
          <a:bodyPr vert="horz" wrap="square" lIns="0" tIns="13970" rIns="0" bIns="0" rtlCol="0">
            <a:spAutoFit/>
          </a:bodyPr>
          <a:lstStyle/>
          <a:p>
            <a:pPr marL="12700">
              <a:lnSpc>
                <a:spcPct val="100000"/>
              </a:lnSpc>
              <a:spcBef>
                <a:spcPts val="110"/>
              </a:spcBef>
            </a:pPr>
            <a:r>
              <a:rPr sz="950" b="1" spc="-20" dirty="0">
                <a:latin typeface="Arial"/>
                <a:cs typeface="Arial"/>
              </a:rPr>
              <a:t>OUTLET</a:t>
            </a:r>
            <a:endParaRPr sz="950">
              <a:latin typeface="Arial"/>
              <a:cs typeface="Arial"/>
            </a:endParaRPr>
          </a:p>
        </p:txBody>
      </p:sp>
      <p:sp>
        <p:nvSpPr>
          <p:cNvPr id="4" name="object 114">
            <a:extLst>
              <a:ext uri="{FF2B5EF4-FFF2-40B4-BE49-F238E27FC236}">
                <a16:creationId xmlns:a16="http://schemas.microsoft.com/office/drawing/2014/main" id="{1CDDBDE0-BF7A-10C3-57EE-C9E7C8D340A4}"/>
              </a:ext>
            </a:extLst>
          </p:cNvPr>
          <p:cNvSpPr txBox="1"/>
          <p:nvPr/>
        </p:nvSpPr>
        <p:spPr>
          <a:xfrm>
            <a:off x="1921220" y="3565083"/>
            <a:ext cx="205104" cy="137217"/>
          </a:xfrm>
          <a:prstGeom prst="rect">
            <a:avLst/>
          </a:prstGeom>
        </p:spPr>
        <p:txBody>
          <a:bodyPr vert="horz" wrap="square" lIns="0" tIns="13970" rIns="0" bIns="0" rtlCol="0">
            <a:spAutoFit/>
          </a:bodyPr>
          <a:lstStyle/>
          <a:p>
            <a:pPr marL="12700">
              <a:lnSpc>
                <a:spcPct val="100000"/>
              </a:lnSpc>
              <a:spcBef>
                <a:spcPts val="110"/>
              </a:spcBef>
            </a:pPr>
            <a:r>
              <a:rPr sz="800" b="1" spc="20" dirty="0">
                <a:latin typeface="Montserrat" panose="00000500000000000000" pitchFamily="2" charset="0"/>
                <a:cs typeface="Arial"/>
              </a:rPr>
              <a:t>0%</a:t>
            </a:r>
            <a:endParaRPr sz="800">
              <a:latin typeface="Montserrat" panose="00000500000000000000" pitchFamily="2" charset="0"/>
              <a:cs typeface="Arial"/>
            </a:endParaRPr>
          </a:p>
        </p:txBody>
      </p:sp>
      <p:sp>
        <p:nvSpPr>
          <p:cNvPr id="5" name="object 115">
            <a:extLst>
              <a:ext uri="{FF2B5EF4-FFF2-40B4-BE49-F238E27FC236}">
                <a16:creationId xmlns:a16="http://schemas.microsoft.com/office/drawing/2014/main" id="{515E639D-033A-7A63-7806-40248B5759A0}"/>
              </a:ext>
            </a:extLst>
          </p:cNvPr>
          <p:cNvSpPr txBox="1"/>
          <p:nvPr/>
        </p:nvSpPr>
        <p:spPr>
          <a:xfrm>
            <a:off x="3226084" y="1968355"/>
            <a:ext cx="337185" cy="166712"/>
          </a:xfrm>
          <a:prstGeom prst="rect">
            <a:avLst/>
          </a:prstGeom>
        </p:spPr>
        <p:txBody>
          <a:bodyPr vert="horz" wrap="square" lIns="0" tIns="12700" rIns="0" bIns="0" rtlCol="0">
            <a:spAutoFit/>
          </a:bodyPr>
          <a:lstStyle/>
          <a:p>
            <a:pPr marL="12700">
              <a:lnSpc>
                <a:spcPct val="100000"/>
              </a:lnSpc>
              <a:spcBef>
                <a:spcPts val="100"/>
              </a:spcBef>
            </a:pPr>
            <a:r>
              <a:rPr sz="1000" b="1" spc="15" dirty="0">
                <a:latin typeface="Montserrat" panose="00000500000000000000" pitchFamily="2" charset="0"/>
                <a:cs typeface="Arial"/>
              </a:rPr>
              <a:t>27%</a:t>
            </a:r>
            <a:endParaRPr sz="1000" dirty="0">
              <a:latin typeface="Montserrat" panose="00000500000000000000" pitchFamily="2" charset="0"/>
              <a:cs typeface="Arial"/>
            </a:endParaRPr>
          </a:p>
        </p:txBody>
      </p:sp>
      <p:sp>
        <p:nvSpPr>
          <p:cNvPr id="6" name="object 118">
            <a:extLst>
              <a:ext uri="{FF2B5EF4-FFF2-40B4-BE49-F238E27FC236}">
                <a16:creationId xmlns:a16="http://schemas.microsoft.com/office/drawing/2014/main" id="{4B5A796A-28DB-E719-0987-9F59314A3239}"/>
              </a:ext>
            </a:extLst>
          </p:cNvPr>
          <p:cNvSpPr txBox="1"/>
          <p:nvPr/>
        </p:nvSpPr>
        <p:spPr>
          <a:xfrm>
            <a:off x="1851632" y="1507953"/>
            <a:ext cx="274955" cy="137217"/>
          </a:xfrm>
          <a:prstGeom prst="rect">
            <a:avLst/>
          </a:prstGeom>
        </p:spPr>
        <p:txBody>
          <a:bodyPr vert="horz" wrap="square" lIns="0" tIns="13970" rIns="0" bIns="0" rtlCol="0">
            <a:spAutoFit/>
          </a:bodyPr>
          <a:lstStyle/>
          <a:p>
            <a:pPr marL="12700">
              <a:lnSpc>
                <a:spcPct val="100000"/>
              </a:lnSpc>
              <a:spcBef>
                <a:spcPts val="110"/>
              </a:spcBef>
            </a:pPr>
            <a:r>
              <a:rPr sz="800" b="1" spc="20" dirty="0">
                <a:latin typeface="Montserrat" panose="00000500000000000000" pitchFamily="2" charset="0"/>
                <a:cs typeface="Arial"/>
              </a:rPr>
              <a:t>40%</a:t>
            </a:r>
            <a:endParaRPr sz="800" dirty="0">
              <a:latin typeface="Montserrat" panose="00000500000000000000" pitchFamily="2" charset="0"/>
              <a:cs typeface="Arial"/>
            </a:endParaRPr>
          </a:p>
        </p:txBody>
      </p:sp>
      <p:sp>
        <p:nvSpPr>
          <p:cNvPr id="8" name="object 119">
            <a:extLst>
              <a:ext uri="{FF2B5EF4-FFF2-40B4-BE49-F238E27FC236}">
                <a16:creationId xmlns:a16="http://schemas.microsoft.com/office/drawing/2014/main" id="{88B7EBCB-F97E-2ACF-AB7A-93E872DC63B9}"/>
              </a:ext>
            </a:extLst>
          </p:cNvPr>
          <p:cNvSpPr txBox="1"/>
          <p:nvPr/>
        </p:nvSpPr>
        <p:spPr>
          <a:xfrm>
            <a:off x="1851632" y="2508786"/>
            <a:ext cx="274955" cy="137217"/>
          </a:xfrm>
          <a:prstGeom prst="rect">
            <a:avLst/>
          </a:prstGeom>
        </p:spPr>
        <p:txBody>
          <a:bodyPr vert="horz" wrap="square" lIns="0" tIns="13970" rIns="0" bIns="0" rtlCol="0">
            <a:spAutoFit/>
          </a:bodyPr>
          <a:lstStyle/>
          <a:p>
            <a:pPr marL="12700">
              <a:lnSpc>
                <a:spcPct val="100000"/>
              </a:lnSpc>
              <a:spcBef>
                <a:spcPts val="110"/>
              </a:spcBef>
            </a:pPr>
            <a:r>
              <a:rPr sz="800" b="1" spc="20" dirty="0">
                <a:latin typeface="Montserrat" panose="00000500000000000000" pitchFamily="2" charset="0"/>
                <a:cs typeface="Arial"/>
              </a:rPr>
              <a:t>20%</a:t>
            </a:r>
            <a:endParaRPr sz="800">
              <a:latin typeface="Montserrat" panose="00000500000000000000" pitchFamily="2" charset="0"/>
              <a:cs typeface="Arial"/>
            </a:endParaRPr>
          </a:p>
        </p:txBody>
      </p:sp>
      <p:sp>
        <p:nvSpPr>
          <p:cNvPr id="9" name="object 120">
            <a:extLst>
              <a:ext uri="{FF2B5EF4-FFF2-40B4-BE49-F238E27FC236}">
                <a16:creationId xmlns:a16="http://schemas.microsoft.com/office/drawing/2014/main" id="{3DABC464-EB12-CB1A-591D-22AED4936CA8}"/>
              </a:ext>
            </a:extLst>
          </p:cNvPr>
          <p:cNvSpPr txBox="1"/>
          <p:nvPr/>
        </p:nvSpPr>
        <p:spPr>
          <a:xfrm>
            <a:off x="1851632" y="3009263"/>
            <a:ext cx="274955" cy="137217"/>
          </a:xfrm>
          <a:prstGeom prst="rect">
            <a:avLst/>
          </a:prstGeom>
        </p:spPr>
        <p:txBody>
          <a:bodyPr vert="horz" wrap="square" lIns="0" tIns="13970" rIns="0" bIns="0" rtlCol="0">
            <a:spAutoFit/>
          </a:bodyPr>
          <a:lstStyle/>
          <a:p>
            <a:pPr marL="12700">
              <a:lnSpc>
                <a:spcPct val="100000"/>
              </a:lnSpc>
              <a:spcBef>
                <a:spcPts val="110"/>
              </a:spcBef>
            </a:pPr>
            <a:r>
              <a:rPr sz="800" b="1" spc="20" dirty="0">
                <a:latin typeface="Montserrat" panose="00000500000000000000" pitchFamily="2" charset="0"/>
                <a:cs typeface="Arial"/>
              </a:rPr>
              <a:t>10%</a:t>
            </a:r>
            <a:endParaRPr sz="800" dirty="0">
              <a:latin typeface="Montserrat" panose="00000500000000000000" pitchFamily="2" charset="0"/>
              <a:cs typeface="Arial"/>
            </a:endParaRPr>
          </a:p>
        </p:txBody>
      </p:sp>
      <p:sp>
        <p:nvSpPr>
          <p:cNvPr id="10" name="object 121">
            <a:extLst>
              <a:ext uri="{FF2B5EF4-FFF2-40B4-BE49-F238E27FC236}">
                <a16:creationId xmlns:a16="http://schemas.microsoft.com/office/drawing/2014/main" id="{B12E6C83-5330-839C-A34A-04006DB05886}"/>
              </a:ext>
            </a:extLst>
          </p:cNvPr>
          <p:cNvSpPr txBox="1"/>
          <p:nvPr/>
        </p:nvSpPr>
        <p:spPr>
          <a:xfrm>
            <a:off x="1851632" y="1990622"/>
            <a:ext cx="274955" cy="137217"/>
          </a:xfrm>
          <a:prstGeom prst="rect">
            <a:avLst/>
          </a:prstGeom>
        </p:spPr>
        <p:txBody>
          <a:bodyPr vert="horz" wrap="square" lIns="0" tIns="13970" rIns="0" bIns="0" rtlCol="0">
            <a:spAutoFit/>
          </a:bodyPr>
          <a:lstStyle/>
          <a:p>
            <a:pPr marL="12700">
              <a:lnSpc>
                <a:spcPct val="100000"/>
              </a:lnSpc>
              <a:spcBef>
                <a:spcPts val="110"/>
              </a:spcBef>
            </a:pPr>
            <a:r>
              <a:rPr sz="800" b="1" spc="20" dirty="0">
                <a:latin typeface="Montserrat" panose="00000500000000000000" pitchFamily="2" charset="0"/>
                <a:cs typeface="Arial"/>
              </a:rPr>
              <a:t>30%</a:t>
            </a:r>
            <a:endParaRPr sz="800">
              <a:latin typeface="Montserrat" panose="00000500000000000000" pitchFamily="2" charset="0"/>
              <a:cs typeface="Arial"/>
            </a:endParaRPr>
          </a:p>
        </p:txBody>
      </p:sp>
      <p:sp>
        <p:nvSpPr>
          <p:cNvPr id="11" name="object 122">
            <a:extLst>
              <a:ext uri="{FF2B5EF4-FFF2-40B4-BE49-F238E27FC236}">
                <a16:creationId xmlns:a16="http://schemas.microsoft.com/office/drawing/2014/main" id="{B875CF5E-F189-EBC3-4FEB-D2A9E18F4DDE}"/>
              </a:ext>
            </a:extLst>
          </p:cNvPr>
          <p:cNvSpPr txBox="1"/>
          <p:nvPr/>
        </p:nvSpPr>
        <p:spPr>
          <a:xfrm>
            <a:off x="1838119" y="443807"/>
            <a:ext cx="3616470" cy="854080"/>
          </a:xfrm>
          <a:prstGeom prst="rect">
            <a:avLst/>
          </a:prstGeom>
        </p:spPr>
        <p:txBody>
          <a:bodyPr vert="horz" wrap="square" lIns="0" tIns="12700" rIns="0" bIns="0" rtlCol="0">
            <a:spAutoFit/>
          </a:bodyPr>
          <a:lstStyle/>
          <a:p>
            <a:pPr marL="12700">
              <a:lnSpc>
                <a:spcPct val="100000"/>
              </a:lnSpc>
              <a:spcBef>
                <a:spcPts val="100"/>
              </a:spcBef>
            </a:pPr>
            <a:r>
              <a:rPr b="1" spc="-40" dirty="0">
                <a:latin typeface="Montserrat" panose="00000500000000000000" pitchFamily="2" charset="0"/>
                <a:cs typeface="Arial"/>
              </a:rPr>
              <a:t>Espacios</a:t>
            </a:r>
            <a:r>
              <a:rPr b="1" spc="-50" dirty="0">
                <a:latin typeface="Montserrat" panose="00000500000000000000" pitchFamily="2" charset="0"/>
                <a:cs typeface="Arial"/>
              </a:rPr>
              <a:t> </a:t>
            </a:r>
            <a:r>
              <a:rPr b="1" spc="40" dirty="0">
                <a:latin typeface="Montserrat" panose="00000500000000000000" pitchFamily="2" charset="0"/>
                <a:cs typeface="Arial"/>
              </a:rPr>
              <a:t>para</a:t>
            </a:r>
            <a:r>
              <a:rPr b="1" spc="-40" dirty="0">
                <a:latin typeface="Montserrat" panose="00000500000000000000" pitchFamily="2" charset="0"/>
                <a:cs typeface="Arial"/>
              </a:rPr>
              <a:t> </a:t>
            </a:r>
            <a:r>
              <a:rPr b="1" spc="-15" dirty="0">
                <a:latin typeface="Montserrat" panose="00000500000000000000" pitchFamily="2" charset="0"/>
                <a:cs typeface="Arial"/>
              </a:rPr>
              <a:t>servicios,</a:t>
            </a:r>
            <a:r>
              <a:rPr b="1" spc="-50" dirty="0">
                <a:latin typeface="Montserrat" panose="00000500000000000000" pitchFamily="2" charset="0"/>
                <a:cs typeface="Arial"/>
              </a:rPr>
              <a:t> </a:t>
            </a:r>
            <a:r>
              <a:rPr b="1" spc="25" dirty="0">
                <a:latin typeface="Montserrat" panose="00000500000000000000" pitchFamily="2" charset="0"/>
                <a:cs typeface="Arial"/>
              </a:rPr>
              <a:t>por</a:t>
            </a:r>
            <a:r>
              <a:rPr b="1" spc="-40" dirty="0">
                <a:latin typeface="Montserrat" panose="00000500000000000000" pitchFamily="2" charset="0"/>
                <a:cs typeface="Arial"/>
              </a:rPr>
              <a:t> </a:t>
            </a:r>
            <a:r>
              <a:rPr b="1" spc="50" dirty="0">
                <a:latin typeface="Montserrat" panose="00000500000000000000" pitchFamily="2" charset="0"/>
                <a:cs typeface="Arial"/>
              </a:rPr>
              <a:t>formato</a:t>
            </a:r>
            <a:r>
              <a:rPr b="1" spc="-50" dirty="0">
                <a:latin typeface="Montserrat" panose="00000500000000000000" pitchFamily="2" charset="0"/>
                <a:cs typeface="Arial"/>
              </a:rPr>
              <a:t> </a:t>
            </a:r>
            <a:r>
              <a:rPr b="1" spc="25" dirty="0">
                <a:latin typeface="Montserrat" panose="00000500000000000000" pitchFamily="2" charset="0"/>
                <a:cs typeface="Arial"/>
              </a:rPr>
              <a:t>de</a:t>
            </a:r>
            <a:r>
              <a:rPr b="1" spc="-40" dirty="0">
                <a:latin typeface="Montserrat" panose="00000500000000000000" pitchFamily="2" charset="0"/>
                <a:cs typeface="Arial"/>
              </a:rPr>
              <a:t> </a:t>
            </a:r>
            <a:r>
              <a:rPr b="1" spc="-110" dirty="0">
                <a:latin typeface="Montserrat" panose="00000500000000000000" pitchFamily="2" charset="0"/>
                <a:cs typeface="Arial"/>
              </a:rPr>
              <a:t>CC</a:t>
            </a:r>
            <a:r>
              <a:rPr b="1" spc="-45" dirty="0">
                <a:latin typeface="Montserrat" panose="00000500000000000000" pitchFamily="2" charset="0"/>
                <a:cs typeface="Arial"/>
              </a:rPr>
              <a:t> </a:t>
            </a:r>
            <a:r>
              <a:rPr b="1" spc="-10" dirty="0">
                <a:latin typeface="Montserrat" panose="00000500000000000000" pitchFamily="2" charset="0"/>
                <a:cs typeface="Arial"/>
              </a:rPr>
              <a:t>(%)</a:t>
            </a:r>
            <a:endParaRPr b="1" dirty="0">
              <a:latin typeface="Montserrat" panose="00000500000000000000" pitchFamily="2" charset="0"/>
              <a:cs typeface="Arial"/>
            </a:endParaRPr>
          </a:p>
          <a:p>
            <a:pPr marL="26670">
              <a:lnSpc>
                <a:spcPct val="100000"/>
              </a:lnSpc>
              <a:spcBef>
                <a:spcPts val="1080"/>
              </a:spcBef>
            </a:pPr>
            <a:r>
              <a:rPr sz="950" spc="20" dirty="0">
                <a:latin typeface="Montserrat" panose="00000500000000000000" pitchFamily="2" charset="0"/>
                <a:cs typeface="Arial"/>
              </a:rPr>
              <a:t>50%</a:t>
            </a:r>
            <a:endParaRPr sz="950" dirty="0">
              <a:latin typeface="Montserrat" panose="00000500000000000000" pitchFamily="2" charset="0"/>
              <a:cs typeface="Arial"/>
            </a:endParaRPr>
          </a:p>
        </p:txBody>
      </p:sp>
      <p:grpSp>
        <p:nvGrpSpPr>
          <p:cNvPr id="12" name="object 123">
            <a:extLst>
              <a:ext uri="{FF2B5EF4-FFF2-40B4-BE49-F238E27FC236}">
                <a16:creationId xmlns:a16="http://schemas.microsoft.com/office/drawing/2014/main" id="{FDED6F98-9AEA-15F2-E7B8-F8AD1F02BD8B}"/>
              </a:ext>
            </a:extLst>
          </p:cNvPr>
          <p:cNvGrpSpPr/>
          <p:nvPr/>
        </p:nvGrpSpPr>
        <p:grpSpPr>
          <a:xfrm>
            <a:off x="3161953" y="3403130"/>
            <a:ext cx="465455" cy="270510"/>
            <a:chOff x="7472400" y="3870490"/>
            <a:chExt cx="465455" cy="270510"/>
          </a:xfrm>
        </p:grpSpPr>
        <p:sp>
          <p:nvSpPr>
            <p:cNvPr id="13" name="object 124">
              <a:extLst>
                <a:ext uri="{FF2B5EF4-FFF2-40B4-BE49-F238E27FC236}">
                  <a16:creationId xmlns:a16="http://schemas.microsoft.com/office/drawing/2014/main" id="{801CED24-1AD1-FF3B-C070-79FBB2200FE4}"/>
                </a:ext>
              </a:extLst>
            </p:cNvPr>
            <p:cNvSpPr/>
            <p:nvPr/>
          </p:nvSpPr>
          <p:spPr>
            <a:xfrm>
              <a:off x="7472400" y="3963289"/>
              <a:ext cx="465455" cy="177800"/>
            </a:xfrm>
            <a:custGeom>
              <a:avLst/>
              <a:gdLst/>
              <a:ahLst/>
              <a:cxnLst/>
              <a:rect l="l" t="t" r="r" b="b"/>
              <a:pathLst>
                <a:path w="465454" h="177800">
                  <a:moveTo>
                    <a:pt x="464947" y="0"/>
                  </a:moveTo>
                  <a:lnTo>
                    <a:pt x="0" y="0"/>
                  </a:lnTo>
                  <a:lnTo>
                    <a:pt x="0" y="177660"/>
                  </a:lnTo>
                  <a:lnTo>
                    <a:pt x="464947" y="177660"/>
                  </a:lnTo>
                  <a:lnTo>
                    <a:pt x="464947" y="0"/>
                  </a:lnTo>
                  <a:close/>
                </a:path>
              </a:pathLst>
            </a:custGeom>
            <a:solidFill>
              <a:schemeClr val="accent5">
                <a:lumMod val="50000"/>
              </a:schemeClr>
            </a:solidFill>
          </p:spPr>
          <p:txBody>
            <a:bodyPr wrap="square" lIns="0" tIns="0" rIns="0" bIns="0" rtlCol="0"/>
            <a:lstStyle/>
            <a:p>
              <a:endParaRPr dirty="0"/>
            </a:p>
          </p:txBody>
        </p:sp>
        <p:sp>
          <p:nvSpPr>
            <p:cNvPr id="14" name="object 125">
              <a:extLst>
                <a:ext uri="{FF2B5EF4-FFF2-40B4-BE49-F238E27FC236}">
                  <a16:creationId xmlns:a16="http://schemas.microsoft.com/office/drawing/2014/main" id="{58E3C86D-B4C2-EA21-E7A7-5B3B560744FC}"/>
                </a:ext>
              </a:extLst>
            </p:cNvPr>
            <p:cNvSpPr/>
            <p:nvPr/>
          </p:nvSpPr>
          <p:spPr>
            <a:xfrm>
              <a:off x="7472400" y="3870490"/>
              <a:ext cx="465455" cy="93345"/>
            </a:xfrm>
            <a:custGeom>
              <a:avLst/>
              <a:gdLst/>
              <a:ahLst/>
              <a:cxnLst/>
              <a:rect l="l" t="t" r="r" b="b"/>
              <a:pathLst>
                <a:path w="465454" h="93345">
                  <a:moveTo>
                    <a:pt x="464947" y="0"/>
                  </a:moveTo>
                  <a:lnTo>
                    <a:pt x="0" y="0"/>
                  </a:lnTo>
                  <a:lnTo>
                    <a:pt x="0" y="92786"/>
                  </a:lnTo>
                  <a:lnTo>
                    <a:pt x="464947" y="92786"/>
                  </a:lnTo>
                  <a:lnTo>
                    <a:pt x="464947" y="0"/>
                  </a:lnTo>
                  <a:close/>
                </a:path>
              </a:pathLst>
            </a:custGeom>
            <a:solidFill>
              <a:schemeClr val="accent5">
                <a:lumMod val="75000"/>
              </a:schemeClr>
            </a:solidFill>
          </p:spPr>
          <p:txBody>
            <a:bodyPr wrap="square" lIns="0" tIns="0" rIns="0" bIns="0" rtlCol="0"/>
            <a:lstStyle/>
            <a:p>
              <a:endParaRPr/>
            </a:p>
          </p:txBody>
        </p:sp>
      </p:grpSp>
      <p:sp>
        <p:nvSpPr>
          <p:cNvPr id="15" name="object 126">
            <a:extLst>
              <a:ext uri="{FF2B5EF4-FFF2-40B4-BE49-F238E27FC236}">
                <a16:creationId xmlns:a16="http://schemas.microsoft.com/office/drawing/2014/main" id="{DE3D0875-0229-5DDF-56C5-D8E90C032BD1}"/>
              </a:ext>
            </a:extLst>
          </p:cNvPr>
          <p:cNvSpPr txBox="1"/>
          <p:nvPr/>
        </p:nvSpPr>
        <p:spPr>
          <a:xfrm>
            <a:off x="3161953" y="2403703"/>
            <a:ext cx="465455" cy="1007744"/>
          </a:xfrm>
          <a:prstGeom prst="rect">
            <a:avLst/>
          </a:prstGeom>
          <a:solidFill>
            <a:schemeClr val="accent5">
              <a:lumMod val="60000"/>
              <a:lumOff val="40000"/>
            </a:schemeClr>
          </a:solidFill>
        </p:spPr>
        <p:txBody>
          <a:bodyPr vert="horz" wrap="square" lIns="0" tIns="0" rIns="0" bIns="0" rtlCol="0">
            <a:spAutoFit/>
          </a:bodyPr>
          <a:lstStyle/>
          <a:p>
            <a:pPr>
              <a:lnSpc>
                <a:spcPct val="100000"/>
              </a:lnSpc>
            </a:pPr>
            <a:endParaRPr sz="1500">
              <a:latin typeface="Times New Roman"/>
              <a:cs typeface="Times New Roman"/>
            </a:endParaRPr>
          </a:p>
          <a:p>
            <a:pPr>
              <a:lnSpc>
                <a:spcPct val="100000"/>
              </a:lnSpc>
              <a:spcBef>
                <a:spcPts val="30"/>
              </a:spcBef>
            </a:pPr>
            <a:endParaRPr sz="1350">
              <a:latin typeface="Times New Roman"/>
              <a:cs typeface="Times New Roman"/>
            </a:endParaRPr>
          </a:p>
          <a:p>
            <a:pPr marL="89535">
              <a:lnSpc>
                <a:spcPct val="100000"/>
              </a:lnSpc>
            </a:pPr>
            <a:r>
              <a:rPr sz="1100" b="1" spc="10" dirty="0">
                <a:solidFill>
                  <a:srgbClr val="FFFFFF"/>
                </a:solidFill>
                <a:latin typeface="Arial"/>
                <a:cs typeface="Arial"/>
              </a:rPr>
              <a:t>19%</a:t>
            </a:r>
            <a:endParaRPr sz="1100">
              <a:latin typeface="Arial"/>
              <a:cs typeface="Arial"/>
            </a:endParaRPr>
          </a:p>
        </p:txBody>
      </p:sp>
      <p:sp>
        <p:nvSpPr>
          <p:cNvPr id="16" name="object 127">
            <a:extLst>
              <a:ext uri="{FF2B5EF4-FFF2-40B4-BE49-F238E27FC236}">
                <a16:creationId xmlns:a16="http://schemas.microsoft.com/office/drawing/2014/main" id="{3C9C0F1E-3861-10D3-1788-01AEBDBFD538}"/>
              </a:ext>
            </a:extLst>
          </p:cNvPr>
          <p:cNvSpPr txBox="1"/>
          <p:nvPr/>
        </p:nvSpPr>
        <p:spPr>
          <a:xfrm>
            <a:off x="3161953" y="2225852"/>
            <a:ext cx="465455" cy="178435"/>
          </a:xfrm>
          <a:prstGeom prst="rect">
            <a:avLst/>
          </a:prstGeom>
          <a:solidFill>
            <a:schemeClr val="accent5">
              <a:lumMod val="40000"/>
              <a:lumOff val="60000"/>
            </a:schemeClr>
          </a:solidFill>
        </p:spPr>
        <p:txBody>
          <a:bodyPr vert="horz" wrap="square" lIns="0" tIns="0" rIns="0" bIns="0" rtlCol="0">
            <a:spAutoFit/>
          </a:bodyPr>
          <a:lstStyle/>
          <a:p>
            <a:pPr marL="129539">
              <a:lnSpc>
                <a:spcPts val="1230"/>
              </a:lnSpc>
            </a:pPr>
            <a:r>
              <a:rPr sz="1100" b="1" spc="10" dirty="0">
                <a:solidFill>
                  <a:srgbClr val="FFFFFF"/>
                </a:solidFill>
                <a:latin typeface="Arial"/>
                <a:cs typeface="Arial"/>
              </a:rPr>
              <a:t>3%</a:t>
            </a:r>
            <a:endParaRPr sz="1100">
              <a:latin typeface="Arial"/>
              <a:cs typeface="Arial"/>
            </a:endParaRPr>
          </a:p>
        </p:txBody>
      </p:sp>
      <p:sp>
        <p:nvSpPr>
          <p:cNvPr id="17" name="object 128">
            <a:extLst>
              <a:ext uri="{FF2B5EF4-FFF2-40B4-BE49-F238E27FC236}">
                <a16:creationId xmlns:a16="http://schemas.microsoft.com/office/drawing/2014/main" id="{8DF63189-0E13-4D42-7D2E-8EB236DC3B56}"/>
              </a:ext>
            </a:extLst>
          </p:cNvPr>
          <p:cNvSpPr txBox="1"/>
          <p:nvPr/>
        </p:nvSpPr>
        <p:spPr>
          <a:xfrm>
            <a:off x="3304664" y="3476815"/>
            <a:ext cx="192405" cy="172085"/>
          </a:xfrm>
          <a:prstGeom prst="rect">
            <a:avLst/>
          </a:prstGeom>
        </p:spPr>
        <p:txBody>
          <a:bodyPr vert="horz" wrap="square" lIns="0" tIns="13970" rIns="0" bIns="0" rtlCol="0">
            <a:spAutoFit/>
          </a:bodyPr>
          <a:lstStyle/>
          <a:p>
            <a:pPr>
              <a:lnSpc>
                <a:spcPct val="100000"/>
              </a:lnSpc>
              <a:spcBef>
                <a:spcPts val="110"/>
              </a:spcBef>
            </a:pPr>
            <a:r>
              <a:rPr sz="950" b="1" spc="20" dirty="0">
                <a:solidFill>
                  <a:srgbClr val="FFFFFF"/>
                </a:solidFill>
                <a:latin typeface="Arial"/>
                <a:cs typeface="Arial"/>
              </a:rPr>
              <a:t>3%</a:t>
            </a:r>
            <a:endParaRPr sz="950">
              <a:latin typeface="Arial"/>
              <a:cs typeface="Arial"/>
            </a:endParaRPr>
          </a:p>
        </p:txBody>
      </p:sp>
      <p:grpSp>
        <p:nvGrpSpPr>
          <p:cNvPr id="18" name="object 129">
            <a:extLst>
              <a:ext uri="{FF2B5EF4-FFF2-40B4-BE49-F238E27FC236}">
                <a16:creationId xmlns:a16="http://schemas.microsoft.com/office/drawing/2014/main" id="{F0CA8CC7-E339-0E40-0687-8D290ACEE544}"/>
              </a:ext>
            </a:extLst>
          </p:cNvPr>
          <p:cNvGrpSpPr/>
          <p:nvPr/>
        </p:nvGrpSpPr>
        <p:grpSpPr>
          <a:xfrm>
            <a:off x="2375150" y="2880730"/>
            <a:ext cx="467995" cy="793416"/>
            <a:chOff x="6685597" y="3347735"/>
            <a:chExt cx="467995" cy="793416"/>
          </a:xfrm>
        </p:grpSpPr>
        <p:sp>
          <p:nvSpPr>
            <p:cNvPr id="19" name="object 130">
              <a:extLst>
                <a:ext uri="{FF2B5EF4-FFF2-40B4-BE49-F238E27FC236}">
                  <a16:creationId xmlns:a16="http://schemas.microsoft.com/office/drawing/2014/main" id="{8D01B777-4195-8E4A-8B76-A3E1EED94D60}"/>
                </a:ext>
              </a:extLst>
            </p:cNvPr>
            <p:cNvSpPr/>
            <p:nvPr/>
          </p:nvSpPr>
          <p:spPr>
            <a:xfrm>
              <a:off x="6685597" y="4076382"/>
              <a:ext cx="467995" cy="64769"/>
            </a:xfrm>
            <a:custGeom>
              <a:avLst/>
              <a:gdLst/>
              <a:ahLst/>
              <a:cxnLst/>
              <a:rect l="l" t="t" r="r" b="b"/>
              <a:pathLst>
                <a:path w="467995" h="64770">
                  <a:moveTo>
                    <a:pt x="0" y="64579"/>
                  </a:moveTo>
                  <a:lnTo>
                    <a:pt x="467931" y="64579"/>
                  </a:lnTo>
                  <a:lnTo>
                    <a:pt x="467931" y="0"/>
                  </a:lnTo>
                  <a:lnTo>
                    <a:pt x="0" y="0"/>
                  </a:lnTo>
                  <a:lnTo>
                    <a:pt x="0" y="64579"/>
                  </a:lnTo>
                  <a:close/>
                </a:path>
              </a:pathLst>
            </a:custGeom>
            <a:solidFill>
              <a:schemeClr val="accent5">
                <a:lumMod val="50000"/>
              </a:schemeClr>
            </a:solidFill>
          </p:spPr>
          <p:txBody>
            <a:bodyPr wrap="square" lIns="0" tIns="0" rIns="0" bIns="0" rtlCol="0"/>
            <a:lstStyle/>
            <a:p>
              <a:endParaRPr dirty="0"/>
            </a:p>
          </p:txBody>
        </p:sp>
        <p:sp>
          <p:nvSpPr>
            <p:cNvPr id="20" name="object 131">
              <a:extLst>
                <a:ext uri="{FF2B5EF4-FFF2-40B4-BE49-F238E27FC236}">
                  <a16:creationId xmlns:a16="http://schemas.microsoft.com/office/drawing/2014/main" id="{ECBB061C-4AF7-7876-741F-F23C35E27D23}"/>
                </a:ext>
              </a:extLst>
            </p:cNvPr>
            <p:cNvSpPr/>
            <p:nvPr/>
          </p:nvSpPr>
          <p:spPr>
            <a:xfrm>
              <a:off x="6685597" y="4022102"/>
              <a:ext cx="467995" cy="54610"/>
            </a:xfrm>
            <a:custGeom>
              <a:avLst/>
              <a:gdLst/>
              <a:ahLst/>
              <a:cxnLst/>
              <a:rect l="l" t="t" r="r" b="b"/>
              <a:pathLst>
                <a:path w="467995" h="54610">
                  <a:moveTo>
                    <a:pt x="467931" y="0"/>
                  </a:moveTo>
                  <a:lnTo>
                    <a:pt x="0" y="0"/>
                  </a:lnTo>
                  <a:lnTo>
                    <a:pt x="0" y="54279"/>
                  </a:lnTo>
                  <a:lnTo>
                    <a:pt x="467931" y="54279"/>
                  </a:lnTo>
                  <a:lnTo>
                    <a:pt x="467931" y="0"/>
                  </a:lnTo>
                  <a:close/>
                </a:path>
              </a:pathLst>
            </a:custGeom>
            <a:solidFill>
              <a:schemeClr val="accent5">
                <a:lumMod val="75000"/>
              </a:schemeClr>
            </a:solidFill>
          </p:spPr>
          <p:txBody>
            <a:bodyPr wrap="square" lIns="0" tIns="0" rIns="0" bIns="0" rtlCol="0"/>
            <a:lstStyle/>
            <a:p>
              <a:endParaRPr dirty="0"/>
            </a:p>
          </p:txBody>
        </p:sp>
        <p:sp>
          <p:nvSpPr>
            <p:cNvPr id="21" name="object 132">
              <a:extLst>
                <a:ext uri="{FF2B5EF4-FFF2-40B4-BE49-F238E27FC236}">
                  <a16:creationId xmlns:a16="http://schemas.microsoft.com/office/drawing/2014/main" id="{686DE1F0-B000-9494-E79F-B509B25DC2C5}"/>
                </a:ext>
              </a:extLst>
            </p:cNvPr>
            <p:cNvSpPr/>
            <p:nvPr/>
          </p:nvSpPr>
          <p:spPr>
            <a:xfrm>
              <a:off x="6685597" y="3452075"/>
              <a:ext cx="467995" cy="570230"/>
            </a:xfrm>
            <a:custGeom>
              <a:avLst/>
              <a:gdLst/>
              <a:ahLst/>
              <a:cxnLst/>
              <a:rect l="l" t="t" r="r" b="b"/>
              <a:pathLst>
                <a:path w="467995" h="570229">
                  <a:moveTo>
                    <a:pt x="467931" y="0"/>
                  </a:moveTo>
                  <a:lnTo>
                    <a:pt x="0" y="0"/>
                  </a:lnTo>
                  <a:lnTo>
                    <a:pt x="0" y="570014"/>
                  </a:lnTo>
                  <a:lnTo>
                    <a:pt x="467931" y="570014"/>
                  </a:lnTo>
                  <a:lnTo>
                    <a:pt x="467931" y="0"/>
                  </a:lnTo>
                  <a:close/>
                </a:path>
              </a:pathLst>
            </a:custGeom>
            <a:solidFill>
              <a:schemeClr val="accent5">
                <a:lumMod val="60000"/>
                <a:lumOff val="40000"/>
              </a:schemeClr>
            </a:solidFill>
          </p:spPr>
          <p:txBody>
            <a:bodyPr wrap="square" lIns="0" tIns="0" rIns="0" bIns="0" rtlCol="0"/>
            <a:lstStyle/>
            <a:p>
              <a:endParaRPr dirty="0"/>
            </a:p>
          </p:txBody>
        </p:sp>
        <p:sp>
          <p:nvSpPr>
            <p:cNvPr id="22" name="object 133">
              <a:extLst>
                <a:ext uri="{FF2B5EF4-FFF2-40B4-BE49-F238E27FC236}">
                  <a16:creationId xmlns:a16="http://schemas.microsoft.com/office/drawing/2014/main" id="{97576C2E-1335-2797-6A27-FC258426FC45}"/>
                </a:ext>
              </a:extLst>
            </p:cNvPr>
            <p:cNvSpPr/>
            <p:nvPr/>
          </p:nvSpPr>
          <p:spPr>
            <a:xfrm>
              <a:off x="6685597" y="3457714"/>
              <a:ext cx="467995" cy="32384"/>
            </a:xfrm>
            <a:custGeom>
              <a:avLst/>
              <a:gdLst/>
              <a:ahLst/>
              <a:cxnLst/>
              <a:rect l="l" t="t" r="r" b="b"/>
              <a:pathLst>
                <a:path w="467995" h="32385">
                  <a:moveTo>
                    <a:pt x="0" y="31788"/>
                  </a:moveTo>
                  <a:lnTo>
                    <a:pt x="467931" y="31788"/>
                  </a:lnTo>
                  <a:lnTo>
                    <a:pt x="467931" y="0"/>
                  </a:lnTo>
                  <a:lnTo>
                    <a:pt x="0" y="0"/>
                  </a:lnTo>
                  <a:lnTo>
                    <a:pt x="0" y="31788"/>
                  </a:lnTo>
                  <a:close/>
                </a:path>
              </a:pathLst>
            </a:custGeom>
            <a:solidFill>
              <a:schemeClr val="accent5">
                <a:lumMod val="40000"/>
                <a:lumOff val="60000"/>
              </a:schemeClr>
            </a:solidFill>
          </p:spPr>
          <p:txBody>
            <a:bodyPr wrap="square" lIns="0" tIns="0" rIns="0" bIns="0" rtlCol="0"/>
            <a:lstStyle/>
            <a:p>
              <a:endParaRPr dirty="0"/>
            </a:p>
          </p:txBody>
        </p:sp>
        <p:sp>
          <p:nvSpPr>
            <p:cNvPr id="23" name="object 134">
              <a:extLst>
                <a:ext uri="{FF2B5EF4-FFF2-40B4-BE49-F238E27FC236}">
                  <a16:creationId xmlns:a16="http://schemas.microsoft.com/office/drawing/2014/main" id="{0DBFC51A-E11D-0320-2A79-EBA293AB211D}"/>
                </a:ext>
              </a:extLst>
            </p:cNvPr>
            <p:cNvSpPr/>
            <p:nvPr/>
          </p:nvSpPr>
          <p:spPr>
            <a:xfrm>
              <a:off x="6685597" y="3347735"/>
              <a:ext cx="467995" cy="54610"/>
            </a:xfrm>
            <a:custGeom>
              <a:avLst/>
              <a:gdLst/>
              <a:ahLst/>
              <a:cxnLst/>
              <a:rect l="l" t="t" r="r" b="b"/>
              <a:pathLst>
                <a:path w="467995" h="54610">
                  <a:moveTo>
                    <a:pt x="467931" y="0"/>
                  </a:moveTo>
                  <a:lnTo>
                    <a:pt x="0" y="0"/>
                  </a:lnTo>
                  <a:lnTo>
                    <a:pt x="0" y="54279"/>
                  </a:lnTo>
                  <a:lnTo>
                    <a:pt x="467931" y="54279"/>
                  </a:lnTo>
                  <a:lnTo>
                    <a:pt x="467931" y="0"/>
                  </a:lnTo>
                  <a:close/>
                </a:path>
              </a:pathLst>
            </a:custGeom>
            <a:solidFill>
              <a:schemeClr val="accent5">
                <a:lumMod val="20000"/>
                <a:lumOff val="80000"/>
              </a:schemeClr>
            </a:solidFill>
          </p:spPr>
          <p:txBody>
            <a:bodyPr wrap="square" lIns="0" tIns="0" rIns="0" bIns="0" rtlCol="0"/>
            <a:lstStyle/>
            <a:p>
              <a:endParaRPr dirty="0"/>
            </a:p>
          </p:txBody>
        </p:sp>
        <p:sp>
          <p:nvSpPr>
            <p:cNvPr id="24" name="object 135">
              <a:extLst>
                <a:ext uri="{FF2B5EF4-FFF2-40B4-BE49-F238E27FC236}">
                  <a16:creationId xmlns:a16="http://schemas.microsoft.com/office/drawing/2014/main" id="{609C6E3A-E12E-B71F-7021-D68AAD67B8D3}"/>
                </a:ext>
              </a:extLst>
            </p:cNvPr>
            <p:cNvSpPr/>
            <p:nvPr/>
          </p:nvSpPr>
          <p:spPr>
            <a:xfrm>
              <a:off x="6685597" y="3403434"/>
              <a:ext cx="467995" cy="54610"/>
            </a:xfrm>
            <a:custGeom>
              <a:avLst/>
              <a:gdLst/>
              <a:ahLst/>
              <a:cxnLst/>
              <a:rect l="l" t="t" r="r" b="b"/>
              <a:pathLst>
                <a:path w="467995" h="54610">
                  <a:moveTo>
                    <a:pt x="467931" y="0"/>
                  </a:moveTo>
                  <a:lnTo>
                    <a:pt x="0" y="0"/>
                  </a:lnTo>
                  <a:lnTo>
                    <a:pt x="0" y="54279"/>
                  </a:lnTo>
                  <a:lnTo>
                    <a:pt x="467931" y="54279"/>
                  </a:lnTo>
                  <a:lnTo>
                    <a:pt x="467931" y="0"/>
                  </a:lnTo>
                  <a:close/>
                </a:path>
              </a:pathLst>
            </a:custGeom>
            <a:solidFill>
              <a:schemeClr val="accent5">
                <a:lumMod val="40000"/>
                <a:lumOff val="60000"/>
              </a:schemeClr>
            </a:solidFill>
          </p:spPr>
          <p:txBody>
            <a:bodyPr wrap="square" lIns="0" tIns="0" rIns="0" bIns="0" rtlCol="0"/>
            <a:lstStyle/>
            <a:p>
              <a:endParaRPr dirty="0"/>
            </a:p>
          </p:txBody>
        </p:sp>
      </p:grpSp>
      <p:grpSp>
        <p:nvGrpSpPr>
          <p:cNvPr id="25" name="object 136">
            <a:extLst>
              <a:ext uri="{FF2B5EF4-FFF2-40B4-BE49-F238E27FC236}">
                <a16:creationId xmlns:a16="http://schemas.microsoft.com/office/drawing/2014/main" id="{E21BF56A-7FB6-5678-CED9-A2CD60228DFD}"/>
              </a:ext>
            </a:extLst>
          </p:cNvPr>
          <p:cNvGrpSpPr/>
          <p:nvPr/>
        </p:nvGrpSpPr>
        <p:grpSpPr>
          <a:xfrm>
            <a:off x="2375150" y="2544495"/>
            <a:ext cx="467995" cy="245745"/>
            <a:chOff x="6685597" y="3011855"/>
            <a:chExt cx="467995" cy="245745"/>
          </a:xfrm>
          <a:solidFill>
            <a:srgbClr val="EFF9FF"/>
          </a:solidFill>
        </p:grpSpPr>
        <p:sp>
          <p:nvSpPr>
            <p:cNvPr id="26" name="object 137">
              <a:extLst>
                <a:ext uri="{FF2B5EF4-FFF2-40B4-BE49-F238E27FC236}">
                  <a16:creationId xmlns:a16="http://schemas.microsoft.com/office/drawing/2014/main" id="{036B12A2-6B3E-B3AB-65B6-3DD22AB1728F}"/>
                </a:ext>
              </a:extLst>
            </p:cNvPr>
            <p:cNvSpPr/>
            <p:nvPr/>
          </p:nvSpPr>
          <p:spPr>
            <a:xfrm>
              <a:off x="6685597" y="3066122"/>
              <a:ext cx="467995" cy="191770"/>
            </a:xfrm>
            <a:custGeom>
              <a:avLst/>
              <a:gdLst/>
              <a:ahLst/>
              <a:cxnLst/>
              <a:rect l="l" t="t" r="r" b="b"/>
              <a:pathLst>
                <a:path w="467995" h="191770">
                  <a:moveTo>
                    <a:pt x="467931" y="0"/>
                  </a:moveTo>
                  <a:lnTo>
                    <a:pt x="0" y="0"/>
                  </a:lnTo>
                  <a:lnTo>
                    <a:pt x="0" y="191287"/>
                  </a:lnTo>
                  <a:lnTo>
                    <a:pt x="467931" y="191287"/>
                  </a:lnTo>
                  <a:lnTo>
                    <a:pt x="467931" y="0"/>
                  </a:lnTo>
                  <a:close/>
                </a:path>
              </a:pathLst>
            </a:custGeom>
            <a:solidFill>
              <a:srgbClr val="EDF2F9"/>
            </a:solidFill>
          </p:spPr>
          <p:txBody>
            <a:bodyPr wrap="square" lIns="0" tIns="0" rIns="0" bIns="0" rtlCol="0"/>
            <a:lstStyle/>
            <a:p>
              <a:endParaRPr dirty="0"/>
            </a:p>
          </p:txBody>
        </p:sp>
        <p:sp>
          <p:nvSpPr>
            <p:cNvPr id="27" name="object 138">
              <a:extLst>
                <a:ext uri="{FF2B5EF4-FFF2-40B4-BE49-F238E27FC236}">
                  <a16:creationId xmlns:a16="http://schemas.microsoft.com/office/drawing/2014/main" id="{17A2067D-A9C6-98E3-6EEE-5730C0CBD93A}"/>
                </a:ext>
              </a:extLst>
            </p:cNvPr>
            <p:cNvSpPr/>
            <p:nvPr/>
          </p:nvSpPr>
          <p:spPr>
            <a:xfrm>
              <a:off x="6685597" y="3011855"/>
              <a:ext cx="467995" cy="54610"/>
            </a:xfrm>
            <a:custGeom>
              <a:avLst/>
              <a:gdLst/>
              <a:ahLst/>
              <a:cxnLst/>
              <a:rect l="l" t="t" r="r" b="b"/>
              <a:pathLst>
                <a:path w="467995" h="54610">
                  <a:moveTo>
                    <a:pt x="467931" y="0"/>
                  </a:moveTo>
                  <a:lnTo>
                    <a:pt x="0" y="0"/>
                  </a:lnTo>
                  <a:lnTo>
                    <a:pt x="0" y="54279"/>
                  </a:lnTo>
                  <a:lnTo>
                    <a:pt x="467931" y="54279"/>
                  </a:lnTo>
                  <a:lnTo>
                    <a:pt x="467931" y="0"/>
                  </a:lnTo>
                  <a:close/>
                </a:path>
              </a:pathLst>
            </a:custGeom>
            <a:solidFill>
              <a:srgbClr val="F9FBFD"/>
            </a:solidFill>
          </p:spPr>
          <p:txBody>
            <a:bodyPr wrap="square" lIns="0" tIns="0" rIns="0" bIns="0" rtlCol="0"/>
            <a:lstStyle/>
            <a:p>
              <a:endParaRPr dirty="0"/>
            </a:p>
          </p:txBody>
        </p:sp>
      </p:grpSp>
      <p:sp>
        <p:nvSpPr>
          <p:cNvPr id="28" name="object 139">
            <a:extLst>
              <a:ext uri="{FF2B5EF4-FFF2-40B4-BE49-F238E27FC236}">
                <a16:creationId xmlns:a16="http://schemas.microsoft.com/office/drawing/2014/main" id="{09400BCF-8541-47CE-85DE-3A13E35A2A24}"/>
              </a:ext>
            </a:extLst>
          </p:cNvPr>
          <p:cNvSpPr txBox="1"/>
          <p:nvPr/>
        </p:nvSpPr>
        <p:spPr>
          <a:xfrm>
            <a:off x="2375150" y="3482769"/>
            <a:ext cx="467995" cy="193040"/>
          </a:xfrm>
          <a:prstGeom prst="rect">
            <a:avLst/>
          </a:prstGeom>
        </p:spPr>
        <p:txBody>
          <a:bodyPr vert="horz" wrap="square" lIns="0" tIns="12065" rIns="0" bIns="0" rtlCol="0">
            <a:spAutoFit/>
          </a:bodyPr>
          <a:lstStyle/>
          <a:p>
            <a:pPr marL="130810">
              <a:lnSpc>
                <a:spcPct val="100000"/>
              </a:lnSpc>
              <a:spcBef>
                <a:spcPts val="95"/>
              </a:spcBef>
            </a:pPr>
            <a:r>
              <a:rPr sz="1100" b="1" spc="10" dirty="0">
                <a:solidFill>
                  <a:srgbClr val="FFFFFF"/>
                </a:solidFill>
                <a:latin typeface="Arial"/>
                <a:cs typeface="Arial"/>
              </a:rPr>
              <a:t>2%</a:t>
            </a:r>
            <a:endParaRPr sz="1100">
              <a:latin typeface="Arial"/>
              <a:cs typeface="Arial"/>
            </a:endParaRPr>
          </a:p>
        </p:txBody>
      </p:sp>
      <p:sp>
        <p:nvSpPr>
          <p:cNvPr id="29" name="object 140">
            <a:extLst>
              <a:ext uri="{FF2B5EF4-FFF2-40B4-BE49-F238E27FC236}">
                <a16:creationId xmlns:a16="http://schemas.microsoft.com/office/drawing/2014/main" id="{2EC25C89-7BAA-5814-40AE-51FADF3D5DE0}"/>
              </a:ext>
            </a:extLst>
          </p:cNvPr>
          <p:cNvSpPr txBox="1"/>
          <p:nvPr/>
        </p:nvSpPr>
        <p:spPr>
          <a:xfrm>
            <a:off x="2454102" y="2967113"/>
            <a:ext cx="310515" cy="452755"/>
          </a:xfrm>
          <a:prstGeom prst="rect">
            <a:avLst/>
          </a:prstGeom>
        </p:spPr>
        <p:txBody>
          <a:bodyPr vert="horz" wrap="square" lIns="0" tIns="58419" rIns="0" bIns="0" rtlCol="0">
            <a:spAutoFit/>
          </a:bodyPr>
          <a:lstStyle/>
          <a:p>
            <a:pPr marL="52069">
              <a:lnSpc>
                <a:spcPct val="100000"/>
              </a:lnSpc>
              <a:spcBef>
                <a:spcPts val="459"/>
              </a:spcBef>
            </a:pPr>
            <a:r>
              <a:rPr sz="1100" b="1" spc="10" dirty="0">
                <a:solidFill>
                  <a:srgbClr val="FFFFFF"/>
                </a:solidFill>
                <a:latin typeface="Arial"/>
                <a:cs typeface="Arial"/>
              </a:rPr>
              <a:t>1%</a:t>
            </a:r>
            <a:endParaRPr sz="1100" dirty="0">
              <a:latin typeface="Arial"/>
              <a:cs typeface="Arial"/>
            </a:endParaRPr>
          </a:p>
          <a:p>
            <a:pPr marL="12700">
              <a:lnSpc>
                <a:spcPct val="100000"/>
              </a:lnSpc>
              <a:spcBef>
                <a:spcPts val="360"/>
              </a:spcBef>
            </a:pPr>
            <a:r>
              <a:rPr sz="1100" b="1" spc="10" dirty="0">
                <a:solidFill>
                  <a:srgbClr val="FFFFFF"/>
                </a:solidFill>
                <a:latin typeface="Arial"/>
                <a:cs typeface="Arial"/>
              </a:rPr>
              <a:t>10%</a:t>
            </a:r>
            <a:endParaRPr sz="1100" dirty="0">
              <a:latin typeface="Arial"/>
              <a:cs typeface="Arial"/>
            </a:endParaRPr>
          </a:p>
        </p:txBody>
      </p:sp>
      <p:sp>
        <p:nvSpPr>
          <p:cNvPr id="30" name="object 141">
            <a:extLst>
              <a:ext uri="{FF2B5EF4-FFF2-40B4-BE49-F238E27FC236}">
                <a16:creationId xmlns:a16="http://schemas.microsoft.com/office/drawing/2014/main" id="{DC6D5BE8-41D5-8DE2-9C89-4C1A0072B06A}"/>
              </a:ext>
            </a:extLst>
          </p:cNvPr>
          <p:cNvSpPr txBox="1"/>
          <p:nvPr/>
        </p:nvSpPr>
        <p:spPr>
          <a:xfrm>
            <a:off x="2493833" y="2885422"/>
            <a:ext cx="231140" cy="193040"/>
          </a:xfrm>
          <a:prstGeom prst="rect">
            <a:avLst/>
          </a:prstGeom>
        </p:spPr>
        <p:txBody>
          <a:bodyPr vert="horz" wrap="square" lIns="0" tIns="12065" rIns="0" bIns="0" rtlCol="0">
            <a:spAutoFit/>
          </a:bodyPr>
          <a:lstStyle/>
          <a:p>
            <a:pPr marL="12700">
              <a:lnSpc>
                <a:spcPct val="100000"/>
              </a:lnSpc>
              <a:spcBef>
                <a:spcPts val="95"/>
              </a:spcBef>
            </a:pPr>
            <a:r>
              <a:rPr sz="1100" b="1" spc="10" dirty="0">
                <a:solidFill>
                  <a:srgbClr val="FFFFFF"/>
                </a:solidFill>
                <a:latin typeface="Arial"/>
                <a:cs typeface="Arial"/>
              </a:rPr>
              <a:t>1%</a:t>
            </a:r>
            <a:endParaRPr sz="1100">
              <a:latin typeface="Arial"/>
              <a:cs typeface="Arial"/>
            </a:endParaRPr>
          </a:p>
        </p:txBody>
      </p:sp>
      <p:sp>
        <p:nvSpPr>
          <p:cNvPr id="31" name="object 142">
            <a:extLst>
              <a:ext uri="{FF2B5EF4-FFF2-40B4-BE49-F238E27FC236}">
                <a16:creationId xmlns:a16="http://schemas.microsoft.com/office/drawing/2014/main" id="{DEA97654-6FB0-7ED6-1074-01E385CF9F43}"/>
              </a:ext>
            </a:extLst>
          </p:cNvPr>
          <p:cNvSpPr txBox="1"/>
          <p:nvPr/>
        </p:nvSpPr>
        <p:spPr>
          <a:xfrm>
            <a:off x="2375150" y="2790062"/>
            <a:ext cx="467995" cy="99451"/>
          </a:xfrm>
          <a:prstGeom prst="rect">
            <a:avLst/>
          </a:prstGeom>
          <a:solidFill>
            <a:srgbClr val="E8EEF8"/>
          </a:solidFill>
        </p:spPr>
        <p:txBody>
          <a:bodyPr vert="horz" wrap="square" lIns="0" tIns="0" rIns="0" bIns="0" rtlCol="0">
            <a:spAutoFit/>
          </a:bodyPr>
          <a:lstStyle/>
          <a:p>
            <a:pPr marL="130810">
              <a:lnSpc>
                <a:spcPts val="720"/>
              </a:lnSpc>
            </a:pPr>
            <a:r>
              <a:rPr sz="1100" b="1" spc="10" dirty="0">
                <a:solidFill>
                  <a:srgbClr val="002060"/>
                </a:solidFill>
                <a:latin typeface="Arial"/>
                <a:cs typeface="Arial"/>
              </a:rPr>
              <a:t>2%</a:t>
            </a:r>
            <a:endParaRPr sz="1100" dirty="0">
              <a:solidFill>
                <a:srgbClr val="002060"/>
              </a:solidFill>
              <a:latin typeface="Arial"/>
              <a:cs typeface="Arial"/>
            </a:endParaRPr>
          </a:p>
        </p:txBody>
      </p:sp>
      <p:sp>
        <p:nvSpPr>
          <p:cNvPr id="32" name="object 143">
            <a:extLst>
              <a:ext uri="{FF2B5EF4-FFF2-40B4-BE49-F238E27FC236}">
                <a16:creationId xmlns:a16="http://schemas.microsoft.com/office/drawing/2014/main" id="{AE4854B7-38CA-437D-8284-58A1D47F34CA}"/>
              </a:ext>
            </a:extLst>
          </p:cNvPr>
          <p:cNvSpPr txBox="1"/>
          <p:nvPr/>
        </p:nvSpPr>
        <p:spPr>
          <a:xfrm>
            <a:off x="2493833" y="2629476"/>
            <a:ext cx="231140" cy="181460"/>
          </a:xfrm>
          <a:prstGeom prst="rect">
            <a:avLst/>
          </a:prstGeom>
        </p:spPr>
        <p:txBody>
          <a:bodyPr vert="horz" wrap="square" lIns="0" tIns="12065" rIns="0" bIns="0" rtlCol="0">
            <a:spAutoFit/>
          </a:bodyPr>
          <a:lstStyle/>
          <a:p>
            <a:pPr marL="12700">
              <a:lnSpc>
                <a:spcPct val="100000"/>
              </a:lnSpc>
              <a:spcBef>
                <a:spcPts val="95"/>
              </a:spcBef>
            </a:pPr>
            <a:r>
              <a:rPr sz="1100" b="1" spc="10" dirty="0">
                <a:solidFill>
                  <a:srgbClr val="002060"/>
                </a:solidFill>
                <a:latin typeface="Arial"/>
                <a:cs typeface="Arial"/>
              </a:rPr>
              <a:t>3%</a:t>
            </a:r>
            <a:endParaRPr sz="1100">
              <a:solidFill>
                <a:srgbClr val="002060"/>
              </a:solidFill>
              <a:latin typeface="Arial"/>
              <a:cs typeface="Arial"/>
            </a:endParaRPr>
          </a:p>
        </p:txBody>
      </p:sp>
      <p:sp>
        <p:nvSpPr>
          <p:cNvPr id="33" name="object 144">
            <a:extLst>
              <a:ext uri="{FF2B5EF4-FFF2-40B4-BE49-F238E27FC236}">
                <a16:creationId xmlns:a16="http://schemas.microsoft.com/office/drawing/2014/main" id="{37F25F8F-4A15-3CF5-28D2-ACF784C53023}"/>
              </a:ext>
            </a:extLst>
          </p:cNvPr>
          <p:cNvSpPr txBox="1"/>
          <p:nvPr/>
        </p:nvSpPr>
        <p:spPr>
          <a:xfrm>
            <a:off x="2440767" y="2278794"/>
            <a:ext cx="337185" cy="349070"/>
          </a:xfrm>
          <a:prstGeom prst="rect">
            <a:avLst/>
          </a:prstGeom>
        </p:spPr>
        <p:txBody>
          <a:bodyPr vert="horz" wrap="square" lIns="0" tIns="12700" rIns="0" bIns="0" rtlCol="0">
            <a:spAutoFit/>
          </a:bodyPr>
          <a:lstStyle/>
          <a:p>
            <a:pPr marL="12700">
              <a:lnSpc>
                <a:spcPts val="1420"/>
              </a:lnSpc>
              <a:spcBef>
                <a:spcPts val="100"/>
              </a:spcBef>
            </a:pPr>
            <a:r>
              <a:rPr sz="1000" b="1" spc="15" dirty="0">
                <a:latin typeface="Montserrat" panose="00000500000000000000" pitchFamily="2" charset="0"/>
                <a:cs typeface="Arial"/>
              </a:rPr>
              <a:t>22%</a:t>
            </a:r>
            <a:endParaRPr sz="1000" dirty="0">
              <a:latin typeface="Montserrat" panose="00000500000000000000" pitchFamily="2" charset="0"/>
              <a:cs typeface="Arial"/>
            </a:endParaRPr>
          </a:p>
          <a:p>
            <a:pPr marL="65405">
              <a:lnSpc>
                <a:spcPts val="1300"/>
              </a:lnSpc>
            </a:pPr>
            <a:r>
              <a:rPr sz="1000" b="1" spc="10" dirty="0">
                <a:solidFill>
                  <a:srgbClr val="002060"/>
                </a:solidFill>
                <a:latin typeface="Montserrat" panose="00000500000000000000" pitchFamily="2" charset="0"/>
                <a:cs typeface="Arial"/>
              </a:rPr>
              <a:t>1%</a:t>
            </a:r>
            <a:endParaRPr sz="1000" dirty="0">
              <a:solidFill>
                <a:srgbClr val="002060"/>
              </a:solidFill>
              <a:latin typeface="Montserrat" panose="00000500000000000000" pitchFamily="2" charset="0"/>
              <a:cs typeface="Arial"/>
            </a:endParaRPr>
          </a:p>
        </p:txBody>
      </p:sp>
      <p:sp>
        <p:nvSpPr>
          <p:cNvPr id="34" name="object 159">
            <a:extLst>
              <a:ext uri="{FF2B5EF4-FFF2-40B4-BE49-F238E27FC236}">
                <a16:creationId xmlns:a16="http://schemas.microsoft.com/office/drawing/2014/main" id="{61CC0291-00CF-38D2-F081-9446E85E0DE3}"/>
              </a:ext>
            </a:extLst>
          </p:cNvPr>
          <p:cNvSpPr txBox="1"/>
          <p:nvPr/>
        </p:nvSpPr>
        <p:spPr>
          <a:xfrm>
            <a:off x="2070699" y="4177346"/>
            <a:ext cx="1475105" cy="910506"/>
          </a:xfrm>
          <a:prstGeom prst="rect">
            <a:avLst/>
          </a:prstGeom>
        </p:spPr>
        <p:txBody>
          <a:bodyPr vert="horz" wrap="square" lIns="0" tIns="12700" rIns="0" bIns="0" rtlCol="0">
            <a:spAutoFit/>
          </a:bodyPr>
          <a:lstStyle/>
          <a:p>
            <a:pPr marL="12700" marR="5080">
              <a:lnSpc>
                <a:spcPct val="100000"/>
              </a:lnSpc>
              <a:spcBef>
                <a:spcPts val="100"/>
              </a:spcBef>
            </a:pPr>
            <a:r>
              <a:rPr sz="900" dirty="0">
                <a:latin typeface="Montserrat" panose="00000500000000000000" pitchFamily="2" charset="0"/>
                <a:cs typeface="Lucida Sans Unicode"/>
              </a:rPr>
              <a:t>ESPACIOS DE ENLACE CON  SERVICIOS ONLINE</a:t>
            </a:r>
          </a:p>
          <a:p>
            <a:pPr marL="12700">
              <a:lnSpc>
                <a:spcPct val="100000"/>
              </a:lnSpc>
              <a:spcBef>
                <a:spcPts val="685"/>
              </a:spcBef>
            </a:pPr>
            <a:r>
              <a:rPr sz="900" dirty="0">
                <a:latin typeface="Montserrat" panose="00000500000000000000" pitchFamily="2" charset="0"/>
                <a:cs typeface="Lucida Sans Unicode"/>
              </a:rPr>
              <a:t>SERVICIOS PRIVADOS</a:t>
            </a:r>
          </a:p>
          <a:p>
            <a:pPr marL="12700" marR="106680">
              <a:lnSpc>
                <a:spcPct val="100000"/>
              </a:lnSpc>
              <a:spcBef>
                <a:spcPts val="875"/>
              </a:spcBef>
            </a:pPr>
            <a:r>
              <a:rPr sz="900" dirty="0">
                <a:latin typeface="Montserrat" panose="00000500000000000000" pitchFamily="2" charset="0"/>
                <a:cs typeface="Lucida Sans Unicode"/>
              </a:rPr>
              <a:t>OFICINAS DE ATENCIÓN  PRIVADA</a:t>
            </a:r>
          </a:p>
        </p:txBody>
      </p:sp>
      <p:sp>
        <p:nvSpPr>
          <p:cNvPr id="35" name="object 160">
            <a:extLst>
              <a:ext uri="{FF2B5EF4-FFF2-40B4-BE49-F238E27FC236}">
                <a16:creationId xmlns:a16="http://schemas.microsoft.com/office/drawing/2014/main" id="{84C2BFB2-9EE1-23E2-B2CC-FF06F97CA52C}"/>
              </a:ext>
            </a:extLst>
          </p:cNvPr>
          <p:cNvSpPr txBox="1"/>
          <p:nvPr/>
        </p:nvSpPr>
        <p:spPr>
          <a:xfrm>
            <a:off x="3984811" y="4177225"/>
            <a:ext cx="1324610" cy="797654"/>
          </a:xfrm>
          <a:prstGeom prst="rect">
            <a:avLst/>
          </a:prstGeom>
        </p:spPr>
        <p:txBody>
          <a:bodyPr vert="horz" wrap="square" lIns="0" tIns="12700" rIns="0" bIns="0" rtlCol="0">
            <a:spAutoFit/>
          </a:bodyPr>
          <a:lstStyle/>
          <a:p>
            <a:pPr marL="12700" marR="5080">
              <a:lnSpc>
                <a:spcPct val="100000"/>
              </a:lnSpc>
              <a:spcBef>
                <a:spcPts val="100"/>
              </a:spcBef>
            </a:pPr>
            <a:r>
              <a:rPr sz="900" dirty="0">
                <a:latin typeface="Montserrat" panose="00000500000000000000" pitchFamily="2" charset="0"/>
                <a:cs typeface="Lucida Sans Unicode"/>
              </a:rPr>
              <a:t>OFICINAS DE ATENCIÓN  PÚBLICA</a:t>
            </a:r>
          </a:p>
          <a:p>
            <a:pPr marL="12700">
              <a:lnSpc>
                <a:spcPct val="100000"/>
              </a:lnSpc>
              <a:spcBef>
                <a:spcPts val="685"/>
              </a:spcBef>
            </a:pPr>
            <a:r>
              <a:rPr sz="900" dirty="0">
                <a:latin typeface="Montserrat" panose="00000500000000000000" pitchFamily="2" charset="0"/>
                <a:cs typeface="Lucida Sans Unicode"/>
              </a:rPr>
              <a:t>SALUD</a:t>
            </a:r>
          </a:p>
          <a:p>
            <a:pPr marL="12700">
              <a:lnSpc>
                <a:spcPct val="100000"/>
              </a:lnSpc>
              <a:spcBef>
                <a:spcPts val="1090"/>
              </a:spcBef>
            </a:pPr>
            <a:r>
              <a:rPr sz="900" dirty="0">
                <a:latin typeface="Montserrat" panose="00000500000000000000" pitchFamily="2" charset="0"/>
                <a:cs typeface="Lucida Sans Unicode"/>
              </a:rPr>
              <a:t>EDUCACIÓN</a:t>
            </a:r>
          </a:p>
        </p:txBody>
      </p:sp>
      <p:sp>
        <p:nvSpPr>
          <p:cNvPr id="36" name="object 161">
            <a:extLst>
              <a:ext uri="{FF2B5EF4-FFF2-40B4-BE49-F238E27FC236}">
                <a16:creationId xmlns:a16="http://schemas.microsoft.com/office/drawing/2014/main" id="{BDB17474-C689-60F5-C0F0-A392223A2C20}"/>
              </a:ext>
            </a:extLst>
          </p:cNvPr>
          <p:cNvSpPr txBox="1"/>
          <p:nvPr/>
        </p:nvSpPr>
        <p:spPr>
          <a:xfrm>
            <a:off x="5773353" y="4180840"/>
            <a:ext cx="1066800" cy="151323"/>
          </a:xfrm>
          <a:prstGeom prst="rect">
            <a:avLst/>
          </a:prstGeom>
        </p:spPr>
        <p:txBody>
          <a:bodyPr vert="horz" wrap="square" lIns="0" tIns="12700" rIns="0" bIns="0" rtlCol="0">
            <a:spAutoFit/>
          </a:bodyPr>
          <a:lstStyle/>
          <a:p>
            <a:pPr marL="12700">
              <a:lnSpc>
                <a:spcPct val="100000"/>
              </a:lnSpc>
              <a:spcBef>
                <a:spcPts val="100"/>
              </a:spcBef>
            </a:pPr>
            <a:r>
              <a:rPr sz="900" dirty="0">
                <a:latin typeface="Montserrat" panose="00000500000000000000" pitchFamily="2" charset="0"/>
                <a:cs typeface="Lucida Sans Unicode"/>
              </a:rPr>
              <a:t>RESTAURANTES</a:t>
            </a:r>
          </a:p>
        </p:txBody>
      </p:sp>
      <p:sp>
        <p:nvSpPr>
          <p:cNvPr id="37" name="object 162">
            <a:extLst>
              <a:ext uri="{FF2B5EF4-FFF2-40B4-BE49-F238E27FC236}">
                <a16:creationId xmlns:a16="http://schemas.microsoft.com/office/drawing/2014/main" id="{670FC227-D241-F80D-E9B7-8A0B0DAF366C}"/>
              </a:ext>
            </a:extLst>
          </p:cNvPr>
          <p:cNvSpPr txBox="1"/>
          <p:nvPr/>
        </p:nvSpPr>
        <p:spPr>
          <a:xfrm>
            <a:off x="5725912" y="4545208"/>
            <a:ext cx="977055" cy="459100"/>
          </a:xfrm>
          <a:prstGeom prst="rect">
            <a:avLst/>
          </a:prstGeom>
        </p:spPr>
        <p:txBody>
          <a:bodyPr vert="horz" wrap="square" lIns="0" tIns="12700" rIns="0" bIns="0" rtlCol="0">
            <a:spAutoFit/>
          </a:bodyPr>
          <a:lstStyle/>
          <a:p>
            <a:pPr marL="12700">
              <a:lnSpc>
                <a:spcPct val="100000"/>
              </a:lnSpc>
              <a:spcBef>
                <a:spcPts val="100"/>
              </a:spcBef>
            </a:pPr>
            <a:r>
              <a:rPr sz="900" dirty="0">
                <a:latin typeface="Montserrat" panose="00000500000000000000" pitchFamily="2" charset="0"/>
                <a:cs typeface="Lucida Sans Unicode"/>
              </a:rPr>
              <a:t>GIMNASIOS</a:t>
            </a:r>
          </a:p>
          <a:p>
            <a:pPr marL="12700">
              <a:lnSpc>
                <a:spcPct val="100000"/>
              </a:lnSpc>
              <a:spcBef>
                <a:spcPts val="1160"/>
              </a:spcBef>
            </a:pPr>
            <a:r>
              <a:rPr sz="900" dirty="0">
                <a:latin typeface="Montserrat" panose="00000500000000000000" pitchFamily="2" charset="0"/>
                <a:cs typeface="Lucida Sans Unicode"/>
              </a:rPr>
              <a:t>ENTRETENCIÓN</a:t>
            </a:r>
          </a:p>
        </p:txBody>
      </p:sp>
      <p:sp>
        <p:nvSpPr>
          <p:cNvPr id="38" name="object 163">
            <a:extLst>
              <a:ext uri="{FF2B5EF4-FFF2-40B4-BE49-F238E27FC236}">
                <a16:creationId xmlns:a16="http://schemas.microsoft.com/office/drawing/2014/main" id="{2DEBF047-9B0D-F923-6DAC-2C847FD1729A}"/>
              </a:ext>
            </a:extLst>
          </p:cNvPr>
          <p:cNvSpPr/>
          <p:nvPr/>
        </p:nvSpPr>
        <p:spPr>
          <a:xfrm>
            <a:off x="2185398" y="3670739"/>
            <a:ext cx="1721741" cy="45719"/>
          </a:xfrm>
          <a:custGeom>
            <a:avLst/>
            <a:gdLst/>
            <a:ahLst/>
            <a:cxnLst/>
            <a:rect l="l" t="t" r="r" b="b"/>
            <a:pathLst>
              <a:path w="4436109">
                <a:moveTo>
                  <a:pt x="4436021" y="0"/>
                </a:moveTo>
                <a:lnTo>
                  <a:pt x="0" y="0"/>
                </a:lnTo>
              </a:path>
            </a:pathLst>
          </a:custGeom>
          <a:ln w="17424">
            <a:solidFill>
              <a:schemeClr val="tx1"/>
            </a:solidFill>
          </a:ln>
        </p:spPr>
        <p:txBody>
          <a:bodyPr wrap="square" lIns="0" tIns="0" rIns="0" bIns="0" rtlCol="0"/>
          <a:lstStyle/>
          <a:p>
            <a:endParaRPr/>
          </a:p>
        </p:txBody>
      </p:sp>
      <p:sp>
        <p:nvSpPr>
          <p:cNvPr id="39" name="object 164">
            <a:extLst>
              <a:ext uri="{FF2B5EF4-FFF2-40B4-BE49-F238E27FC236}">
                <a16:creationId xmlns:a16="http://schemas.microsoft.com/office/drawing/2014/main" id="{425BA653-FDFF-0CFE-0FCA-5406290F626E}"/>
              </a:ext>
            </a:extLst>
          </p:cNvPr>
          <p:cNvSpPr/>
          <p:nvPr/>
        </p:nvSpPr>
        <p:spPr>
          <a:xfrm>
            <a:off x="1855771" y="4220553"/>
            <a:ext cx="153035" cy="153670"/>
          </a:xfrm>
          <a:custGeom>
            <a:avLst/>
            <a:gdLst/>
            <a:ahLst/>
            <a:cxnLst/>
            <a:rect l="l" t="t" r="r" b="b"/>
            <a:pathLst>
              <a:path w="153035" h="153670">
                <a:moveTo>
                  <a:pt x="152653" y="0"/>
                </a:moveTo>
                <a:lnTo>
                  <a:pt x="0" y="0"/>
                </a:lnTo>
                <a:lnTo>
                  <a:pt x="0" y="153314"/>
                </a:lnTo>
                <a:lnTo>
                  <a:pt x="152653" y="153314"/>
                </a:lnTo>
                <a:lnTo>
                  <a:pt x="152653" y="0"/>
                </a:lnTo>
                <a:close/>
              </a:path>
            </a:pathLst>
          </a:custGeom>
          <a:solidFill>
            <a:srgbClr val="F9FBFD"/>
          </a:solidFill>
        </p:spPr>
        <p:txBody>
          <a:bodyPr wrap="square" lIns="0" tIns="0" rIns="0" bIns="0" rtlCol="0"/>
          <a:lstStyle/>
          <a:p>
            <a:endParaRPr/>
          </a:p>
        </p:txBody>
      </p:sp>
      <p:sp>
        <p:nvSpPr>
          <p:cNvPr id="40" name="object 165">
            <a:extLst>
              <a:ext uri="{FF2B5EF4-FFF2-40B4-BE49-F238E27FC236}">
                <a16:creationId xmlns:a16="http://schemas.microsoft.com/office/drawing/2014/main" id="{E3E23C16-D82F-97F9-855E-4C623B4BB13D}"/>
              </a:ext>
            </a:extLst>
          </p:cNvPr>
          <p:cNvSpPr/>
          <p:nvPr/>
        </p:nvSpPr>
        <p:spPr>
          <a:xfrm>
            <a:off x="3754104" y="4220553"/>
            <a:ext cx="153035" cy="153670"/>
          </a:xfrm>
          <a:custGeom>
            <a:avLst/>
            <a:gdLst/>
            <a:ahLst/>
            <a:cxnLst/>
            <a:rect l="l" t="t" r="r" b="b"/>
            <a:pathLst>
              <a:path w="153034" h="153670">
                <a:moveTo>
                  <a:pt x="152653" y="0"/>
                </a:moveTo>
                <a:lnTo>
                  <a:pt x="0" y="0"/>
                </a:lnTo>
                <a:lnTo>
                  <a:pt x="0" y="153314"/>
                </a:lnTo>
                <a:lnTo>
                  <a:pt x="152653" y="153314"/>
                </a:lnTo>
                <a:lnTo>
                  <a:pt x="152653" y="0"/>
                </a:lnTo>
                <a:close/>
              </a:path>
            </a:pathLst>
          </a:custGeom>
          <a:solidFill>
            <a:srgbClr val="E8EEF8"/>
          </a:solidFill>
        </p:spPr>
        <p:txBody>
          <a:bodyPr wrap="square" lIns="0" tIns="0" rIns="0" bIns="0" rtlCol="0"/>
          <a:lstStyle/>
          <a:p>
            <a:endParaRPr/>
          </a:p>
        </p:txBody>
      </p:sp>
      <p:sp>
        <p:nvSpPr>
          <p:cNvPr id="41" name="object 166">
            <a:extLst>
              <a:ext uri="{FF2B5EF4-FFF2-40B4-BE49-F238E27FC236}">
                <a16:creationId xmlns:a16="http://schemas.microsoft.com/office/drawing/2014/main" id="{92921CAD-F9A1-32E2-1F0E-979BDD782134}"/>
              </a:ext>
            </a:extLst>
          </p:cNvPr>
          <p:cNvSpPr/>
          <p:nvPr/>
        </p:nvSpPr>
        <p:spPr>
          <a:xfrm>
            <a:off x="5497165" y="4220553"/>
            <a:ext cx="153035" cy="153670"/>
          </a:xfrm>
          <a:custGeom>
            <a:avLst/>
            <a:gdLst/>
            <a:ahLst/>
            <a:cxnLst/>
            <a:rect l="l" t="t" r="r" b="b"/>
            <a:pathLst>
              <a:path w="153034" h="153670">
                <a:moveTo>
                  <a:pt x="152653" y="0"/>
                </a:moveTo>
                <a:lnTo>
                  <a:pt x="0" y="0"/>
                </a:lnTo>
                <a:lnTo>
                  <a:pt x="0" y="153314"/>
                </a:lnTo>
                <a:lnTo>
                  <a:pt x="152653" y="153314"/>
                </a:lnTo>
                <a:lnTo>
                  <a:pt x="152653" y="0"/>
                </a:lnTo>
                <a:close/>
              </a:path>
            </a:pathLst>
          </a:custGeom>
          <a:solidFill>
            <a:schemeClr val="accent5">
              <a:lumMod val="60000"/>
              <a:lumOff val="40000"/>
            </a:schemeClr>
          </a:solidFill>
        </p:spPr>
        <p:txBody>
          <a:bodyPr wrap="square" lIns="0" tIns="0" rIns="0" bIns="0" rtlCol="0"/>
          <a:lstStyle/>
          <a:p>
            <a:endParaRPr/>
          </a:p>
        </p:txBody>
      </p:sp>
      <p:sp>
        <p:nvSpPr>
          <p:cNvPr id="42" name="object 167">
            <a:extLst>
              <a:ext uri="{FF2B5EF4-FFF2-40B4-BE49-F238E27FC236}">
                <a16:creationId xmlns:a16="http://schemas.microsoft.com/office/drawing/2014/main" id="{B27219A2-1870-DDB9-5BA6-47261ECADCA4}"/>
              </a:ext>
            </a:extLst>
          </p:cNvPr>
          <p:cNvSpPr/>
          <p:nvPr/>
        </p:nvSpPr>
        <p:spPr>
          <a:xfrm>
            <a:off x="1855771" y="4569663"/>
            <a:ext cx="153035" cy="153670"/>
          </a:xfrm>
          <a:custGeom>
            <a:avLst/>
            <a:gdLst/>
            <a:ahLst/>
            <a:cxnLst/>
            <a:rect l="l" t="t" r="r" b="b"/>
            <a:pathLst>
              <a:path w="153035" h="153670">
                <a:moveTo>
                  <a:pt x="152653" y="0"/>
                </a:moveTo>
                <a:lnTo>
                  <a:pt x="0" y="0"/>
                </a:lnTo>
                <a:lnTo>
                  <a:pt x="0" y="153314"/>
                </a:lnTo>
                <a:lnTo>
                  <a:pt x="152653" y="153314"/>
                </a:lnTo>
                <a:lnTo>
                  <a:pt x="152653" y="0"/>
                </a:lnTo>
                <a:close/>
              </a:path>
            </a:pathLst>
          </a:custGeom>
          <a:solidFill>
            <a:srgbClr val="F3F6FB"/>
          </a:solidFill>
        </p:spPr>
        <p:txBody>
          <a:bodyPr wrap="square" lIns="0" tIns="0" rIns="0" bIns="0" rtlCol="0"/>
          <a:lstStyle/>
          <a:p>
            <a:endParaRPr/>
          </a:p>
        </p:txBody>
      </p:sp>
      <p:sp>
        <p:nvSpPr>
          <p:cNvPr id="43" name="object 168">
            <a:extLst>
              <a:ext uri="{FF2B5EF4-FFF2-40B4-BE49-F238E27FC236}">
                <a16:creationId xmlns:a16="http://schemas.microsoft.com/office/drawing/2014/main" id="{9DDB0BA4-9FB0-2939-A91A-50D6FBF1EDCE}"/>
              </a:ext>
            </a:extLst>
          </p:cNvPr>
          <p:cNvSpPr/>
          <p:nvPr/>
        </p:nvSpPr>
        <p:spPr>
          <a:xfrm>
            <a:off x="3754104" y="4569663"/>
            <a:ext cx="153035" cy="153670"/>
          </a:xfrm>
          <a:custGeom>
            <a:avLst/>
            <a:gdLst/>
            <a:ahLst/>
            <a:cxnLst/>
            <a:rect l="l" t="t" r="r" b="b"/>
            <a:pathLst>
              <a:path w="153034" h="153670">
                <a:moveTo>
                  <a:pt x="152653" y="0"/>
                </a:moveTo>
                <a:lnTo>
                  <a:pt x="0" y="0"/>
                </a:lnTo>
                <a:lnTo>
                  <a:pt x="0" y="153314"/>
                </a:lnTo>
                <a:lnTo>
                  <a:pt x="152653" y="153314"/>
                </a:lnTo>
                <a:lnTo>
                  <a:pt x="152653" y="0"/>
                </a:lnTo>
                <a:close/>
              </a:path>
            </a:pathLst>
          </a:custGeom>
          <a:solidFill>
            <a:schemeClr val="accent5">
              <a:lumMod val="20000"/>
              <a:lumOff val="80000"/>
            </a:schemeClr>
          </a:solidFill>
        </p:spPr>
        <p:txBody>
          <a:bodyPr wrap="square" lIns="0" tIns="0" rIns="0" bIns="0" rtlCol="0"/>
          <a:lstStyle/>
          <a:p>
            <a:endParaRPr/>
          </a:p>
        </p:txBody>
      </p:sp>
      <p:sp>
        <p:nvSpPr>
          <p:cNvPr id="44" name="object 169">
            <a:extLst>
              <a:ext uri="{FF2B5EF4-FFF2-40B4-BE49-F238E27FC236}">
                <a16:creationId xmlns:a16="http://schemas.microsoft.com/office/drawing/2014/main" id="{C0033A6C-4786-6821-6630-0217CBD37F51}"/>
              </a:ext>
            </a:extLst>
          </p:cNvPr>
          <p:cNvSpPr/>
          <p:nvPr/>
        </p:nvSpPr>
        <p:spPr>
          <a:xfrm>
            <a:off x="5497165" y="4569663"/>
            <a:ext cx="153035" cy="153670"/>
          </a:xfrm>
          <a:custGeom>
            <a:avLst/>
            <a:gdLst/>
            <a:ahLst/>
            <a:cxnLst/>
            <a:rect l="l" t="t" r="r" b="b"/>
            <a:pathLst>
              <a:path w="153034" h="153670">
                <a:moveTo>
                  <a:pt x="152653" y="0"/>
                </a:moveTo>
                <a:lnTo>
                  <a:pt x="0" y="0"/>
                </a:lnTo>
                <a:lnTo>
                  <a:pt x="0" y="153314"/>
                </a:lnTo>
                <a:lnTo>
                  <a:pt x="152653" y="153314"/>
                </a:lnTo>
                <a:lnTo>
                  <a:pt x="152653" y="0"/>
                </a:lnTo>
                <a:close/>
              </a:path>
            </a:pathLst>
          </a:custGeom>
          <a:solidFill>
            <a:schemeClr val="accent5">
              <a:lumMod val="75000"/>
            </a:schemeClr>
          </a:solidFill>
        </p:spPr>
        <p:txBody>
          <a:bodyPr wrap="square" lIns="0" tIns="0" rIns="0" bIns="0" rtlCol="0"/>
          <a:lstStyle/>
          <a:p>
            <a:endParaRPr/>
          </a:p>
        </p:txBody>
      </p:sp>
      <p:sp>
        <p:nvSpPr>
          <p:cNvPr id="45" name="object 170">
            <a:extLst>
              <a:ext uri="{FF2B5EF4-FFF2-40B4-BE49-F238E27FC236}">
                <a16:creationId xmlns:a16="http://schemas.microsoft.com/office/drawing/2014/main" id="{A0E61038-83E2-5015-9AFA-371B4049D3B5}"/>
              </a:ext>
            </a:extLst>
          </p:cNvPr>
          <p:cNvSpPr/>
          <p:nvPr/>
        </p:nvSpPr>
        <p:spPr>
          <a:xfrm>
            <a:off x="1855770" y="4851311"/>
            <a:ext cx="153035" cy="153670"/>
          </a:xfrm>
          <a:custGeom>
            <a:avLst/>
            <a:gdLst/>
            <a:ahLst/>
            <a:cxnLst/>
            <a:rect l="l" t="t" r="r" b="b"/>
            <a:pathLst>
              <a:path w="153035" h="153670">
                <a:moveTo>
                  <a:pt x="152653" y="0"/>
                </a:moveTo>
                <a:lnTo>
                  <a:pt x="0" y="0"/>
                </a:lnTo>
                <a:lnTo>
                  <a:pt x="0" y="153314"/>
                </a:lnTo>
                <a:lnTo>
                  <a:pt x="152653" y="153314"/>
                </a:lnTo>
                <a:lnTo>
                  <a:pt x="152653" y="0"/>
                </a:lnTo>
                <a:close/>
              </a:path>
            </a:pathLst>
          </a:custGeom>
          <a:solidFill>
            <a:srgbClr val="EDF2F9"/>
          </a:solidFill>
        </p:spPr>
        <p:txBody>
          <a:bodyPr wrap="square" lIns="0" tIns="0" rIns="0" bIns="0" rtlCol="0"/>
          <a:lstStyle/>
          <a:p>
            <a:endParaRPr/>
          </a:p>
        </p:txBody>
      </p:sp>
      <p:sp>
        <p:nvSpPr>
          <p:cNvPr id="46" name="object 171">
            <a:extLst>
              <a:ext uri="{FF2B5EF4-FFF2-40B4-BE49-F238E27FC236}">
                <a16:creationId xmlns:a16="http://schemas.microsoft.com/office/drawing/2014/main" id="{568AD0C6-6E55-6697-1290-C49E4CB7B14A}"/>
              </a:ext>
            </a:extLst>
          </p:cNvPr>
          <p:cNvSpPr/>
          <p:nvPr/>
        </p:nvSpPr>
        <p:spPr>
          <a:xfrm>
            <a:off x="3754104" y="4851311"/>
            <a:ext cx="153035" cy="153670"/>
          </a:xfrm>
          <a:custGeom>
            <a:avLst/>
            <a:gdLst/>
            <a:ahLst/>
            <a:cxnLst/>
            <a:rect l="l" t="t" r="r" b="b"/>
            <a:pathLst>
              <a:path w="153034" h="153670">
                <a:moveTo>
                  <a:pt x="152653" y="0"/>
                </a:moveTo>
                <a:lnTo>
                  <a:pt x="0" y="0"/>
                </a:lnTo>
                <a:lnTo>
                  <a:pt x="0" y="153314"/>
                </a:lnTo>
                <a:lnTo>
                  <a:pt x="152653" y="153314"/>
                </a:lnTo>
                <a:lnTo>
                  <a:pt x="152653" y="0"/>
                </a:lnTo>
                <a:close/>
              </a:path>
            </a:pathLst>
          </a:custGeom>
          <a:solidFill>
            <a:schemeClr val="accent5">
              <a:lumMod val="40000"/>
              <a:lumOff val="60000"/>
            </a:schemeClr>
          </a:solidFill>
        </p:spPr>
        <p:txBody>
          <a:bodyPr wrap="square" lIns="0" tIns="0" rIns="0" bIns="0" rtlCol="0"/>
          <a:lstStyle/>
          <a:p>
            <a:endParaRPr/>
          </a:p>
        </p:txBody>
      </p:sp>
      <p:sp>
        <p:nvSpPr>
          <p:cNvPr id="47" name="object 172">
            <a:extLst>
              <a:ext uri="{FF2B5EF4-FFF2-40B4-BE49-F238E27FC236}">
                <a16:creationId xmlns:a16="http://schemas.microsoft.com/office/drawing/2014/main" id="{1FE1D9AD-C61D-A5CD-5C14-19BF3F69AD1B}"/>
              </a:ext>
            </a:extLst>
          </p:cNvPr>
          <p:cNvSpPr/>
          <p:nvPr/>
        </p:nvSpPr>
        <p:spPr>
          <a:xfrm>
            <a:off x="5497165" y="4851311"/>
            <a:ext cx="153035" cy="153670"/>
          </a:xfrm>
          <a:custGeom>
            <a:avLst/>
            <a:gdLst/>
            <a:ahLst/>
            <a:cxnLst/>
            <a:rect l="l" t="t" r="r" b="b"/>
            <a:pathLst>
              <a:path w="153034" h="153670">
                <a:moveTo>
                  <a:pt x="152653" y="0"/>
                </a:moveTo>
                <a:lnTo>
                  <a:pt x="0" y="0"/>
                </a:lnTo>
                <a:lnTo>
                  <a:pt x="0" y="153314"/>
                </a:lnTo>
                <a:lnTo>
                  <a:pt x="152653" y="153314"/>
                </a:lnTo>
                <a:lnTo>
                  <a:pt x="152653" y="0"/>
                </a:lnTo>
                <a:close/>
              </a:path>
            </a:pathLst>
          </a:custGeom>
          <a:solidFill>
            <a:schemeClr val="accent5">
              <a:lumMod val="50000"/>
            </a:schemeClr>
          </a:solidFill>
        </p:spPr>
        <p:txBody>
          <a:bodyPr wrap="square" lIns="0" tIns="0" rIns="0" bIns="0" rtlCol="0"/>
          <a:lstStyle/>
          <a:p>
            <a:endParaRPr/>
          </a:p>
        </p:txBody>
      </p:sp>
      <p:sp>
        <p:nvSpPr>
          <p:cNvPr id="48" name="Retângulo 47">
            <a:extLst>
              <a:ext uri="{FF2B5EF4-FFF2-40B4-BE49-F238E27FC236}">
                <a16:creationId xmlns:a16="http://schemas.microsoft.com/office/drawing/2014/main" id="{624884F6-243C-0F5C-3E67-44C13C44212E}"/>
              </a:ext>
            </a:extLst>
          </p:cNvPr>
          <p:cNvSpPr/>
          <p:nvPr/>
        </p:nvSpPr>
        <p:spPr>
          <a:xfrm>
            <a:off x="0" y="5084498"/>
            <a:ext cx="285829" cy="1240102"/>
          </a:xfrm>
          <a:prstGeom prst="rect">
            <a:avLst/>
          </a:prstGeom>
          <a:solidFill>
            <a:srgbClr val="0039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9" name="Retângulo: Cantos Arredondados 48">
            <a:extLst>
              <a:ext uri="{FF2B5EF4-FFF2-40B4-BE49-F238E27FC236}">
                <a16:creationId xmlns:a16="http://schemas.microsoft.com/office/drawing/2014/main" id="{5150F452-419A-F42C-2835-975BFA1DD92D}"/>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94</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50" name="Retângulo: Cantos Arredondados 49">
            <a:hlinkClick r:id="rId5" action="ppaction://hlinksldjump"/>
            <a:extLst>
              <a:ext uri="{FF2B5EF4-FFF2-40B4-BE49-F238E27FC236}">
                <a16:creationId xmlns:a16="http://schemas.microsoft.com/office/drawing/2014/main" id="{C586961C-D4F6-A646-9A86-316A2CC61DFC}"/>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57932366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 name="Retângulo 196">
            <a:extLst>
              <a:ext uri="{FF2B5EF4-FFF2-40B4-BE49-F238E27FC236}">
                <a16:creationId xmlns:a16="http://schemas.microsoft.com/office/drawing/2014/main" id="{2ED2CA1E-FD60-A01A-91FF-F725C6B96971}"/>
              </a:ext>
            </a:extLst>
          </p:cNvPr>
          <p:cNvSpPr/>
          <p:nvPr/>
        </p:nvSpPr>
        <p:spPr>
          <a:xfrm>
            <a:off x="4420148" y="-1"/>
            <a:ext cx="6197052" cy="3050335"/>
          </a:xfrm>
          <a:prstGeom prst="rect">
            <a:avLst/>
          </a:prstGeom>
          <a:solidFill>
            <a:srgbClr val="0038A8"/>
          </a:solidFill>
          <a:ln>
            <a:solidFill>
              <a:srgbClr val="0038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0038A8"/>
              </a:solidFill>
            </a:endParaRPr>
          </a:p>
        </p:txBody>
      </p:sp>
      <p:cxnSp>
        <p:nvCxnSpPr>
          <p:cNvPr id="196" name="Conector reto 195">
            <a:extLst>
              <a:ext uri="{FF2B5EF4-FFF2-40B4-BE49-F238E27FC236}">
                <a16:creationId xmlns:a16="http://schemas.microsoft.com/office/drawing/2014/main" id="{8AB056E3-AA2A-C694-5439-2E7E55774548}"/>
              </a:ext>
            </a:extLst>
          </p:cNvPr>
          <p:cNvCxnSpPr/>
          <p:nvPr/>
        </p:nvCxnSpPr>
        <p:spPr>
          <a:xfrm>
            <a:off x="7728887" y="1020497"/>
            <a:ext cx="0" cy="147475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7" name="Imagem 6" descr="Forma&#10;&#10;Descrição gerada automaticamente">
            <a:extLst>
              <a:ext uri="{FF2B5EF4-FFF2-40B4-BE49-F238E27FC236}">
                <a16:creationId xmlns:a16="http://schemas.microsoft.com/office/drawing/2014/main" id="{B99BEAE8-7AE4-11EB-82CC-878BF8E1C8D6}"/>
              </a:ext>
            </a:extLst>
          </p:cNvPr>
          <p:cNvPicPr>
            <a:picLocks noChangeAspect="1"/>
          </p:cNvPicPr>
          <p:nvPr/>
        </p:nvPicPr>
        <p:blipFill rotWithShape="1">
          <a:blip r:embed="rId2">
            <a:extLst>
              <a:ext uri="{28A0092B-C50C-407E-A947-70E740481C1C}">
                <a14:useLocalDpi xmlns:a14="http://schemas.microsoft.com/office/drawing/2010/main" val="0"/>
              </a:ext>
            </a:extLst>
          </a:blip>
          <a:srcRect t="27286" b="38269"/>
          <a:stretch/>
        </p:blipFill>
        <p:spPr>
          <a:xfrm rot="16200000">
            <a:off x="-3173338" y="3173337"/>
            <a:ext cx="6858001" cy="511325"/>
          </a:xfrm>
          <a:prstGeom prst="rect">
            <a:avLst/>
          </a:prstGeom>
        </p:spPr>
      </p:pic>
      <p:sp>
        <p:nvSpPr>
          <p:cNvPr id="5" name="Elipse 4">
            <a:extLst>
              <a:ext uri="{FF2B5EF4-FFF2-40B4-BE49-F238E27FC236}">
                <a16:creationId xmlns:a16="http://schemas.microsoft.com/office/drawing/2014/main" id="{C7E22268-1EDB-6E6B-4F93-4E46333E90B3}"/>
              </a:ext>
            </a:extLst>
          </p:cNvPr>
          <p:cNvSpPr/>
          <p:nvPr/>
        </p:nvSpPr>
        <p:spPr>
          <a:xfrm>
            <a:off x="657640" y="5428112"/>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6" name="Conector reto 5">
            <a:extLst>
              <a:ext uri="{FF2B5EF4-FFF2-40B4-BE49-F238E27FC236}">
                <a16:creationId xmlns:a16="http://schemas.microsoft.com/office/drawing/2014/main" id="{C1608F6D-6AC3-F7C6-F6B6-CDB29CCA026C}"/>
              </a:ext>
            </a:extLst>
          </p:cNvPr>
          <p:cNvCxnSpPr>
            <a:cxnSpLocks/>
          </p:cNvCxnSpPr>
          <p:nvPr/>
        </p:nvCxnSpPr>
        <p:spPr>
          <a:xfrm>
            <a:off x="733313" y="-523240"/>
            <a:ext cx="0" cy="602702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DeTexto 15">
            <a:extLst>
              <a:ext uri="{FF2B5EF4-FFF2-40B4-BE49-F238E27FC236}">
                <a16:creationId xmlns:a16="http://schemas.microsoft.com/office/drawing/2014/main" id="{412088B4-9CD0-2A4C-83AD-088F647F5FA6}"/>
              </a:ext>
            </a:extLst>
          </p:cNvPr>
          <p:cNvSpPr txBox="1"/>
          <p:nvPr/>
        </p:nvSpPr>
        <p:spPr>
          <a:xfrm>
            <a:off x="884658" y="4749800"/>
            <a:ext cx="4348480" cy="1200329"/>
          </a:xfrm>
          <a:prstGeom prst="rect">
            <a:avLst/>
          </a:prstGeom>
          <a:noFill/>
        </p:spPr>
        <p:txBody>
          <a:bodyPr wrap="square" rtlCol="0">
            <a:spAutoFit/>
          </a:bodyPr>
          <a:lstStyle/>
          <a:p>
            <a:r>
              <a:rPr lang="pt-BR" sz="3600" b="1" dirty="0">
                <a:solidFill>
                  <a:srgbClr val="072357"/>
                </a:solidFill>
                <a:latin typeface="Montserrat" panose="00000500000000000000" pitchFamily="2" charset="0"/>
              </a:rPr>
              <a:t>Un centro comercial tipo</a:t>
            </a:r>
          </a:p>
        </p:txBody>
      </p:sp>
      <p:pic>
        <p:nvPicPr>
          <p:cNvPr id="18" name="object 21">
            <a:extLst>
              <a:ext uri="{FF2B5EF4-FFF2-40B4-BE49-F238E27FC236}">
                <a16:creationId xmlns:a16="http://schemas.microsoft.com/office/drawing/2014/main" id="{FFBF208E-0978-21BD-6D07-1A613325C85D}"/>
              </a:ext>
            </a:extLst>
          </p:cNvPr>
          <p:cNvPicPr/>
          <p:nvPr/>
        </p:nvPicPr>
        <p:blipFill rotWithShape="1">
          <a:blip r:embed="rId3" cstate="print"/>
          <a:srcRect b="21459"/>
          <a:stretch/>
        </p:blipFill>
        <p:spPr>
          <a:xfrm>
            <a:off x="733313" y="0"/>
            <a:ext cx="3686835" cy="3948108"/>
          </a:xfrm>
          <a:prstGeom prst="rect">
            <a:avLst/>
          </a:prstGeom>
        </p:spPr>
      </p:pic>
      <p:sp>
        <p:nvSpPr>
          <p:cNvPr id="19" name="object 25">
            <a:extLst>
              <a:ext uri="{FF2B5EF4-FFF2-40B4-BE49-F238E27FC236}">
                <a16:creationId xmlns:a16="http://schemas.microsoft.com/office/drawing/2014/main" id="{FDC4446A-B16F-D640-AFFD-7115AEC6F4F3}"/>
              </a:ext>
            </a:extLst>
          </p:cNvPr>
          <p:cNvSpPr txBox="1"/>
          <p:nvPr/>
        </p:nvSpPr>
        <p:spPr>
          <a:xfrm>
            <a:off x="5287603" y="4255659"/>
            <a:ext cx="4691547" cy="182101"/>
          </a:xfrm>
          <a:prstGeom prst="rect">
            <a:avLst/>
          </a:prstGeom>
        </p:spPr>
        <p:txBody>
          <a:bodyPr vert="horz" wrap="square" lIns="0" tIns="12700" rIns="0" bIns="0" rtlCol="0">
            <a:spAutoFit/>
          </a:bodyPr>
          <a:lstStyle/>
          <a:p>
            <a:pPr marL="12700">
              <a:lnSpc>
                <a:spcPct val="100000"/>
              </a:lnSpc>
              <a:spcBef>
                <a:spcPts val="100"/>
              </a:spcBef>
            </a:pPr>
            <a:r>
              <a:rPr sz="1100" b="1" spc="20" dirty="0">
                <a:solidFill>
                  <a:srgbClr val="7A7A79"/>
                </a:solidFill>
                <a:latin typeface="Montserrat" panose="00000500000000000000" pitchFamily="2" charset="0"/>
                <a:cs typeface="Arial"/>
              </a:rPr>
              <a:t>Distribución</a:t>
            </a:r>
            <a:r>
              <a:rPr sz="1100" b="1" spc="-25" dirty="0">
                <a:solidFill>
                  <a:srgbClr val="7A7A79"/>
                </a:solidFill>
                <a:latin typeface="Montserrat" panose="00000500000000000000" pitchFamily="2" charset="0"/>
                <a:cs typeface="Arial"/>
              </a:rPr>
              <a:t> </a:t>
            </a:r>
            <a:r>
              <a:rPr sz="1100" b="1" spc="30" dirty="0">
                <a:solidFill>
                  <a:srgbClr val="7A7A79"/>
                </a:solidFill>
                <a:latin typeface="Montserrat" panose="00000500000000000000" pitchFamily="2" charset="0"/>
                <a:cs typeface="Arial"/>
              </a:rPr>
              <a:t>de</a:t>
            </a:r>
            <a:r>
              <a:rPr sz="1100" b="1" spc="-20" dirty="0">
                <a:solidFill>
                  <a:srgbClr val="7A7A79"/>
                </a:solidFill>
                <a:latin typeface="Montserrat" panose="00000500000000000000" pitchFamily="2" charset="0"/>
                <a:cs typeface="Arial"/>
              </a:rPr>
              <a:t> </a:t>
            </a:r>
            <a:r>
              <a:rPr sz="1100" b="1" spc="30" dirty="0">
                <a:solidFill>
                  <a:srgbClr val="7A7A79"/>
                </a:solidFill>
                <a:latin typeface="Montserrat" panose="00000500000000000000" pitchFamily="2" charset="0"/>
                <a:cs typeface="Arial"/>
              </a:rPr>
              <a:t>tiendas</a:t>
            </a:r>
            <a:r>
              <a:rPr sz="1100" b="1" spc="-20" dirty="0">
                <a:solidFill>
                  <a:srgbClr val="7A7A79"/>
                </a:solidFill>
                <a:latin typeface="Montserrat" panose="00000500000000000000" pitchFamily="2" charset="0"/>
                <a:cs typeface="Arial"/>
              </a:rPr>
              <a:t> </a:t>
            </a:r>
            <a:r>
              <a:rPr sz="1100" b="1" spc="30" dirty="0">
                <a:solidFill>
                  <a:srgbClr val="7A7A79"/>
                </a:solidFill>
                <a:latin typeface="Montserrat" panose="00000500000000000000" pitchFamily="2" charset="0"/>
                <a:cs typeface="Arial"/>
              </a:rPr>
              <a:t>por</a:t>
            </a:r>
            <a:r>
              <a:rPr sz="1100" b="1" spc="-20" dirty="0">
                <a:solidFill>
                  <a:srgbClr val="7A7A79"/>
                </a:solidFill>
                <a:latin typeface="Montserrat" panose="00000500000000000000" pitchFamily="2" charset="0"/>
                <a:cs typeface="Arial"/>
              </a:rPr>
              <a:t> </a:t>
            </a:r>
            <a:r>
              <a:rPr sz="1100" b="1" spc="40" dirty="0">
                <a:solidFill>
                  <a:srgbClr val="7A7A79"/>
                </a:solidFill>
                <a:latin typeface="Montserrat" panose="00000500000000000000" pitchFamily="2" charset="0"/>
                <a:cs typeface="Arial"/>
              </a:rPr>
              <a:t>rubro</a:t>
            </a:r>
            <a:r>
              <a:rPr sz="1100" b="1" spc="-20" dirty="0">
                <a:solidFill>
                  <a:srgbClr val="7A7A79"/>
                </a:solidFill>
                <a:latin typeface="Montserrat" panose="00000500000000000000" pitchFamily="2" charset="0"/>
                <a:cs typeface="Arial"/>
              </a:rPr>
              <a:t> </a:t>
            </a:r>
            <a:r>
              <a:rPr sz="1100" b="1" spc="40" dirty="0">
                <a:solidFill>
                  <a:srgbClr val="7A7A79"/>
                </a:solidFill>
                <a:latin typeface="Montserrat" panose="00000500000000000000" pitchFamily="2" charset="0"/>
                <a:cs typeface="Arial"/>
              </a:rPr>
              <a:t>en</a:t>
            </a:r>
            <a:r>
              <a:rPr sz="1100" b="1" spc="-20" dirty="0">
                <a:solidFill>
                  <a:srgbClr val="7A7A79"/>
                </a:solidFill>
                <a:latin typeface="Montserrat" panose="00000500000000000000" pitchFamily="2" charset="0"/>
                <a:cs typeface="Arial"/>
              </a:rPr>
              <a:t> </a:t>
            </a:r>
            <a:r>
              <a:rPr sz="1100" b="1" spc="45" dirty="0">
                <a:solidFill>
                  <a:srgbClr val="7A7A79"/>
                </a:solidFill>
                <a:latin typeface="Montserrat" panose="00000500000000000000" pitchFamily="2" charset="0"/>
                <a:cs typeface="Arial"/>
              </a:rPr>
              <a:t>un</a:t>
            </a:r>
            <a:r>
              <a:rPr sz="1100" b="1" spc="-20" dirty="0">
                <a:solidFill>
                  <a:srgbClr val="7A7A79"/>
                </a:solidFill>
                <a:latin typeface="Montserrat" panose="00000500000000000000" pitchFamily="2" charset="0"/>
                <a:cs typeface="Arial"/>
              </a:rPr>
              <a:t> </a:t>
            </a:r>
            <a:r>
              <a:rPr sz="1100" b="1" spc="35" dirty="0">
                <a:solidFill>
                  <a:srgbClr val="7A7A79"/>
                </a:solidFill>
                <a:latin typeface="Montserrat" panose="00000500000000000000" pitchFamily="2" charset="0"/>
                <a:cs typeface="Arial"/>
              </a:rPr>
              <a:t>centro</a:t>
            </a:r>
            <a:r>
              <a:rPr sz="1100" b="1" spc="-20" dirty="0">
                <a:solidFill>
                  <a:srgbClr val="7A7A79"/>
                </a:solidFill>
                <a:latin typeface="Montserrat" panose="00000500000000000000" pitchFamily="2" charset="0"/>
                <a:cs typeface="Arial"/>
              </a:rPr>
              <a:t> </a:t>
            </a:r>
            <a:r>
              <a:rPr sz="1100" b="1" spc="20" dirty="0">
                <a:solidFill>
                  <a:srgbClr val="7A7A79"/>
                </a:solidFill>
                <a:latin typeface="Montserrat" panose="00000500000000000000" pitchFamily="2" charset="0"/>
                <a:cs typeface="Arial"/>
              </a:rPr>
              <a:t>comercial</a:t>
            </a:r>
            <a:r>
              <a:rPr sz="1100" b="1" spc="-20" dirty="0">
                <a:solidFill>
                  <a:srgbClr val="7A7A79"/>
                </a:solidFill>
                <a:latin typeface="Montserrat" panose="00000500000000000000" pitchFamily="2" charset="0"/>
                <a:cs typeface="Arial"/>
              </a:rPr>
              <a:t> </a:t>
            </a:r>
            <a:r>
              <a:rPr sz="1100" b="1" spc="15" dirty="0">
                <a:solidFill>
                  <a:srgbClr val="7A7A79"/>
                </a:solidFill>
                <a:latin typeface="Montserrat" panose="00000500000000000000" pitchFamily="2" charset="0"/>
                <a:cs typeface="Arial"/>
              </a:rPr>
              <a:t>tipo:</a:t>
            </a:r>
            <a:endParaRPr sz="1100" dirty="0">
              <a:latin typeface="Montserrat" panose="00000500000000000000" pitchFamily="2" charset="0"/>
              <a:cs typeface="Arial"/>
            </a:endParaRPr>
          </a:p>
        </p:txBody>
      </p:sp>
      <p:sp>
        <p:nvSpPr>
          <p:cNvPr id="153" name="object 126">
            <a:extLst>
              <a:ext uri="{FF2B5EF4-FFF2-40B4-BE49-F238E27FC236}">
                <a16:creationId xmlns:a16="http://schemas.microsoft.com/office/drawing/2014/main" id="{F1EC808E-53CA-94D6-DEA6-251E20895EBC}"/>
              </a:ext>
            </a:extLst>
          </p:cNvPr>
          <p:cNvSpPr txBox="1"/>
          <p:nvPr/>
        </p:nvSpPr>
        <p:spPr>
          <a:xfrm>
            <a:off x="8245216" y="1094028"/>
            <a:ext cx="772294" cy="289823"/>
          </a:xfrm>
          <a:prstGeom prst="rect">
            <a:avLst/>
          </a:prstGeom>
          <a:noFill/>
          <a:ln>
            <a:noFill/>
          </a:ln>
        </p:spPr>
        <p:txBody>
          <a:bodyPr vert="horz" wrap="square" lIns="0" tIns="12700" rIns="0" bIns="0" rtlCol="0">
            <a:spAutoFit/>
          </a:bodyPr>
          <a:lstStyle/>
          <a:p>
            <a:pPr marL="12700" marR="5080">
              <a:lnSpc>
                <a:spcPct val="100000"/>
              </a:lnSpc>
              <a:spcBef>
                <a:spcPts val="100"/>
              </a:spcBef>
            </a:pPr>
            <a:r>
              <a:rPr sz="900" b="1" spc="-35" dirty="0">
                <a:solidFill>
                  <a:schemeClr val="bg1"/>
                </a:solidFill>
                <a:latin typeface="Montserrat" panose="00000500000000000000" pitchFamily="2" charset="0"/>
                <a:cs typeface="Arial"/>
              </a:rPr>
              <a:t>GRANDES  </a:t>
            </a:r>
            <a:r>
              <a:rPr sz="900" b="1" spc="-25" dirty="0">
                <a:solidFill>
                  <a:schemeClr val="bg1"/>
                </a:solidFill>
                <a:latin typeface="Montserrat" panose="00000500000000000000" pitchFamily="2" charset="0"/>
                <a:cs typeface="Arial"/>
              </a:rPr>
              <a:t>TIENDAS</a:t>
            </a:r>
            <a:endParaRPr sz="900" dirty="0">
              <a:solidFill>
                <a:schemeClr val="bg1"/>
              </a:solidFill>
              <a:latin typeface="Montserrat" panose="00000500000000000000" pitchFamily="2" charset="0"/>
              <a:cs typeface="Arial"/>
            </a:endParaRPr>
          </a:p>
        </p:txBody>
      </p:sp>
      <p:sp>
        <p:nvSpPr>
          <p:cNvPr id="154" name="object 127">
            <a:extLst>
              <a:ext uri="{FF2B5EF4-FFF2-40B4-BE49-F238E27FC236}">
                <a16:creationId xmlns:a16="http://schemas.microsoft.com/office/drawing/2014/main" id="{CEE7D0BC-CFC7-125F-B819-9AAD13AE9B56}"/>
              </a:ext>
            </a:extLst>
          </p:cNvPr>
          <p:cNvSpPr txBox="1"/>
          <p:nvPr/>
        </p:nvSpPr>
        <p:spPr>
          <a:xfrm>
            <a:off x="8245215" y="1662328"/>
            <a:ext cx="928829" cy="151323"/>
          </a:xfrm>
          <a:prstGeom prst="rect">
            <a:avLst/>
          </a:prstGeom>
          <a:noFill/>
          <a:ln>
            <a:noFill/>
          </a:ln>
        </p:spPr>
        <p:txBody>
          <a:bodyPr vert="horz" wrap="square" lIns="0" tIns="12700" rIns="0" bIns="0" rtlCol="0">
            <a:spAutoFit/>
          </a:bodyPr>
          <a:lstStyle/>
          <a:p>
            <a:pPr marL="12700">
              <a:lnSpc>
                <a:spcPct val="100000"/>
              </a:lnSpc>
              <a:spcBef>
                <a:spcPts val="100"/>
              </a:spcBef>
            </a:pPr>
            <a:r>
              <a:rPr sz="900" b="1" spc="-30" dirty="0">
                <a:solidFill>
                  <a:schemeClr val="bg1"/>
                </a:solidFill>
                <a:latin typeface="Montserrat" panose="00000500000000000000" pitchFamily="2" charset="0"/>
                <a:cs typeface="Arial"/>
              </a:rPr>
              <a:t>FARMACIAS</a:t>
            </a:r>
            <a:endParaRPr sz="900">
              <a:solidFill>
                <a:schemeClr val="bg1"/>
              </a:solidFill>
              <a:latin typeface="Montserrat" panose="00000500000000000000" pitchFamily="2" charset="0"/>
              <a:cs typeface="Arial"/>
            </a:endParaRPr>
          </a:p>
        </p:txBody>
      </p:sp>
      <p:sp>
        <p:nvSpPr>
          <p:cNvPr id="155" name="object 128">
            <a:extLst>
              <a:ext uri="{FF2B5EF4-FFF2-40B4-BE49-F238E27FC236}">
                <a16:creationId xmlns:a16="http://schemas.microsoft.com/office/drawing/2014/main" id="{B940C431-B022-82F9-1433-3F0CF2DB354C}"/>
              </a:ext>
            </a:extLst>
          </p:cNvPr>
          <p:cNvSpPr txBox="1"/>
          <p:nvPr/>
        </p:nvSpPr>
        <p:spPr>
          <a:xfrm>
            <a:off x="8245216" y="2195039"/>
            <a:ext cx="1309354" cy="151323"/>
          </a:xfrm>
          <a:prstGeom prst="rect">
            <a:avLst/>
          </a:prstGeom>
          <a:noFill/>
          <a:ln>
            <a:noFill/>
          </a:ln>
        </p:spPr>
        <p:txBody>
          <a:bodyPr vert="horz" wrap="square" lIns="0" tIns="12700" rIns="0" bIns="0" rtlCol="0">
            <a:spAutoFit/>
          </a:bodyPr>
          <a:lstStyle/>
          <a:p>
            <a:pPr marL="12700">
              <a:lnSpc>
                <a:spcPct val="100000"/>
              </a:lnSpc>
              <a:spcBef>
                <a:spcPts val="100"/>
              </a:spcBef>
            </a:pPr>
            <a:r>
              <a:rPr sz="900" b="1" spc="-35" dirty="0">
                <a:solidFill>
                  <a:schemeClr val="bg1"/>
                </a:solidFill>
                <a:latin typeface="Montserrat" panose="00000500000000000000" pitchFamily="2" charset="0"/>
                <a:cs typeface="Arial"/>
              </a:rPr>
              <a:t>SUPERMERCADO</a:t>
            </a:r>
            <a:endParaRPr sz="900" dirty="0">
              <a:solidFill>
                <a:schemeClr val="bg1"/>
              </a:solidFill>
              <a:latin typeface="Montserrat" panose="00000500000000000000" pitchFamily="2" charset="0"/>
              <a:cs typeface="Arial"/>
            </a:endParaRPr>
          </a:p>
        </p:txBody>
      </p:sp>
      <p:sp>
        <p:nvSpPr>
          <p:cNvPr id="156" name="object 129">
            <a:extLst>
              <a:ext uri="{FF2B5EF4-FFF2-40B4-BE49-F238E27FC236}">
                <a16:creationId xmlns:a16="http://schemas.microsoft.com/office/drawing/2014/main" id="{654C3953-28D9-CB0C-CCEE-8B2F939056C6}"/>
              </a:ext>
            </a:extLst>
          </p:cNvPr>
          <p:cNvSpPr txBox="1"/>
          <p:nvPr/>
        </p:nvSpPr>
        <p:spPr>
          <a:xfrm>
            <a:off x="5915846" y="1065754"/>
            <a:ext cx="1296382" cy="289823"/>
          </a:xfrm>
          <a:prstGeom prst="rect">
            <a:avLst/>
          </a:prstGeom>
          <a:noFill/>
          <a:ln>
            <a:noFill/>
          </a:ln>
        </p:spPr>
        <p:txBody>
          <a:bodyPr vert="horz" wrap="square" lIns="0" tIns="12700" rIns="0" bIns="0" rtlCol="0">
            <a:spAutoFit/>
          </a:bodyPr>
          <a:lstStyle/>
          <a:p>
            <a:pPr marL="12700" marR="5080">
              <a:lnSpc>
                <a:spcPct val="100000"/>
              </a:lnSpc>
              <a:spcBef>
                <a:spcPts val="100"/>
              </a:spcBef>
            </a:pPr>
            <a:r>
              <a:rPr sz="900" b="1" spc="-25" dirty="0">
                <a:solidFill>
                  <a:schemeClr val="bg1"/>
                </a:solidFill>
                <a:latin typeface="Montserrat" panose="00000500000000000000" pitchFamily="2" charset="0"/>
                <a:cs typeface="Arial"/>
              </a:rPr>
              <a:t>TIENDAS </a:t>
            </a:r>
            <a:r>
              <a:rPr sz="900" b="1" spc="-20" dirty="0">
                <a:solidFill>
                  <a:schemeClr val="bg1"/>
                </a:solidFill>
                <a:latin typeface="Montserrat" panose="00000500000000000000" pitchFamily="2" charset="0"/>
                <a:cs typeface="Arial"/>
              </a:rPr>
              <a:t> </a:t>
            </a:r>
            <a:r>
              <a:rPr sz="900" b="1" spc="-45" dirty="0">
                <a:solidFill>
                  <a:schemeClr val="bg1"/>
                </a:solidFill>
                <a:latin typeface="Montserrat" panose="00000500000000000000" pitchFamily="2" charset="0"/>
                <a:cs typeface="Arial"/>
              </a:rPr>
              <a:t>ESPECIALIZADAS</a:t>
            </a:r>
            <a:endParaRPr sz="900" dirty="0">
              <a:solidFill>
                <a:schemeClr val="bg1"/>
              </a:solidFill>
              <a:latin typeface="Montserrat" panose="00000500000000000000" pitchFamily="2" charset="0"/>
              <a:cs typeface="Arial"/>
            </a:endParaRPr>
          </a:p>
        </p:txBody>
      </p:sp>
      <p:sp>
        <p:nvSpPr>
          <p:cNvPr id="157" name="object 130">
            <a:extLst>
              <a:ext uri="{FF2B5EF4-FFF2-40B4-BE49-F238E27FC236}">
                <a16:creationId xmlns:a16="http://schemas.microsoft.com/office/drawing/2014/main" id="{45F7AA63-4903-41DA-9792-122EE3709097}"/>
              </a:ext>
            </a:extLst>
          </p:cNvPr>
          <p:cNvSpPr txBox="1"/>
          <p:nvPr/>
        </p:nvSpPr>
        <p:spPr>
          <a:xfrm>
            <a:off x="5520407" y="1674294"/>
            <a:ext cx="1765985" cy="153888"/>
          </a:xfrm>
          <a:prstGeom prst="rect">
            <a:avLst/>
          </a:prstGeom>
          <a:noFill/>
          <a:ln>
            <a:noFill/>
          </a:ln>
        </p:spPr>
        <p:txBody>
          <a:bodyPr vert="horz" wrap="square" lIns="0" tIns="0" rIns="0" bIns="0" rtlCol="0">
            <a:spAutoFit/>
          </a:bodyPr>
          <a:lstStyle/>
          <a:p>
            <a:pPr marL="12700">
              <a:lnSpc>
                <a:spcPts val="1240"/>
              </a:lnSpc>
              <a:tabLst>
                <a:tab pos="408940" algn="l"/>
              </a:tabLst>
            </a:pPr>
            <a:r>
              <a:rPr sz="1200" b="1" spc="15" dirty="0">
                <a:solidFill>
                  <a:schemeClr val="bg1"/>
                </a:solidFill>
                <a:latin typeface="Montserrat" panose="00000500000000000000" pitchFamily="2" charset="0"/>
                <a:cs typeface="Arial"/>
              </a:rPr>
              <a:t>10	</a:t>
            </a:r>
            <a:r>
              <a:rPr sz="900" b="1" spc="-50" dirty="0">
                <a:solidFill>
                  <a:schemeClr val="bg1"/>
                </a:solidFill>
                <a:latin typeface="Montserrat" panose="00000500000000000000" pitchFamily="2" charset="0"/>
                <a:cs typeface="Arial"/>
              </a:rPr>
              <a:t>RESTAURANTES</a:t>
            </a:r>
            <a:endParaRPr sz="900">
              <a:solidFill>
                <a:schemeClr val="bg1"/>
              </a:solidFill>
              <a:latin typeface="Montserrat" panose="00000500000000000000" pitchFamily="2" charset="0"/>
              <a:cs typeface="Arial"/>
            </a:endParaRPr>
          </a:p>
        </p:txBody>
      </p:sp>
      <p:sp>
        <p:nvSpPr>
          <p:cNvPr id="158" name="object 131">
            <a:extLst>
              <a:ext uri="{FF2B5EF4-FFF2-40B4-BE49-F238E27FC236}">
                <a16:creationId xmlns:a16="http://schemas.microsoft.com/office/drawing/2014/main" id="{C448714F-EE04-8206-F515-10D598DFF165}"/>
              </a:ext>
            </a:extLst>
          </p:cNvPr>
          <p:cNvSpPr txBox="1"/>
          <p:nvPr/>
        </p:nvSpPr>
        <p:spPr>
          <a:xfrm>
            <a:off x="5928732" y="2190016"/>
            <a:ext cx="1283496" cy="151323"/>
          </a:xfrm>
          <a:prstGeom prst="rect">
            <a:avLst/>
          </a:prstGeom>
          <a:noFill/>
          <a:ln>
            <a:noFill/>
          </a:ln>
        </p:spPr>
        <p:txBody>
          <a:bodyPr vert="horz" wrap="square" lIns="0" tIns="12700" rIns="0" bIns="0" rtlCol="0">
            <a:spAutoFit/>
          </a:bodyPr>
          <a:lstStyle/>
          <a:p>
            <a:pPr marL="12700" marR="5080">
              <a:lnSpc>
                <a:spcPct val="100000"/>
              </a:lnSpc>
              <a:spcBef>
                <a:spcPts val="100"/>
              </a:spcBef>
            </a:pPr>
            <a:r>
              <a:rPr sz="900" b="1" spc="-55" dirty="0">
                <a:solidFill>
                  <a:schemeClr val="bg1"/>
                </a:solidFill>
                <a:latin typeface="Montserrat" panose="00000500000000000000" pitchFamily="2" charset="0"/>
                <a:cs typeface="Arial"/>
              </a:rPr>
              <a:t>ISLAS </a:t>
            </a:r>
            <a:r>
              <a:rPr sz="900" b="1" spc="-50" dirty="0">
                <a:solidFill>
                  <a:schemeClr val="bg1"/>
                </a:solidFill>
                <a:latin typeface="Montserrat" panose="00000500000000000000" pitchFamily="2" charset="0"/>
                <a:cs typeface="Arial"/>
              </a:rPr>
              <a:t> </a:t>
            </a:r>
            <a:r>
              <a:rPr sz="900" b="1" dirty="0">
                <a:solidFill>
                  <a:schemeClr val="bg1"/>
                </a:solidFill>
                <a:latin typeface="Montserrat" panose="00000500000000000000" pitchFamily="2" charset="0"/>
                <a:cs typeface="Arial"/>
              </a:rPr>
              <a:t>(MÓDULOS)</a:t>
            </a:r>
            <a:endParaRPr sz="900" dirty="0">
              <a:solidFill>
                <a:schemeClr val="bg1"/>
              </a:solidFill>
              <a:latin typeface="Montserrat" panose="00000500000000000000" pitchFamily="2" charset="0"/>
              <a:cs typeface="Arial"/>
            </a:endParaRPr>
          </a:p>
        </p:txBody>
      </p:sp>
      <p:sp>
        <p:nvSpPr>
          <p:cNvPr id="161" name="object 134">
            <a:extLst>
              <a:ext uri="{FF2B5EF4-FFF2-40B4-BE49-F238E27FC236}">
                <a16:creationId xmlns:a16="http://schemas.microsoft.com/office/drawing/2014/main" id="{5B83FEE8-B718-5C88-F2BE-E6E812CFB040}"/>
              </a:ext>
            </a:extLst>
          </p:cNvPr>
          <p:cNvSpPr txBox="1"/>
          <p:nvPr/>
        </p:nvSpPr>
        <p:spPr>
          <a:xfrm>
            <a:off x="7989435" y="1115899"/>
            <a:ext cx="153075" cy="197490"/>
          </a:xfrm>
          <a:prstGeom prst="rect">
            <a:avLst/>
          </a:prstGeom>
          <a:noFill/>
          <a:ln>
            <a:noFill/>
          </a:ln>
        </p:spPr>
        <p:txBody>
          <a:bodyPr vert="horz" wrap="square" lIns="0" tIns="12700" rIns="0" bIns="0" rtlCol="0">
            <a:spAutoFit/>
          </a:bodyPr>
          <a:lstStyle/>
          <a:p>
            <a:pPr marL="12700">
              <a:lnSpc>
                <a:spcPct val="100000"/>
              </a:lnSpc>
              <a:spcBef>
                <a:spcPts val="100"/>
              </a:spcBef>
            </a:pPr>
            <a:r>
              <a:rPr sz="1200" b="1" spc="15" dirty="0">
                <a:solidFill>
                  <a:schemeClr val="bg1"/>
                </a:solidFill>
                <a:latin typeface="Montserrat" panose="00000500000000000000" pitchFamily="2" charset="0"/>
                <a:cs typeface="Arial"/>
              </a:rPr>
              <a:t>2</a:t>
            </a:r>
            <a:endParaRPr sz="1200">
              <a:solidFill>
                <a:schemeClr val="bg1"/>
              </a:solidFill>
              <a:latin typeface="Montserrat" panose="00000500000000000000" pitchFamily="2" charset="0"/>
              <a:cs typeface="Arial"/>
            </a:endParaRPr>
          </a:p>
        </p:txBody>
      </p:sp>
      <p:sp>
        <p:nvSpPr>
          <p:cNvPr id="162" name="object 135">
            <a:extLst>
              <a:ext uri="{FF2B5EF4-FFF2-40B4-BE49-F238E27FC236}">
                <a16:creationId xmlns:a16="http://schemas.microsoft.com/office/drawing/2014/main" id="{51E81D37-48C9-3C6C-5374-5E1ECC19B8F7}"/>
              </a:ext>
            </a:extLst>
          </p:cNvPr>
          <p:cNvSpPr txBox="1"/>
          <p:nvPr/>
        </p:nvSpPr>
        <p:spPr>
          <a:xfrm>
            <a:off x="7989435" y="1637260"/>
            <a:ext cx="153075" cy="197490"/>
          </a:xfrm>
          <a:prstGeom prst="rect">
            <a:avLst/>
          </a:prstGeom>
          <a:noFill/>
          <a:ln>
            <a:noFill/>
          </a:ln>
        </p:spPr>
        <p:txBody>
          <a:bodyPr vert="horz" wrap="square" lIns="0" tIns="12700" rIns="0" bIns="0" rtlCol="0">
            <a:spAutoFit/>
          </a:bodyPr>
          <a:lstStyle/>
          <a:p>
            <a:pPr marL="12700">
              <a:lnSpc>
                <a:spcPct val="100000"/>
              </a:lnSpc>
              <a:spcBef>
                <a:spcPts val="100"/>
              </a:spcBef>
            </a:pPr>
            <a:r>
              <a:rPr sz="1200" b="1" spc="15" dirty="0">
                <a:solidFill>
                  <a:schemeClr val="bg1"/>
                </a:solidFill>
                <a:latin typeface="Montserrat" panose="00000500000000000000" pitchFamily="2" charset="0"/>
                <a:cs typeface="Arial"/>
              </a:rPr>
              <a:t>2</a:t>
            </a:r>
            <a:endParaRPr sz="1200">
              <a:solidFill>
                <a:schemeClr val="bg1"/>
              </a:solidFill>
              <a:latin typeface="Montserrat" panose="00000500000000000000" pitchFamily="2" charset="0"/>
              <a:cs typeface="Arial"/>
            </a:endParaRPr>
          </a:p>
        </p:txBody>
      </p:sp>
      <p:sp>
        <p:nvSpPr>
          <p:cNvPr id="163" name="object 136">
            <a:extLst>
              <a:ext uri="{FF2B5EF4-FFF2-40B4-BE49-F238E27FC236}">
                <a16:creationId xmlns:a16="http://schemas.microsoft.com/office/drawing/2014/main" id="{15F1CABE-F5AA-4089-1980-F9C9B8F0E33B}"/>
              </a:ext>
            </a:extLst>
          </p:cNvPr>
          <p:cNvSpPr txBox="1"/>
          <p:nvPr/>
        </p:nvSpPr>
        <p:spPr>
          <a:xfrm>
            <a:off x="7989435" y="2161973"/>
            <a:ext cx="112395" cy="197490"/>
          </a:xfrm>
          <a:prstGeom prst="rect">
            <a:avLst/>
          </a:prstGeom>
          <a:noFill/>
          <a:ln>
            <a:noFill/>
          </a:ln>
        </p:spPr>
        <p:txBody>
          <a:bodyPr vert="horz" wrap="square" lIns="0" tIns="12700" rIns="0" bIns="0" rtlCol="0">
            <a:spAutoFit/>
          </a:bodyPr>
          <a:lstStyle/>
          <a:p>
            <a:pPr marL="12700">
              <a:lnSpc>
                <a:spcPct val="100000"/>
              </a:lnSpc>
              <a:spcBef>
                <a:spcPts val="100"/>
              </a:spcBef>
            </a:pPr>
            <a:r>
              <a:rPr sz="1200" b="1" spc="15" dirty="0">
                <a:solidFill>
                  <a:schemeClr val="bg1"/>
                </a:solidFill>
                <a:latin typeface="Montserrat" panose="00000500000000000000" pitchFamily="2" charset="0"/>
                <a:cs typeface="Arial"/>
              </a:rPr>
              <a:t>1</a:t>
            </a:r>
            <a:endParaRPr sz="1200" dirty="0">
              <a:solidFill>
                <a:schemeClr val="bg1"/>
              </a:solidFill>
              <a:latin typeface="Montserrat" panose="00000500000000000000" pitchFamily="2" charset="0"/>
              <a:cs typeface="Arial"/>
            </a:endParaRPr>
          </a:p>
        </p:txBody>
      </p:sp>
      <p:sp>
        <p:nvSpPr>
          <p:cNvPr id="164" name="object 137">
            <a:extLst>
              <a:ext uri="{FF2B5EF4-FFF2-40B4-BE49-F238E27FC236}">
                <a16:creationId xmlns:a16="http://schemas.microsoft.com/office/drawing/2014/main" id="{17881FC2-A558-3BCF-A9AF-9E12CBCB4C8A}"/>
              </a:ext>
            </a:extLst>
          </p:cNvPr>
          <p:cNvSpPr txBox="1"/>
          <p:nvPr/>
        </p:nvSpPr>
        <p:spPr>
          <a:xfrm>
            <a:off x="5516445" y="1109041"/>
            <a:ext cx="272422" cy="197490"/>
          </a:xfrm>
          <a:prstGeom prst="rect">
            <a:avLst/>
          </a:prstGeom>
          <a:noFill/>
          <a:ln>
            <a:noFill/>
          </a:ln>
        </p:spPr>
        <p:txBody>
          <a:bodyPr vert="horz" wrap="square" lIns="0" tIns="12700" rIns="0" bIns="0" rtlCol="0">
            <a:spAutoFit/>
          </a:bodyPr>
          <a:lstStyle/>
          <a:p>
            <a:pPr marL="12700">
              <a:lnSpc>
                <a:spcPct val="100000"/>
              </a:lnSpc>
              <a:spcBef>
                <a:spcPts val="100"/>
              </a:spcBef>
            </a:pPr>
            <a:r>
              <a:rPr sz="1200" b="1" spc="15" dirty="0">
                <a:solidFill>
                  <a:schemeClr val="bg1"/>
                </a:solidFill>
                <a:latin typeface="Montserrat" panose="00000500000000000000" pitchFamily="2" charset="0"/>
                <a:cs typeface="Arial"/>
              </a:rPr>
              <a:t>49</a:t>
            </a:r>
            <a:endParaRPr sz="1200">
              <a:solidFill>
                <a:schemeClr val="bg1"/>
              </a:solidFill>
              <a:latin typeface="Montserrat" panose="00000500000000000000" pitchFamily="2" charset="0"/>
              <a:cs typeface="Arial"/>
            </a:endParaRPr>
          </a:p>
        </p:txBody>
      </p:sp>
      <p:sp>
        <p:nvSpPr>
          <p:cNvPr id="165" name="object 138">
            <a:extLst>
              <a:ext uri="{FF2B5EF4-FFF2-40B4-BE49-F238E27FC236}">
                <a16:creationId xmlns:a16="http://schemas.microsoft.com/office/drawing/2014/main" id="{7F642659-CDBE-DDA8-2669-1EB47871C707}"/>
              </a:ext>
            </a:extLst>
          </p:cNvPr>
          <p:cNvSpPr txBox="1"/>
          <p:nvPr/>
        </p:nvSpPr>
        <p:spPr>
          <a:xfrm>
            <a:off x="5520408" y="2159230"/>
            <a:ext cx="272422" cy="197490"/>
          </a:xfrm>
          <a:prstGeom prst="rect">
            <a:avLst/>
          </a:prstGeom>
          <a:noFill/>
          <a:ln>
            <a:noFill/>
          </a:ln>
        </p:spPr>
        <p:txBody>
          <a:bodyPr vert="horz" wrap="square" lIns="0" tIns="12700" rIns="0" bIns="0" rtlCol="0">
            <a:spAutoFit/>
          </a:bodyPr>
          <a:lstStyle/>
          <a:p>
            <a:pPr marL="12700">
              <a:lnSpc>
                <a:spcPct val="100000"/>
              </a:lnSpc>
              <a:spcBef>
                <a:spcPts val="100"/>
              </a:spcBef>
            </a:pPr>
            <a:r>
              <a:rPr sz="1200" b="1" spc="15" dirty="0">
                <a:solidFill>
                  <a:schemeClr val="bg1"/>
                </a:solidFill>
                <a:latin typeface="Montserrat" panose="00000500000000000000" pitchFamily="2" charset="0"/>
                <a:cs typeface="Arial"/>
              </a:rPr>
              <a:t>10</a:t>
            </a:r>
            <a:endParaRPr sz="1200" dirty="0">
              <a:solidFill>
                <a:schemeClr val="bg1"/>
              </a:solidFill>
              <a:latin typeface="Montserrat" panose="00000500000000000000" pitchFamily="2" charset="0"/>
              <a:cs typeface="Arial"/>
            </a:endParaRPr>
          </a:p>
        </p:txBody>
      </p:sp>
      <p:sp>
        <p:nvSpPr>
          <p:cNvPr id="166" name="object 139">
            <a:extLst>
              <a:ext uri="{FF2B5EF4-FFF2-40B4-BE49-F238E27FC236}">
                <a16:creationId xmlns:a16="http://schemas.microsoft.com/office/drawing/2014/main" id="{E73DD9D3-A4AC-ED60-6B8A-2B01DF56F5D9}"/>
              </a:ext>
            </a:extLst>
          </p:cNvPr>
          <p:cNvSpPr txBox="1"/>
          <p:nvPr/>
        </p:nvSpPr>
        <p:spPr>
          <a:xfrm>
            <a:off x="6826825" y="4528919"/>
            <a:ext cx="246379" cy="274434"/>
          </a:xfrm>
          <a:prstGeom prst="rect">
            <a:avLst/>
          </a:prstGeom>
        </p:spPr>
        <p:txBody>
          <a:bodyPr vert="horz" wrap="square" lIns="0" tIns="12700" rIns="0" bIns="0" rtlCol="0">
            <a:spAutoFit/>
          </a:bodyPr>
          <a:lstStyle/>
          <a:p>
            <a:pPr marL="12700">
              <a:lnSpc>
                <a:spcPct val="100000"/>
              </a:lnSpc>
              <a:spcBef>
                <a:spcPts val="100"/>
              </a:spcBef>
            </a:pPr>
            <a:r>
              <a:rPr sz="850" b="1" spc="10" dirty="0">
                <a:solidFill>
                  <a:srgbClr val="B5B5B4"/>
                </a:solidFill>
                <a:latin typeface="Montserrat" panose="00000500000000000000" pitchFamily="2" charset="0"/>
                <a:cs typeface="Arial"/>
              </a:rPr>
              <a:t>75%</a:t>
            </a:r>
            <a:endParaRPr sz="850">
              <a:latin typeface="Montserrat" panose="00000500000000000000" pitchFamily="2" charset="0"/>
              <a:cs typeface="Arial"/>
            </a:endParaRPr>
          </a:p>
        </p:txBody>
      </p:sp>
      <p:sp>
        <p:nvSpPr>
          <p:cNvPr id="167" name="object 140">
            <a:extLst>
              <a:ext uri="{FF2B5EF4-FFF2-40B4-BE49-F238E27FC236}">
                <a16:creationId xmlns:a16="http://schemas.microsoft.com/office/drawing/2014/main" id="{1B38236B-37DD-6BFD-1B07-36DD168B7AE2}"/>
              </a:ext>
            </a:extLst>
          </p:cNvPr>
          <p:cNvSpPr txBox="1"/>
          <p:nvPr/>
        </p:nvSpPr>
        <p:spPr>
          <a:xfrm>
            <a:off x="8798316" y="4528919"/>
            <a:ext cx="1358900" cy="274434"/>
          </a:xfrm>
          <a:prstGeom prst="rect">
            <a:avLst/>
          </a:prstGeom>
        </p:spPr>
        <p:txBody>
          <a:bodyPr vert="horz" wrap="square" lIns="0" tIns="12700" rIns="0" bIns="0" rtlCol="0">
            <a:spAutoFit/>
          </a:bodyPr>
          <a:lstStyle/>
          <a:p>
            <a:pPr marL="12700">
              <a:lnSpc>
                <a:spcPct val="100000"/>
              </a:lnSpc>
              <a:spcBef>
                <a:spcPts val="100"/>
              </a:spcBef>
              <a:tabLst>
                <a:tab pos="435609" algn="l"/>
              </a:tabLst>
            </a:pPr>
            <a:r>
              <a:rPr sz="850" b="1" spc="10" dirty="0">
                <a:solidFill>
                  <a:srgbClr val="C00000"/>
                </a:solidFill>
                <a:latin typeface="Montserrat" panose="00000500000000000000" pitchFamily="2" charset="0"/>
                <a:cs typeface="Arial"/>
              </a:rPr>
              <a:t>15%</a:t>
            </a:r>
            <a:r>
              <a:rPr sz="850" b="1" spc="10" dirty="0">
                <a:solidFill>
                  <a:srgbClr val="009CDB"/>
                </a:solidFill>
                <a:latin typeface="Montserrat" panose="00000500000000000000" pitchFamily="2" charset="0"/>
                <a:cs typeface="Arial"/>
              </a:rPr>
              <a:t>	</a:t>
            </a:r>
            <a:r>
              <a:rPr sz="850" b="1" spc="10" dirty="0">
                <a:solidFill>
                  <a:srgbClr val="D42A2A"/>
                </a:solidFill>
                <a:latin typeface="Montserrat" panose="00000500000000000000" pitchFamily="2" charset="0"/>
                <a:cs typeface="Arial"/>
              </a:rPr>
              <a:t>3% </a:t>
            </a:r>
            <a:r>
              <a:rPr sz="850" b="1" spc="114" dirty="0">
                <a:solidFill>
                  <a:srgbClr val="D42A2A"/>
                </a:solidFill>
                <a:latin typeface="Montserrat" panose="00000500000000000000" pitchFamily="2" charset="0"/>
                <a:cs typeface="Arial"/>
              </a:rPr>
              <a:t> </a:t>
            </a:r>
            <a:r>
              <a:rPr sz="850" b="1" spc="10" dirty="0">
                <a:solidFill>
                  <a:srgbClr val="FF0000"/>
                </a:solidFill>
                <a:latin typeface="Montserrat" panose="00000500000000000000" pitchFamily="2" charset="0"/>
                <a:cs typeface="Arial"/>
              </a:rPr>
              <a:t>3%</a:t>
            </a:r>
            <a:r>
              <a:rPr sz="850" b="1" spc="-65" dirty="0">
                <a:solidFill>
                  <a:srgbClr val="FF0000"/>
                </a:solidFill>
                <a:latin typeface="Montserrat" panose="00000500000000000000" pitchFamily="2" charset="0"/>
                <a:cs typeface="Arial"/>
              </a:rPr>
              <a:t> </a:t>
            </a:r>
            <a:r>
              <a:rPr sz="850" b="1" spc="5" dirty="0">
                <a:solidFill>
                  <a:srgbClr val="FF3F3F"/>
                </a:solidFill>
                <a:latin typeface="Montserrat" panose="00000500000000000000" pitchFamily="2" charset="0"/>
                <a:cs typeface="Arial"/>
              </a:rPr>
              <a:t>2</a:t>
            </a:r>
            <a:r>
              <a:rPr sz="850" b="1" spc="40" dirty="0">
                <a:solidFill>
                  <a:srgbClr val="FF3F3F"/>
                </a:solidFill>
                <a:latin typeface="Montserrat" panose="00000500000000000000" pitchFamily="2" charset="0"/>
                <a:cs typeface="Arial"/>
              </a:rPr>
              <a:t>%</a:t>
            </a:r>
            <a:r>
              <a:rPr sz="850" b="1" spc="10" dirty="0">
                <a:solidFill>
                  <a:srgbClr val="FF5B5B"/>
                </a:solidFill>
                <a:latin typeface="Montserrat" panose="00000500000000000000" pitchFamily="2" charset="0"/>
                <a:cs typeface="Arial"/>
              </a:rPr>
              <a:t>1%</a:t>
            </a:r>
            <a:r>
              <a:rPr sz="850" b="1" spc="-125" dirty="0">
                <a:solidFill>
                  <a:srgbClr val="FF5B5B"/>
                </a:solidFill>
                <a:latin typeface="Montserrat" panose="00000500000000000000" pitchFamily="2" charset="0"/>
                <a:cs typeface="Arial"/>
              </a:rPr>
              <a:t> </a:t>
            </a:r>
            <a:r>
              <a:rPr sz="850" b="1" spc="10" dirty="0">
                <a:solidFill>
                  <a:srgbClr val="FF9F9F"/>
                </a:solidFill>
                <a:latin typeface="Montserrat" panose="00000500000000000000" pitchFamily="2" charset="0"/>
                <a:cs typeface="Arial"/>
              </a:rPr>
              <a:t>1%</a:t>
            </a:r>
            <a:endParaRPr sz="850" dirty="0">
              <a:solidFill>
                <a:srgbClr val="FF9F9F"/>
              </a:solidFill>
              <a:latin typeface="Montserrat" panose="00000500000000000000" pitchFamily="2" charset="0"/>
              <a:cs typeface="Arial"/>
            </a:endParaRPr>
          </a:p>
        </p:txBody>
      </p:sp>
      <p:sp>
        <p:nvSpPr>
          <p:cNvPr id="168" name="object 141">
            <a:extLst>
              <a:ext uri="{FF2B5EF4-FFF2-40B4-BE49-F238E27FC236}">
                <a16:creationId xmlns:a16="http://schemas.microsoft.com/office/drawing/2014/main" id="{9F63F120-9A83-D46F-2A71-04DFF651E93F}"/>
              </a:ext>
            </a:extLst>
          </p:cNvPr>
          <p:cNvSpPr txBox="1"/>
          <p:nvPr/>
        </p:nvSpPr>
        <p:spPr>
          <a:xfrm>
            <a:off x="5457798" y="5162802"/>
            <a:ext cx="1478329" cy="784895"/>
          </a:xfrm>
          <a:prstGeom prst="rect">
            <a:avLst/>
          </a:prstGeom>
        </p:spPr>
        <p:txBody>
          <a:bodyPr vert="horz" wrap="square" lIns="0" tIns="12700" rIns="0" bIns="0" rtlCol="0">
            <a:spAutoFit/>
          </a:bodyPr>
          <a:lstStyle/>
          <a:p>
            <a:pPr marL="12700">
              <a:lnSpc>
                <a:spcPct val="100000"/>
              </a:lnSpc>
              <a:spcBef>
                <a:spcPts val="100"/>
              </a:spcBef>
            </a:pPr>
            <a:r>
              <a:rPr sz="850" spc="-30" dirty="0">
                <a:solidFill>
                  <a:srgbClr val="7A7A79"/>
                </a:solidFill>
                <a:latin typeface="Montserrat" panose="00000500000000000000" pitchFamily="2" charset="0"/>
                <a:cs typeface="Lucida Sans Unicode"/>
              </a:rPr>
              <a:t>Tienda</a:t>
            </a:r>
            <a:r>
              <a:rPr sz="850" spc="-20" dirty="0">
                <a:solidFill>
                  <a:srgbClr val="7A7A79"/>
                </a:solidFill>
                <a:latin typeface="Montserrat" panose="00000500000000000000" pitchFamily="2" charset="0"/>
                <a:cs typeface="Lucida Sans Unicode"/>
              </a:rPr>
              <a:t>s</a:t>
            </a:r>
            <a:r>
              <a:rPr sz="850" spc="-50" dirty="0">
                <a:solidFill>
                  <a:srgbClr val="7A7A79"/>
                </a:solidFill>
                <a:latin typeface="Montserrat" panose="00000500000000000000" pitchFamily="2" charset="0"/>
                <a:cs typeface="Lucida Sans Unicode"/>
              </a:rPr>
              <a:t> </a:t>
            </a:r>
            <a:r>
              <a:rPr sz="850" spc="-25" dirty="0">
                <a:solidFill>
                  <a:srgbClr val="7A7A79"/>
                </a:solidFill>
                <a:latin typeface="Montserrat" panose="00000500000000000000" pitchFamily="2" charset="0"/>
                <a:cs typeface="Lucida Sans Unicode"/>
              </a:rPr>
              <a:t>Especializadas</a:t>
            </a:r>
            <a:endParaRPr sz="850" dirty="0">
              <a:latin typeface="Montserrat" panose="00000500000000000000" pitchFamily="2" charset="0"/>
              <a:cs typeface="Lucida Sans Unicode"/>
            </a:endParaRPr>
          </a:p>
          <a:p>
            <a:pPr marL="12700">
              <a:lnSpc>
                <a:spcPct val="100000"/>
              </a:lnSpc>
              <a:spcBef>
                <a:spcPts val="610"/>
              </a:spcBef>
            </a:pPr>
            <a:r>
              <a:rPr sz="850" spc="-15" dirty="0">
                <a:solidFill>
                  <a:srgbClr val="7A7A79"/>
                </a:solidFill>
                <a:latin typeface="Montserrat" panose="00000500000000000000" pitchFamily="2" charset="0"/>
                <a:cs typeface="Lucida Sans Unicode"/>
              </a:rPr>
              <a:t>Restaurantes</a:t>
            </a:r>
            <a:endParaRPr sz="850" dirty="0">
              <a:latin typeface="Montserrat" panose="00000500000000000000" pitchFamily="2" charset="0"/>
              <a:cs typeface="Lucida Sans Unicode"/>
            </a:endParaRPr>
          </a:p>
          <a:p>
            <a:pPr marL="12700" marR="318770">
              <a:lnSpc>
                <a:spcPct val="172100"/>
              </a:lnSpc>
              <a:spcBef>
                <a:spcPts val="90"/>
              </a:spcBef>
            </a:pPr>
            <a:r>
              <a:rPr sz="850" spc="-10" dirty="0">
                <a:solidFill>
                  <a:srgbClr val="7A7A79"/>
                </a:solidFill>
                <a:latin typeface="Montserrat" panose="00000500000000000000" pitchFamily="2" charset="0"/>
                <a:cs typeface="Lucida Sans Unicode"/>
              </a:rPr>
              <a:t>Grandes</a:t>
            </a:r>
            <a:r>
              <a:rPr sz="850" spc="-50" dirty="0">
                <a:solidFill>
                  <a:srgbClr val="7A7A79"/>
                </a:solidFill>
                <a:latin typeface="Montserrat" panose="00000500000000000000" pitchFamily="2" charset="0"/>
                <a:cs typeface="Lucida Sans Unicode"/>
              </a:rPr>
              <a:t> </a:t>
            </a:r>
            <a:r>
              <a:rPr sz="850" spc="-15" dirty="0">
                <a:solidFill>
                  <a:srgbClr val="7A7A79"/>
                </a:solidFill>
                <a:latin typeface="Montserrat" panose="00000500000000000000" pitchFamily="2" charset="0"/>
                <a:cs typeface="Lucida Sans Unicode"/>
              </a:rPr>
              <a:t>tiendas  </a:t>
            </a:r>
            <a:r>
              <a:rPr sz="850" spc="-20" dirty="0">
                <a:solidFill>
                  <a:srgbClr val="7A7A79"/>
                </a:solidFill>
                <a:latin typeface="Montserrat" panose="00000500000000000000" pitchFamily="2" charset="0"/>
                <a:cs typeface="Lucida Sans Unicode"/>
              </a:rPr>
              <a:t>Farmacias</a:t>
            </a:r>
            <a:endParaRPr sz="850" dirty="0">
              <a:latin typeface="Montserrat" panose="00000500000000000000" pitchFamily="2" charset="0"/>
              <a:cs typeface="Lucida Sans Unicode"/>
            </a:endParaRPr>
          </a:p>
        </p:txBody>
      </p:sp>
      <p:sp>
        <p:nvSpPr>
          <p:cNvPr id="169" name="object 142">
            <a:extLst>
              <a:ext uri="{FF2B5EF4-FFF2-40B4-BE49-F238E27FC236}">
                <a16:creationId xmlns:a16="http://schemas.microsoft.com/office/drawing/2014/main" id="{20B9404D-A1B0-AFE2-5E38-6A7EE84F38DA}"/>
              </a:ext>
            </a:extLst>
          </p:cNvPr>
          <p:cNvSpPr txBox="1"/>
          <p:nvPr/>
        </p:nvSpPr>
        <p:spPr>
          <a:xfrm>
            <a:off x="7295539" y="5162766"/>
            <a:ext cx="993510" cy="574516"/>
          </a:xfrm>
          <a:prstGeom prst="rect">
            <a:avLst/>
          </a:prstGeom>
        </p:spPr>
        <p:txBody>
          <a:bodyPr vert="horz" wrap="square" lIns="0" tIns="12700" rIns="0" bIns="0" rtlCol="0">
            <a:spAutoFit/>
          </a:bodyPr>
          <a:lstStyle/>
          <a:p>
            <a:pPr marL="12700">
              <a:lnSpc>
                <a:spcPct val="100000"/>
              </a:lnSpc>
              <a:spcBef>
                <a:spcPts val="100"/>
              </a:spcBef>
            </a:pPr>
            <a:r>
              <a:rPr sz="850" spc="-15" dirty="0">
                <a:solidFill>
                  <a:srgbClr val="7A7A79"/>
                </a:solidFill>
                <a:latin typeface="Montserrat" panose="00000500000000000000" pitchFamily="2" charset="0"/>
                <a:cs typeface="Lucida Sans Unicode"/>
              </a:rPr>
              <a:t>Servicios</a:t>
            </a:r>
            <a:endParaRPr sz="850" dirty="0">
              <a:latin typeface="Montserrat" panose="00000500000000000000" pitchFamily="2" charset="0"/>
              <a:cs typeface="Lucida Sans Unicode"/>
            </a:endParaRPr>
          </a:p>
          <a:p>
            <a:pPr marL="12700" marR="5080" indent="-635">
              <a:lnSpc>
                <a:spcPts val="1780"/>
              </a:lnSpc>
              <a:spcBef>
                <a:spcPts val="15"/>
              </a:spcBef>
            </a:pPr>
            <a:r>
              <a:rPr sz="850" spc="-10" dirty="0">
                <a:solidFill>
                  <a:srgbClr val="7A7A79"/>
                </a:solidFill>
                <a:latin typeface="Montserrat" panose="00000500000000000000" pitchFamily="2" charset="0"/>
                <a:cs typeface="Lucida Sans Unicode"/>
              </a:rPr>
              <a:t>Supermercados  </a:t>
            </a:r>
            <a:r>
              <a:rPr sz="850" spc="-15" dirty="0">
                <a:solidFill>
                  <a:srgbClr val="7A7A79"/>
                </a:solidFill>
                <a:latin typeface="Montserrat" panose="00000500000000000000" pitchFamily="2" charset="0"/>
                <a:cs typeface="Lucida Sans Unicode"/>
              </a:rPr>
              <a:t>Entretención</a:t>
            </a:r>
            <a:endParaRPr sz="850" dirty="0">
              <a:latin typeface="Montserrat" panose="00000500000000000000" pitchFamily="2" charset="0"/>
              <a:cs typeface="Lucida Sans Unicode"/>
            </a:endParaRPr>
          </a:p>
        </p:txBody>
      </p:sp>
      <p:pic>
        <p:nvPicPr>
          <p:cNvPr id="170" name="object 143">
            <a:extLst>
              <a:ext uri="{FF2B5EF4-FFF2-40B4-BE49-F238E27FC236}">
                <a16:creationId xmlns:a16="http://schemas.microsoft.com/office/drawing/2014/main" id="{74474688-A449-D192-A564-B2B6AC877845}"/>
              </a:ext>
            </a:extLst>
          </p:cNvPr>
          <p:cNvPicPr/>
          <p:nvPr/>
        </p:nvPicPr>
        <p:blipFill>
          <a:blip r:embed="rId4" cstate="print"/>
          <a:stretch>
            <a:fillRect/>
          </a:stretch>
        </p:blipFill>
        <p:spPr>
          <a:xfrm>
            <a:off x="5283934" y="5186499"/>
            <a:ext cx="124808" cy="124808"/>
          </a:xfrm>
          <a:prstGeom prst="rect">
            <a:avLst/>
          </a:prstGeom>
        </p:spPr>
      </p:pic>
      <p:sp>
        <p:nvSpPr>
          <p:cNvPr id="178" name="object 151">
            <a:extLst>
              <a:ext uri="{FF2B5EF4-FFF2-40B4-BE49-F238E27FC236}">
                <a16:creationId xmlns:a16="http://schemas.microsoft.com/office/drawing/2014/main" id="{F33AE9CD-0164-52C9-B7F9-8FC9C97518B5}"/>
              </a:ext>
            </a:extLst>
          </p:cNvPr>
          <p:cNvSpPr/>
          <p:nvPr/>
        </p:nvSpPr>
        <p:spPr>
          <a:xfrm>
            <a:off x="9839575" y="4702684"/>
            <a:ext cx="140033" cy="241935"/>
          </a:xfrm>
          <a:custGeom>
            <a:avLst/>
            <a:gdLst/>
            <a:ahLst/>
            <a:cxnLst/>
            <a:rect l="l" t="t" r="r" b="b"/>
            <a:pathLst>
              <a:path w="133984" h="241935">
                <a:moveTo>
                  <a:pt x="133527" y="0"/>
                </a:moveTo>
                <a:lnTo>
                  <a:pt x="0" y="0"/>
                </a:lnTo>
                <a:lnTo>
                  <a:pt x="0" y="241846"/>
                </a:lnTo>
                <a:lnTo>
                  <a:pt x="133527" y="241846"/>
                </a:lnTo>
                <a:lnTo>
                  <a:pt x="133527" y="0"/>
                </a:lnTo>
                <a:close/>
              </a:path>
            </a:pathLst>
          </a:custGeom>
          <a:solidFill>
            <a:srgbClr val="FF5B5B"/>
          </a:solidFill>
        </p:spPr>
        <p:txBody>
          <a:bodyPr wrap="square" lIns="0" tIns="0" rIns="0" bIns="0" rtlCol="0"/>
          <a:lstStyle/>
          <a:p>
            <a:endParaRPr/>
          </a:p>
        </p:txBody>
      </p:sp>
      <p:sp>
        <p:nvSpPr>
          <p:cNvPr id="179" name="object 152">
            <a:extLst>
              <a:ext uri="{FF2B5EF4-FFF2-40B4-BE49-F238E27FC236}">
                <a16:creationId xmlns:a16="http://schemas.microsoft.com/office/drawing/2014/main" id="{40F3B88D-3585-384B-A0C8-F53D3947D60F}"/>
              </a:ext>
            </a:extLst>
          </p:cNvPr>
          <p:cNvSpPr/>
          <p:nvPr/>
        </p:nvSpPr>
        <p:spPr>
          <a:xfrm>
            <a:off x="9979151" y="4702684"/>
            <a:ext cx="139065" cy="241935"/>
          </a:xfrm>
          <a:custGeom>
            <a:avLst/>
            <a:gdLst/>
            <a:ahLst/>
            <a:cxnLst/>
            <a:rect l="l" t="t" r="r" b="b"/>
            <a:pathLst>
              <a:path w="139065" h="241935">
                <a:moveTo>
                  <a:pt x="138925" y="0"/>
                </a:moveTo>
                <a:lnTo>
                  <a:pt x="0" y="0"/>
                </a:lnTo>
                <a:lnTo>
                  <a:pt x="0" y="241846"/>
                </a:lnTo>
                <a:lnTo>
                  <a:pt x="138925" y="241846"/>
                </a:lnTo>
                <a:lnTo>
                  <a:pt x="138925" y="0"/>
                </a:lnTo>
                <a:close/>
              </a:path>
            </a:pathLst>
          </a:custGeom>
          <a:solidFill>
            <a:srgbClr val="FF9F9F"/>
          </a:solidFill>
        </p:spPr>
        <p:txBody>
          <a:bodyPr wrap="square" lIns="0" tIns="0" rIns="0" bIns="0" rtlCol="0"/>
          <a:lstStyle/>
          <a:p>
            <a:endParaRPr/>
          </a:p>
        </p:txBody>
      </p:sp>
      <p:sp>
        <p:nvSpPr>
          <p:cNvPr id="180" name="object 153">
            <a:extLst>
              <a:ext uri="{FF2B5EF4-FFF2-40B4-BE49-F238E27FC236}">
                <a16:creationId xmlns:a16="http://schemas.microsoft.com/office/drawing/2014/main" id="{4683B90C-EFAC-B53B-1EB0-9204F3612385}"/>
              </a:ext>
            </a:extLst>
          </p:cNvPr>
          <p:cNvSpPr/>
          <p:nvPr/>
        </p:nvSpPr>
        <p:spPr>
          <a:xfrm>
            <a:off x="9209506" y="4702684"/>
            <a:ext cx="234950" cy="241935"/>
          </a:xfrm>
          <a:custGeom>
            <a:avLst/>
            <a:gdLst/>
            <a:ahLst/>
            <a:cxnLst/>
            <a:rect l="l" t="t" r="r" b="b"/>
            <a:pathLst>
              <a:path w="234950" h="241935">
                <a:moveTo>
                  <a:pt x="234442" y="0"/>
                </a:moveTo>
                <a:lnTo>
                  <a:pt x="0" y="0"/>
                </a:lnTo>
                <a:lnTo>
                  <a:pt x="0" y="241846"/>
                </a:lnTo>
                <a:lnTo>
                  <a:pt x="234442" y="241846"/>
                </a:lnTo>
                <a:lnTo>
                  <a:pt x="234442" y="0"/>
                </a:lnTo>
                <a:close/>
              </a:path>
            </a:pathLst>
          </a:custGeom>
          <a:solidFill>
            <a:srgbClr val="D42A2A"/>
          </a:solidFill>
        </p:spPr>
        <p:txBody>
          <a:bodyPr wrap="square" lIns="0" tIns="0" rIns="0" bIns="0" rtlCol="0"/>
          <a:lstStyle/>
          <a:p>
            <a:endParaRPr/>
          </a:p>
        </p:txBody>
      </p:sp>
      <p:sp>
        <p:nvSpPr>
          <p:cNvPr id="181" name="object 154">
            <a:extLst>
              <a:ext uri="{FF2B5EF4-FFF2-40B4-BE49-F238E27FC236}">
                <a16:creationId xmlns:a16="http://schemas.microsoft.com/office/drawing/2014/main" id="{FEA3AD74-3EB0-7DB4-532C-0F88CB302556}"/>
              </a:ext>
            </a:extLst>
          </p:cNvPr>
          <p:cNvSpPr/>
          <p:nvPr/>
        </p:nvSpPr>
        <p:spPr>
          <a:xfrm>
            <a:off x="8645677" y="4702684"/>
            <a:ext cx="563880" cy="241935"/>
          </a:xfrm>
          <a:custGeom>
            <a:avLst/>
            <a:gdLst/>
            <a:ahLst/>
            <a:cxnLst/>
            <a:rect l="l" t="t" r="r" b="b"/>
            <a:pathLst>
              <a:path w="563879" h="241935">
                <a:moveTo>
                  <a:pt x="0" y="241846"/>
                </a:moveTo>
                <a:lnTo>
                  <a:pt x="563829" y="241846"/>
                </a:lnTo>
                <a:lnTo>
                  <a:pt x="563829" y="0"/>
                </a:lnTo>
                <a:lnTo>
                  <a:pt x="0" y="0"/>
                </a:lnTo>
                <a:lnTo>
                  <a:pt x="0" y="241846"/>
                </a:lnTo>
                <a:close/>
              </a:path>
            </a:pathLst>
          </a:custGeom>
          <a:solidFill>
            <a:srgbClr val="C00000"/>
          </a:solidFill>
        </p:spPr>
        <p:txBody>
          <a:bodyPr wrap="square" lIns="0" tIns="0" rIns="0" bIns="0" rtlCol="0"/>
          <a:lstStyle/>
          <a:p>
            <a:endParaRPr/>
          </a:p>
        </p:txBody>
      </p:sp>
      <p:sp>
        <p:nvSpPr>
          <p:cNvPr id="182" name="object 155">
            <a:extLst>
              <a:ext uri="{FF2B5EF4-FFF2-40B4-BE49-F238E27FC236}">
                <a16:creationId xmlns:a16="http://schemas.microsoft.com/office/drawing/2014/main" id="{A45958DD-F000-3C7C-57FB-D01900A975FE}"/>
              </a:ext>
            </a:extLst>
          </p:cNvPr>
          <p:cNvSpPr/>
          <p:nvPr/>
        </p:nvSpPr>
        <p:spPr>
          <a:xfrm>
            <a:off x="9443948" y="4702684"/>
            <a:ext cx="226695" cy="241935"/>
          </a:xfrm>
          <a:custGeom>
            <a:avLst/>
            <a:gdLst/>
            <a:ahLst/>
            <a:cxnLst/>
            <a:rect l="l" t="t" r="r" b="b"/>
            <a:pathLst>
              <a:path w="226695" h="241935">
                <a:moveTo>
                  <a:pt x="226123" y="0"/>
                </a:moveTo>
                <a:lnTo>
                  <a:pt x="0" y="0"/>
                </a:lnTo>
                <a:lnTo>
                  <a:pt x="0" y="241846"/>
                </a:lnTo>
                <a:lnTo>
                  <a:pt x="226123" y="241846"/>
                </a:lnTo>
                <a:lnTo>
                  <a:pt x="226123" y="0"/>
                </a:lnTo>
                <a:close/>
              </a:path>
            </a:pathLst>
          </a:custGeom>
          <a:solidFill>
            <a:srgbClr val="FF0000"/>
          </a:solidFill>
        </p:spPr>
        <p:txBody>
          <a:bodyPr wrap="square" lIns="0" tIns="0" rIns="0" bIns="0" rtlCol="0"/>
          <a:lstStyle/>
          <a:p>
            <a:endParaRPr/>
          </a:p>
        </p:txBody>
      </p:sp>
      <p:sp>
        <p:nvSpPr>
          <p:cNvPr id="183" name="object 156">
            <a:extLst>
              <a:ext uri="{FF2B5EF4-FFF2-40B4-BE49-F238E27FC236}">
                <a16:creationId xmlns:a16="http://schemas.microsoft.com/office/drawing/2014/main" id="{3FDC97CA-DF20-E766-266B-42A4BE2F8F46}"/>
              </a:ext>
            </a:extLst>
          </p:cNvPr>
          <p:cNvSpPr/>
          <p:nvPr/>
        </p:nvSpPr>
        <p:spPr>
          <a:xfrm>
            <a:off x="9665585" y="4702687"/>
            <a:ext cx="173990" cy="241935"/>
          </a:xfrm>
          <a:custGeom>
            <a:avLst/>
            <a:gdLst/>
            <a:ahLst/>
            <a:cxnLst/>
            <a:rect l="l" t="t" r="r" b="b"/>
            <a:pathLst>
              <a:path w="173990" h="241935">
                <a:moveTo>
                  <a:pt x="173939" y="0"/>
                </a:moveTo>
                <a:lnTo>
                  <a:pt x="0" y="0"/>
                </a:lnTo>
                <a:lnTo>
                  <a:pt x="0" y="241846"/>
                </a:lnTo>
                <a:lnTo>
                  <a:pt x="173939" y="241846"/>
                </a:lnTo>
                <a:lnTo>
                  <a:pt x="173939" y="0"/>
                </a:lnTo>
                <a:close/>
              </a:path>
            </a:pathLst>
          </a:custGeom>
          <a:solidFill>
            <a:srgbClr val="FF3F3F"/>
          </a:solidFill>
        </p:spPr>
        <p:txBody>
          <a:bodyPr wrap="square" lIns="0" tIns="0" rIns="0" bIns="0" rtlCol="0"/>
          <a:lstStyle/>
          <a:p>
            <a:endParaRPr/>
          </a:p>
        </p:txBody>
      </p:sp>
      <p:sp>
        <p:nvSpPr>
          <p:cNvPr id="184" name="object 157">
            <a:extLst>
              <a:ext uri="{FF2B5EF4-FFF2-40B4-BE49-F238E27FC236}">
                <a16:creationId xmlns:a16="http://schemas.microsoft.com/office/drawing/2014/main" id="{2223C87C-96CB-2AC1-D67A-5876B3900170}"/>
              </a:ext>
            </a:extLst>
          </p:cNvPr>
          <p:cNvSpPr/>
          <p:nvPr/>
        </p:nvSpPr>
        <p:spPr>
          <a:xfrm>
            <a:off x="5283339" y="4702659"/>
            <a:ext cx="3362960" cy="241935"/>
          </a:xfrm>
          <a:custGeom>
            <a:avLst/>
            <a:gdLst/>
            <a:ahLst/>
            <a:cxnLst/>
            <a:rect l="l" t="t" r="r" b="b"/>
            <a:pathLst>
              <a:path w="3362959" h="241935">
                <a:moveTo>
                  <a:pt x="3362337" y="0"/>
                </a:moveTo>
                <a:lnTo>
                  <a:pt x="0" y="0"/>
                </a:lnTo>
                <a:lnTo>
                  <a:pt x="0" y="241871"/>
                </a:lnTo>
                <a:lnTo>
                  <a:pt x="3362337" y="241871"/>
                </a:lnTo>
                <a:lnTo>
                  <a:pt x="3362337" y="0"/>
                </a:lnTo>
                <a:close/>
              </a:path>
            </a:pathLst>
          </a:custGeom>
          <a:solidFill>
            <a:srgbClr val="BEBDBD"/>
          </a:solidFill>
        </p:spPr>
        <p:txBody>
          <a:bodyPr wrap="square" lIns="0" tIns="0" rIns="0" bIns="0" rtlCol="0"/>
          <a:lstStyle/>
          <a:p>
            <a:endParaRPr/>
          </a:p>
        </p:txBody>
      </p:sp>
      <p:sp>
        <p:nvSpPr>
          <p:cNvPr id="185" name="object 158">
            <a:extLst>
              <a:ext uri="{FF2B5EF4-FFF2-40B4-BE49-F238E27FC236}">
                <a16:creationId xmlns:a16="http://schemas.microsoft.com/office/drawing/2014/main" id="{46D3B5F5-D5C6-65DF-4C5B-48525E271C93}"/>
              </a:ext>
            </a:extLst>
          </p:cNvPr>
          <p:cNvSpPr txBox="1"/>
          <p:nvPr/>
        </p:nvSpPr>
        <p:spPr>
          <a:xfrm>
            <a:off x="5233138" y="360258"/>
            <a:ext cx="4848860" cy="419282"/>
          </a:xfrm>
          <a:prstGeom prst="rect">
            <a:avLst/>
          </a:prstGeom>
          <a:noFill/>
          <a:ln>
            <a:noFill/>
          </a:ln>
        </p:spPr>
        <p:txBody>
          <a:bodyPr vert="horz" wrap="square" lIns="0" tIns="12700" rIns="0" bIns="0" rtlCol="0">
            <a:spAutoFit/>
          </a:bodyPr>
          <a:lstStyle/>
          <a:p>
            <a:pPr marL="12700" marR="5080">
              <a:lnSpc>
                <a:spcPct val="113700"/>
              </a:lnSpc>
              <a:spcBef>
                <a:spcPts val="100"/>
              </a:spcBef>
            </a:pPr>
            <a:r>
              <a:rPr sz="1200" b="1" spc="-15" dirty="0">
                <a:solidFill>
                  <a:schemeClr val="bg1"/>
                </a:solidFill>
                <a:latin typeface="Montserrat" panose="00000500000000000000" pitchFamily="2" charset="0"/>
                <a:cs typeface="Arial"/>
              </a:rPr>
              <a:t>Este</a:t>
            </a:r>
            <a:r>
              <a:rPr sz="1200" b="1" spc="110" dirty="0">
                <a:solidFill>
                  <a:schemeClr val="bg1"/>
                </a:solidFill>
                <a:latin typeface="Montserrat" panose="00000500000000000000" pitchFamily="2" charset="0"/>
                <a:cs typeface="Arial"/>
              </a:rPr>
              <a:t> </a:t>
            </a:r>
            <a:r>
              <a:rPr sz="1200" b="1" spc="35" dirty="0">
                <a:solidFill>
                  <a:schemeClr val="bg1"/>
                </a:solidFill>
                <a:latin typeface="Montserrat" panose="00000500000000000000" pitchFamily="2" charset="0"/>
                <a:cs typeface="Arial"/>
              </a:rPr>
              <a:t>centro</a:t>
            </a:r>
            <a:r>
              <a:rPr sz="1200" b="1" spc="110" dirty="0">
                <a:solidFill>
                  <a:schemeClr val="bg1"/>
                </a:solidFill>
                <a:latin typeface="Montserrat" panose="00000500000000000000" pitchFamily="2" charset="0"/>
                <a:cs typeface="Arial"/>
              </a:rPr>
              <a:t> </a:t>
            </a:r>
            <a:r>
              <a:rPr sz="1200" b="1" spc="20" dirty="0">
                <a:solidFill>
                  <a:schemeClr val="bg1"/>
                </a:solidFill>
                <a:latin typeface="Montserrat" panose="00000500000000000000" pitchFamily="2" charset="0"/>
                <a:cs typeface="Arial"/>
              </a:rPr>
              <a:t>comercial</a:t>
            </a:r>
            <a:r>
              <a:rPr sz="1200" b="1" spc="110" dirty="0">
                <a:solidFill>
                  <a:schemeClr val="bg1"/>
                </a:solidFill>
                <a:latin typeface="Montserrat" panose="00000500000000000000" pitchFamily="2" charset="0"/>
                <a:cs typeface="Arial"/>
              </a:rPr>
              <a:t> </a:t>
            </a:r>
            <a:r>
              <a:rPr sz="1200" b="1" spc="45" dirty="0">
                <a:solidFill>
                  <a:schemeClr val="bg1"/>
                </a:solidFill>
                <a:latin typeface="Montserrat" panose="00000500000000000000" pitchFamily="2" charset="0"/>
                <a:cs typeface="Arial"/>
              </a:rPr>
              <a:t>tendría</a:t>
            </a:r>
            <a:r>
              <a:rPr sz="1200" b="1" spc="110" dirty="0">
                <a:solidFill>
                  <a:schemeClr val="bg1"/>
                </a:solidFill>
                <a:latin typeface="Montserrat" panose="00000500000000000000" pitchFamily="2" charset="0"/>
                <a:cs typeface="Arial"/>
              </a:rPr>
              <a:t> </a:t>
            </a:r>
            <a:r>
              <a:rPr sz="1200" b="1" spc="40" dirty="0">
                <a:solidFill>
                  <a:schemeClr val="bg1"/>
                </a:solidFill>
                <a:latin typeface="Montserrat" panose="00000500000000000000" pitchFamily="2" charset="0"/>
                <a:cs typeface="Arial"/>
              </a:rPr>
              <a:t>en</a:t>
            </a:r>
            <a:r>
              <a:rPr sz="1200" b="1" spc="110" dirty="0">
                <a:solidFill>
                  <a:schemeClr val="bg1"/>
                </a:solidFill>
                <a:latin typeface="Montserrat" panose="00000500000000000000" pitchFamily="2" charset="0"/>
                <a:cs typeface="Arial"/>
              </a:rPr>
              <a:t> </a:t>
            </a:r>
            <a:r>
              <a:rPr sz="1200" b="1" spc="35" dirty="0">
                <a:solidFill>
                  <a:schemeClr val="bg1"/>
                </a:solidFill>
                <a:latin typeface="Montserrat" panose="00000500000000000000" pitchFamily="2" charset="0"/>
                <a:cs typeface="Arial"/>
              </a:rPr>
              <a:t>promedio</a:t>
            </a:r>
            <a:r>
              <a:rPr sz="1200" b="1" spc="110" dirty="0">
                <a:solidFill>
                  <a:schemeClr val="bg1"/>
                </a:solidFill>
                <a:latin typeface="Montserrat" panose="00000500000000000000" pitchFamily="2" charset="0"/>
                <a:cs typeface="Arial"/>
              </a:rPr>
              <a:t> </a:t>
            </a:r>
            <a:r>
              <a:rPr sz="1200" b="1" spc="35" dirty="0">
                <a:solidFill>
                  <a:schemeClr val="bg1"/>
                </a:solidFill>
                <a:latin typeface="Montserrat" panose="00000500000000000000" pitchFamily="2" charset="0"/>
                <a:cs typeface="Arial"/>
              </a:rPr>
              <a:t>la</a:t>
            </a:r>
            <a:r>
              <a:rPr sz="1200" b="1" spc="110" dirty="0">
                <a:solidFill>
                  <a:schemeClr val="bg1"/>
                </a:solidFill>
                <a:latin typeface="Montserrat" panose="00000500000000000000" pitchFamily="2" charset="0"/>
                <a:cs typeface="Arial"/>
              </a:rPr>
              <a:t> </a:t>
            </a:r>
            <a:r>
              <a:rPr sz="1200" b="1" spc="20" dirty="0">
                <a:solidFill>
                  <a:schemeClr val="bg1"/>
                </a:solidFill>
                <a:latin typeface="Montserrat" panose="00000500000000000000" pitchFamily="2" charset="0"/>
                <a:cs typeface="Arial"/>
              </a:rPr>
              <a:t>siguiente</a:t>
            </a:r>
            <a:r>
              <a:rPr sz="1200" b="1" spc="110" dirty="0">
                <a:solidFill>
                  <a:schemeClr val="bg1"/>
                </a:solidFill>
                <a:latin typeface="Montserrat" panose="00000500000000000000" pitchFamily="2" charset="0"/>
                <a:cs typeface="Arial"/>
              </a:rPr>
              <a:t> </a:t>
            </a:r>
            <a:r>
              <a:rPr sz="1200" b="1" spc="25" dirty="0">
                <a:solidFill>
                  <a:schemeClr val="bg1"/>
                </a:solidFill>
                <a:latin typeface="Montserrat" panose="00000500000000000000" pitchFamily="2" charset="0"/>
                <a:cs typeface="Arial"/>
              </a:rPr>
              <a:t>distribución </a:t>
            </a:r>
            <a:r>
              <a:rPr sz="1200" b="1" spc="-290" dirty="0">
                <a:solidFill>
                  <a:schemeClr val="bg1"/>
                </a:solidFill>
                <a:latin typeface="Montserrat" panose="00000500000000000000" pitchFamily="2" charset="0"/>
                <a:cs typeface="Arial"/>
              </a:rPr>
              <a:t> </a:t>
            </a:r>
            <a:r>
              <a:rPr sz="1200" b="1" spc="30" dirty="0">
                <a:solidFill>
                  <a:schemeClr val="bg1"/>
                </a:solidFill>
                <a:latin typeface="Montserrat" panose="00000500000000000000" pitchFamily="2" charset="0"/>
                <a:cs typeface="Arial"/>
              </a:rPr>
              <a:t>de</a:t>
            </a:r>
            <a:r>
              <a:rPr sz="1200" b="1" spc="-25" dirty="0">
                <a:solidFill>
                  <a:schemeClr val="bg1"/>
                </a:solidFill>
                <a:latin typeface="Montserrat" panose="00000500000000000000" pitchFamily="2" charset="0"/>
                <a:cs typeface="Arial"/>
              </a:rPr>
              <a:t> </a:t>
            </a:r>
            <a:r>
              <a:rPr sz="1200" b="1" spc="25" dirty="0">
                <a:solidFill>
                  <a:schemeClr val="bg1"/>
                </a:solidFill>
                <a:latin typeface="Montserrat" panose="00000500000000000000" pitchFamily="2" charset="0"/>
                <a:cs typeface="Arial"/>
              </a:rPr>
              <a:t>tiendas,</a:t>
            </a:r>
            <a:r>
              <a:rPr sz="1200" b="1" spc="-20" dirty="0">
                <a:solidFill>
                  <a:schemeClr val="bg1"/>
                </a:solidFill>
                <a:latin typeface="Montserrat" panose="00000500000000000000" pitchFamily="2" charset="0"/>
                <a:cs typeface="Arial"/>
              </a:rPr>
              <a:t> </a:t>
            </a:r>
            <a:r>
              <a:rPr sz="1200" b="1" dirty="0">
                <a:solidFill>
                  <a:schemeClr val="bg1"/>
                </a:solidFill>
                <a:latin typeface="Montserrat" panose="00000500000000000000" pitchFamily="2" charset="0"/>
                <a:cs typeface="Arial"/>
              </a:rPr>
              <a:t>según</a:t>
            </a:r>
            <a:r>
              <a:rPr sz="1200" b="1" spc="-20" dirty="0">
                <a:solidFill>
                  <a:schemeClr val="bg1"/>
                </a:solidFill>
                <a:latin typeface="Montserrat" panose="00000500000000000000" pitchFamily="2" charset="0"/>
                <a:cs typeface="Arial"/>
              </a:rPr>
              <a:t> </a:t>
            </a:r>
            <a:r>
              <a:rPr sz="1200" b="1" spc="30" dirty="0">
                <a:solidFill>
                  <a:schemeClr val="bg1"/>
                </a:solidFill>
                <a:latin typeface="Montserrat" panose="00000500000000000000" pitchFamily="2" charset="0"/>
                <a:cs typeface="Arial"/>
              </a:rPr>
              <a:t>el</a:t>
            </a:r>
            <a:r>
              <a:rPr sz="1200" b="1" spc="-20" dirty="0">
                <a:solidFill>
                  <a:schemeClr val="bg1"/>
                </a:solidFill>
                <a:latin typeface="Montserrat" panose="00000500000000000000" pitchFamily="2" charset="0"/>
                <a:cs typeface="Arial"/>
              </a:rPr>
              <a:t> </a:t>
            </a:r>
            <a:r>
              <a:rPr sz="1200" b="1" spc="40" dirty="0">
                <a:solidFill>
                  <a:schemeClr val="bg1"/>
                </a:solidFill>
                <a:latin typeface="Montserrat" panose="00000500000000000000" pitchFamily="2" charset="0"/>
                <a:cs typeface="Arial"/>
              </a:rPr>
              <a:t>rubro</a:t>
            </a:r>
            <a:r>
              <a:rPr sz="1200" b="1" spc="-20" dirty="0">
                <a:solidFill>
                  <a:schemeClr val="bg1"/>
                </a:solidFill>
                <a:latin typeface="Montserrat" panose="00000500000000000000" pitchFamily="2" charset="0"/>
                <a:cs typeface="Arial"/>
              </a:rPr>
              <a:t> </a:t>
            </a:r>
            <a:r>
              <a:rPr sz="1200" b="1" spc="30" dirty="0">
                <a:solidFill>
                  <a:schemeClr val="bg1"/>
                </a:solidFill>
                <a:latin typeface="Montserrat" panose="00000500000000000000" pitchFamily="2" charset="0"/>
                <a:cs typeface="Arial"/>
              </a:rPr>
              <a:t>de</a:t>
            </a:r>
            <a:r>
              <a:rPr sz="1200" b="1" spc="-20" dirty="0">
                <a:solidFill>
                  <a:schemeClr val="bg1"/>
                </a:solidFill>
                <a:latin typeface="Montserrat" panose="00000500000000000000" pitchFamily="2" charset="0"/>
                <a:cs typeface="Arial"/>
              </a:rPr>
              <a:t> </a:t>
            </a:r>
            <a:r>
              <a:rPr sz="1200" b="1" spc="15" dirty="0">
                <a:solidFill>
                  <a:schemeClr val="bg1"/>
                </a:solidFill>
                <a:latin typeface="Montserrat" panose="00000500000000000000" pitchFamily="2" charset="0"/>
                <a:cs typeface="Arial"/>
              </a:rPr>
              <a:t>cada</a:t>
            </a:r>
            <a:r>
              <a:rPr sz="1200" b="1" spc="-20" dirty="0">
                <a:solidFill>
                  <a:schemeClr val="bg1"/>
                </a:solidFill>
                <a:latin typeface="Montserrat" panose="00000500000000000000" pitchFamily="2" charset="0"/>
                <a:cs typeface="Arial"/>
              </a:rPr>
              <a:t> </a:t>
            </a:r>
            <a:r>
              <a:rPr sz="1200" b="1" spc="20" dirty="0">
                <a:solidFill>
                  <a:schemeClr val="bg1"/>
                </a:solidFill>
                <a:latin typeface="Montserrat" panose="00000500000000000000" pitchFamily="2" charset="0"/>
                <a:cs typeface="Arial"/>
              </a:rPr>
              <a:t>una:</a:t>
            </a:r>
            <a:endParaRPr sz="1200" b="1" dirty="0">
              <a:solidFill>
                <a:schemeClr val="bg1"/>
              </a:solidFill>
              <a:latin typeface="Montserrat" panose="00000500000000000000" pitchFamily="2" charset="0"/>
              <a:cs typeface="Arial"/>
            </a:endParaRPr>
          </a:p>
        </p:txBody>
      </p:sp>
      <p:sp>
        <p:nvSpPr>
          <p:cNvPr id="186" name="object 159">
            <a:extLst>
              <a:ext uri="{FF2B5EF4-FFF2-40B4-BE49-F238E27FC236}">
                <a16:creationId xmlns:a16="http://schemas.microsoft.com/office/drawing/2014/main" id="{19FCD241-096D-8D1A-2CF7-8465D1AAC724}"/>
              </a:ext>
            </a:extLst>
          </p:cNvPr>
          <p:cNvSpPr txBox="1"/>
          <p:nvPr/>
        </p:nvSpPr>
        <p:spPr>
          <a:xfrm>
            <a:off x="5207161" y="3412168"/>
            <a:ext cx="4863465" cy="535940"/>
          </a:xfrm>
          <a:prstGeom prst="rect">
            <a:avLst/>
          </a:prstGeom>
        </p:spPr>
        <p:txBody>
          <a:bodyPr vert="horz" wrap="square" lIns="0" tIns="8890" rIns="0" bIns="0" rtlCol="0">
            <a:spAutoFit/>
          </a:bodyPr>
          <a:lstStyle/>
          <a:p>
            <a:pPr marL="12700" marR="5080" algn="just">
              <a:lnSpc>
                <a:spcPct val="102299"/>
              </a:lnSpc>
              <a:spcBef>
                <a:spcPts val="70"/>
              </a:spcBef>
            </a:pPr>
            <a:r>
              <a:rPr sz="1100" spc="-30" dirty="0">
                <a:latin typeface="Montserrat" panose="00000500000000000000" pitchFamily="2" charset="0"/>
                <a:cs typeface="Lucida Sans Unicode"/>
              </a:rPr>
              <a:t>Además,</a:t>
            </a:r>
            <a:r>
              <a:rPr sz="1100" spc="-25" dirty="0">
                <a:latin typeface="Montserrat" panose="00000500000000000000" pitchFamily="2" charset="0"/>
                <a:cs typeface="Lucida Sans Unicode"/>
              </a:rPr>
              <a:t> </a:t>
            </a:r>
            <a:r>
              <a:rPr sz="1100" spc="-20" dirty="0">
                <a:latin typeface="Montserrat" panose="00000500000000000000" pitchFamily="2" charset="0"/>
                <a:cs typeface="Lucida Sans Unicode"/>
              </a:rPr>
              <a:t>considerando</a:t>
            </a:r>
            <a:r>
              <a:rPr sz="1100" spc="-15" dirty="0">
                <a:latin typeface="Montserrat" panose="00000500000000000000" pitchFamily="2" charset="0"/>
                <a:cs typeface="Lucida Sans Unicode"/>
              </a:rPr>
              <a:t> </a:t>
            </a:r>
            <a:r>
              <a:rPr sz="1100" spc="-30" dirty="0">
                <a:latin typeface="Montserrat" panose="00000500000000000000" pitchFamily="2" charset="0"/>
                <a:cs typeface="Lucida Sans Unicode"/>
              </a:rPr>
              <a:t>los</a:t>
            </a:r>
            <a:r>
              <a:rPr sz="1100" spc="-25" dirty="0">
                <a:latin typeface="Montserrat" panose="00000500000000000000" pitchFamily="2" charset="0"/>
                <a:cs typeface="Lucida Sans Unicode"/>
              </a:rPr>
              <a:t> </a:t>
            </a:r>
            <a:r>
              <a:rPr sz="1100" spc="-30" dirty="0">
                <a:latin typeface="Montserrat" panose="00000500000000000000" pitchFamily="2" charset="0"/>
                <a:cs typeface="Lucida Sans Unicode"/>
              </a:rPr>
              <a:t>análisis</a:t>
            </a:r>
            <a:r>
              <a:rPr sz="1100" spc="-25" dirty="0">
                <a:latin typeface="Montserrat" panose="00000500000000000000" pitchFamily="2" charset="0"/>
                <a:cs typeface="Lucida Sans Unicode"/>
              </a:rPr>
              <a:t> anteriores,</a:t>
            </a:r>
            <a:r>
              <a:rPr sz="1100" spc="-20" dirty="0">
                <a:latin typeface="Montserrat" panose="00000500000000000000" pitchFamily="2" charset="0"/>
                <a:cs typeface="Lucida Sans Unicode"/>
              </a:rPr>
              <a:t> este</a:t>
            </a:r>
            <a:r>
              <a:rPr sz="1100" spc="-15" dirty="0">
                <a:latin typeface="Montserrat" panose="00000500000000000000" pitchFamily="2" charset="0"/>
                <a:cs typeface="Lucida Sans Unicode"/>
              </a:rPr>
              <a:t> </a:t>
            </a:r>
            <a:r>
              <a:rPr sz="1100" spc="-20" dirty="0">
                <a:latin typeface="Montserrat" panose="00000500000000000000" pitchFamily="2" charset="0"/>
                <a:cs typeface="Lucida Sans Unicode"/>
              </a:rPr>
              <a:t>centro</a:t>
            </a:r>
            <a:r>
              <a:rPr sz="1100" spc="-15" dirty="0">
                <a:latin typeface="Montserrat" panose="00000500000000000000" pitchFamily="2" charset="0"/>
                <a:cs typeface="Lucida Sans Unicode"/>
              </a:rPr>
              <a:t> </a:t>
            </a:r>
            <a:r>
              <a:rPr sz="1100" spc="-25" dirty="0">
                <a:latin typeface="Montserrat" panose="00000500000000000000" pitchFamily="2" charset="0"/>
                <a:cs typeface="Lucida Sans Unicode"/>
              </a:rPr>
              <a:t>comercial </a:t>
            </a:r>
            <a:r>
              <a:rPr sz="1100" spc="-20" dirty="0">
                <a:latin typeface="Montserrat" panose="00000500000000000000" pitchFamily="2" charset="0"/>
                <a:cs typeface="Lucida Sans Unicode"/>
              </a:rPr>
              <a:t> tendría </a:t>
            </a:r>
            <a:r>
              <a:rPr sz="1100" spc="-25" dirty="0">
                <a:latin typeface="Montserrat" panose="00000500000000000000" pitchFamily="2" charset="0"/>
                <a:cs typeface="Lucida Sans Unicode"/>
              </a:rPr>
              <a:t>estacionamientos y </a:t>
            </a:r>
            <a:r>
              <a:rPr sz="1100" spc="-15" dirty="0">
                <a:latin typeface="Montserrat" panose="00000500000000000000" pitchFamily="2" charset="0"/>
                <a:cs typeface="Lucida Sans Unicode"/>
              </a:rPr>
              <a:t>muy </a:t>
            </a:r>
            <a:r>
              <a:rPr sz="1100" spc="-10" dirty="0">
                <a:latin typeface="Montserrat" panose="00000500000000000000" pitchFamily="2" charset="0"/>
                <a:cs typeface="Lucida Sans Unicode"/>
              </a:rPr>
              <a:t>probablemente un </a:t>
            </a:r>
            <a:r>
              <a:rPr sz="1100" spc="-40" dirty="0">
                <a:latin typeface="Montserrat" panose="00000500000000000000" pitchFamily="2" charset="0"/>
                <a:cs typeface="Lucida Sans Unicode"/>
              </a:rPr>
              <a:t>cine, </a:t>
            </a:r>
            <a:r>
              <a:rPr sz="1100" spc="-25" dirty="0">
                <a:latin typeface="Montserrat" panose="00000500000000000000" pitchFamily="2" charset="0"/>
                <a:cs typeface="Lucida Sans Unicode"/>
              </a:rPr>
              <a:t>junto </a:t>
            </a:r>
            <a:r>
              <a:rPr sz="1100" dirty="0">
                <a:latin typeface="Montserrat" panose="00000500000000000000" pitchFamily="2" charset="0"/>
                <a:cs typeface="Lucida Sans Unicode"/>
              </a:rPr>
              <a:t>a </a:t>
            </a:r>
            <a:r>
              <a:rPr sz="1100" spc="-30" dirty="0">
                <a:latin typeface="Montserrat" panose="00000500000000000000" pitchFamily="2" charset="0"/>
                <a:cs typeface="Lucida Sans Unicode"/>
              </a:rPr>
              <a:t>espacios </a:t>
            </a:r>
            <a:r>
              <a:rPr sz="1100" spc="-25" dirty="0">
                <a:latin typeface="Montserrat" panose="00000500000000000000" pitchFamily="2" charset="0"/>
                <a:cs typeface="Lucida Sans Unicode"/>
              </a:rPr>
              <a:t> </a:t>
            </a:r>
            <a:r>
              <a:rPr sz="1100" spc="-70" dirty="0">
                <a:latin typeface="Montserrat" panose="00000500000000000000" pitchFamily="2" charset="0"/>
                <a:cs typeface="Lucida Sans Unicode"/>
              </a:rPr>
              <a:t>y/o</a:t>
            </a:r>
            <a:r>
              <a:rPr sz="1100" spc="-65" dirty="0">
                <a:latin typeface="Montserrat" panose="00000500000000000000" pitchFamily="2" charset="0"/>
                <a:cs typeface="Lucida Sans Unicode"/>
              </a:rPr>
              <a:t> </a:t>
            </a:r>
            <a:r>
              <a:rPr sz="1100" spc="-25" dirty="0">
                <a:latin typeface="Montserrat" panose="00000500000000000000" pitchFamily="2" charset="0"/>
                <a:cs typeface="Lucida Sans Unicode"/>
              </a:rPr>
              <a:t>tienda</a:t>
            </a:r>
            <a:r>
              <a:rPr sz="1100" spc="-20" dirty="0">
                <a:latin typeface="Montserrat" panose="00000500000000000000" pitchFamily="2" charset="0"/>
                <a:cs typeface="Lucida Sans Unicode"/>
              </a:rPr>
              <a:t>s</a:t>
            </a:r>
            <a:r>
              <a:rPr sz="1100" spc="-65" dirty="0">
                <a:latin typeface="Montserrat" panose="00000500000000000000" pitchFamily="2" charset="0"/>
                <a:cs typeface="Lucida Sans Unicode"/>
              </a:rPr>
              <a:t> </a:t>
            </a:r>
            <a:r>
              <a:rPr sz="1100" spc="-10" dirty="0">
                <a:latin typeface="Montserrat" panose="00000500000000000000" pitchFamily="2" charset="0"/>
                <a:cs typeface="Lucida Sans Unicode"/>
              </a:rPr>
              <a:t>de</a:t>
            </a:r>
            <a:r>
              <a:rPr sz="1100" spc="-65" dirty="0">
                <a:latin typeface="Montserrat" panose="00000500000000000000" pitchFamily="2" charset="0"/>
                <a:cs typeface="Lucida Sans Unicode"/>
              </a:rPr>
              <a:t> </a:t>
            </a:r>
            <a:r>
              <a:rPr sz="1100" spc="-15" dirty="0">
                <a:latin typeface="Montserrat" panose="00000500000000000000" pitchFamily="2" charset="0"/>
                <a:cs typeface="Lucida Sans Unicode"/>
              </a:rPr>
              <a:t>entretenimiento.</a:t>
            </a:r>
            <a:endParaRPr sz="1100" dirty="0">
              <a:latin typeface="Montserrat" panose="00000500000000000000" pitchFamily="2" charset="0"/>
              <a:cs typeface="Lucida Sans Unicode"/>
            </a:endParaRPr>
          </a:p>
        </p:txBody>
      </p:sp>
      <p:sp>
        <p:nvSpPr>
          <p:cNvPr id="187" name="CaixaDeTexto 186">
            <a:extLst>
              <a:ext uri="{FF2B5EF4-FFF2-40B4-BE49-F238E27FC236}">
                <a16:creationId xmlns:a16="http://schemas.microsoft.com/office/drawing/2014/main" id="{869CAF77-A86D-72E2-A851-F948F0448AA8}"/>
              </a:ext>
            </a:extLst>
          </p:cNvPr>
          <p:cNvSpPr txBox="1"/>
          <p:nvPr/>
        </p:nvSpPr>
        <p:spPr>
          <a:xfrm>
            <a:off x="4492247" y="6361149"/>
            <a:ext cx="7204453" cy="338554"/>
          </a:xfrm>
          <a:prstGeom prst="rect">
            <a:avLst/>
          </a:prstGeom>
          <a:noFill/>
        </p:spPr>
        <p:txBody>
          <a:bodyPr wrap="square" rtlCol="0">
            <a:spAutoFit/>
          </a:bodyPr>
          <a:lstStyle/>
          <a:p>
            <a:r>
              <a:rPr lang="pt-BR" sz="800" spc="-30" dirty="0">
                <a:solidFill>
                  <a:srgbClr val="002776"/>
                </a:solidFill>
                <a:latin typeface="Montserrat" panose="00000500000000000000" pitchFamily="2" charset="0"/>
                <a:cs typeface="Lucida Sans Unicode"/>
              </a:rPr>
              <a:t>Fuente: </a:t>
            </a:r>
            <a:r>
              <a:rPr lang="es-ES" sz="800" spc="-30" dirty="0">
                <a:solidFill>
                  <a:srgbClr val="002776"/>
                </a:solidFill>
                <a:latin typeface="Montserrat" panose="00000500000000000000" pitchFamily="2" charset="0"/>
                <a:cs typeface="Lucida Sans Unicode"/>
              </a:rPr>
              <a:t>Estudio: Caracterización y cambios  en la fuerza laboral  actual y futura (2020), realizado por </a:t>
            </a:r>
            <a:r>
              <a:rPr lang="es-ES" sz="800" spc="-30" dirty="0" err="1">
                <a:solidFill>
                  <a:srgbClr val="002776"/>
                </a:solidFill>
                <a:latin typeface="Montserrat" panose="00000500000000000000" pitchFamily="2" charset="0"/>
                <a:cs typeface="Lucida Sans Unicode"/>
              </a:rPr>
              <a:t>Upskills</a:t>
            </a:r>
            <a:r>
              <a:rPr lang="es-ES" sz="800" spc="-30" dirty="0">
                <a:solidFill>
                  <a:srgbClr val="002776"/>
                </a:solidFill>
                <a:latin typeface="Montserrat" panose="00000500000000000000" pitchFamily="2" charset="0"/>
                <a:cs typeface="Lucida Sans Unicode"/>
              </a:rPr>
              <a:t>, fue aprobado y financiado por SENCE, por encargo de la Cámara de Centros Comerciales de Chile, contactó a los asociados y a los encargados de la operación de los centros comerciales</a:t>
            </a:r>
            <a:r>
              <a:rPr lang="pt-BR" sz="800" spc="-30" dirty="0">
                <a:solidFill>
                  <a:srgbClr val="002776"/>
                </a:solidFill>
                <a:latin typeface="Montserrat" panose="00000500000000000000" pitchFamily="2" charset="0"/>
                <a:cs typeface="Lucida Sans Unicode"/>
              </a:rPr>
              <a:t> </a:t>
            </a:r>
          </a:p>
        </p:txBody>
      </p:sp>
      <p:cxnSp>
        <p:nvCxnSpPr>
          <p:cNvPr id="189" name="Conector reto 188">
            <a:extLst>
              <a:ext uri="{FF2B5EF4-FFF2-40B4-BE49-F238E27FC236}">
                <a16:creationId xmlns:a16="http://schemas.microsoft.com/office/drawing/2014/main" id="{23B4C567-9A78-5EC5-B794-7DA9F787CD4A}"/>
              </a:ext>
            </a:extLst>
          </p:cNvPr>
          <p:cNvCxnSpPr/>
          <p:nvPr/>
        </p:nvCxnSpPr>
        <p:spPr>
          <a:xfrm>
            <a:off x="5291387" y="1010337"/>
            <a:ext cx="0" cy="147475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90" name="Elipse 189">
            <a:extLst>
              <a:ext uri="{FF2B5EF4-FFF2-40B4-BE49-F238E27FC236}">
                <a16:creationId xmlns:a16="http://schemas.microsoft.com/office/drawing/2014/main" id="{F194782F-26B4-6CFE-1D4E-91BB26746C0E}"/>
              </a:ext>
            </a:extLst>
          </p:cNvPr>
          <p:cNvSpPr/>
          <p:nvPr/>
        </p:nvSpPr>
        <p:spPr>
          <a:xfrm>
            <a:off x="5261043" y="1188274"/>
            <a:ext cx="63527" cy="6352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bg1"/>
              </a:solidFill>
            </a:endParaRPr>
          </a:p>
        </p:txBody>
      </p:sp>
      <p:sp>
        <p:nvSpPr>
          <p:cNvPr id="191" name="Elipse 190">
            <a:extLst>
              <a:ext uri="{FF2B5EF4-FFF2-40B4-BE49-F238E27FC236}">
                <a16:creationId xmlns:a16="http://schemas.microsoft.com/office/drawing/2014/main" id="{E4542EE9-4639-DF8A-16C5-267AB2BA33ED}"/>
              </a:ext>
            </a:extLst>
          </p:cNvPr>
          <p:cNvSpPr/>
          <p:nvPr/>
        </p:nvSpPr>
        <p:spPr>
          <a:xfrm>
            <a:off x="5261043" y="1706814"/>
            <a:ext cx="63527" cy="6352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bg1"/>
              </a:solidFill>
            </a:endParaRPr>
          </a:p>
        </p:txBody>
      </p:sp>
      <p:sp>
        <p:nvSpPr>
          <p:cNvPr id="192" name="Elipse 191">
            <a:extLst>
              <a:ext uri="{FF2B5EF4-FFF2-40B4-BE49-F238E27FC236}">
                <a16:creationId xmlns:a16="http://schemas.microsoft.com/office/drawing/2014/main" id="{FB7E78CA-4537-023F-6154-B2ECB224DFD0}"/>
              </a:ext>
            </a:extLst>
          </p:cNvPr>
          <p:cNvSpPr/>
          <p:nvPr/>
        </p:nvSpPr>
        <p:spPr>
          <a:xfrm>
            <a:off x="5261043" y="2229880"/>
            <a:ext cx="63527" cy="6352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bg1"/>
              </a:solidFill>
            </a:endParaRPr>
          </a:p>
        </p:txBody>
      </p:sp>
      <p:sp>
        <p:nvSpPr>
          <p:cNvPr id="193" name="Elipse 192">
            <a:extLst>
              <a:ext uri="{FF2B5EF4-FFF2-40B4-BE49-F238E27FC236}">
                <a16:creationId xmlns:a16="http://schemas.microsoft.com/office/drawing/2014/main" id="{C1F3BA1D-159D-3618-7D3D-4364B8005F30}"/>
              </a:ext>
            </a:extLst>
          </p:cNvPr>
          <p:cNvSpPr/>
          <p:nvPr/>
        </p:nvSpPr>
        <p:spPr>
          <a:xfrm>
            <a:off x="7700784" y="1184451"/>
            <a:ext cx="63527" cy="6352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bg1"/>
              </a:solidFill>
            </a:endParaRPr>
          </a:p>
        </p:txBody>
      </p:sp>
      <p:sp>
        <p:nvSpPr>
          <p:cNvPr id="194" name="Elipse 193">
            <a:extLst>
              <a:ext uri="{FF2B5EF4-FFF2-40B4-BE49-F238E27FC236}">
                <a16:creationId xmlns:a16="http://schemas.microsoft.com/office/drawing/2014/main" id="{055BEABB-5B54-7FA6-C107-4F8BF3409F0F}"/>
              </a:ext>
            </a:extLst>
          </p:cNvPr>
          <p:cNvSpPr/>
          <p:nvPr/>
        </p:nvSpPr>
        <p:spPr>
          <a:xfrm>
            <a:off x="7700784" y="1702991"/>
            <a:ext cx="63527" cy="6352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bg1"/>
              </a:solidFill>
            </a:endParaRPr>
          </a:p>
        </p:txBody>
      </p:sp>
      <p:sp>
        <p:nvSpPr>
          <p:cNvPr id="195" name="Elipse 194">
            <a:extLst>
              <a:ext uri="{FF2B5EF4-FFF2-40B4-BE49-F238E27FC236}">
                <a16:creationId xmlns:a16="http://schemas.microsoft.com/office/drawing/2014/main" id="{B35B211F-8571-4D31-1996-11AA829383BD}"/>
              </a:ext>
            </a:extLst>
          </p:cNvPr>
          <p:cNvSpPr/>
          <p:nvPr/>
        </p:nvSpPr>
        <p:spPr>
          <a:xfrm>
            <a:off x="7700784" y="2226057"/>
            <a:ext cx="63527" cy="6352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bg1"/>
              </a:solidFill>
            </a:endParaRPr>
          </a:p>
        </p:txBody>
      </p:sp>
      <p:sp>
        <p:nvSpPr>
          <p:cNvPr id="198" name="Retângulo 197">
            <a:extLst>
              <a:ext uri="{FF2B5EF4-FFF2-40B4-BE49-F238E27FC236}">
                <a16:creationId xmlns:a16="http://schemas.microsoft.com/office/drawing/2014/main" id="{168BA0B4-8E83-C631-F195-7D540A7936B3}"/>
              </a:ext>
            </a:extLst>
          </p:cNvPr>
          <p:cNvSpPr/>
          <p:nvPr/>
        </p:nvSpPr>
        <p:spPr>
          <a:xfrm>
            <a:off x="10598326" y="-31959"/>
            <a:ext cx="1593674" cy="632099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0038A8"/>
              </a:solidFill>
            </a:endParaRPr>
          </a:p>
        </p:txBody>
      </p:sp>
      <p:sp>
        <p:nvSpPr>
          <p:cNvPr id="199" name="Elipse 198">
            <a:extLst>
              <a:ext uri="{FF2B5EF4-FFF2-40B4-BE49-F238E27FC236}">
                <a16:creationId xmlns:a16="http://schemas.microsoft.com/office/drawing/2014/main" id="{89643454-D424-7F85-D56E-F877C64172C6}"/>
              </a:ext>
            </a:extLst>
          </p:cNvPr>
          <p:cNvSpPr/>
          <p:nvPr/>
        </p:nvSpPr>
        <p:spPr>
          <a:xfrm>
            <a:off x="7138717" y="5607395"/>
            <a:ext cx="113154" cy="113154"/>
          </a:xfrm>
          <a:prstGeom prst="ellipse">
            <a:avLst/>
          </a:prstGeom>
          <a:solidFill>
            <a:srgbClr val="FF9F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FF9F9F"/>
              </a:solidFill>
            </a:endParaRPr>
          </a:p>
        </p:txBody>
      </p:sp>
      <p:sp>
        <p:nvSpPr>
          <p:cNvPr id="200" name="Elipse 199">
            <a:extLst>
              <a:ext uri="{FF2B5EF4-FFF2-40B4-BE49-F238E27FC236}">
                <a16:creationId xmlns:a16="http://schemas.microsoft.com/office/drawing/2014/main" id="{027163E0-3C77-7B6A-A30B-A27164504C08}"/>
              </a:ext>
            </a:extLst>
          </p:cNvPr>
          <p:cNvSpPr/>
          <p:nvPr/>
        </p:nvSpPr>
        <p:spPr>
          <a:xfrm>
            <a:off x="7132222" y="5390856"/>
            <a:ext cx="113154" cy="113154"/>
          </a:xfrm>
          <a:prstGeom prst="ellipse">
            <a:avLst/>
          </a:prstGeom>
          <a:solidFill>
            <a:srgbClr val="FF5B5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FF9F9F"/>
              </a:solidFill>
            </a:endParaRPr>
          </a:p>
        </p:txBody>
      </p:sp>
      <p:sp>
        <p:nvSpPr>
          <p:cNvPr id="201" name="Elipse 200">
            <a:extLst>
              <a:ext uri="{FF2B5EF4-FFF2-40B4-BE49-F238E27FC236}">
                <a16:creationId xmlns:a16="http://schemas.microsoft.com/office/drawing/2014/main" id="{3F048331-7522-2333-89E7-83FFC021D3AF}"/>
              </a:ext>
            </a:extLst>
          </p:cNvPr>
          <p:cNvSpPr/>
          <p:nvPr/>
        </p:nvSpPr>
        <p:spPr>
          <a:xfrm>
            <a:off x="7127953" y="5181600"/>
            <a:ext cx="113154" cy="113154"/>
          </a:xfrm>
          <a:prstGeom prst="ellipse">
            <a:avLst/>
          </a:prstGeom>
          <a:solidFill>
            <a:srgbClr val="FF3F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FF9F9F"/>
              </a:solidFill>
            </a:endParaRPr>
          </a:p>
        </p:txBody>
      </p:sp>
      <p:sp>
        <p:nvSpPr>
          <p:cNvPr id="202" name="Elipse 201">
            <a:extLst>
              <a:ext uri="{FF2B5EF4-FFF2-40B4-BE49-F238E27FC236}">
                <a16:creationId xmlns:a16="http://schemas.microsoft.com/office/drawing/2014/main" id="{9EE09114-5454-C7AD-2160-F0E4916511EC}"/>
              </a:ext>
            </a:extLst>
          </p:cNvPr>
          <p:cNvSpPr/>
          <p:nvPr/>
        </p:nvSpPr>
        <p:spPr>
          <a:xfrm>
            <a:off x="5300976" y="5813808"/>
            <a:ext cx="113154" cy="113154"/>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FF9F9F"/>
              </a:solidFill>
            </a:endParaRPr>
          </a:p>
        </p:txBody>
      </p:sp>
      <p:sp>
        <p:nvSpPr>
          <p:cNvPr id="203" name="Elipse 202">
            <a:extLst>
              <a:ext uri="{FF2B5EF4-FFF2-40B4-BE49-F238E27FC236}">
                <a16:creationId xmlns:a16="http://schemas.microsoft.com/office/drawing/2014/main" id="{F8149A0D-830F-F5F6-884F-110797458289}"/>
              </a:ext>
            </a:extLst>
          </p:cNvPr>
          <p:cNvSpPr/>
          <p:nvPr/>
        </p:nvSpPr>
        <p:spPr>
          <a:xfrm>
            <a:off x="5294481" y="5597269"/>
            <a:ext cx="113154" cy="113154"/>
          </a:xfrm>
          <a:prstGeom prst="ellipse">
            <a:avLst/>
          </a:prstGeom>
          <a:solidFill>
            <a:srgbClr val="D42A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FF9F9F"/>
              </a:solidFill>
            </a:endParaRPr>
          </a:p>
        </p:txBody>
      </p:sp>
      <p:sp>
        <p:nvSpPr>
          <p:cNvPr id="204" name="Elipse 203">
            <a:extLst>
              <a:ext uri="{FF2B5EF4-FFF2-40B4-BE49-F238E27FC236}">
                <a16:creationId xmlns:a16="http://schemas.microsoft.com/office/drawing/2014/main" id="{DF74A3CE-5BF9-C044-83CB-18ED2857A9FC}"/>
              </a:ext>
            </a:extLst>
          </p:cNvPr>
          <p:cNvSpPr/>
          <p:nvPr/>
        </p:nvSpPr>
        <p:spPr>
          <a:xfrm>
            <a:off x="5290212" y="5388013"/>
            <a:ext cx="113154" cy="113154"/>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FF9F9F"/>
              </a:solidFill>
            </a:endParaRPr>
          </a:p>
        </p:txBody>
      </p:sp>
      <p:sp>
        <p:nvSpPr>
          <p:cNvPr id="2" name="Retângulo 1">
            <a:extLst>
              <a:ext uri="{FF2B5EF4-FFF2-40B4-BE49-F238E27FC236}">
                <a16:creationId xmlns:a16="http://schemas.microsoft.com/office/drawing/2014/main" id="{9BFEEE00-3CD3-E056-59EA-2E92E07A5AD3}"/>
              </a:ext>
            </a:extLst>
          </p:cNvPr>
          <p:cNvSpPr/>
          <p:nvPr/>
        </p:nvSpPr>
        <p:spPr>
          <a:xfrm>
            <a:off x="0" y="5084498"/>
            <a:ext cx="285829" cy="1240102"/>
          </a:xfrm>
          <a:prstGeom prst="rect">
            <a:avLst/>
          </a:prstGeom>
          <a:solidFill>
            <a:srgbClr val="0039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 name="Retângulo: Cantos Arredondados 2">
            <a:extLst>
              <a:ext uri="{FF2B5EF4-FFF2-40B4-BE49-F238E27FC236}">
                <a16:creationId xmlns:a16="http://schemas.microsoft.com/office/drawing/2014/main" id="{AE36C446-B5D5-93EC-BD57-C5402FA70CAA}"/>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95</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4" name="Retângulo: Cantos Arredondados 3">
            <a:hlinkClick r:id="rId5" action="ppaction://hlinksldjump"/>
            <a:extLst>
              <a:ext uri="{FF2B5EF4-FFF2-40B4-BE49-F238E27FC236}">
                <a16:creationId xmlns:a16="http://schemas.microsoft.com/office/drawing/2014/main" id="{301AC4A3-9277-A609-8447-C75B5C46C774}"/>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800292256"/>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descr="Forma&#10;&#10;Descrição gerada automaticamente">
            <a:extLst>
              <a:ext uri="{FF2B5EF4-FFF2-40B4-BE49-F238E27FC236}">
                <a16:creationId xmlns:a16="http://schemas.microsoft.com/office/drawing/2014/main" id="{B99BEAE8-7AE4-11EB-82CC-878BF8E1C8D6}"/>
              </a:ext>
            </a:extLst>
          </p:cNvPr>
          <p:cNvPicPr>
            <a:picLocks noChangeAspect="1"/>
          </p:cNvPicPr>
          <p:nvPr/>
        </p:nvPicPr>
        <p:blipFill rotWithShape="1">
          <a:blip r:embed="rId2">
            <a:extLst>
              <a:ext uri="{28A0092B-C50C-407E-A947-70E740481C1C}">
                <a14:useLocalDpi xmlns:a14="http://schemas.microsoft.com/office/drawing/2010/main" val="0"/>
              </a:ext>
            </a:extLst>
          </a:blip>
          <a:srcRect t="27286" b="38269"/>
          <a:stretch/>
        </p:blipFill>
        <p:spPr>
          <a:xfrm rot="16200000">
            <a:off x="-3173338" y="3173337"/>
            <a:ext cx="6858001" cy="511325"/>
          </a:xfrm>
          <a:prstGeom prst="rect">
            <a:avLst/>
          </a:prstGeom>
        </p:spPr>
      </p:pic>
      <p:sp>
        <p:nvSpPr>
          <p:cNvPr id="2" name="object 90">
            <a:extLst>
              <a:ext uri="{FF2B5EF4-FFF2-40B4-BE49-F238E27FC236}">
                <a16:creationId xmlns:a16="http://schemas.microsoft.com/office/drawing/2014/main" id="{5B3D4AE9-E322-D9CF-7834-0D6A71E5E8AA}"/>
              </a:ext>
            </a:extLst>
          </p:cNvPr>
          <p:cNvSpPr txBox="1"/>
          <p:nvPr/>
        </p:nvSpPr>
        <p:spPr>
          <a:xfrm>
            <a:off x="1193571" y="411687"/>
            <a:ext cx="5095240" cy="1657377"/>
          </a:xfrm>
          <a:prstGeom prst="rect">
            <a:avLst/>
          </a:prstGeom>
        </p:spPr>
        <p:txBody>
          <a:bodyPr vert="horz" wrap="square" lIns="0" tIns="8890" rIns="0" bIns="0" rtlCol="0">
            <a:spAutoFit/>
          </a:bodyPr>
          <a:lstStyle/>
          <a:p>
            <a:pPr marL="38100" marR="31115">
              <a:lnSpc>
                <a:spcPct val="102299"/>
              </a:lnSpc>
              <a:spcBef>
                <a:spcPts val="70"/>
              </a:spcBef>
            </a:pPr>
            <a:r>
              <a:rPr sz="1100" spc="5" dirty="0">
                <a:solidFill>
                  <a:srgbClr val="4B4B4B"/>
                </a:solidFill>
                <a:latin typeface="Montserrat" panose="00000500000000000000" pitchFamily="2" charset="0"/>
                <a:cs typeface="Lucida Sans Unicode"/>
              </a:rPr>
              <a:t>Se</a:t>
            </a:r>
            <a:r>
              <a:rPr sz="1100" spc="-60" dirty="0">
                <a:solidFill>
                  <a:srgbClr val="4B4B4B"/>
                </a:solidFill>
                <a:latin typeface="Montserrat" panose="00000500000000000000" pitchFamily="2" charset="0"/>
                <a:cs typeface="Lucida Sans Unicode"/>
              </a:rPr>
              <a:t> </a:t>
            </a:r>
            <a:r>
              <a:rPr sz="1100" spc="-15" dirty="0">
                <a:solidFill>
                  <a:srgbClr val="4B4B4B"/>
                </a:solidFill>
                <a:latin typeface="Montserrat" panose="00000500000000000000" pitchFamily="2" charset="0"/>
                <a:cs typeface="Lucida Sans Unicode"/>
              </a:rPr>
              <a:t>podría</a:t>
            </a:r>
            <a:r>
              <a:rPr sz="1100" spc="-60"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caracterizar</a:t>
            </a:r>
            <a:r>
              <a:rPr sz="1100" spc="-60"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el</a:t>
            </a:r>
            <a:r>
              <a:rPr sz="1100" spc="-60" dirty="0">
                <a:solidFill>
                  <a:srgbClr val="4B4B4B"/>
                </a:solidFill>
                <a:latin typeface="Montserrat" panose="00000500000000000000" pitchFamily="2" charset="0"/>
                <a:cs typeface="Lucida Sans Unicode"/>
              </a:rPr>
              <a:t> </a:t>
            </a:r>
            <a:r>
              <a:rPr sz="1100" spc="-20" dirty="0">
                <a:solidFill>
                  <a:srgbClr val="4B4B4B"/>
                </a:solidFill>
                <a:latin typeface="Montserrat" panose="00000500000000000000" pitchFamily="2" charset="0"/>
                <a:cs typeface="Lucida Sans Unicode"/>
              </a:rPr>
              <a:t>centro</a:t>
            </a:r>
            <a:r>
              <a:rPr sz="1100" spc="-60"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comercial</a:t>
            </a:r>
            <a:r>
              <a:rPr sz="1100" spc="-60" dirty="0">
                <a:solidFill>
                  <a:srgbClr val="4B4B4B"/>
                </a:solidFill>
                <a:latin typeface="Montserrat" panose="00000500000000000000" pitchFamily="2" charset="0"/>
                <a:cs typeface="Lucida Sans Unicode"/>
              </a:rPr>
              <a:t> </a:t>
            </a:r>
            <a:r>
              <a:rPr sz="1100" spc="-30" dirty="0">
                <a:solidFill>
                  <a:srgbClr val="4B4B4B"/>
                </a:solidFill>
                <a:latin typeface="Montserrat" panose="00000500000000000000" pitchFamily="2" charset="0"/>
                <a:cs typeface="Lucida Sans Unicode"/>
              </a:rPr>
              <a:t>tipo</a:t>
            </a:r>
            <a:r>
              <a:rPr sz="1100" spc="-55" dirty="0">
                <a:solidFill>
                  <a:srgbClr val="4B4B4B"/>
                </a:solidFill>
                <a:latin typeface="Montserrat" panose="00000500000000000000" pitchFamily="2" charset="0"/>
                <a:cs typeface="Lucida Sans Unicode"/>
              </a:rPr>
              <a:t> </a:t>
            </a:r>
            <a:r>
              <a:rPr sz="1100" spc="-30" dirty="0">
                <a:solidFill>
                  <a:srgbClr val="4B4B4B"/>
                </a:solidFill>
                <a:latin typeface="Montserrat" panose="00000500000000000000" pitchFamily="2" charset="0"/>
                <a:cs typeface="Lucida Sans Unicode"/>
              </a:rPr>
              <a:t>según</a:t>
            </a:r>
            <a:r>
              <a:rPr sz="1100" spc="-60" dirty="0">
                <a:solidFill>
                  <a:srgbClr val="4B4B4B"/>
                </a:solidFill>
                <a:latin typeface="Montserrat" panose="00000500000000000000" pitchFamily="2" charset="0"/>
                <a:cs typeface="Lucida Sans Unicode"/>
              </a:rPr>
              <a:t> </a:t>
            </a:r>
            <a:r>
              <a:rPr sz="1100" spc="-20" dirty="0">
                <a:solidFill>
                  <a:srgbClr val="4B4B4B"/>
                </a:solidFill>
                <a:latin typeface="Montserrat" panose="00000500000000000000" pitchFamily="2" charset="0"/>
                <a:cs typeface="Lucida Sans Unicode"/>
              </a:rPr>
              <a:t>la</a:t>
            </a:r>
            <a:r>
              <a:rPr sz="1100" spc="-60"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distribución</a:t>
            </a:r>
            <a:r>
              <a:rPr sz="1100" spc="-60" dirty="0">
                <a:solidFill>
                  <a:srgbClr val="4B4B4B"/>
                </a:solidFill>
                <a:latin typeface="Montserrat" panose="00000500000000000000" pitchFamily="2" charset="0"/>
                <a:cs typeface="Lucida Sans Unicode"/>
              </a:rPr>
              <a:t> </a:t>
            </a:r>
            <a:r>
              <a:rPr sz="1100" spc="-10" dirty="0">
                <a:solidFill>
                  <a:srgbClr val="4B4B4B"/>
                </a:solidFill>
                <a:latin typeface="Montserrat" panose="00000500000000000000" pitchFamily="2" charset="0"/>
                <a:cs typeface="Lucida Sans Unicode"/>
              </a:rPr>
              <a:t>entre</a:t>
            </a:r>
            <a:r>
              <a:rPr sz="1100" spc="-60" dirty="0">
                <a:solidFill>
                  <a:srgbClr val="4B4B4B"/>
                </a:solidFill>
                <a:latin typeface="Montserrat" panose="00000500000000000000" pitchFamily="2" charset="0"/>
                <a:cs typeface="Lucida Sans Unicode"/>
              </a:rPr>
              <a:t> </a:t>
            </a:r>
            <a:r>
              <a:rPr sz="1100" spc="-35" dirty="0">
                <a:solidFill>
                  <a:srgbClr val="4B4B4B"/>
                </a:solidFill>
                <a:latin typeface="Montserrat" panose="00000500000000000000" pitchFamily="2" charset="0"/>
                <a:cs typeface="Lucida Sans Unicode"/>
              </a:rPr>
              <a:t>sus </a:t>
            </a:r>
            <a:r>
              <a:rPr sz="1100" spc="-330" dirty="0">
                <a:solidFill>
                  <a:srgbClr val="4B4B4B"/>
                </a:solidFill>
                <a:latin typeface="Montserrat" panose="00000500000000000000" pitchFamily="2" charset="0"/>
                <a:cs typeface="Lucida Sans Unicode"/>
              </a:rPr>
              <a:t> </a:t>
            </a:r>
            <a:r>
              <a:rPr sz="1100" spc="-30" dirty="0">
                <a:solidFill>
                  <a:srgbClr val="4B4B4B"/>
                </a:solidFill>
                <a:latin typeface="Montserrat" panose="00000500000000000000" pitchFamily="2" charset="0"/>
                <a:cs typeface="Lucida Sans Unicode"/>
              </a:rPr>
              <a:t>espacios</a:t>
            </a:r>
            <a:r>
              <a:rPr sz="1100" spc="-65" dirty="0">
                <a:solidFill>
                  <a:srgbClr val="4B4B4B"/>
                </a:solidFill>
                <a:latin typeface="Montserrat" panose="00000500000000000000" pitchFamily="2" charset="0"/>
                <a:cs typeface="Lucida Sans Unicode"/>
              </a:rPr>
              <a:t> </a:t>
            </a:r>
            <a:r>
              <a:rPr sz="1100" spc="-5" dirty="0">
                <a:solidFill>
                  <a:srgbClr val="4B4B4B"/>
                </a:solidFill>
                <a:latin typeface="Montserrat" panose="00000500000000000000" pitchFamily="2" charset="0"/>
                <a:cs typeface="Lucida Sans Unicode"/>
              </a:rPr>
              <a:t>para</a:t>
            </a:r>
            <a:r>
              <a:rPr sz="1100" spc="-65" dirty="0">
                <a:solidFill>
                  <a:srgbClr val="4B4B4B"/>
                </a:solidFill>
                <a:latin typeface="Montserrat" panose="00000500000000000000" pitchFamily="2" charset="0"/>
                <a:cs typeface="Lucida Sans Unicode"/>
              </a:rPr>
              <a:t> </a:t>
            </a:r>
            <a:r>
              <a:rPr sz="1100" spc="-20" dirty="0">
                <a:solidFill>
                  <a:srgbClr val="4B4B4B"/>
                </a:solidFill>
                <a:latin typeface="Montserrat" panose="00000500000000000000" pitchFamily="2" charset="0"/>
                <a:cs typeface="Lucida Sans Unicode"/>
              </a:rPr>
              <a:t>la</a:t>
            </a:r>
            <a:r>
              <a:rPr sz="1100" spc="-65" dirty="0">
                <a:solidFill>
                  <a:srgbClr val="4B4B4B"/>
                </a:solidFill>
                <a:latin typeface="Montserrat" panose="00000500000000000000" pitchFamily="2" charset="0"/>
                <a:cs typeface="Lucida Sans Unicode"/>
              </a:rPr>
              <a:t> </a:t>
            </a:r>
            <a:r>
              <a:rPr sz="1100" spc="-10" dirty="0">
                <a:solidFill>
                  <a:srgbClr val="4B4B4B"/>
                </a:solidFill>
                <a:latin typeface="Montserrat" panose="00000500000000000000" pitchFamily="2" charset="0"/>
                <a:cs typeface="Lucida Sans Unicode"/>
              </a:rPr>
              <a:t>venta</a:t>
            </a:r>
            <a:r>
              <a:rPr sz="1100" spc="-65"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y</a:t>
            </a:r>
            <a:r>
              <a:rPr sz="1100" spc="-65" dirty="0">
                <a:solidFill>
                  <a:srgbClr val="4B4B4B"/>
                </a:solidFill>
                <a:latin typeface="Montserrat" panose="00000500000000000000" pitchFamily="2" charset="0"/>
                <a:cs typeface="Lucida Sans Unicode"/>
              </a:rPr>
              <a:t> </a:t>
            </a:r>
            <a:r>
              <a:rPr sz="1100" spc="-30" dirty="0">
                <a:solidFill>
                  <a:srgbClr val="4B4B4B"/>
                </a:solidFill>
                <a:latin typeface="Montserrat" panose="00000500000000000000" pitchFamily="2" charset="0"/>
                <a:cs typeface="Lucida Sans Unicode"/>
              </a:rPr>
              <a:t>sus</a:t>
            </a:r>
            <a:r>
              <a:rPr sz="1100" spc="-65" dirty="0">
                <a:solidFill>
                  <a:srgbClr val="4B4B4B"/>
                </a:solidFill>
                <a:latin typeface="Montserrat" panose="00000500000000000000" pitchFamily="2" charset="0"/>
                <a:cs typeface="Lucida Sans Unicode"/>
              </a:rPr>
              <a:t> </a:t>
            </a:r>
            <a:r>
              <a:rPr sz="1100" spc="-30" dirty="0">
                <a:solidFill>
                  <a:srgbClr val="4B4B4B"/>
                </a:solidFill>
                <a:latin typeface="Montserrat" panose="00000500000000000000" pitchFamily="2" charset="0"/>
                <a:cs typeface="Lucida Sans Unicode"/>
              </a:rPr>
              <a:t>espacios</a:t>
            </a:r>
            <a:r>
              <a:rPr sz="1100" spc="-65" dirty="0">
                <a:solidFill>
                  <a:srgbClr val="4B4B4B"/>
                </a:solidFill>
                <a:latin typeface="Montserrat" panose="00000500000000000000" pitchFamily="2" charset="0"/>
                <a:cs typeface="Lucida Sans Unicode"/>
              </a:rPr>
              <a:t> </a:t>
            </a:r>
            <a:r>
              <a:rPr sz="1100" spc="-5" dirty="0">
                <a:solidFill>
                  <a:srgbClr val="4B4B4B"/>
                </a:solidFill>
                <a:latin typeface="Montserrat" panose="00000500000000000000" pitchFamily="2" charset="0"/>
                <a:cs typeface="Lucida Sans Unicode"/>
              </a:rPr>
              <a:t>para</a:t>
            </a:r>
            <a:r>
              <a:rPr sz="1100" spc="-65" dirty="0">
                <a:solidFill>
                  <a:srgbClr val="4B4B4B"/>
                </a:solidFill>
                <a:latin typeface="Montserrat" panose="00000500000000000000" pitchFamily="2" charset="0"/>
                <a:cs typeface="Lucida Sans Unicode"/>
              </a:rPr>
              <a:t> </a:t>
            </a:r>
            <a:r>
              <a:rPr sz="1100" spc="-20" dirty="0">
                <a:solidFill>
                  <a:srgbClr val="4B4B4B"/>
                </a:solidFill>
                <a:latin typeface="Montserrat" panose="00000500000000000000" pitchFamily="2" charset="0"/>
                <a:cs typeface="Lucida Sans Unicode"/>
              </a:rPr>
              <a:t>almacenamiento:</a:t>
            </a:r>
            <a:endParaRPr sz="1100" dirty="0">
              <a:latin typeface="Montserrat" panose="00000500000000000000" pitchFamily="2" charset="0"/>
              <a:cs typeface="Lucida Sans Unicode"/>
            </a:endParaRPr>
          </a:p>
          <a:p>
            <a:pPr>
              <a:lnSpc>
                <a:spcPct val="100000"/>
              </a:lnSpc>
              <a:spcBef>
                <a:spcPts val="70"/>
              </a:spcBef>
            </a:pPr>
            <a:endParaRPr sz="850" dirty="0">
              <a:latin typeface="Montserrat" panose="00000500000000000000" pitchFamily="2" charset="0"/>
              <a:cs typeface="Lucida Sans Unicode"/>
            </a:endParaRPr>
          </a:p>
          <a:p>
            <a:pPr marL="38100">
              <a:lnSpc>
                <a:spcPct val="100000"/>
              </a:lnSpc>
              <a:spcBef>
                <a:spcPts val="5"/>
              </a:spcBef>
            </a:pPr>
            <a:r>
              <a:rPr sz="1100" spc="-30" dirty="0">
                <a:solidFill>
                  <a:srgbClr val="4B4B4B"/>
                </a:solidFill>
                <a:latin typeface="Montserrat" panose="00000500000000000000" pitchFamily="2" charset="0"/>
                <a:cs typeface="Lucida Sans Unicode"/>
              </a:rPr>
              <a:t>Tendrí</a:t>
            </a:r>
            <a:r>
              <a:rPr sz="1100" spc="-25" dirty="0">
                <a:solidFill>
                  <a:srgbClr val="4B4B4B"/>
                </a:solidFill>
                <a:latin typeface="Montserrat" panose="00000500000000000000" pitchFamily="2" charset="0"/>
                <a:cs typeface="Lucida Sans Unicode"/>
              </a:rPr>
              <a:t>a</a:t>
            </a:r>
            <a:r>
              <a:rPr sz="1100" spc="-65" dirty="0">
                <a:solidFill>
                  <a:srgbClr val="4B4B4B"/>
                </a:solidFill>
                <a:latin typeface="Montserrat" panose="00000500000000000000" pitchFamily="2" charset="0"/>
                <a:cs typeface="Lucida Sans Unicode"/>
              </a:rPr>
              <a:t> </a:t>
            </a:r>
            <a:r>
              <a:rPr sz="1100" spc="-20" dirty="0">
                <a:solidFill>
                  <a:srgbClr val="4B4B4B"/>
                </a:solidFill>
                <a:latin typeface="Montserrat" panose="00000500000000000000" pitchFamily="2" charset="0"/>
                <a:cs typeface="Lucida Sans Unicode"/>
              </a:rPr>
              <a:t>aproximadament</a:t>
            </a:r>
            <a:r>
              <a:rPr sz="1100" spc="-15" dirty="0">
                <a:solidFill>
                  <a:srgbClr val="4B4B4B"/>
                </a:solidFill>
                <a:latin typeface="Montserrat" panose="00000500000000000000" pitchFamily="2" charset="0"/>
                <a:cs typeface="Lucida Sans Unicode"/>
              </a:rPr>
              <a:t>e</a:t>
            </a:r>
            <a:r>
              <a:rPr sz="1100" spc="-65" dirty="0">
                <a:solidFill>
                  <a:srgbClr val="4B4B4B"/>
                </a:solidFill>
                <a:latin typeface="Montserrat" panose="00000500000000000000" pitchFamily="2" charset="0"/>
                <a:cs typeface="Lucida Sans Unicode"/>
              </a:rPr>
              <a:t> </a:t>
            </a:r>
            <a:r>
              <a:rPr sz="1100" b="1" spc="10" dirty="0">
                <a:solidFill>
                  <a:srgbClr val="C00000"/>
                </a:solidFill>
                <a:latin typeface="Montserrat" panose="00000500000000000000" pitchFamily="2" charset="0"/>
                <a:cs typeface="Arial"/>
              </a:rPr>
              <a:t>17.700</a:t>
            </a:r>
            <a:r>
              <a:rPr sz="1100" b="1" spc="-20" dirty="0">
                <a:solidFill>
                  <a:srgbClr val="8BC031"/>
                </a:solidFill>
                <a:latin typeface="Montserrat" panose="00000500000000000000" pitchFamily="2" charset="0"/>
                <a:cs typeface="Arial"/>
              </a:rPr>
              <a:t> </a:t>
            </a:r>
            <a:r>
              <a:rPr sz="1100" b="1" spc="105" dirty="0">
                <a:solidFill>
                  <a:srgbClr val="C00000"/>
                </a:solidFill>
                <a:latin typeface="Montserrat" panose="00000500000000000000" pitchFamily="2" charset="0"/>
                <a:cs typeface="Arial"/>
              </a:rPr>
              <a:t>m</a:t>
            </a:r>
            <a:r>
              <a:rPr sz="975" b="1" baseline="29914" dirty="0">
                <a:solidFill>
                  <a:srgbClr val="C00000"/>
                </a:solidFill>
                <a:latin typeface="Montserrat" panose="00000500000000000000" pitchFamily="2" charset="0"/>
                <a:cs typeface="Arial"/>
              </a:rPr>
              <a:t>2</a:t>
            </a:r>
            <a:r>
              <a:rPr sz="975" b="1" baseline="29914" dirty="0">
                <a:solidFill>
                  <a:srgbClr val="8BC031"/>
                </a:solidFill>
                <a:latin typeface="Montserrat" panose="00000500000000000000" pitchFamily="2" charset="0"/>
                <a:cs typeface="Arial"/>
              </a:rPr>
              <a:t> </a:t>
            </a:r>
            <a:r>
              <a:rPr sz="975" b="1" spc="-120" baseline="29914" dirty="0">
                <a:solidFill>
                  <a:srgbClr val="8BC031"/>
                </a:solidFill>
                <a:latin typeface="Montserrat" panose="00000500000000000000" pitchFamily="2" charset="0"/>
                <a:cs typeface="Arial"/>
              </a:rPr>
              <a:t> </a:t>
            </a:r>
            <a:r>
              <a:rPr sz="1100" b="1" spc="-40" dirty="0">
                <a:solidFill>
                  <a:srgbClr val="C00000"/>
                </a:solidFill>
                <a:latin typeface="Montserrat" panose="00000500000000000000" pitchFamily="2" charset="0"/>
                <a:cs typeface="Arial"/>
              </a:rPr>
              <a:t>GLA</a:t>
            </a:r>
            <a:r>
              <a:rPr sz="1100" b="1" spc="-40" dirty="0">
                <a:solidFill>
                  <a:srgbClr val="8BC031"/>
                </a:solidFill>
                <a:latin typeface="Montserrat" panose="00000500000000000000" pitchFamily="2" charset="0"/>
                <a:cs typeface="Arial"/>
              </a:rPr>
              <a:t>.</a:t>
            </a:r>
            <a:endParaRPr sz="1100" dirty="0">
              <a:latin typeface="Montserrat" panose="00000500000000000000" pitchFamily="2" charset="0"/>
              <a:cs typeface="Arial"/>
            </a:endParaRPr>
          </a:p>
          <a:p>
            <a:pPr>
              <a:lnSpc>
                <a:spcPct val="100000"/>
              </a:lnSpc>
              <a:spcBef>
                <a:spcPts val="25"/>
              </a:spcBef>
            </a:pPr>
            <a:endParaRPr sz="1150" dirty="0">
              <a:latin typeface="Montserrat" panose="00000500000000000000" pitchFamily="2" charset="0"/>
              <a:cs typeface="Arial"/>
            </a:endParaRPr>
          </a:p>
          <a:p>
            <a:pPr marL="38100" marR="30480">
              <a:lnSpc>
                <a:spcPct val="102200"/>
              </a:lnSpc>
            </a:pPr>
            <a:r>
              <a:rPr sz="1100" spc="-10" dirty="0">
                <a:solidFill>
                  <a:srgbClr val="4B4B4B"/>
                </a:solidFill>
                <a:latin typeface="Montserrat" panose="00000500000000000000" pitchFamily="2" charset="0"/>
                <a:cs typeface="Lucida Sans Unicode"/>
              </a:rPr>
              <a:t>De</a:t>
            </a:r>
            <a:r>
              <a:rPr sz="1100" spc="280" dirty="0">
                <a:solidFill>
                  <a:srgbClr val="4B4B4B"/>
                </a:solidFill>
                <a:latin typeface="Montserrat" panose="00000500000000000000" pitchFamily="2" charset="0"/>
                <a:cs typeface="Lucida Sans Unicode"/>
              </a:rPr>
              <a:t> </a:t>
            </a:r>
            <a:r>
              <a:rPr sz="1100" spc="-40" dirty="0">
                <a:solidFill>
                  <a:srgbClr val="4B4B4B"/>
                </a:solidFill>
                <a:latin typeface="Montserrat" panose="00000500000000000000" pitchFamily="2" charset="0"/>
                <a:cs typeface="Lucida Sans Unicode"/>
              </a:rPr>
              <a:t>ellos,</a:t>
            </a:r>
            <a:r>
              <a:rPr sz="1100" spc="-20" dirty="0">
                <a:solidFill>
                  <a:srgbClr val="4B4B4B"/>
                </a:solidFill>
                <a:latin typeface="Montserrat" panose="00000500000000000000" pitchFamily="2" charset="0"/>
                <a:cs typeface="Lucida Sans Unicode"/>
              </a:rPr>
              <a:t> </a:t>
            </a:r>
            <a:r>
              <a:rPr sz="1100" spc="-35" dirty="0">
                <a:solidFill>
                  <a:srgbClr val="4B4B4B"/>
                </a:solidFill>
                <a:latin typeface="Montserrat" panose="00000500000000000000" pitchFamily="2" charset="0"/>
                <a:cs typeface="Lucida Sans Unicode"/>
              </a:rPr>
              <a:t>casi</a:t>
            </a:r>
            <a:r>
              <a:rPr sz="1100" spc="-25" dirty="0">
                <a:solidFill>
                  <a:srgbClr val="4B4B4B"/>
                </a:solidFill>
                <a:latin typeface="Montserrat" panose="00000500000000000000" pitchFamily="2" charset="0"/>
                <a:cs typeface="Lucida Sans Unicode"/>
              </a:rPr>
              <a:t> el</a:t>
            </a:r>
            <a:r>
              <a:rPr sz="1100" spc="285" dirty="0">
                <a:solidFill>
                  <a:srgbClr val="4B4B4B"/>
                </a:solidFill>
                <a:latin typeface="Montserrat" panose="00000500000000000000" pitchFamily="2" charset="0"/>
                <a:cs typeface="Lucida Sans Unicode"/>
              </a:rPr>
              <a:t> </a:t>
            </a:r>
            <a:r>
              <a:rPr sz="1100" b="1" spc="15" dirty="0">
                <a:solidFill>
                  <a:srgbClr val="C00000"/>
                </a:solidFill>
                <a:latin typeface="Montserrat" panose="00000500000000000000" pitchFamily="2" charset="0"/>
                <a:cs typeface="Arial"/>
              </a:rPr>
              <a:t>80%</a:t>
            </a:r>
            <a:r>
              <a:rPr sz="1100" b="1" spc="330" dirty="0">
                <a:solidFill>
                  <a:srgbClr val="8BC031"/>
                </a:solidFill>
                <a:latin typeface="Montserrat" panose="00000500000000000000" pitchFamily="2" charset="0"/>
                <a:cs typeface="Arial"/>
              </a:rPr>
              <a:t> </a:t>
            </a:r>
            <a:r>
              <a:rPr sz="1100" spc="-20" dirty="0">
                <a:solidFill>
                  <a:srgbClr val="4B4B4B"/>
                </a:solidFill>
                <a:latin typeface="Montserrat" panose="00000500000000000000" pitchFamily="2" charset="0"/>
                <a:cs typeface="Lucida Sans Unicode"/>
              </a:rPr>
              <a:t>sería</a:t>
            </a:r>
            <a:r>
              <a:rPr sz="1100" spc="285" dirty="0">
                <a:solidFill>
                  <a:srgbClr val="4B4B4B"/>
                </a:solidFill>
                <a:latin typeface="Montserrat" panose="00000500000000000000" pitchFamily="2" charset="0"/>
                <a:cs typeface="Lucida Sans Unicode"/>
              </a:rPr>
              <a:t> </a:t>
            </a:r>
            <a:r>
              <a:rPr sz="1100" spc="-20" dirty="0">
                <a:solidFill>
                  <a:srgbClr val="4B4B4B"/>
                </a:solidFill>
                <a:latin typeface="Montserrat" panose="00000500000000000000" pitchFamily="2" charset="0"/>
                <a:cs typeface="Lucida Sans Unicode"/>
              </a:rPr>
              <a:t>destinado</a:t>
            </a:r>
            <a:r>
              <a:rPr sz="1100" spc="285"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como</a:t>
            </a:r>
            <a:r>
              <a:rPr sz="1100" spc="285" dirty="0">
                <a:solidFill>
                  <a:srgbClr val="4B4B4B"/>
                </a:solidFill>
                <a:latin typeface="Montserrat" panose="00000500000000000000" pitchFamily="2" charset="0"/>
                <a:cs typeface="Lucida Sans Unicode"/>
              </a:rPr>
              <a:t> </a:t>
            </a:r>
            <a:r>
              <a:rPr sz="1100" b="1" spc="5" dirty="0">
                <a:solidFill>
                  <a:srgbClr val="C00000"/>
                </a:solidFill>
                <a:latin typeface="Montserrat" panose="00000500000000000000" pitchFamily="2" charset="0"/>
                <a:cs typeface="Arial"/>
              </a:rPr>
              <a:t>espacio</a:t>
            </a:r>
            <a:r>
              <a:rPr sz="1100" b="1" spc="20" dirty="0">
                <a:solidFill>
                  <a:srgbClr val="8BC031"/>
                </a:solidFill>
                <a:latin typeface="Montserrat" panose="00000500000000000000" pitchFamily="2" charset="0"/>
                <a:cs typeface="Arial"/>
              </a:rPr>
              <a:t> </a:t>
            </a:r>
            <a:r>
              <a:rPr sz="1100" b="1" spc="30" dirty="0">
                <a:solidFill>
                  <a:srgbClr val="C00000"/>
                </a:solidFill>
                <a:latin typeface="Montserrat" panose="00000500000000000000" pitchFamily="2" charset="0"/>
                <a:cs typeface="Arial"/>
              </a:rPr>
              <a:t>de</a:t>
            </a:r>
            <a:r>
              <a:rPr sz="1100" b="1" spc="325" dirty="0">
                <a:solidFill>
                  <a:srgbClr val="8BC031"/>
                </a:solidFill>
                <a:latin typeface="Montserrat" panose="00000500000000000000" pitchFamily="2" charset="0"/>
                <a:cs typeface="Arial"/>
              </a:rPr>
              <a:t> </a:t>
            </a:r>
            <a:r>
              <a:rPr sz="1100" b="1" spc="50" dirty="0">
                <a:solidFill>
                  <a:srgbClr val="C00000"/>
                </a:solidFill>
                <a:latin typeface="Montserrat" panose="00000500000000000000" pitchFamily="2" charset="0"/>
                <a:cs typeface="Arial"/>
              </a:rPr>
              <a:t>venta</a:t>
            </a:r>
            <a:r>
              <a:rPr sz="1100" b="1" spc="330" dirty="0">
                <a:solidFill>
                  <a:srgbClr val="8BC031"/>
                </a:solidFill>
                <a:latin typeface="Montserrat" panose="00000500000000000000" pitchFamily="2" charset="0"/>
                <a:cs typeface="Arial"/>
              </a:rPr>
              <a:t> </a:t>
            </a:r>
            <a:r>
              <a:rPr sz="1100" spc="-30" dirty="0">
                <a:solidFill>
                  <a:srgbClr val="4B4B4B"/>
                </a:solidFill>
                <a:latin typeface="Montserrat" panose="00000500000000000000" pitchFamily="2" charset="0"/>
                <a:cs typeface="Lucida Sans Unicode"/>
              </a:rPr>
              <a:t>(tiendas, </a:t>
            </a:r>
            <a:r>
              <a:rPr sz="1100" spc="-335"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restaurantes</a:t>
            </a:r>
            <a:r>
              <a:rPr sz="1100" spc="-10" dirty="0">
                <a:solidFill>
                  <a:srgbClr val="4B4B4B"/>
                </a:solidFill>
                <a:latin typeface="Montserrat" panose="00000500000000000000" pitchFamily="2" charset="0"/>
                <a:cs typeface="Lucida Sans Unicode"/>
              </a:rPr>
              <a:t>,</a:t>
            </a:r>
            <a:r>
              <a:rPr sz="1100" spc="-65"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farmacias,</a:t>
            </a:r>
            <a:r>
              <a:rPr sz="1100" spc="-65" dirty="0">
                <a:solidFill>
                  <a:srgbClr val="4B4B4B"/>
                </a:solidFill>
                <a:latin typeface="Montserrat" panose="00000500000000000000" pitchFamily="2" charset="0"/>
                <a:cs typeface="Lucida Sans Unicode"/>
              </a:rPr>
              <a:t> </a:t>
            </a:r>
            <a:r>
              <a:rPr sz="1100" spc="-40" dirty="0">
                <a:solidFill>
                  <a:srgbClr val="4B4B4B"/>
                </a:solidFill>
                <a:latin typeface="Montserrat" panose="00000500000000000000" pitchFamily="2" charset="0"/>
                <a:cs typeface="Lucida Sans Unicode"/>
              </a:rPr>
              <a:t>servicios</a:t>
            </a:r>
            <a:r>
              <a:rPr sz="1100" spc="-25" dirty="0">
                <a:solidFill>
                  <a:srgbClr val="4B4B4B"/>
                </a:solidFill>
                <a:latin typeface="Montserrat" panose="00000500000000000000" pitchFamily="2" charset="0"/>
                <a:cs typeface="Lucida Sans Unicode"/>
              </a:rPr>
              <a:t>,</a:t>
            </a:r>
            <a:r>
              <a:rPr sz="1100" spc="-65" dirty="0">
                <a:solidFill>
                  <a:srgbClr val="4B4B4B"/>
                </a:solidFill>
                <a:latin typeface="Montserrat" panose="00000500000000000000" pitchFamily="2" charset="0"/>
                <a:cs typeface="Lucida Sans Unicode"/>
              </a:rPr>
              <a:t> </a:t>
            </a:r>
            <a:r>
              <a:rPr sz="1100" spc="-40" dirty="0">
                <a:solidFill>
                  <a:srgbClr val="4B4B4B"/>
                </a:solidFill>
                <a:latin typeface="Montserrat" panose="00000500000000000000" pitchFamily="2" charset="0"/>
                <a:cs typeface="Lucida Sans Unicode"/>
              </a:rPr>
              <a:t>etc.).</a:t>
            </a:r>
            <a:endParaRPr sz="1100" dirty="0">
              <a:latin typeface="Montserrat" panose="00000500000000000000" pitchFamily="2" charset="0"/>
              <a:cs typeface="Lucida Sans Unicode"/>
            </a:endParaRPr>
          </a:p>
          <a:p>
            <a:pPr>
              <a:lnSpc>
                <a:spcPct val="100000"/>
              </a:lnSpc>
              <a:spcBef>
                <a:spcPts val="45"/>
              </a:spcBef>
            </a:pPr>
            <a:endParaRPr sz="850" dirty="0">
              <a:latin typeface="Montserrat" panose="00000500000000000000" pitchFamily="2" charset="0"/>
              <a:cs typeface="Lucida Sans Unicode"/>
            </a:endParaRPr>
          </a:p>
          <a:p>
            <a:pPr marL="38100" marR="32384">
              <a:lnSpc>
                <a:spcPct val="102299"/>
              </a:lnSpc>
            </a:pPr>
            <a:r>
              <a:rPr sz="1100" spc="-15" dirty="0">
                <a:solidFill>
                  <a:srgbClr val="4B4B4B"/>
                </a:solidFill>
                <a:latin typeface="Montserrat" panose="00000500000000000000" pitchFamily="2" charset="0"/>
                <a:cs typeface="Lucida Sans Unicode"/>
              </a:rPr>
              <a:t>El</a:t>
            </a:r>
            <a:r>
              <a:rPr sz="1100" spc="-20" dirty="0">
                <a:solidFill>
                  <a:srgbClr val="4B4B4B"/>
                </a:solidFill>
                <a:latin typeface="Montserrat" panose="00000500000000000000" pitchFamily="2" charset="0"/>
                <a:cs typeface="Lucida Sans Unicode"/>
              </a:rPr>
              <a:t> </a:t>
            </a:r>
            <a:r>
              <a:rPr sz="1100" b="1" spc="15" dirty="0">
                <a:solidFill>
                  <a:srgbClr val="C00000"/>
                </a:solidFill>
                <a:latin typeface="Montserrat" panose="00000500000000000000" pitchFamily="2" charset="0"/>
                <a:cs typeface="Arial"/>
              </a:rPr>
              <a:t>20%</a:t>
            </a:r>
            <a:r>
              <a:rPr sz="1100" b="1" spc="30" dirty="0">
                <a:solidFill>
                  <a:srgbClr val="8BC031"/>
                </a:solidFill>
                <a:latin typeface="Montserrat" panose="00000500000000000000" pitchFamily="2" charset="0"/>
                <a:cs typeface="Arial"/>
              </a:rPr>
              <a:t> </a:t>
            </a:r>
            <a:r>
              <a:rPr sz="1100" spc="-25" dirty="0">
                <a:solidFill>
                  <a:srgbClr val="4B4B4B"/>
                </a:solidFill>
                <a:latin typeface="Montserrat" panose="00000500000000000000" pitchFamily="2" charset="0"/>
                <a:cs typeface="Lucida Sans Unicode"/>
              </a:rPr>
              <a:t>restante,</a:t>
            </a:r>
            <a:r>
              <a:rPr sz="1100" spc="-20" dirty="0">
                <a:solidFill>
                  <a:srgbClr val="4B4B4B"/>
                </a:solidFill>
                <a:latin typeface="Montserrat" panose="00000500000000000000" pitchFamily="2" charset="0"/>
                <a:cs typeface="Lucida Sans Unicode"/>
              </a:rPr>
              <a:t> </a:t>
            </a:r>
            <a:r>
              <a:rPr sz="1100" dirty="0">
                <a:solidFill>
                  <a:srgbClr val="4B4B4B"/>
                </a:solidFill>
                <a:latin typeface="Montserrat" panose="00000500000000000000" pitchFamily="2" charset="0"/>
                <a:cs typeface="Lucida Sans Unicode"/>
              </a:rPr>
              <a:t>a</a:t>
            </a:r>
            <a:r>
              <a:rPr sz="1100" spc="-15" dirty="0">
                <a:solidFill>
                  <a:srgbClr val="4B4B4B"/>
                </a:solidFill>
                <a:latin typeface="Montserrat" panose="00000500000000000000" pitchFamily="2" charset="0"/>
                <a:cs typeface="Lucida Sans Unicode"/>
              </a:rPr>
              <a:t> </a:t>
            </a:r>
            <a:r>
              <a:rPr sz="1100" b="1" spc="45" dirty="0">
                <a:solidFill>
                  <a:srgbClr val="C00000"/>
                </a:solidFill>
                <a:latin typeface="Montserrat" panose="00000500000000000000" pitchFamily="2" charset="0"/>
                <a:cs typeface="Arial"/>
              </a:rPr>
              <a:t>almacenamiento</a:t>
            </a:r>
            <a:r>
              <a:rPr sz="1100" b="1" spc="30" dirty="0">
                <a:solidFill>
                  <a:srgbClr val="C00000"/>
                </a:solidFill>
                <a:latin typeface="Montserrat" panose="00000500000000000000" pitchFamily="2" charset="0"/>
                <a:cs typeface="Arial"/>
              </a:rPr>
              <a:t> </a:t>
            </a:r>
            <a:r>
              <a:rPr sz="1100" b="1" spc="10" dirty="0">
                <a:solidFill>
                  <a:srgbClr val="C00000"/>
                </a:solidFill>
                <a:latin typeface="Montserrat" panose="00000500000000000000" pitchFamily="2" charset="0"/>
                <a:cs typeface="Arial"/>
              </a:rPr>
              <a:t>y</a:t>
            </a:r>
            <a:r>
              <a:rPr sz="1100" b="1" spc="25" dirty="0">
                <a:solidFill>
                  <a:srgbClr val="C00000"/>
                </a:solidFill>
                <a:latin typeface="Montserrat" panose="00000500000000000000" pitchFamily="2" charset="0"/>
                <a:cs typeface="Arial"/>
              </a:rPr>
              <a:t> </a:t>
            </a:r>
            <a:r>
              <a:rPr sz="1100" b="1" spc="15" dirty="0">
                <a:solidFill>
                  <a:srgbClr val="C00000"/>
                </a:solidFill>
                <a:latin typeface="Montserrat" panose="00000500000000000000" pitchFamily="2" charset="0"/>
                <a:cs typeface="Arial"/>
              </a:rPr>
              <a:t>bodegaje</a:t>
            </a:r>
            <a:r>
              <a:rPr sz="1100" b="1" spc="15" dirty="0">
                <a:solidFill>
                  <a:srgbClr val="B0D376"/>
                </a:solidFill>
                <a:latin typeface="Montserrat" panose="00000500000000000000" pitchFamily="2" charset="0"/>
                <a:cs typeface="Arial"/>
              </a:rPr>
              <a:t>.</a:t>
            </a:r>
            <a:r>
              <a:rPr sz="1100" b="1" spc="25" dirty="0">
                <a:solidFill>
                  <a:srgbClr val="B0D376"/>
                </a:solidFill>
                <a:latin typeface="Montserrat" panose="00000500000000000000" pitchFamily="2" charset="0"/>
                <a:cs typeface="Arial"/>
              </a:rPr>
              <a:t> </a:t>
            </a:r>
            <a:r>
              <a:rPr sz="1100" spc="-35" dirty="0">
                <a:solidFill>
                  <a:srgbClr val="4B4B4B"/>
                </a:solidFill>
                <a:latin typeface="Montserrat" panose="00000500000000000000" pitchFamily="2" charset="0"/>
                <a:cs typeface="Lucida Sans Unicode"/>
              </a:rPr>
              <a:t>Esto,</a:t>
            </a:r>
            <a:r>
              <a:rPr sz="1100" spc="-20" dirty="0">
                <a:solidFill>
                  <a:srgbClr val="4B4B4B"/>
                </a:solidFill>
                <a:latin typeface="Montserrat" panose="00000500000000000000" pitchFamily="2" charset="0"/>
                <a:cs typeface="Lucida Sans Unicode"/>
              </a:rPr>
              <a:t> </a:t>
            </a:r>
            <a:r>
              <a:rPr sz="1100" spc="-35" dirty="0">
                <a:solidFill>
                  <a:srgbClr val="4B4B4B"/>
                </a:solidFill>
                <a:latin typeface="Montserrat" panose="00000500000000000000" pitchFamily="2" charset="0"/>
                <a:cs typeface="Lucida Sans Unicode"/>
              </a:rPr>
              <a:t>sin</a:t>
            </a:r>
            <a:r>
              <a:rPr sz="1100" spc="-15" dirty="0">
                <a:solidFill>
                  <a:srgbClr val="4B4B4B"/>
                </a:solidFill>
                <a:latin typeface="Montserrat" panose="00000500000000000000" pitchFamily="2" charset="0"/>
                <a:cs typeface="Lucida Sans Unicode"/>
              </a:rPr>
              <a:t> </a:t>
            </a:r>
            <a:r>
              <a:rPr sz="1100" spc="-20" dirty="0">
                <a:solidFill>
                  <a:srgbClr val="4B4B4B"/>
                </a:solidFill>
                <a:latin typeface="Montserrat" panose="00000500000000000000" pitchFamily="2" charset="0"/>
                <a:cs typeface="Lucida Sans Unicode"/>
              </a:rPr>
              <a:t>contar</a:t>
            </a:r>
            <a:r>
              <a:rPr sz="1100" spc="-15"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el</a:t>
            </a:r>
            <a:r>
              <a:rPr sz="1100" spc="-20" dirty="0">
                <a:solidFill>
                  <a:srgbClr val="4B4B4B"/>
                </a:solidFill>
                <a:latin typeface="Montserrat" panose="00000500000000000000" pitchFamily="2" charset="0"/>
                <a:cs typeface="Lucida Sans Unicode"/>
              </a:rPr>
              <a:t> resto</a:t>
            </a:r>
            <a:r>
              <a:rPr sz="1100" spc="-15" dirty="0">
                <a:solidFill>
                  <a:srgbClr val="4B4B4B"/>
                </a:solidFill>
                <a:latin typeface="Montserrat" panose="00000500000000000000" pitchFamily="2" charset="0"/>
                <a:cs typeface="Lucida Sans Unicode"/>
              </a:rPr>
              <a:t> </a:t>
            </a:r>
            <a:r>
              <a:rPr sz="1100" spc="-10" dirty="0">
                <a:solidFill>
                  <a:srgbClr val="4B4B4B"/>
                </a:solidFill>
                <a:latin typeface="Montserrat" panose="00000500000000000000" pitchFamily="2" charset="0"/>
                <a:cs typeface="Lucida Sans Unicode"/>
              </a:rPr>
              <a:t>de </a:t>
            </a:r>
            <a:r>
              <a:rPr sz="1100" spc="-335" dirty="0">
                <a:solidFill>
                  <a:srgbClr val="4B4B4B"/>
                </a:solidFill>
                <a:latin typeface="Montserrat" panose="00000500000000000000" pitchFamily="2" charset="0"/>
                <a:cs typeface="Lucida Sans Unicode"/>
              </a:rPr>
              <a:t> </a:t>
            </a:r>
            <a:r>
              <a:rPr sz="1100" spc="-5" dirty="0">
                <a:solidFill>
                  <a:srgbClr val="4B4B4B"/>
                </a:solidFill>
                <a:latin typeface="Montserrat" panose="00000500000000000000" pitchFamily="2" charset="0"/>
                <a:cs typeface="Lucida Sans Unicode"/>
              </a:rPr>
              <a:t>m</a:t>
            </a:r>
            <a:r>
              <a:rPr sz="975" spc="-67" baseline="29914" dirty="0">
                <a:solidFill>
                  <a:srgbClr val="4B4B4B"/>
                </a:solidFill>
                <a:latin typeface="Montserrat" panose="00000500000000000000" pitchFamily="2" charset="0"/>
                <a:cs typeface="Lucida Sans Unicode"/>
              </a:rPr>
              <a:t>2</a:t>
            </a:r>
            <a:r>
              <a:rPr sz="975" spc="120" baseline="29914"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dispuestos</a:t>
            </a:r>
            <a:r>
              <a:rPr sz="1100" spc="-65" dirty="0">
                <a:solidFill>
                  <a:srgbClr val="4B4B4B"/>
                </a:solidFill>
                <a:latin typeface="Montserrat" panose="00000500000000000000" pitchFamily="2" charset="0"/>
                <a:cs typeface="Lucida Sans Unicode"/>
              </a:rPr>
              <a:t> </a:t>
            </a:r>
            <a:r>
              <a:rPr sz="1100" spc="-5" dirty="0">
                <a:solidFill>
                  <a:srgbClr val="4B4B4B"/>
                </a:solidFill>
                <a:latin typeface="Montserrat" panose="00000500000000000000" pitchFamily="2" charset="0"/>
                <a:cs typeface="Lucida Sans Unicode"/>
              </a:rPr>
              <a:t>para</a:t>
            </a:r>
            <a:r>
              <a:rPr sz="1100" spc="-65" dirty="0">
                <a:solidFill>
                  <a:srgbClr val="4B4B4B"/>
                </a:solidFill>
                <a:latin typeface="Montserrat" panose="00000500000000000000" pitchFamily="2" charset="0"/>
                <a:cs typeface="Lucida Sans Unicode"/>
              </a:rPr>
              <a:t> </a:t>
            </a:r>
            <a:r>
              <a:rPr sz="1100" spc="-20" dirty="0">
                <a:solidFill>
                  <a:srgbClr val="4B4B4B"/>
                </a:solidFill>
                <a:latin typeface="Montserrat" panose="00000500000000000000" pitchFamily="2" charset="0"/>
                <a:cs typeface="Lucida Sans Unicode"/>
              </a:rPr>
              <a:t>estacionamiento</a:t>
            </a:r>
            <a:r>
              <a:rPr sz="1100" spc="-65" dirty="0">
                <a:solidFill>
                  <a:srgbClr val="4B4B4B"/>
                </a:solidFill>
                <a:latin typeface="Montserrat" panose="00000500000000000000" pitchFamily="2" charset="0"/>
                <a:cs typeface="Lucida Sans Unicode"/>
              </a:rPr>
              <a:t> </a:t>
            </a:r>
            <a:r>
              <a:rPr sz="1100" spc="-10" dirty="0">
                <a:solidFill>
                  <a:srgbClr val="4B4B4B"/>
                </a:solidFill>
                <a:latin typeface="Montserrat" panose="00000500000000000000" pitchFamily="2" charset="0"/>
                <a:cs typeface="Lucida Sans Unicode"/>
              </a:rPr>
              <a:t>u</a:t>
            </a:r>
            <a:r>
              <a:rPr sz="1100" spc="-65" dirty="0">
                <a:solidFill>
                  <a:srgbClr val="4B4B4B"/>
                </a:solidFill>
                <a:latin typeface="Montserrat" panose="00000500000000000000" pitchFamily="2" charset="0"/>
                <a:cs typeface="Lucida Sans Unicode"/>
              </a:rPr>
              <a:t> </a:t>
            </a:r>
            <a:r>
              <a:rPr sz="1100" spc="-15" dirty="0">
                <a:solidFill>
                  <a:srgbClr val="4B4B4B"/>
                </a:solidFill>
                <a:latin typeface="Montserrat" panose="00000500000000000000" pitchFamily="2" charset="0"/>
                <a:cs typeface="Lucida Sans Unicode"/>
              </a:rPr>
              <a:t>otras</a:t>
            </a:r>
            <a:r>
              <a:rPr sz="1100" spc="-65" dirty="0">
                <a:solidFill>
                  <a:srgbClr val="4B4B4B"/>
                </a:solidFill>
                <a:latin typeface="Montserrat" panose="00000500000000000000" pitchFamily="2" charset="0"/>
                <a:cs typeface="Lucida Sans Unicode"/>
              </a:rPr>
              <a:t> </a:t>
            </a:r>
            <a:r>
              <a:rPr sz="1100" spc="-20" dirty="0">
                <a:solidFill>
                  <a:srgbClr val="4B4B4B"/>
                </a:solidFill>
                <a:latin typeface="Montserrat" panose="00000500000000000000" pitchFamily="2" charset="0"/>
                <a:cs typeface="Lucida Sans Unicode"/>
              </a:rPr>
              <a:t>insta</a:t>
            </a:r>
            <a:r>
              <a:rPr sz="1100" spc="-30" dirty="0">
                <a:solidFill>
                  <a:srgbClr val="4B4B4B"/>
                </a:solidFill>
                <a:latin typeface="Montserrat" panose="00000500000000000000" pitchFamily="2" charset="0"/>
                <a:cs typeface="Lucida Sans Unicode"/>
              </a:rPr>
              <a:t>n</a:t>
            </a:r>
            <a:r>
              <a:rPr sz="1100" spc="-40" dirty="0">
                <a:solidFill>
                  <a:srgbClr val="4B4B4B"/>
                </a:solidFill>
                <a:latin typeface="Montserrat" panose="00000500000000000000" pitchFamily="2" charset="0"/>
                <a:cs typeface="Lucida Sans Unicode"/>
              </a:rPr>
              <a:t>cias.</a:t>
            </a:r>
            <a:endParaRPr sz="1100" dirty="0">
              <a:latin typeface="Montserrat" panose="00000500000000000000" pitchFamily="2" charset="0"/>
              <a:cs typeface="Lucida Sans Unicode"/>
            </a:endParaRPr>
          </a:p>
        </p:txBody>
      </p:sp>
      <p:sp>
        <p:nvSpPr>
          <p:cNvPr id="3" name="object 91">
            <a:extLst>
              <a:ext uri="{FF2B5EF4-FFF2-40B4-BE49-F238E27FC236}">
                <a16:creationId xmlns:a16="http://schemas.microsoft.com/office/drawing/2014/main" id="{F3CCB9D5-C602-08E0-3B2F-FF8F3D2D5A70}"/>
              </a:ext>
            </a:extLst>
          </p:cNvPr>
          <p:cNvSpPr txBox="1"/>
          <p:nvPr/>
        </p:nvSpPr>
        <p:spPr>
          <a:xfrm>
            <a:off x="1472234" y="2461395"/>
            <a:ext cx="4267200" cy="535940"/>
          </a:xfrm>
          <a:prstGeom prst="rect">
            <a:avLst/>
          </a:prstGeom>
        </p:spPr>
        <p:txBody>
          <a:bodyPr vert="horz" wrap="square" lIns="0" tIns="8890" rIns="0" bIns="0" rtlCol="0">
            <a:spAutoFit/>
          </a:bodyPr>
          <a:lstStyle/>
          <a:p>
            <a:pPr marL="12700" marR="5080" algn="just">
              <a:lnSpc>
                <a:spcPct val="102299"/>
              </a:lnSpc>
              <a:spcBef>
                <a:spcPts val="70"/>
              </a:spcBef>
            </a:pPr>
            <a:r>
              <a:rPr sz="1100" spc="-15" dirty="0">
                <a:solidFill>
                  <a:srgbClr val="4B4B4B"/>
                </a:solidFill>
                <a:latin typeface="Montserrat" panose="00000500000000000000" pitchFamily="2" charset="0"/>
                <a:cs typeface="Lucida Sans Unicode"/>
              </a:rPr>
              <a:t>El</a:t>
            </a:r>
            <a:r>
              <a:rPr sz="1100" spc="-10" dirty="0">
                <a:solidFill>
                  <a:srgbClr val="4B4B4B"/>
                </a:solidFill>
                <a:latin typeface="Montserrat" panose="00000500000000000000" pitchFamily="2" charset="0"/>
                <a:cs typeface="Lucida Sans Unicode"/>
              </a:rPr>
              <a:t> </a:t>
            </a:r>
            <a:r>
              <a:rPr sz="1100" b="1" spc="15" dirty="0">
                <a:solidFill>
                  <a:srgbClr val="0038A8"/>
                </a:solidFill>
                <a:latin typeface="Montserrat" panose="00000500000000000000" pitchFamily="2" charset="0"/>
                <a:cs typeface="Arial"/>
              </a:rPr>
              <a:t>96%</a:t>
            </a:r>
            <a:r>
              <a:rPr sz="1100" b="1" spc="20" dirty="0">
                <a:solidFill>
                  <a:srgbClr val="0038A8"/>
                </a:solidFill>
                <a:latin typeface="Montserrat" panose="00000500000000000000" pitchFamily="2" charset="0"/>
                <a:cs typeface="Arial"/>
              </a:rPr>
              <a:t> </a:t>
            </a:r>
            <a:r>
              <a:rPr sz="1100" spc="-10" dirty="0">
                <a:solidFill>
                  <a:srgbClr val="4B4B4B"/>
                </a:solidFill>
                <a:latin typeface="Montserrat" panose="00000500000000000000" pitchFamily="2" charset="0"/>
                <a:cs typeface="Lucida Sans Unicode"/>
              </a:rPr>
              <a:t>de</a:t>
            </a:r>
            <a:r>
              <a:rPr sz="1100" spc="-5" dirty="0">
                <a:solidFill>
                  <a:srgbClr val="4B4B4B"/>
                </a:solidFill>
                <a:latin typeface="Montserrat" panose="00000500000000000000" pitchFamily="2" charset="0"/>
                <a:cs typeface="Lucida Sans Unicode"/>
              </a:rPr>
              <a:t> </a:t>
            </a:r>
            <a:r>
              <a:rPr sz="1100" spc="-30" dirty="0">
                <a:solidFill>
                  <a:srgbClr val="4B4B4B"/>
                </a:solidFill>
                <a:latin typeface="Montserrat" panose="00000500000000000000" pitchFamily="2" charset="0"/>
                <a:cs typeface="Lucida Sans Unicode"/>
              </a:rPr>
              <a:t>los</a:t>
            </a:r>
            <a:r>
              <a:rPr sz="1100" spc="-25" dirty="0">
                <a:solidFill>
                  <a:srgbClr val="4B4B4B"/>
                </a:solidFill>
                <a:latin typeface="Montserrat" panose="00000500000000000000" pitchFamily="2" charset="0"/>
                <a:cs typeface="Lucida Sans Unicode"/>
              </a:rPr>
              <a:t> centros</a:t>
            </a:r>
            <a:r>
              <a:rPr sz="1100" spc="-20"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comerciales</a:t>
            </a:r>
            <a:r>
              <a:rPr sz="1100" spc="-20" dirty="0">
                <a:solidFill>
                  <a:srgbClr val="4B4B4B"/>
                </a:solidFill>
                <a:latin typeface="Montserrat" panose="00000500000000000000" pitchFamily="2" charset="0"/>
                <a:cs typeface="Lucida Sans Unicode"/>
              </a:rPr>
              <a:t> </a:t>
            </a:r>
            <a:r>
              <a:rPr sz="1100" spc="-15" dirty="0">
                <a:solidFill>
                  <a:srgbClr val="4B4B4B"/>
                </a:solidFill>
                <a:latin typeface="Montserrat" panose="00000500000000000000" pitchFamily="2" charset="0"/>
                <a:cs typeface="Lucida Sans Unicode"/>
              </a:rPr>
              <a:t>posee</a:t>
            </a:r>
            <a:r>
              <a:rPr sz="1100" spc="-10" dirty="0">
                <a:solidFill>
                  <a:srgbClr val="4B4B4B"/>
                </a:solidFill>
                <a:latin typeface="Montserrat" panose="00000500000000000000" pitchFamily="2" charset="0"/>
                <a:cs typeface="Lucida Sans Unicode"/>
              </a:rPr>
              <a:t> </a:t>
            </a:r>
            <a:r>
              <a:rPr sz="1100" b="1" spc="-5" dirty="0">
                <a:solidFill>
                  <a:srgbClr val="0038A8"/>
                </a:solidFill>
                <a:latin typeface="Montserrat" panose="00000500000000000000" pitchFamily="2" charset="0"/>
                <a:cs typeface="Arial"/>
              </a:rPr>
              <a:t>servicios</a:t>
            </a:r>
            <a:r>
              <a:rPr sz="1100" b="1" dirty="0">
                <a:solidFill>
                  <a:srgbClr val="0038A8"/>
                </a:solidFill>
                <a:latin typeface="Montserrat" panose="00000500000000000000" pitchFamily="2" charset="0"/>
                <a:cs typeface="Arial"/>
              </a:rPr>
              <a:t> </a:t>
            </a:r>
            <a:r>
              <a:rPr sz="1100" b="1" spc="30" dirty="0">
                <a:solidFill>
                  <a:srgbClr val="0038A8"/>
                </a:solidFill>
                <a:latin typeface="Montserrat" panose="00000500000000000000" pitchFamily="2" charset="0"/>
                <a:cs typeface="Arial"/>
              </a:rPr>
              <a:t>de </a:t>
            </a:r>
            <a:r>
              <a:rPr sz="1100" b="1" spc="35" dirty="0">
                <a:solidFill>
                  <a:srgbClr val="0038A8"/>
                </a:solidFill>
                <a:latin typeface="Montserrat" panose="00000500000000000000" pitchFamily="2" charset="0"/>
                <a:cs typeface="Arial"/>
              </a:rPr>
              <a:t> </a:t>
            </a:r>
            <a:r>
              <a:rPr sz="1100" b="1" spc="30" dirty="0">
                <a:solidFill>
                  <a:srgbClr val="0038A8"/>
                </a:solidFill>
                <a:latin typeface="Montserrat" panose="00000500000000000000" pitchFamily="2" charset="0"/>
                <a:cs typeface="Arial"/>
              </a:rPr>
              <a:t>estacionamiento</a:t>
            </a:r>
            <a:r>
              <a:rPr sz="1100" spc="30" dirty="0">
                <a:solidFill>
                  <a:srgbClr val="4B4B4B"/>
                </a:solidFill>
                <a:latin typeface="Montserrat" panose="00000500000000000000" pitchFamily="2" charset="0"/>
                <a:cs typeface="Lucida Sans Unicode"/>
              </a:rPr>
              <a:t>, </a:t>
            </a:r>
            <a:r>
              <a:rPr sz="1100" spc="-10" dirty="0">
                <a:solidFill>
                  <a:srgbClr val="4B4B4B"/>
                </a:solidFill>
                <a:latin typeface="Montserrat" panose="00000500000000000000" pitchFamily="2" charset="0"/>
                <a:cs typeface="Lucida Sans Unicode"/>
              </a:rPr>
              <a:t>ya </a:t>
            </a:r>
            <a:r>
              <a:rPr sz="1100" spc="-15" dirty="0">
                <a:solidFill>
                  <a:srgbClr val="4B4B4B"/>
                </a:solidFill>
                <a:latin typeface="Montserrat" panose="00000500000000000000" pitchFamily="2" charset="0"/>
                <a:cs typeface="Lucida Sans Unicode"/>
              </a:rPr>
              <a:t>sea </a:t>
            </a:r>
            <a:r>
              <a:rPr sz="1100" spc="-25" dirty="0">
                <a:solidFill>
                  <a:srgbClr val="4B4B4B"/>
                </a:solidFill>
                <a:latin typeface="Montserrat" panose="00000500000000000000" pitchFamily="2" charset="0"/>
                <a:cs typeface="Lucida Sans Unicode"/>
              </a:rPr>
              <a:t>gratuito </a:t>
            </a:r>
            <a:r>
              <a:rPr sz="1100" spc="-15" dirty="0">
                <a:solidFill>
                  <a:srgbClr val="4B4B4B"/>
                </a:solidFill>
                <a:latin typeface="Montserrat" panose="00000500000000000000" pitchFamily="2" charset="0"/>
                <a:cs typeface="Lucida Sans Unicode"/>
              </a:rPr>
              <a:t>o </a:t>
            </a:r>
            <a:r>
              <a:rPr sz="1100" spc="-10" dirty="0">
                <a:solidFill>
                  <a:srgbClr val="4B4B4B"/>
                </a:solidFill>
                <a:latin typeface="Montserrat" panose="00000500000000000000" pitchFamily="2" charset="0"/>
                <a:cs typeface="Lucida Sans Unicode"/>
              </a:rPr>
              <a:t>de </a:t>
            </a:r>
            <a:r>
              <a:rPr sz="1100" spc="-40" dirty="0">
                <a:solidFill>
                  <a:srgbClr val="4B4B4B"/>
                </a:solidFill>
                <a:latin typeface="Montserrat" panose="00000500000000000000" pitchFamily="2" charset="0"/>
                <a:cs typeface="Lucida Sans Unicode"/>
              </a:rPr>
              <a:t>pago, </a:t>
            </a:r>
            <a:r>
              <a:rPr sz="1100" spc="-25" dirty="0">
                <a:solidFill>
                  <a:srgbClr val="4B4B4B"/>
                </a:solidFill>
                <a:latin typeface="Montserrat" panose="00000500000000000000" pitchFamily="2" charset="0"/>
                <a:cs typeface="Lucida Sans Unicode"/>
              </a:rPr>
              <a:t>gestionado </a:t>
            </a:r>
            <a:r>
              <a:rPr sz="1100" spc="-15" dirty="0">
                <a:solidFill>
                  <a:srgbClr val="4B4B4B"/>
                </a:solidFill>
                <a:latin typeface="Montserrat" panose="00000500000000000000" pitchFamily="2" charset="0"/>
                <a:cs typeface="Lucida Sans Unicode"/>
              </a:rPr>
              <a:t>por </a:t>
            </a:r>
            <a:r>
              <a:rPr sz="1100" spc="-20" dirty="0">
                <a:solidFill>
                  <a:srgbClr val="4B4B4B"/>
                </a:solidFill>
                <a:latin typeface="Montserrat" panose="00000500000000000000" pitchFamily="2" charset="0"/>
                <a:cs typeface="Lucida Sans Unicode"/>
              </a:rPr>
              <a:t>la </a:t>
            </a:r>
            <a:r>
              <a:rPr sz="1100" spc="-15" dirty="0">
                <a:solidFill>
                  <a:srgbClr val="4B4B4B"/>
                </a:solidFill>
                <a:latin typeface="Montserrat" panose="00000500000000000000" pitchFamily="2" charset="0"/>
                <a:cs typeface="Lucida Sans Unicode"/>
              </a:rPr>
              <a:t> propia</a:t>
            </a:r>
            <a:r>
              <a:rPr sz="1100" spc="-65"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administración</a:t>
            </a:r>
            <a:r>
              <a:rPr sz="1100" spc="-65" dirty="0">
                <a:solidFill>
                  <a:srgbClr val="4B4B4B"/>
                </a:solidFill>
                <a:latin typeface="Montserrat" panose="00000500000000000000" pitchFamily="2" charset="0"/>
                <a:cs typeface="Lucida Sans Unicode"/>
              </a:rPr>
              <a:t> </a:t>
            </a:r>
            <a:r>
              <a:rPr sz="1100" spc="-15" dirty="0">
                <a:solidFill>
                  <a:srgbClr val="4B4B4B"/>
                </a:solidFill>
                <a:latin typeface="Montserrat" panose="00000500000000000000" pitchFamily="2" charset="0"/>
                <a:cs typeface="Lucida Sans Unicode"/>
              </a:rPr>
              <a:t>o</a:t>
            </a:r>
            <a:r>
              <a:rPr sz="1100" spc="-65"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com</a:t>
            </a:r>
            <a:r>
              <a:rPr sz="1100" spc="-20" dirty="0">
                <a:solidFill>
                  <a:srgbClr val="4B4B4B"/>
                </a:solidFill>
                <a:latin typeface="Montserrat" panose="00000500000000000000" pitchFamily="2" charset="0"/>
                <a:cs typeface="Lucida Sans Unicode"/>
              </a:rPr>
              <a:t>o</a:t>
            </a:r>
            <a:r>
              <a:rPr sz="1100" spc="-65" dirty="0">
                <a:solidFill>
                  <a:srgbClr val="4B4B4B"/>
                </a:solidFill>
                <a:latin typeface="Montserrat" panose="00000500000000000000" pitchFamily="2" charset="0"/>
                <a:cs typeface="Lucida Sans Unicode"/>
              </a:rPr>
              <a:t> </a:t>
            </a:r>
            <a:r>
              <a:rPr sz="1100" spc="-10" dirty="0">
                <a:solidFill>
                  <a:srgbClr val="4B4B4B"/>
                </a:solidFill>
                <a:latin typeface="Montserrat" panose="00000500000000000000" pitchFamily="2" charset="0"/>
                <a:cs typeface="Lucida Sans Unicode"/>
              </a:rPr>
              <a:t>un</a:t>
            </a:r>
            <a:r>
              <a:rPr sz="1100" spc="-65" dirty="0">
                <a:solidFill>
                  <a:srgbClr val="4B4B4B"/>
                </a:solidFill>
                <a:latin typeface="Montserrat" panose="00000500000000000000" pitchFamily="2" charset="0"/>
                <a:cs typeface="Lucida Sans Unicode"/>
              </a:rPr>
              <a:t> </a:t>
            </a:r>
            <a:r>
              <a:rPr sz="1100" spc="-30" dirty="0">
                <a:solidFill>
                  <a:srgbClr val="4B4B4B"/>
                </a:solidFill>
                <a:latin typeface="Montserrat" panose="00000500000000000000" pitchFamily="2" charset="0"/>
                <a:cs typeface="Lucida Sans Unicode"/>
              </a:rPr>
              <a:t>servici</a:t>
            </a:r>
            <a:r>
              <a:rPr sz="1100" spc="-35" dirty="0">
                <a:solidFill>
                  <a:srgbClr val="4B4B4B"/>
                </a:solidFill>
                <a:latin typeface="Montserrat" panose="00000500000000000000" pitchFamily="2" charset="0"/>
                <a:cs typeface="Lucida Sans Unicode"/>
              </a:rPr>
              <a:t>o</a:t>
            </a:r>
            <a:r>
              <a:rPr sz="1100" spc="-65"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externo.</a:t>
            </a:r>
            <a:endParaRPr sz="1100" dirty="0">
              <a:latin typeface="Montserrat" panose="00000500000000000000" pitchFamily="2" charset="0"/>
              <a:cs typeface="Lucida Sans Unicode"/>
            </a:endParaRPr>
          </a:p>
        </p:txBody>
      </p:sp>
      <p:sp>
        <p:nvSpPr>
          <p:cNvPr id="4" name="object 92">
            <a:extLst>
              <a:ext uri="{FF2B5EF4-FFF2-40B4-BE49-F238E27FC236}">
                <a16:creationId xmlns:a16="http://schemas.microsoft.com/office/drawing/2014/main" id="{D3BECAA9-8D6E-E2CC-8648-E6EA932010F9}"/>
              </a:ext>
            </a:extLst>
          </p:cNvPr>
          <p:cNvSpPr txBox="1"/>
          <p:nvPr/>
        </p:nvSpPr>
        <p:spPr>
          <a:xfrm>
            <a:off x="1472234" y="4130681"/>
            <a:ext cx="4265930" cy="707390"/>
          </a:xfrm>
          <a:prstGeom prst="rect">
            <a:avLst/>
          </a:prstGeom>
        </p:spPr>
        <p:txBody>
          <a:bodyPr vert="horz" wrap="square" lIns="0" tIns="8890" rIns="0" bIns="0" rtlCol="0">
            <a:spAutoFit/>
          </a:bodyPr>
          <a:lstStyle/>
          <a:p>
            <a:pPr marL="12700" marR="5080" algn="just">
              <a:lnSpc>
                <a:spcPct val="102200"/>
              </a:lnSpc>
              <a:spcBef>
                <a:spcPts val="70"/>
              </a:spcBef>
            </a:pPr>
            <a:r>
              <a:rPr sz="1100" spc="-15" dirty="0">
                <a:solidFill>
                  <a:srgbClr val="4B4B4B"/>
                </a:solidFill>
                <a:latin typeface="Montserrat" panose="00000500000000000000" pitchFamily="2" charset="0"/>
                <a:cs typeface="Lucida Sans Unicode"/>
              </a:rPr>
              <a:t>Es</a:t>
            </a:r>
            <a:r>
              <a:rPr sz="1100" spc="-45"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posible</a:t>
            </a:r>
            <a:r>
              <a:rPr sz="1100" spc="-40" dirty="0">
                <a:solidFill>
                  <a:srgbClr val="4B4B4B"/>
                </a:solidFill>
                <a:latin typeface="Montserrat" panose="00000500000000000000" pitchFamily="2" charset="0"/>
                <a:cs typeface="Lucida Sans Unicode"/>
              </a:rPr>
              <a:t> </a:t>
            </a:r>
            <a:r>
              <a:rPr sz="1100" b="1" spc="45" dirty="0">
                <a:solidFill>
                  <a:srgbClr val="0038A8"/>
                </a:solidFill>
                <a:latin typeface="Montserrat" panose="00000500000000000000" pitchFamily="2" charset="0"/>
                <a:cs typeface="Arial"/>
              </a:rPr>
              <a:t>encontrar</a:t>
            </a:r>
            <a:r>
              <a:rPr sz="1100" b="1" spc="5" dirty="0">
                <a:solidFill>
                  <a:srgbClr val="0038A8"/>
                </a:solidFill>
                <a:latin typeface="Montserrat" panose="00000500000000000000" pitchFamily="2" charset="0"/>
                <a:cs typeface="Arial"/>
              </a:rPr>
              <a:t> </a:t>
            </a:r>
            <a:r>
              <a:rPr sz="1100" b="1" spc="-10" dirty="0">
                <a:solidFill>
                  <a:srgbClr val="0038A8"/>
                </a:solidFill>
                <a:latin typeface="Montserrat" panose="00000500000000000000" pitchFamily="2" charset="0"/>
                <a:cs typeface="Arial"/>
              </a:rPr>
              <a:t>islas</a:t>
            </a:r>
            <a:r>
              <a:rPr sz="1100" b="1" spc="5" dirty="0">
                <a:solidFill>
                  <a:srgbClr val="0038A8"/>
                </a:solidFill>
                <a:latin typeface="Montserrat" panose="00000500000000000000" pitchFamily="2" charset="0"/>
                <a:cs typeface="Arial"/>
              </a:rPr>
              <a:t> (o </a:t>
            </a:r>
            <a:r>
              <a:rPr sz="1100" b="1" spc="20" dirty="0">
                <a:solidFill>
                  <a:srgbClr val="0038A8"/>
                </a:solidFill>
                <a:latin typeface="Montserrat" panose="00000500000000000000" pitchFamily="2" charset="0"/>
                <a:cs typeface="Arial"/>
              </a:rPr>
              <a:t>módulos)</a:t>
            </a:r>
            <a:r>
              <a:rPr sz="1100" b="1" spc="5" dirty="0">
                <a:solidFill>
                  <a:srgbClr val="0038A8"/>
                </a:solidFill>
                <a:latin typeface="Montserrat" panose="00000500000000000000" pitchFamily="2" charset="0"/>
                <a:cs typeface="Arial"/>
              </a:rPr>
              <a:t> </a:t>
            </a:r>
            <a:r>
              <a:rPr sz="1100" spc="-5" dirty="0">
                <a:solidFill>
                  <a:srgbClr val="4B4B4B"/>
                </a:solidFill>
                <a:latin typeface="Montserrat" panose="00000500000000000000" pitchFamily="2" charset="0"/>
                <a:cs typeface="Lucida Sans Unicode"/>
              </a:rPr>
              <a:t>en</a:t>
            </a:r>
            <a:r>
              <a:rPr sz="1100" spc="-40"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el</a:t>
            </a:r>
            <a:r>
              <a:rPr sz="1100" spc="-40" dirty="0">
                <a:solidFill>
                  <a:srgbClr val="4B4B4B"/>
                </a:solidFill>
                <a:latin typeface="Montserrat" panose="00000500000000000000" pitchFamily="2" charset="0"/>
                <a:cs typeface="Lucida Sans Unicode"/>
              </a:rPr>
              <a:t> </a:t>
            </a:r>
            <a:r>
              <a:rPr sz="1100" b="1" spc="15" dirty="0">
                <a:solidFill>
                  <a:srgbClr val="0038A8"/>
                </a:solidFill>
                <a:latin typeface="Montserrat" panose="00000500000000000000" pitchFamily="2" charset="0"/>
                <a:cs typeface="Arial"/>
              </a:rPr>
              <a:t>96%</a:t>
            </a:r>
            <a:r>
              <a:rPr sz="1100" b="1" dirty="0">
                <a:solidFill>
                  <a:srgbClr val="0038A8"/>
                </a:solidFill>
                <a:latin typeface="Montserrat" panose="00000500000000000000" pitchFamily="2" charset="0"/>
                <a:cs typeface="Arial"/>
              </a:rPr>
              <a:t> </a:t>
            </a:r>
            <a:r>
              <a:rPr sz="1100" spc="-10" dirty="0">
                <a:solidFill>
                  <a:srgbClr val="4B4B4B"/>
                </a:solidFill>
                <a:latin typeface="Montserrat" panose="00000500000000000000" pitchFamily="2" charset="0"/>
                <a:cs typeface="Lucida Sans Unicode"/>
              </a:rPr>
              <a:t>de</a:t>
            </a:r>
            <a:r>
              <a:rPr sz="1100" spc="-40" dirty="0">
                <a:solidFill>
                  <a:srgbClr val="4B4B4B"/>
                </a:solidFill>
                <a:latin typeface="Montserrat" panose="00000500000000000000" pitchFamily="2" charset="0"/>
                <a:cs typeface="Lucida Sans Unicode"/>
              </a:rPr>
              <a:t> </a:t>
            </a:r>
            <a:r>
              <a:rPr sz="1100" spc="-30" dirty="0">
                <a:solidFill>
                  <a:srgbClr val="4B4B4B"/>
                </a:solidFill>
                <a:latin typeface="Montserrat" panose="00000500000000000000" pitchFamily="2" charset="0"/>
                <a:cs typeface="Lucida Sans Unicode"/>
              </a:rPr>
              <a:t>los</a:t>
            </a:r>
            <a:r>
              <a:rPr sz="1100" spc="-40"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centros </a:t>
            </a:r>
            <a:r>
              <a:rPr sz="1100" spc="-335" dirty="0">
                <a:solidFill>
                  <a:srgbClr val="4B4B4B"/>
                </a:solidFill>
                <a:latin typeface="Montserrat" panose="00000500000000000000" pitchFamily="2" charset="0"/>
                <a:cs typeface="Lucida Sans Unicode"/>
              </a:rPr>
              <a:t> </a:t>
            </a:r>
            <a:r>
              <a:rPr sz="1100" spc="-30" dirty="0">
                <a:solidFill>
                  <a:srgbClr val="4B4B4B"/>
                </a:solidFill>
                <a:latin typeface="Montserrat" panose="00000500000000000000" pitchFamily="2" charset="0"/>
                <a:cs typeface="Lucida Sans Unicode"/>
              </a:rPr>
              <a:t>comerciales,</a:t>
            </a:r>
            <a:r>
              <a:rPr sz="1100" spc="-25" dirty="0">
                <a:solidFill>
                  <a:srgbClr val="4B4B4B"/>
                </a:solidFill>
                <a:latin typeface="Montserrat" panose="00000500000000000000" pitchFamily="2" charset="0"/>
                <a:cs typeface="Lucida Sans Unicode"/>
              </a:rPr>
              <a:t> </a:t>
            </a:r>
            <a:r>
              <a:rPr sz="1100" spc="-30" dirty="0">
                <a:solidFill>
                  <a:srgbClr val="4B4B4B"/>
                </a:solidFill>
                <a:latin typeface="Montserrat" panose="00000500000000000000" pitchFamily="2" charset="0"/>
                <a:cs typeface="Lucida Sans Unicode"/>
              </a:rPr>
              <a:t>lo</a:t>
            </a:r>
            <a:r>
              <a:rPr sz="1100" spc="-25" dirty="0">
                <a:solidFill>
                  <a:srgbClr val="4B4B4B"/>
                </a:solidFill>
                <a:latin typeface="Montserrat" panose="00000500000000000000" pitchFamily="2" charset="0"/>
                <a:cs typeface="Lucida Sans Unicode"/>
              </a:rPr>
              <a:t> </a:t>
            </a:r>
            <a:r>
              <a:rPr sz="1100" spc="-10" dirty="0">
                <a:solidFill>
                  <a:srgbClr val="4B4B4B"/>
                </a:solidFill>
                <a:latin typeface="Montserrat" panose="00000500000000000000" pitchFamily="2" charset="0"/>
                <a:cs typeface="Lucida Sans Unicode"/>
              </a:rPr>
              <a:t>que</a:t>
            </a:r>
            <a:r>
              <a:rPr sz="1100" spc="-5"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indica</a:t>
            </a:r>
            <a:r>
              <a:rPr sz="1100" spc="-20" dirty="0">
                <a:solidFill>
                  <a:srgbClr val="4B4B4B"/>
                </a:solidFill>
                <a:latin typeface="Montserrat" panose="00000500000000000000" pitchFamily="2" charset="0"/>
                <a:cs typeface="Lucida Sans Unicode"/>
              </a:rPr>
              <a:t> </a:t>
            </a:r>
            <a:r>
              <a:rPr sz="1100" spc="-10" dirty="0">
                <a:solidFill>
                  <a:srgbClr val="4B4B4B"/>
                </a:solidFill>
                <a:latin typeface="Montserrat" panose="00000500000000000000" pitchFamily="2" charset="0"/>
                <a:cs typeface="Lucida Sans Unicode"/>
              </a:rPr>
              <a:t>que</a:t>
            </a:r>
            <a:r>
              <a:rPr sz="1100" spc="-5" dirty="0">
                <a:solidFill>
                  <a:srgbClr val="4B4B4B"/>
                </a:solidFill>
                <a:latin typeface="Montserrat" panose="00000500000000000000" pitchFamily="2" charset="0"/>
                <a:cs typeface="Lucida Sans Unicode"/>
              </a:rPr>
              <a:t> </a:t>
            </a:r>
            <a:r>
              <a:rPr sz="1100" spc="-40" dirty="0">
                <a:solidFill>
                  <a:srgbClr val="4B4B4B"/>
                </a:solidFill>
                <a:latin typeface="Montserrat" panose="00000500000000000000" pitchFamily="2" charset="0"/>
                <a:cs typeface="Lucida Sans Unicode"/>
              </a:rPr>
              <a:t>existe</a:t>
            </a:r>
            <a:r>
              <a:rPr sz="1100" spc="-35" dirty="0">
                <a:solidFill>
                  <a:srgbClr val="4B4B4B"/>
                </a:solidFill>
                <a:latin typeface="Montserrat" panose="00000500000000000000" pitchFamily="2" charset="0"/>
                <a:cs typeface="Lucida Sans Unicode"/>
              </a:rPr>
              <a:t> </a:t>
            </a:r>
            <a:r>
              <a:rPr sz="1100" spc="-10" dirty="0">
                <a:solidFill>
                  <a:srgbClr val="4B4B4B"/>
                </a:solidFill>
                <a:latin typeface="Montserrat" panose="00000500000000000000" pitchFamily="2" charset="0"/>
                <a:cs typeface="Lucida Sans Unicode"/>
              </a:rPr>
              <a:t>un</a:t>
            </a:r>
            <a:r>
              <a:rPr sz="1100" spc="-5"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espacio</a:t>
            </a:r>
            <a:r>
              <a:rPr sz="1100" spc="-20"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amplio</a:t>
            </a:r>
            <a:r>
              <a:rPr sz="1100" spc="-20" dirty="0">
                <a:solidFill>
                  <a:srgbClr val="4B4B4B"/>
                </a:solidFill>
                <a:latin typeface="Montserrat" panose="00000500000000000000" pitchFamily="2" charset="0"/>
                <a:cs typeface="Lucida Sans Unicode"/>
              </a:rPr>
              <a:t> </a:t>
            </a:r>
            <a:r>
              <a:rPr sz="1100" spc="-10" dirty="0">
                <a:solidFill>
                  <a:srgbClr val="4B4B4B"/>
                </a:solidFill>
                <a:latin typeface="Montserrat" panose="00000500000000000000" pitchFamily="2" charset="0"/>
                <a:cs typeface="Lucida Sans Unicode"/>
              </a:rPr>
              <a:t>de </a:t>
            </a:r>
            <a:r>
              <a:rPr sz="1100" spc="-5" dirty="0">
                <a:solidFill>
                  <a:srgbClr val="4B4B4B"/>
                </a:solidFill>
                <a:latin typeface="Montserrat" panose="00000500000000000000" pitchFamily="2" charset="0"/>
                <a:cs typeface="Lucida Sans Unicode"/>
              </a:rPr>
              <a:t> </a:t>
            </a:r>
            <a:r>
              <a:rPr sz="1100" spc="-10" dirty="0">
                <a:solidFill>
                  <a:srgbClr val="4B4B4B"/>
                </a:solidFill>
                <a:latin typeface="Montserrat" panose="00000500000000000000" pitchFamily="2" charset="0"/>
                <a:cs typeface="Lucida Sans Unicode"/>
              </a:rPr>
              <a:t>apertura </a:t>
            </a:r>
            <a:r>
              <a:rPr sz="1100" dirty="0">
                <a:solidFill>
                  <a:srgbClr val="4B4B4B"/>
                </a:solidFill>
                <a:latin typeface="Montserrat" panose="00000500000000000000" pitchFamily="2" charset="0"/>
                <a:cs typeface="Lucida Sans Unicode"/>
              </a:rPr>
              <a:t>a </a:t>
            </a:r>
            <a:r>
              <a:rPr sz="1100" spc="-15" dirty="0">
                <a:solidFill>
                  <a:srgbClr val="4B4B4B"/>
                </a:solidFill>
                <a:latin typeface="Montserrat" panose="00000500000000000000" pitchFamily="2" charset="0"/>
                <a:cs typeface="Lucida Sans Unicode"/>
              </a:rPr>
              <a:t>pequeños </a:t>
            </a:r>
            <a:r>
              <a:rPr sz="1100" spc="-25" dirty="0">
                <a:solidFill>
                  <a:srgbClr val="4B4B4B"/>
                </a:solidFill>
                <a:latin typeface="Montserrat" panose="00000500000000000000" pitchFamily="2" charset="0"/>
                <a:cs typeface="Lucida Sans Unicode"/>
              </a:rPr>
              <a:t>y </a:t>
            </a:r>
            <a:r>
              <a:rPr sz="1100" spc="-20" dirty="0">
                <a:solidFill>
                  <a:srgbClr val="4B4B4B"/>
                </a:solidFill>
                <a:latin typeface="Montserrat" panose="00000500000000000000" pitchFamily="2" charset="0"/>
                <a:cs typeface="Lucida Sans Unicode"/>
              </a:rPr>
              <a:t>medianos emprendedores, </a:t>
            </a:r>
            <a:r>
              <a:rPr sz="1100" spc="-10" dirty="0">
                <a:solidFill>
                  <a:srgbClr val="4B4B4B"/>
                </a:solidFill>
                <a:latin typeface="Montserrat" panose="00000500000000000000" pitchFamily="2" charset="0"/>
                <a:cs typeface="Lucida Sans Unicode"/>
              </a:rPr>
              <a:t>que </a:t>
            </a:r>
            <a:r>
              <a:rPr sz="1100" spc="-25" dirty="0">
                <a:solidFill>
                  <a:srgbClr val="4B4B4B"/>
                </a:solidFill>
                <a:latin typeface="Montserrat" panose="00000500000000000000" pitchFamily="2" charset="0"/>
                <a:cs typeface="Lucida Sans Unicode"/>
              </a:rPr>
              <a:t>son </a:t>
            </a:r>
            <a:r>
              <a:rPr sz="1100" spc="-30" dirty="0">
                <a:solidFill>
                  <a:srgbClr val="4B4B4B"/>
                </a:solidFill>
                <a:latin typeface="Montserrat" panose="00000500000000000000" pitchFamily="2" charset="0"/>
                <a:cs typeface="Lucida Sans Unicode"/>
              </a:rPr>
              <a:t>los </a:t>
            </a:r>
            <a:r>
              <a:rPr sz="1100" spc="-25" dirty="0">
                <a:solidFill>
                  <a:srgbClr val="4B4B4B"/>
                </a:solidFill>
                <a:latin typeface="Montserrat" panose="00000500000000000000" pitchFamily="2" charset="0"/>
                <a:cs typeface="Lucida Sans Unicode"/>
              </a:rPr>
              <a:t> principales</a:t>
            </a:r>
            <a:r>
              <a:rPr sz="1100" spc="-65" dirty="0">
                <a:solidFill>
                  <a:srgbClr val="4B4B4B"/>
                </a:solidFill>
                <a:latin typeface="Montserrat" panose="00000500000000000000" pitchFamily="2" charset="0"/>
                <a:cs typeface="Lucida Sans Unicode"/>
              </a:rPr>
              <a:t> </a:t>
            </a:r>
            <a:r>
              <a:rPr sz="1100" spc="-20" dirty="0">
                <a:solidFill>
                  <a:srgbClr val="4B4B4B"/>
                </a:solidFill>
                <a:latin typeface="Montserrat" panose="00000500000000000000" pitchFamily="2" charset="0"/>
                <a:cs typeface="Lucida Sans Unicode"/>
              </a:rPr>
              <a:t>locatarios</a:t>
            </a:r>
            <a:r>
              <a:rPr sz="1100" spc="-65" dirty="0">
                <a:solidFill>
                  <a:srgbClr val="4B4B4B"/>
                </a:solidFill>
                <a:latin typeface="Montserrat" panose="00000500000000000000" pitchFamily="2" charset="0"/>
                <a:cs typeface="Lucida Sans Unicode"/>
              </a:rPr>
              <a:t> </a:t>
            </a:r>
            <a:r>
              <a:rPr sz="1100" spc="-10" dirty="0">
                <a:solidFill>
                  <a:srgbClr val="4B4B4B"/>
                </a:solidFill>
                <a:latin typeface="Montserrat" panose="00000500000000000000" pitchFamily="2" charset="0"/>
                <a:cs typeface="Lucida Sans Unicode"/>
              </a:rPr>
              <a:t>de</a:t>
            </a:r>
            <a:r>
              <a:rPr sz="1100" spc="-65" dirty="0">
                <a:solidFill>
                  <a:srgbClr val="4B4B4B"/>
                </a:solidFill>
                <a:latin typeface="Montserrat" panose="00000500000000000000" pitchFamily="2" charset="0"/>
                <a:cs typeface="Lucida Sans Unicode"/>
              </a:rPr>
              <a:t> </a:t>
            </a:r>
            <a:r>
              <a:rPr sz="1100" spc="-20" dirty="0">
                <a:solidFill>
                  <a:srgbClr val="4B4B4B"/>
                </a:solidFill>
                <a:latin typeface="Montserrat" panose="00000500000000000000" pitchFamily="2" charset="0"/>
                <a:cs typeface="Lucida Sans Unicode"/>
              </a:rPr>
              <a:t>este</a:t>
            </a:r>
            <a:r>
              <a:rPr sz="1100" spc="-65" dirty="0">
                <a:solidFill>
                  <a:srgbClr val="4B4B4B"/>
                </a:solidFill>
                <a:latin typeface="Montserrat" panose="00000500000000000000" pitchFamily="2" charset="0"/>
                <a:cs typeface="Lucida Sans Unicode"/>
              </a:rPr>
              <a:t> </a:t>
            </a:r>
            <a:r>
              <a:rPr sz="1100" spc="-30" dirty="0">
                <a:solidFill>
                  <a:srgbClr val="4B4B4B"/>
                </a:solidFill>
                <a:latin typeface="Montserrat" panose="00000500000000000000" pitchFamily="2" charset="0"/>
                <a:cs typeface="Lucida Sans Unicode"/>
              </a:rPr>
              <a:t>tipo</a:t>
            </a:r>
            <a:r>
              <a:rPr sz="1100" spc="-65" dirty="0">
                <a:solidFill>
                  <a:srgbClr val="4B4B4B"/>
                </a:solidFill>
                <a:latin typeface="Montserrat" panose="00000500000000000000" pitchFamily="2" charset="0"/>
                <a:cs typeface="Lucida Sans Unicode"/>
              </a:rPr>
              <a:t> </a:t>
            </a:r>
            <a:r>
              <a:rPr sz="1100" spc="-10" dirty="0">
                <a:solidFill>
                  <a:srgbClr val="4B4B4B"/>
                </a:solidFill>
                <a:latin typeface="Montserrat" panose="00000500000000000000" pitchFamily="2" charset="0"/>
                <a:cs typeface="Lucida Sans Unicode"/>
              </a:rPr>
              <a:t>de</a:t>
            </a:r>
            <a:r>
              <a:rPr sz="1100" spc="-65" dirty="0">
                <a:solidFill>
                  <a:srgbClr val="4B4B4B"/>
                </a:solidFill>
                <a:latin typeface="Montserrat" panose="00000500000000000000" pitchFamily="2" charset="0"/>
                <a:cs typeface="Lucida Sans Unicode"/>
              </a:rPr>
              <a:t> </a:t>
            </a:r>
            <a:r>
              <a:rPr sz="1100" spc="-30" dirty="0">
                <a:solidFill>
                  <a:srgbClr val="4B4B4B"/>
                </a:solidFill>
                <a:latin typeface="Montserrat" panose="00000500000000000000" pitchFamily="2" charset="0"/>
                <a:cs typeface="Lucida Sans Unicode"/>
              </a:rPr>
              <a:t>espacios.</a:t>
            </a:r>
            <a:endParaRPr sz="1100" dirty="0">
              <a:latin typeface="Montserrat" panose="00000500000000000000" pitchFamily="2" charset="0"/>
              <a:cs typeface="Lucida Sans Unicode"/>
            </a:endParaRPr>
          </a:p>
        </p:txBody>
      </p:sp>
      <p:sp>
        <p:nvSpPr>
          <p:cNvPr id="5" name="object 93">
            <a:extLst>
              <a:ext uri="{FF2B5EF4-FFF2-40B4-BE49-F238E27FC236}">
                <a16:creationId xmlns:a16="http://schemas.microsoft.com/office/drawing/2014/main" id="{93978E60-A070-6D35-EA5C-BF26D21CB3B3}"/>
              </a:ext>
            </a:extLst>
          </p:cNvPr>
          <p:cNvSpPr txBox="1"/>
          <p:nvPr/>
        </p:nvSpPr>
        <p:spPr>
          <a:xfrm>
            <a:off x="1472234" y="5294160"/>
            <a:ext cx="4267200" cy="518668"/>
          </a:xfrm>
          <a:prstGeom prst="rect">
            <a:avLst/>
          </a:prstGeom>
        </p:spPr>
        <p:txBody>
          <a:bodyPr vert="horz" wrap="square" lIns="0" tIns="8890" rIns="0" bIns="0" rtlCol="0">
            <a:spAutoFit/>
          </a:bodyPr>
          <a:lstStyle/>
          <a:p>
            <a:pPr marL="12700" marR="5080" indent="-635">
              <a:lnSpc>
                <a:spcPct val="102299"/>
              </a:lnSpc>
              <a:spcBef>
                <a:spcPts val="70"/>
              </a:spcBef>
            </a:pPr>
            <a:r>
              <a:rPr sz="1100" b="1" spc="15" dirty="0">
                <a:solidFill>
                  <a:srgbClr val="0038A8"/>
                </a:solidFill>
                <a:latin typeface="Montserrat" panose="00000500000000000000" pitchFamily="2" charset="0"/>
                <a:cs typeface="Arial"/>
              </a:rPr>
              <a:t>2</a:t>
            </a:r>
            <a:r>
              <a:rPr sz="1100" b="1" spc="-80" dirty="0">
                <a:solidFill>
                  <a:srgbClr val="0038A8"/>
                </a:solidFill>
                <a:latin typeface="Montserrat" panose="00000500000000000000" pitchFamily="2" charset="0"/>
                <a:cs typeface="Arial"/>
              </a:rPr>
              <a:t> </a:t>
            </a:r>
            <a:r>
              <a:rPr sz="1100" b="1" spc="30" dirty="0">
                <a:solidFill>
                  <a:srgbClr val="0038A8"/>
                </a:solidFill>
                <a:latin typeface="Montserrat" panose="00000500000000000000" pitchFamily="2" charset="0"/>
                <a:cs typeface="Arial"/>
              </a:rPr>
              <a:t>de</a:t>
            </a:r>
            <a:r>
              <a:rPr sz="1100" b="1" spc="-75" dirty="0">
                <a:solidFill>
                  <a:srgbClr val="0038A8"/>
                </a:solidFill>
                <a:latin typeface="Montserrat" panose="00000500000000000000" pitchFamily="2" charset="0"/>
                <a:cs typeface="Arial"/>
              </a:rPr>
              <a:t> </a:t>
            </a:r>
            <a:r>
              <a:rPr sz="1100" b="1" spc="15" dirty="0">
                <a:solidFill>
                  <a:srgbClr val="0038A8"/>
                </a:solidFill>
                <a:latin typeface="Montserrat" panose="00000500000000000000" pitchFamily="2" charset="0"/>
                <a:cs typeface="Arial"/>
              </a:rPr>
              <a:t>cada</a:t>
            </a:r>
            <a:r>
              <a:rPr sz="1100" b="1" spc="-75" dirty="0">
                <a:solidFill>
                  <a:srgbClr val="0038A8"/>
                </a:solidFill>
                <a:latin typeface="Montserrat" panose="00000500000000000000" pitchFamily="2" charset="0"/>
                <a:cs typeface="Arial"/>
              </a:rPr>
              <a:t> </a:t>
            </a:r>
            <a:r>
              <a:rPr sz="1100" b="1" spc="15" dirty="0">
                <a:solidFill>
                  <a:srgbClr val="0038A8"/>
                </a:solidFill>
                <a:latin typeface="Montserrat" panose="00000500000000000000" pitchFamily="2" charset="0"/>
                <a:cs typeface="Arial"/>
              </a:rPr>
              <a:t>3</a:t>
            </a:r>
            <a:r>
              <a:rPr sz="1100" b="1" spc="-75" dirty="0">
                <a:solidFill>
                  <a:srgbClr val="0038A8"/>
                </a:solidFill>
                <a:latin typeface="Montserrat" panose="00000500000000000000" pitchFamily="2" charset="0"/>
                <a:cs typeface="Arial"/>
              </a:rPr>
              <a:t> </a:t>
            </a:r>
            <a:r>
              <a:rPr sz="1100" spc="-25" dirty="0">
                <a:solidFill>
                  <a:srgbClr val="4B4B4B"/>
                </a:solidFill>
                <a:latin typeface="Montserrat" panose="00000500000000000000" pitchFamily="2" charset="0"/>
                <a:cs typeface="Lucida Sans Unicode"/>
              </a:rPr>
              <a:t>centros</a:t>
            </a:r>
            <a:r>
              <a:rPr sz="1100" spc="-120"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comerciales</a:t>
            </a:r>
            <a:r>
              <a:rPr sz="1100" spc="-120" dirty="0">
                <a:solidFill>
                  <a:srgbClr val="4B4B4B"/>
                </a:solidFill>
                <a:latin typeface="Montserrat" panose="00000500000000000000" pitchFamily="2" charset="0"/>
                <a:cs typeface="Lucida Sans Unicode"/>
              </a:rPr>
              <a:t> </a:t>
            </a:r>
            <a:r>
              <a:rPr sz="1100" spc="-20" dirty="0">
                <a:solidFill>
                  <a:srgbClr val="4B4B4B"/>
                </a:solidFill>
                <a:latin typeface="Montserrat" panose="00000500000000000000" pitchFamily="2" charset="0"/>
                <a:cs typeface="Lucida Sans Unicode"/>
              </a:rPr>
              <a:t>cuenta</a:t>
            </a:r>
            <a:r>
              <a:rPr sz="1100" spc="-125"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con</a:t>
            </a:r>
            <a:r>
              <a:rPr sz="1100" spc="-120" dirty="0">
                <a:solidFill>
                  <a:srgbClr val="4B4B4B"/>
                </a:solidFill>
                <a:latin typeface="Montserrat" panose="00000500000000000000" pitchFamily="2" charset="0"/>
                <a:cs typeface="Lucida Sans Unicode"/>
              </a:rPr>
              <a:t> </a:t>
            </a:r>
            <a:r>
              <a:rPr sz="1100" spc="-10" dirty="0">
                <a:solidFill>
                  <a:srgbClr val="4B4B4B"/>
                </a:solidFill>
                <a:latin typeface="Montserrat" panose="00000500000000000000" pitchFamily="2" charset="0"/>
                <a:cs typeface="Lucida Sans Unicode"/>
              </a:rPr>
              <a:t>un</a:t>
            </a:r>
            <a:r>
              <a:rPr sz="1100" spc="-114" dirty="0">
                <a:solidFill>
                  <a:srgbClr val="4B4B4B"/>
                </a:solidFill>
                <a:latin typeface="Montserrat" panose="00000500000000000000" pitchFamily="2" charset="0"/>
                <a:cs typeface="Lucida Sans Unicode"/>
              </a:rPr>
              <a:t> </a:t>
            </a:r>
            <a:r>
              <a:rPr sz="1100" b="1" spc="-5" dirty="0">
                <a:solidFill>
                  <a:srgbClr val="0038A8"/>
                </a:solidFill>
                <a:latin typeface="Montserrat" panose="00000500000000000000" pitchFamily="2" charset="0"/>
                <a:cs typeface="Arial"/>
              </a:rPr>
              <a:t>cine</a:t>
            </a:r>
            <a:r>
              <a:rPr sz="1100" spc="-5" dirty="0">
                <a:solidFill>
                  <a:srgbClr val="4B4B4B"/>
                </a:solidFill>
                <a:latin typeface="Montserrat" panose="00000500000000000000" pitchFamily="2" charset="0"/>
                <a:cs typeface="Lucida Sans Unicode"/>
              </a:rPr>
              <a:t>.</a:t>
            </a:r>
            <a:r>
              <a:rPr sz="1100" spc="-120" dirty="0">
                <a:solidFill>
                  <a:srgbClr val="4B4B4B"/>
                </a:solidFill>
                <a:latin typeface="Montserrat" panose="00000500000000000000" pitchFamily="2" charset="0"/>
                <a:cs typeface="Lucida Sans Unicode"/>
              </a:rPr>
              <a:t> </a:t>
            </a:r>
            <a:r>
              <a:rPr sz="1100" spc="-15" dirty="0">
                <a:solidFill>
                  <a:srgbClr val="4B4B4B"/>
                </a:solidFill>
                <a:latin typeface="Montserrat" panose="00000500000000000000" pitchFamily="2" charset="0"/>
                <a:cs typeface="Lucida Sans Unicode"/>
              </a:rPr>
              <a:t>Sin</a:t>
            </a:r>
            <a:r>
              <a:rPr sz="1100" spc="-120" dirty="0">
                <a:solidFill>
                  <a:srgbClr val="4B4B4B"/>
                </a:solidFill>
                <a:latin typeface="Montserrat" panose="00000500000000000000" pitchFamily="2" charset="0"/>
                <a:cs typeface="Lucida Sans Unicode"/>
              </a:rPr>
              <a:t> </a:t>
            </a:r>
            <a:r>
              <a:rPr sz="1100" spc="-30" dirty="0">
                <a:solidFill>
                  <a:srgbClr val="4B4B4B"/>
                </a:solidFill>
                <a:latin typeface="Montserrat" panose="00000500000000000000" pitchFamily="2" charset="0"/>
                <a:cs typeface="Lucida Sans Unicode"/>
              </a:rPr>
              <a:t>embargo, </a:t>
            </a:r>
            <a:r>
              <a:rPr sz="1100" spc="-335" dirty="0">
                <a:solidFill>
                  <a:srgbClr val="4B4B4B"/>
                </a:solidFill>
                <a:latin typeface="Montserrat" panose="00000500000000000000" pitchFamily="2" charset="0"/>
                <a:cs typeface="Lucida Sans Unicode"/>
              </a:rPr>
              <a:t> </a:t>
            </a:r>
            <a:r>
              <a:rPr sz="1100" spc="-10" dirty="0">
                <a:solidFill>
                  <a:srgbClr val="4B4B4B"/>
                </a:solidFill>
                <a:latin typeface="Montserrat" panose="00000500000000000000" pitchFamily="2" charset="0"/>
                <a:cs typeface="Lucida Sans Unicode"/>
              </a:rPr>
              <a:t>e</a:t>
            </a:r>
            <a:r>
              <a:rPr sz="1100" spc="-5" dirty="0">
                <a:solidFill>
                  <a:srgbClr val="4B4B4B"/>
                </a:solidFill>
                <a:latin typeface="Montserrat" panose="00000500000000000000" pitchFamily="2" charset="0"/>
                <a:cs typeface="Lucida Sans Unicode"/>
              </a:rPr>
              <a:t>n</a:t>
            </a:r>
            <a:r>
              <a:rPr sz="1100" spc="-120" dirty="0">
                <a:solidFill>
                  <a:srgbClr val="4B4B4B"/>
                </a:solidFill>
                <a:latin typeface="Montserrat" panose="00000500000000000000" pitchFamily="2" charset="0"/>
                <a:cs typeface="Lucida Sans Unicode"/>
              </a:rPr>
              <a:t> </a:t>
            </a:r>
            <a:r>
              <a:rPr sz="1100" spc="-20" dirty="0">
                <a:solidFill>
                  <a:srgbClr val="4B4B4B"/>
                </a:solidFill>
                <a:latin typeface="Montserrat" panose="00000500000000000000" pitchFamily="2" charset="0"/>
                <a:cs typeface="Lucida Sans Unicode"/>
              </a:rPr>
              <a:t>promedio,</a:t>
            </a:r>
            <a:r>
              <a:rPr sz="1100" spc="-120"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ninguno</a:t>
            </a:r>
            <a:r>
              <a:rPr sz="1100" spc="-120" dirty="0">
                <a:solidFill>
                  <a:srgbClr val="4B4B4B"/>
                </a:solidFill>
                <a:latin typeface="Montserrat" panose="00000500000000000000" pitchFamily="2" charset="0"/>
                <a:cs typeface="Lucida Sans Unicode"/>
              </a:rPr>
              <a:t> </a:t>
            </a:r>
            <a:r>
              <a:rPr sz="1100" spc="-20" dirty="0">
                <a:solidFill>
                  <a:srgbClr val="4B4B4B"/>
                </a:solidFill>
                <a:latin typeface="Montserrat" panose="00000500000000000000" pitchFamily="2" charset="0"/>
                <a:cs typeface="Lucida Sans Unicode"/>
              </a:rPr>
              <a:t>tien</a:t>
            </a:r>
            <a:r>
              <a:rPr sz="1100" spc="-15" dirty="0">
                <a:solidFill>
                  <a:srgbClr val="4B4B4B"/>
                </a:solidFill>
                <a:latin typeface="Montserrat" panose="00000500000000000000" pitchFamily="2" charset="0"/>
                <a:cs typeface="Lucida Sans Unicode"/>
              </a:rPr>
              <a:t>e</a:t>
            </a:r>
            <a:r>
              <a:rPr sz="1100" spc="-120" dirty="0">
                <a:solidFill>
                  <a:srgbClr val="4B4B4B"/>
                </a:solidFill>
                <a:latin typeface="Montserrat" panose="00000500000000000000" pitchFamily="2" charset="0"/>
                <a:cs typeface="Lucida Sans Unicode"/>
              </a:rPr>
              <a:t> </a:t>
            </a:r>
            <a:r>
              <a:rPr sz="1100" spc="-10" dirty="0">
                <a:solidFill>
                  <a:srgbClr val="4B4B4B"/>
                </a:solidFill>
                <a:latin typeface="Montserrat" panose="00000500000000000000" pitchFamily="2" charset="0"/>
                <a:cs typeface="Lucida Sans Unicode"/>
              </a:rPr>
              <a:t>un</a:t>
            </a:r>
            <a:r>
              <a:rPr sz="1100" spc="-120" dirty="0">
                <a:solidFill>
                  <a:srgbClr val="4B4B4B"/>
                </a:solidFill>
                <a:latin typeface="Montserrat" panose="00000500000000000000" pitchFamily="2" charset="0"/>
                <a:cs typeface="Lucida Sans Unicode"/>
              </a:rPr>
              <a:t> </a:t>
            </a:r>
            <a:r>
              <a:rPr sz="1100" spc="-15" dirty="0">
                <a:solidFill>
                  <a:srgbClr val="4B4B4B"/>
                </a:solidFill>
                <a:latin typeface="Montserrat" panose="00000500000000000000" pitchFamily="2" charset="0"/>
                <a:cs typeface="Lucida Sans Unicode"/>
              </a:rPr>
              <a:t>teatro</a:t>
            </a:r>
            <a:r>
              <a:rPr sz="1100" spc="-120" dirty="0">
                <a:solidFill>
                  <a:srgbClr val="4B4B4B"/>
                </a:solidFill>
                <a:latin typeface="Montserrat" panose="00000500000000000000" pitchFamily="2" charset="0"/>
                <a:cs typeface="Lucida Sans Unicode"/>
              </a:rPr>
              <a:t> </a:t>
            </a:r>
            <a:r>
              <a:rPr sz="1100" spc="-10" dirty="0">
                <a:solidFill>
                  <a:srgbClr val="4B4B4B"/>
                </a:solidFill>
                <a:latin typeface="Montserrat" panose="00000500000000000000" pitchFamily="2" charset="0"/>
                <a:cs typeface="Lucida Sans Unicode"/>
              </a:rPr>
              <a:t>dentro</a:t>
            </a:r>
            <a:r>
              <a:rPr sz="1100" spc="-120" dirty="0">
                <a:solidFill>
                  <a:srgbClr val="4B4B4B"/>
                </a:solidFill>
                <a:latin typeface="Montserrat" panose="00000500000000000000" pitchFamily="2" charset="0"/>
                <a:cs typeface="Lucida Sans Unicode"/>
              </a:rPr>
              <a:t> </a:t>
            </a:r>
            <a:r>
              <a:rPr sz="1100" spc="-10" dirty="0">
                <a:solidFill>
                  <a:srgbClr val="4B4B4B"/>
                </a:solidFill>
                <a:latin typeface="Montserrat" panose="00000500000000000000" pitchFamily="2" charset="0"/>
                <a:cs typeface="Lucida Sans Unicode"/>
              </a:rPr>
              <a:t>de</a:t>
            </a:r>
            <a:r>
              <a:rPr sz="1100" spc="-120" dirty="0">
                <a:solidFill>
                  <a:srgbClr val="4B4B4B"/>
                </a:solidFill>
                <a:latin typeface="Montserrat" panose="00000500000000000000" pitchFamily="2" charset="0"/>
                <a:cs typeface="Lucida Sans Unicode"/>
              </a:rPr>
              <a:t> </a:t>
            </a:r>
            <a:r>
              <a:rPr sz="1100" spc="-35" dirty="0">
                <a:solidFill>
                  <a:srgbClr val="4B4B4B"/>
                </a:solidFill>
                <a:latin typeface="Montserrat" panose="00000500000000000000" pitchFamily="2" charset="0"/>
                <a:cs typeface="Lucida Sans Unicode"/>
              </a:rPr>
              <a:t>su</a:t>
            </a:r>
            <a:r>
              <a:rPr sz="1100" spc="-25" dirty="0">
                <a:solidFill>
                  <a:srgbClr val="4B4B4B"/>
                </a:solidFill>
                <a:latin typeface="Montserrat" panose="00000500000000000000" pitchFamily="2" charset="0"/>
                <a:cs typeface="Lucida Sans Unicode"/>
              </a:rPr>
              <a:t>s</a:t>
            </a:r>
            <a:r>
              <a:rPr sz="1100" spc="-120"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instalaciones.</a:t>
            </a:r>
            <a:endParaRPr sz="1100" dirty="0">
              <a:latin typeface="Montserrat" panose="00000500000000000000" pitchFamily="2" charset="0"/>
              <a:cs typeface="Lucida Sans Unicode"/>
            </a:endParaRPr>
          </a:p>
        </p:txBody>
      </p:sp>
      <p:sp>
        <p:nvSpPr>
          <p:cNvPr id="6" name="object 94">
            <a:extLst>
              <a:ext uri="{FF2B5EF4-FFF2-40B4-BE49-F238E27FC236}">
                <a16:creationId xmlns:a16="http://schemas.microsoft.com/office/drawing/2014/main" id="{F468D45A-921B-FEDC-C23F-F0CBD49336E0}"/>
              </a:ext>
            </a:extLst>
          </p:cNvPr>
          <p:cNvSpPr txBox="1"/>
          <p:nvPr/>
        </p:nvSpPr>
        <p:spPr>
          <a:xfrm>
            <a:off x="1472373" y="3344020"/>
            <a:ext cx="4263390" cy="535940"/>
          </a:xfrm>
          <a:prstGeom prst="rect">
            <a:avLst/>
          </a:prstGeom>
        </p:spPr>
        <p:txBody>
          <a:bodyPr vert="horz" wrap="square" lIns="0" tIns="8890" rIns="0" bIns="0" rtlCol="0">
            <a:spAutoFit/>
          </a:bodyPr>
          <a:lstStyle/>
          <a:p>
            <a:pPr marL="12700" marR="5080" algn="just">
              <a:lnSpc>
                <a:spcPct val="102299"/>
              </a:lnSpc>
              <a:spcBef>
                <a:spcPts val="70"/>
              </a:spcBef>
            </a:pPr>
            <a:r>
              <a:rPr sz="1100" spc="-25" dirty="0">
                <a:solidFill>
                  <a:srgbClr val="4B4B4B"/>
                </a:solidFill>
                <a:latin typeface="Montserrat" panose="00000500000000000000" pitchFamily="2" charset="0"/>
                <a:cs typeface="Lucida Sans Unicode"/>
              </a:rPr>
              <a:t>El</a:t>
            </a:r>
            <a:r>
              <a:rPr sz="1100" spc="-55" dirty="0">
                <a:solidFill>
                  <a:srgbClr val="4B4B4B"/>
                </a:solidFill>
                <a:latin typeface="Montserrat" panose="00000500000000000000" pitchFamily="2" charset="0"/>
                <a:cs typeface="Lucida Sans Unicode"/>
              </a:rPr>
              <a:t> </a:t>
            </a:r>
            <a:r>
              <a:rPr sz="1100" b="1" spc="-5" dirty="0">
                <a:solidFill>
                  <a:srgbClr val="0038A8"/>
                </a:solidFill>
                <a:latin typeface="Montserrat" panose="00000500000000000000" pitchFamily="2" charset="0"/>
                <a:cs typeface="Arial"/>
              </a:rPr>
              <a:t>82%</a:t>
            </a:r>
            <a:r>
              <a:rPr sz="1100" b="1" spc="-10" dirty="0">
                <a:solidFill>
                  <a:srgbClr val="0038A8"/>
                </a:solidFill>
                <a:latin typeface="Montserrat" panose="00000500000000000000" pitchFamily="2" charset="0"/>
                <a:cs typeface="Arial"/>
              </a:rPr>
              <a:t> </a:t>
            </a:r>
            <a:r>
              <a:rPr sz="1100" spc="-20" dirty="0">
                <a:solidFill>
                  <a:srgbClr val="4B4B4B"/>
                </a:solidFill>
                <a:latin typeface="Montserrat" panose="00000500000000000000" pitchFamily="2" charset="0"/>
                <a:cs typeface="Lucida Sans Unicode"/>
              </a:rPr>
              <a:t>de</a:t>
            </a:r>
            <a:r>
              <a:rPr sz="1100" spc="-55" dirty="0">
                <a:solidFill>
                  <a:srgbClr val="4B4B4B"/>
                </a:solidFill>
                <a:latin typeface="Montserrat" panose="00000500000000000000" pitchFamily="2" charset="0"/>
                <a:cs typeface="Lucida Sans Unicode"/>
              </a:rPr>
              <a:t> </a:t>
            </a:r>
            <a:r>
              <a:rPr sz="1100" spc="-50" dirty="0">
                <a:solidFill>
                  <a:srgbClr val="4B4B4B"/>
                </a:solidFill>
                <a:latin typeface="Montserrat" panose="00000500000000000000" pitchFamily="2" charset="0"/>
                <a:cs typeface="Lucida Sans Unicode"/>
              </a:rPr>
              <a:t>los</a:t>
            </a:r>
            <a:r>
              <a:rPr sz="1100" spc="-55" dirty="0">
                <a:solidFill>
                  <a:srgbClr val="4B4B4B"/>
                </a:solidFill>
                <a:latin typeface="Montserrat" panose="00000500000000000000" pitchFamily="2" charset="0"/>
                <a:cs typeface="Lucida Sans Unicode"/>
              </a:rPr>
              <a:t> </a:t>
            </a:r>
            <a:r>
              <a:rPr sz="1100" spc="-40" dirty="0">
                <a:solidFill>
                  <a:srgbClr val="4B4B4B"/>
                </a:solidFill>
                <a:latin typeface="Montserrat" panose="00000500000000000000" pitchFamily="2" charset="0"/>
                <a:cs typeface="Lucida Sans Unicode"/>
              </a:rPr>
              <a:t>centros</a:t>
            </a:r>
            <a:r>
              <a:rPr sz="1100" spc="-50" dirty="0">
                <a:solidFill>
                  <a:srgbClr val="4B4B4B"/>
                </a:solidFill>
                <a:latin typeface="Montserrat" panose="00000500000000000000" pitchFamily="2" charset="0"/>
                <a:cs typeface="Lucida Sans Unicode"/>
              </a:rPr>
              <a:t> </a:t>
            </a:r>
            <a:r>
              <a:rPr sz="1100" spc="-35" dirty="0">
                <a:solidFill>
                  <a:srgbClr val="4B4B4B"/>
                </a:solidFill>
                <a:latin typeface="Montserrat" panose="00000500000000000000" pitchFamily="2" charset="0"/>
                <a:cs typeface="Lucida Sans Unicode"/>
              </a:rPr>
              <a:t>cuenta</a:t>
            </a:r>
            <a:r>
              <a:rPr sz="1100" spc="-55" dirty="0">
                <a:solidFill>
                  <a:srgbClr val="4B4B4B"/>
                </a:solidFill>
                <a:latin typeface="Montserrat" panose="00000500000000000000" pitchFamily="2" charset="0"/>
                <a:cs typeface="Lucida Sans Unicode"/>
              </a:rPr>
              <a:t> </a:t>
            </a:r>
            <a:r>
              <a:rPr sz="1100" spc="-40" dirty="0">
                <a:solidFill>
                  <a:srgbClr val="4B4B4B"/>
                </a:solidFill>
                <a:latin typeface="Montserrat" panose="00000500000000000000" pitchFamily="2" charset="0"/>
                <a:cs typeface="Lucida Sans Unicode"/>
              </a:rPr>
              <a:t>con</a:t>
            </a:r>
            <a:r>
              <a:rPr sz="1100" spc="-55" dirty="0">
                <a:solidFill>
                  <a:srgbClr val="4B4B4B"/>
                </a:solidFill>
                <a:latin typeface="Montserrat" panose="00000500000000000000" pitchFamily="2" charset="0"/>
                <a:cs typeface="Lucida Sans Unicode"/>
              </a:rPr>
              <a:t> </a:t>
            </a:r>
            <a:r>
              <a:rPr sz="1100" spc="-20" dirty="0">
                <a:solidFill>
                  <a:srgbClr val="4B4B4B"/>
                </a:solidFill>
                <a:latin typeface="Montserrat" panose="00000500000000000000" pitchFamily="2" charset="0"/>
                <a:cs typeface="Lucida Sans Unicode"/>
              </a:rPr>
              <a:t>un</a:t>
            </a:r>
            <a:r>
              <a:rPr sz="1100" spc="-55" dirty="0">
                <a:solidFill>
                  <a:srgbClr val="4B4B4B"/>
                </a:solidFill>
                <a:latin typeface="Montserrat" panose="00000500000000000000" pitchFamily="2" charset="0"/>
                <a:cs typeface="Lucida Sans Unicode"/>
              </a:rPr>
              <a:t> </a:t>
            </a:r>
            <a:r>
              <a:rPr sz="1100" b="1" spc="25" dirty="0">
                <a:solidFill>
                  <a:srgbClr val="0038A8"/>
                </a:solidFill>
                <a:latin typeface="Montserrat" panose="00000500000000000000" pitchFamily="2" charset="0"/>
                <a:cs typeface="Arial"/>
              </a:rPr>
              <a:t>patio</a:t>
            </a:r>
            <a:r>
              <a:rPr sz="1100" b="1" spc="-5" dirty="0">
                <a:solidFill>
                  <a:srgbClr val="0038A8"/>
                </a:solidFill>
                <a:latin typeface="Montserrat" panose="00000500000000000000" pitchFamily="2" charset="0"/>
                <a:cs typeface="Arial"/>
              </a:rPr>
              <a:t> </a:t>
            </a:r>
            <a:r>
              <a:rPr sz="1100" b="1" spc="15" dirty="0">
                <a:solidFill>
                  <a:srgbClr val="0038A8"/>
                </a:solidFill>
                <a:latin typeface="Montserrat" panose="00000500000000000000" pitchFamily="2" charset="0"/>
                <a:cs typeface="Arial"/>
              </a:rPr>
              <a:t>de</a:t>
            </a:r>
            <a:r>
              <a:rPr sz="1100" b="1" spc="-10" dirty="0">
                <a:solidFill>
                  <a:srgbClr val="0038A8"/>
                </a:solidFill>
                <a:latin typeface="Montserrat" panose="00000500000000000000" pitchFamily="2" charset="0"/>
                <a:cs typeface="Arial"/>
              </a:rPr>
              <a:t> </a:t>
            </a:r>
            <a:r>
              <a:rPr sz="1100" b="1" spc="5" dirty="0">
                <a:solidFill>
                  <a:srgbClr val="0038A8"/>
                </a:solidFill>
                <a:latin typeface="Montserrat" panose="00000500000000000000" pitchFamily="2" charset="0"/>
                <a:cs typeface="Arial"/>
              </a:rPr>
              <a:t>comida</a:t>
            </a:r>
            <a:r>
              <a:rPr sz="1100" b="1" spc="-10" dirty="0">
                <a:solidFill>
                  <a:srgbClr val="0038A8"/>
                </a:solidFill>
                <a:latin typeface="Montserrat" panose="00000500000000000000" pitchFamily="2" charset="0"/>
                <a:cs typeface="Arial"/>
              </a:rPr>
              <a:t> </a:t>
            </a:r>
            <a:r>
              <a:rPr sz="1100" spc="-15" dirty="0">
                <a:solidFill>
                  <a:srgbClr val="4B4B4B"/>
                </a:solidFill>
                <a:latin typeface="Montserrat" panose="00000500000000000000" pitchFamily="2" charset="0"/>
                <a:cs typeface="Lucida Sans Unicode"/>
              </a:rPr>
              <a:t>o</a:t>
            </a:r>
            <a:r>
              <a:rPr sz="1100" spc="-55" dirty="0">
                <a:solidFill>
                  <a:srgbClr val="4B4B4B"/>
                </a:solidFill>
                <a:latin typeface="Montserrat" panose="00000500000000000000" pitchFamily="2" charset="0"/>
                <a:cs typeface="Lucida Sans Unicode"/>
              </a:rPr>
              <a:t> </a:t>
            </a:r>
            <a:r>
              <a:rPr sz="1100" spc="-50" dirty="0">
                <a:solidFill>
                  <a:srgbClr val="4B4B4B"/>
                </a:solidFill>
                <a:latin typeface="Montserrat" panose="00000500000000000000" pitchFamily="2" charset="0"/>
                <a:cs typeface="Lucida Sans Unicode"/>
              </a:rPr>
              <a:t>foodcourt, </a:t>
            </a:r>
            <a:r>
              <a:rPr sz="1100" spc="-335" dirty="0">
                <a:solidFill>
                  <a:srgbClr val="4B4B4B"/>
                </a:solidFill>
                <a:latin typeface="Montserrat" panose="00000500000000000000" pitchFamily="2" charset="0"/>
                <a:cs typeface="Lucida Sans Unicode"/>
              </a:rPr>
              <a:t> </a:t>
            </a:r>
            <a:r>
              <a:rPr sz="1100" spc="-25" dirty="0">
                <a:solidFill>
                  <a:srgbClr val="4B4B4B"/>
                </a:solidFill>
                <a:latin typeface="Montserrat" panose="00000500000000000000" pitchFamily="2" charset="0"/>
                <a:cs typeface="Lucida Sans Unicode"/>
              </a:rPr>
              <a:t>y </a:t>
            </a:r>
            <a:r>
              <a:rPr sz="1100" spc="-35" dirty="0">
                <a:solidFill>
                  <a:srgbClr val="4B4B4B"/>
                </a:solidFill>
                <a:latin typeface="Montserrat" panose="00000500000000000000" pitchFamily="2" charset="0"/>
                <a:cs typeface="Lucida Sans Unicode"/>
              </a:rPr>
              <a:t>el </a:t>
            </a:r>
            <a:r>
              <a:rPr sz="1100" b="1" spc="-5" dirty="0">
                <a:solidFill>
                  <a:srgbClr val="0038A8"/>
                </a:solidFill>
                <a:latin typeface="Montserrat" panose="00000500000000000000" pitchFamily="2" charset="0"/>
                <a:cs typeface="Arial"/>
              </a:rPr>
              <a:t>78% </a:t>
            </a:r>
            <a:r>
              <a:rPr sz="1100" spc="-20" dirty="0">
                <a:solidFill>
                  <a:srgbClr val="4B4B4B"/>
                </a:solidFill>
                <a:latin typeface="Montserrat" panose="00000500000000000000" pitchFamily="2" charset="0"/>
                <a:cs typeface="Lucida Sans Unicode"/>
              </a:rPr>
              <a:t>de </a:t>
            </a:r>
            <a:r>
              <a:rPr sz="1100" spc="-45" dirty="0">
                <a:solidFill>
                  <a:srgbClr val="4B4B4B"/>
                </a:solidFill>
                <a:latin typeface="Montserrat" panose="00000500000000000000" pitchFamily="2" charset="0"/>
                <a:cs typeface="Lucida Sans Unicode"/>
              </a:rPr>
              <a:t>ellos </a:t>
            </a:r>
            <a:r>
              <a:rPr sz="1100" spc="-35" dirty="0">
                <a:solidFill>
                  <a:srgbClr val="4B4B4B"/>
                </a:solidFill>
                <a:latin typeface="Montserrat" panose="00000500000000000000" pitchFamily="2" charset="0"/>
                <a:cs typeface="Lucida Sans Unicode"/>
              </a:rPr>
              <a:t>también cuenta </a:t>
            </a:r>
            <a:r>
              <a:rPr sz="1100" spc="-40" dirty="0">
                <a:solidFill>
                  <a:srgbClr val="4B4B4B"/>
                </a:solidFill>
                <a:latin typeface="Montserrat" panose="00000500000000000000" pitchFamily="2" charset="0"/>
                <a:cs typeface="Lucida Sans Unicode"/>
              </a:rPr>
              <a:t>con </a:t>
            </a:r>
            <a:r>
              <a:rPr sz="1100" b="1" spc="20" dirty="0">
                <a:solidFill>
                  <a:srgbClr val="0038A8"/>
                </a:solidFill>
                <a:latin typeface="Montserrat" panose="00000500000000000000" pitchFamily="2" charset="0"/>
                <a:cs typeface="Arial"/>
              </a:rPr>
              <a:t>restaurantes</a:t>
            </a:r>
            <a:r>
              <a:rPr sz="1100" b="1" spc="20" dirty="0">
                <a:solidFill>
                  <a:srgbClr val="009EDD"/>
                </a:solidFill>
                <a:latin typeface="Montserrat" panose="00000500000000000000" pitchFamily="2" charset="0"/>
                <a:cs typeface="Arial"/>
              </a:rPr>
              <a:t> </a:t>
            </a:r>
            <a:r>
              <a:rPr sz="1100" spc="-30" dirty="0">
                <a:solidFill>
                  <a:srgbClr val="4B4B4B"/>
                </a:solidFill>
                <a:latin typeface="Montserrat" panose="00000500000000000000" pitchFamily="2" charset="0"/>
                <a:cs typeface="Lucida Sans Unicode"/>
              </a:rPr>
              <a:t>fuera </a:t>
            </a:r>
            <a:r>
              <a:rPr sz="1100" spc="-20" dirty="0">
                <a:solidFill>
                  <a:srgbClr val="4B4B4B"/>
                </a:solidFill>
                <a:latin typeface="Montserrat" panose="00000500000000000000" pitchFamily="2" charset="0"/>
                <a:cs typeface="Lucida Sans Unicode"/>
              </a:rPr>
              <a:t>de </a:t>
            </a:r>
            <a:r>
              <a:rPr sz="1100" spc="-35" dirty="0">
                <a:solidFill>
                  <a:srgbClr val="4B4B4B"/>
                </a:solidFill>
                <a:latin typeface="Montserrat" panose="00000500000000000000" pitchFamily="2" charset="0"/>
                <a:cs typeface="Lucida Sans Unicode"/>
              </a:rPr>
              <a:t>un </a:t>
            </a:r>
            <a:r>
              <a:rPr sz="1100" spc="-30" dirty="0">
                <a:solidFill>
                  <a:srgbClr val="4B4B4B"/>
                </a:solidFill>
                <a:latin typeface="Montserrat" panose="00000500000000000000" pitchFamily="2" charset="0"/>
                <a:cs typeface="Lucida Sans Unicode"/>
              </a:rPr>
              <a:t> </a:t>
            </a:r>
            <a:r>
              <a:rPr sz="1100" spc="-45" dirty="0">
                <a:solidFill>
                  <a:srgbClr val="4B4B4B"/>
                </a:solidFill>
                <a:latin typeface="Montserrat" panose="00000500000000000000" pitchFamily="2" charset="0"/>
                <a:cs typeface="Lucida Sans Unicode"/>
              </a:rPr>
              <a:t>espacio</a:t>
            </a:r>
            <a:r>
              <a:rPr sz="1100" spc="-114" dirty="0">
                <a:solidFill>
                  <a:srgbClr val="4B4B4B"/>
                </a:solidFill>
                <a:latin typeface="Montserrat" panose="00000500000000000000" pitchFamily="2" charset="0"/>
                <a:cs typeface="Lucida Sans Unicode"/>
              </a:rPr>
              <a:t> </a:t>
            </a:r>
            <a:r>
              <a:rPr sz="1100" spc="-55" dirty="0">
                <a:solidFill>
                  <a:srgbClr val="4B4B4B"/>
                </a:solidFill>
                <a:latin typeface="Montserrat" panose="00000500000000000000" pitchFamily="2" charset="0"/>
                <a:cs typeface="Lucida Sans Unicode"/>
              </a:rPr>
              <a:t>colectivo.</a:t>
            </a:r>
            <a:endParaRPr sz="1100" dirty="0">
              <a:latin typeface="Montserrat" panose="00000500000000000000" pitchFamily="2" charset="0"/>
              <a:cs typeface="Lucida Sans Unicode"/>
            </a:endParaRPr>
          </a:p>
        </p:txBody>
      </p:sp>
      <p:sp>
        <p:nvSpPr>
          <p:cNvPr id="15" name="CaixaDeTexto 14">
            <a:extLst>
              <a:ext uri="{FF2B5EF4-FFF2-40B4-BE49-F238E27FC236}">
                <a16:creationId xmlns:a16="http://schemas.microsoft.com/office/drawing/2014/main" id="{6E48E08F-0297-AEBB-C860-36FE03BEEF94}"/>
              </a:ext>
            </a:extLst>
          </p:cNvPr>
          <p:cNvSpPr txBox="1"/>
          <p:nvPr/>
        </p:nvSpPr>
        <p:spPr>
          <a:xfrm>
            <a:off x="1313793" y="6219976"/>
            <a:ext cx="10116449" cy="430887"/>
          </a:xfrm>
          <a:prstGeom prst="rect">
            <a:avLst/>
          </a:prstGeom>
          <a:noFill/>
        </p:spPr>
        <p:txBody>
          <a:bodyPr wrap="square" rtlCol="0">
            <a:spAutoFit/>
          </a:bodyPr>
          <a:lstStyle/>
          <a:p>
            <a:r>
              <a:rPr lang="pt-BR" sz="1100" spc="-30" dirty="0">
                <a:solidFill>
                  <a:srgbClr val="002776"/>
                </a:solidFill>
                <a:latin typeface="Montserrat" panose="00000500000000000000" pitchFamily="2" charset="0"/>
                <a:cs typeface="Lucida Sans Unicode"/>
              </a:rPr>
              <a:t>Fuente: </a:t>
            </a:r>
            <a:r>
              <a:rPr lang="es-ES" sz="1100" spc="-30" dirty="0">
                <a:solidFill>
                  <a:srgbClr val="002776"/>
                </a:solidFill>
                <a:latin typeface="Montserrat" panose="00000500000000000000" pitchFamily="2" charset="0"/>
                <a:cs typeface="Lucida Sans Unicode"/>
              </a:rPr>
              <a:t>Estudio: Caracterización y cambios  en la fuerza laboral  actual y futura (2020), realizado por </a:t>
            </a:r>
            <a:r>
              <a:rPr lang="es-ES" sz="1100" spc="-30" dirty="0" err="1">
                <a:solidFill>
                  <a:srgbClr val="002776"/>
                </a:solidFill>
                <a:latin typeface="Montserrat" panose="00000500000000000000" pitchFamily="2" charset="0"/>
                <a:cs typeface="Lucida Sans Unicode"/>
              </a:rPr>
              <a:t>Upskills</a:t>
            </a:r>
            <a:r>
              <a:rPr lang="es-ES" sz="1100" spc="-30" dirty="0">
                <a:solidFill>
                  <a:srgbClr val="002776"/>
                </a:solidFill>
                <a:latin typeface="Montserrat" panose="00000500000000000000" pitchFamily="2" charset="0"/>
                <a:cs typeface="Lucida Sans Unicode"/>
              </a:rPr>
              <a:t>, fue aprobado y financiado por SENCE, por encargo de la Cámara de Centros Comerciales de Chile, contactó a los asociados y a los encargados de la operación de los centros comerciales</a:t>
            </a:r>
            <a:r>
              <a:rPr lang="pt-BR" sz="1100" spc="-30" dirty="0">
                <a:solidFill>
                  <a:srgbClr val="002776"/>
                </a:solidFill>
                <a:latin typeface="Montserrat" panose="00000500000000000000" pitchFamily="2" charset="0"/>
                <a:cs typeface="Lucida Sans Unicode"/>
              </a:rPr>
              <a:t> </a:t>
            </a:r>
          </a:p>
        </p:txBody>
      </p:sp>
      <p:cxnSp>
        <p:nvCxnSpPr>
          <p:cNvPr id="17" name="Conector reto 16">
            <a:extLst>
              <a:ext uri="{FF2B5EF4-FFF2-40B4-BE49-F238E27FC236}">
                <a16:creationId xmlns:a16="http://schemas.microsoft.com/office/drawing/2014/main" id="{4718795A-9917-980F-CC08-E059C977D4F8}"/>
              </a:ext>
            </a:extLst>
          </p:cNvPr>
          <p:cNvCxnSpPr/>
          <p:nvPr/>
        </p:nvCxnSpPr>
        <p:spPr>
          <a:xfrm>
            <a:off x="1193571" y="2517898"/>
            <a:ext cx="0" cy="3114729"/>
          </a:xfrm>
          <a:prstGeom prst="line">
            <a:avLst/>
          </a:prstGeom>
          <a:ln>
            <a:solidFill>
              <a:srgbClr val="002060"/>
            </a:solidFill>
          </a:ln>
        </p:spPr>
        <p:style>
          <a:lnRef idx="1">
            <a:schemeClr val="accent1"/>
          </a:lnRef>
          <a:fillRef idx="0">
            <a:schemeClr val="accent1"/>
          </a:fillRef>
          <a:effectRef idx="0">
            <a:schemeClr val="accent1"/>
          </a:effectRef>
          <a:fontRef idx="minor">
            <a:schemeClr val="tx1"/>
          </a:fontRef>
        </p:style>
      </p:cxnSp>
      <p:sp>
        <p:nvSpPr>
          <p:cNvPr id="18" name="Elipse 17">
            <a:extLst>
              <a:ext uri="{FF2B5EF4-FFF2-40B4-BE49-F238E27FC236}">
                <a16:creationId xmlns:a16="http://schemas.microsoft.com/office/drawing/2014/main" id="{0770E26E-656E-6260-E28D-1B84DC2F6E50}"/>
              </a:ext>
            </a:extLst>
          </p:cNvPr>
          <p:cNvSpPr/>
          <p:nvPr/>
        </p:nvSpPr>
        <p:spPr>
          <a:xfrm>
            <a:off x="1160232" y="2509727"/>
            <a:ext cx="84591" cy="84591"/>
          </a:xfrm>
          <a:prstGeom prst="ellipse">
            <a:avLst/>
          </a:prstGeom>
          <a:solidFill>
            <a:srgbClr val="072357"/>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9" name="Elipse 18">
            <a:extLst>
              <a:ext uri="{FF2B5EF4-FFF2-40B4-BE49-F238E27FC236}">
                <a16:creationId xmlns:a16="http://schemas.microsoft.com/office/drawing/2014/main" id="{C41AE341-3A5C-2122-BE31-BED929A58BA3}"/>
              </a:ext>
            </a:extLst>
          </p:cNvPr>
          <p:cNvSpPr/>
          <p:nvPr/>
        </p:nvSpPr>
        <p:spPr>
          <a:xfrm>
            <a:off x="1160232" y="3404615"/>
            <a:ext cx="84591" cy="84591"/>
          </a:xfrm>
          <a:prstGeom prst="ellipse">
            <a:avLst/>
          </a:prstGeom>
          <a:solidFill>
            <a:srgbClr val="072357"/>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Elipse 19">
            <a:extLst>
              <a:ext uri="{FF2B5EF4-FFF2-40B4-BE49-F238E27FC236}">
                <a16:creationId xmlns:a16="http://schemas.microsoft.com/office/drawing/2014/main" id="{E3FAC793-5815-CFD0-D087-B5D9CE1B3576}"/>
              </a:ext>
            </a:extLst>
          </p:cNvPr>
          <p:cNvSpPr/>
          <p:nvPr/>
        </p:nvSpPr>
        <p:spPr>
          <a:xfrm>
            <a:off x="1160232" y="4208816"/>
            <a:ext cx="84591" cy="84591"/>
          </a:xfrm>
          <a:prstGeom prst="ellipse">
            <a:avLst/>
          </a:prstGeom>
          <a:solidFill>
            <a:srgbClr val="072357"/>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1" name="Elipse 20">
            <a:extLst>
              <a:ext uri="{FF2B5EF4-FFF2-40B4-BE49-F238E27FC236}">
                <a16:creationId xmlns:a16="http://schemas.microsoft.com/office/drawing/2014/main" id="{C521A77A-C947-7B92-7FB9-988F35274BC1}"/>
              </a:ext>
            </a:extLst>
          </p:cNvPr>
          <p:cNvSpPr/>
          <p:nvPr/>
        </p:nvSpPr>
        <p:spPr>
          <a:xfrm>
            <a:off x="1153326" y="5391814"/>
            <a:ext cx="84591" cy="84591"/>
          </a:xfrm>
          <a:prstGeom prst="ellipse">
            <a:avLst/>
          </a:prstGeom>
          <a:solidFill>
            <a:srgbClr val="072357"/>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23" name="Imagem 22" descr="Pessoas andando na neve&#10;&#10;Descrição gerada automaticamente com confiança baixa">
            <a:extLst>
              <a:ext uri="{FF2B5EF4-FFF2-40B4-BE49-F238E27FC236}">
                <a16:creationId xmlns:a16="http://schemas.microsoft.com/office/drawing/2014/main" id="{8222EA58-0364-5ED5-1E9E-0C3C56D04E5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24364" b="7773"/>
          <a:stretch/>
        </p:blipFill>
        <p:spPr>
          <a:xfrm>
            <a:off x="6565126" y="-9327"/>
            <a:ext cx="5626874" cy="5727221"/>
          </a:xfrm>
          <a:prstGeom prst="rect">
            <a:avLst/>
          </a:prstGeom>
        </p:spPr>
      </p:pic>
      <p:sp>
        <p:nvSpPr>
          <p:cNvPr id="8" name="Retângulo 7">
            <a:extLst>
              <a:ext uri="{FF2B5EF4-FFF2-40B4-BE49-F238E27FC236}">
                <a16:creationId xmlns:a16="http://schemas.microsoft.com/office/drawing/2014/main" id="{2CE5314D-3E89-263D-F34C-477B88E26A34}"/>
              </a:ext>
            </a:extLst>
          </p:cNvPr>
          <p:cNvSpPr/>
          <p:nvPr/>
        </p:nvSpPr>
        <p:spPr>
          <a:xfrm>
            <a:off x="0" y="5084498"/>
            <a:ext cx="285829" cy="1240102"/>
          </a:xfrm>
          <a:prstGeom prst="rect">
            <a:avLst/>
          </a:prstGeom>
          <a:solidFill>
            <a:srgbClr val="0039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Retângulo: Cantos Arredondados 8">
            <a:extLst>
              <a:ext uri="{FF2B5EF4-FFF2-40B4-BE49-F238E27FC236}">
                <a16:creationId xmlns:a16="http://schemas.microsoft.com/office/drawing/2014/main" id="{2B74D972-BC9E-C4CD-66B5-59444E89F8BE}"/>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96</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0" name="Retângulo: Cantos Arredondados 9">
            <a:hlinkClick r:id="rId4" action="ppaction://hlinksldjump"/>
            <a:extLst>
              <a:ext uri="{FF2B5EF4-FFF2-40B4-BE49-F238E27FC236}">
                <a16:creationId xmlns:a16="http://schemas.microsoft.com/office/drawing/2014/main" id="{E390B062-47AB-0174-8101-06E94981CD2F}"/>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332651075"/>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ixaDeTexto 3">
            <a:extLst>
              <a:ext uri="{FF2B5EF4-FFF2-40B4-BE49-F238E27FC236}">
                <a16:creationId xmlns:a16="http://schemas.microsoft.com/office/drawing/2014/main" id="{B6B93228-D4F8-0083-151D-B9654AA0F60F}"/>
              </a:ext>
            </a:extLst>
          </p:cNvPr>
          <p:cNvSpPr txBox="1"/>
          <p:nvPr/>
        </p:nvSpPr>
        <p:spPr>
          <a:xfrm>
            <a:off x="4487077" y="3096875"/>
            <a:ext cx="5379427" cy="923330"/>
          </a:xfrm>
          <a:prstGeom prst="rect">
            <a:avLst/>
          </a:prstGeom>
          <a:noFill/>
        </p:spPr>
        <p:txBody>
          <a:bodyPr wrap="square" rtlCol="0">
            <a:spAutoFit/>
          </a:bodyPr>
          <a:lstStyle/>
          <a:p>
            <a:r>
              <a:rPr lang="pt-BR" sz="5400" b="1" dirty="0" err="1">
                <a:solidFill>
                  <a:srgbClr val="FFCD00"/>
                </a:solidFill>
                <a:latin typeface="Montserrat" panose="00000500000000000000" pitchFamily="2" charset="0"/>
              </a:rPr>
              <a:t>Colombia</a:t>
            </a:r>
            <a:endParaRPr lang="pt-BR" sz="5400" b="1" dirty="0">
              <a:solidFill>
                <a:srgbClr val="FFCD00"/>
              </a:solidFill>
              <a:latin typeface="Montserrat" panose="00000500000000000000" pitchFamily="2" charset="0"/>
            </a:endParaRPr>
          </a:p>
        </p:txBody>
      </p:sp>
      <p:cxnSp>
        <p:nvCxnSpPr>
          <p:cNvPr id="9" name="Conector reto 8">
            <a:extLst>
              <a:ext uri="{FF2B5EF4-FFF2-40B4-BE49-F238E27FC236}">
                <a16:creationId xmlns:a16="http://schemas.microsoft.com/office/drawing/2014/main" id="{4EB27928-E7A6-969A-2BE1-9F5349F9AACA}"/>
              </a:ext>
            </a:extLst>
          </p:cNvPr>
          <p:cNvCxnSpPr/>
          <p:nvPr/>
        </p:nvCxnSpPr>
        <p:spPr>
          <a:xfrm>
            <a:off x="4311497" y="-1220253"/>
            <a:ext cx="0" cy="482010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a:extLst>
              <a:ext uri="{FF2B5EF4-FFF2-40B4-BE49-F238E27FC236}">
                <a16:creationId xmlns:a16="http://schemas.microsoft.com/office/drawing/2014/main" id="{ED996A9D-F462-774A-06E4-795986E9688C}"/>
              </a:ext>
            </a:extLst>
          </p:cNvPr>
          <p:cNvSpPr/>
          <p:nvPr/>
        </p:nvSpPr>
        <p:spPr>
          <a:xfrm>
            <a:off x="4235824" y="3474720"/>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17" name="CaixaDeTexto 16">
            <a:extLst>
              <a:ext uri="{FF2B5EF4-FFF2-40B4-BE49-F238E27FC236}">
                <a16:creationId xmlns:a16="http://schemas.microsoft.com/office/drawing/2014/main" id="{28C5E4DD-C396-3222-E107-AE7D5D48795D}"/>
              </a:ext>
            </a:extLst>
          </p:cNvPr>
          <p:cNvSpPr txBox="1"/>
          <p:nvPr/>
        </p:nvSpPr>
        <p:spPr>
          <a:xfrm>
            <a:off x="8578479" y="4829922"/>
            <a:ext cx="420308" cy="510909"/>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3200" b="1" i="0" u="none" strike="noStrike" kern="1200" cap="none" spc="0" normalizeH="0" baseline="0">
                <a:ln>
                  <a:noFill/>
                </a:ln>
                <a:solidFill>
                  <a:prstClr val="white"/>
                </a:solidFill>
                <a:effectLst/>
                <a:uLnTx/>
                <a:uFillTx/>
                <a:latin typeface="Segoe UI" panose="020B0502040204020203" pitchFamily="34" charset="0"/>
                <a:ea typeface="Segoe UI Black" panose="020B0A02040204020203" pitchFamily="34" charset="0"/>
                <a:cs typeface="Segoe UI" panose="020B0502040204020203" pitchFamily="34" charset="0"/>
              </a:rPr>
              <a:t>5</a:t>
            </a:r>
            <a:endParaRPr kumimoji="0" lang="es-419" sz="3200" b="0" i="0" u="none" strike="noStrike" kern="1200" cap="none" spc="0" normalizeH="0" baseline="0">
              <a:ln>
                <a:noFill/>
              </a:ln>
              <a:solidFill>
                <a:prstClr val="white"/>
              </a:solidFill>
              <a:effectLst/>
              <a:uLnTx/>
              <a:uFillTx/>
              <a:latin typeface="Segoe UI Light" panose="020B0502040204020203" pitchFamily="34" charset="0"/>
              <a:ea typeface="Segoe UI Black" panose="020B0A02040204020203" pitchFamily="34" charset="0"/>
              <a:cs typeface="Segoe UI Light" panose="020B0502040204020203" pitchFamily="34" charset="0"/>
            </a:endParaRPr>
          </a:p>
        </p:txBody>
      </p:sp>
      <p:grpSp>
        <p:nvGrpSpPr>
          <p:cNvPr id="18" name="Agrupar 17">
            <a:extLst>
              <a:ext uri="{FF2B5EF4-FFF2-40B4-BE49-F238E27FC236}">
                <a16:creationId xmlns:a16="http://schemas.microsoft.com/office/drawing/2014/main" id="{72EEB066-0DB7-BE03-BA61-1B1E106BCB53}"/>
              </a:ext>
            </a:extLst>
          </p:cNvPr>
          <p:cNvGrpSpPr/>
          <p:nvPr/>
        </p:nvGrpSpPr>
        <p:grpSpPr>
          <a:xfrm>
            <a:off x="8584964" y="-1262744"/>
            <a:ext cx="136272" cy="8183880"/>
            <a:chOff x="8805915" y="403820"/>
            <a:chExt cx="136272" cy="8183880"/>
          </a:xfrm>
        </p:grpSpPr>
        <p:cxnSp>
          <p:nvCxnSpPr>
            <p:cNvPr id="19" name="Conector reto 18">
              <a:extLst>
                <a:ext uri="{FF2B5EF4-FFF2-40B4-BE49-F238E27FC236}">
                  <a16:creationId xmlns:a16="http://schemas.microsoft.com/office/drawing/2014/main" id="{67B34D11-8F3A-D309-1167-C006EED51938}"/>
                </a:ext>
              </a:extLst>
            </p:cNvPr>
            <p:cNvCxnSpPr>
              <a:cxnSpLocks/>
            </p:cNvCxnSpPr>
            <p:nvPr/>
          </p:nvCxnSpPr>
          <p:spPr>
            <a:xfrm>
              <a:off x="8873837" y="403820"/>
              <a:ext cx="0" cy="8183880"/>
            </a:xfrm>
            <a:prstGeom prst="line">
              <a:avLst/>
            </a:prstGeom>
            <a:ln w="952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nvGrpSpPr>
            <p:cNvPr id="20" name="Agrupar 19">
              <a:extLst>
                <a:ext uri="{FF2B5EF4-FFF2-40B4-BE49-F238E27FC236}">
                  <a16:creationId xmlns:a16="http://schemas.microsoft.com/office/drawing/2014/main" id="{FD87A7E9-ED11-76EC-02EE-0EA7C518665C}"/>
                </a:ext>
              </a:extLst>
            </p:cNvPr>
            <p:cNvGrpSpPr/>
            <p:nvPr/>
          </p:nvGrpSpPr>
          <p:grpSpPr>
            <a:xfrm>
              <a:off x="8805915" y="2339882"/>
              <a:ext cx="136272" cy="3712393"/>
              <a:chOff x="4304804" y="2919385"/>
              <a:chExt cx="136272" cy="3712393"/>
            </a:xfrm>
          </p:grpSpPr>
          <p:sp>
            <p:nvSpPr>
              <p:cNvPr id="21" name="Elipse 20">
                <a:extLst>
                  <a:ext uri="{FF2B5EF4-FFF2-40B4-BE49-F238E27FC236}">
                    <a16:creationId xmlns:a16="http://schemas.microsoft.com/office/drawing/2014/main" id="{0D76614E-B847-B630-470B-E8DEC0E32DD7}"/>
                  </a:ext>
                </a:extLst>
              </p:cNvPr>
              <p:cNvSpPr/>
              <p:nvPr/>
            </p:nvSpPr>
            <p:spPr>
              <a:xfrm>
                <a:off x="4304804" y="2919385"/>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3" name="Elipse 22">
                <a:extLst>
                  <a:ext uri="{FF2B5EF4-FFF2-40B4-BE49-F238E27FC236}">
                    <a16:creationId xmlns:a16="http://schemas.microsoft.com/office/drawing/2014/main" id="{50308E62-7855-86BD-D1FE-44867424D660}"/>
                  </a:ext>
                </a:extLst>
              </p:cNvPr>
              <p:cNvSpPr/>
              <p:nvPr/>
            </p:nvSpPr>
            <p:spPr>
              <a:xfrm>
                <a:off x="4305232" y="4111568"/>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Elipse 23">
                <a:extLst>
                  <a:ext uri="{FF2B5EF4-FFF2-40B4-BE49-F238E27FC236}">
                    <a16:creationId xmlns:a16="http://schemas.microsoft.com/office/drawing/2014/main" id="{69E7EC7E-CE51-7A88-FC25-D09BA7E0A348}"/>
                  </a:ext>
                </a:extLst>
              </p:cNvPr>
              <p:cNvSpPr/>
              <p:nvPr/>
            </p:nvSpPr>
            <p:spPr>
              <a:xfrm>
                <a:off x="4304804" y="5303751"/>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Elipse 24">
                <a:extLst>
                  <a:ext uri="{FF2B5EF4-FFF2-40B4-BE49-F238E27FC236}">
                    <a16:creationId xmlns:a16="http://schemas.microsoft.com/office/drawing/2014/main" id="{D1C2F61E-A986-40AF-74F7-F1B311149F86}"/>
                  </a:ext>
                </a:extLst>
              </p:cNvPr>
              <p:cNvSpPr/>
              <p:nvPr/>
            </p:nvSpPr>
            <p:spPr>
              <a:xfrm>
                <a:off x="4304804" y="6495934"/>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pic>
        <p:nvPicPr>
          <p:cNvPr id="2" name="Imagem 1" descr="Padrão do plano de fundo&#10;&#10;Descrição gerada automaticamente">
            <a:extLst>
              <a:ext uri="{FF2B5EF4-FFF2-40B4-BE49-F238E27FC236}">
                <a16:creationId xmlns:a16="http://schemas.microsoft.com/office/drawing/2014/main" id="{415889B6-8D83-D546-716E-1AD74F048A56}"/>
              </a:ext>
            </a:extLst>
          </p:cNvPr>
          <p:cNvPicPr>
            <a:picLocks noChangeAspect="1"/>
          </p:cNvPicPr>
          <p:nvPr/>
        </p:nvPicPr>
        <p:blipFill rotWithShape="1">
          <a:blip r:embed="rId2">
            <a:extLst>
              <a:ext uri="{28A0092B-C50C-407E-A947-70E740481C1C}">
                <a14:useLocalDpi xmlns:a14="http://schemas.microsoft.com/office/drawing/2010/main" val="0"/>
              </a:ext>
            </a:extLst>
          </a:blip>
          <a:srcRect t="40"/>
          <a:stretch/>
        </p:blipFill>
        <p:spPr>
          <a:xfrm rot="16200000">
            <a:off x="-1525966" y="1522035"/>
            <a:ext cx="6858000" cy="3813930"/>
          </a:xfrm>
          <a:prstGeom prst="rect">
            <a:avLst/>
          </a:prstGeom>
        </p:spPr>
      </p:pic>
      <p:sp>
        <p:nvSpPr>
          <p:cNvPr id="3" name="CaixaDeTexto 2">
            <a:extLst>
              <a:ext uri="{FF2B5EF4-FFF2-40B4-BE49-F238E27FC236}">
                <a16:creationId xmlns:a16="http://schemas.microsoft.com/office/drawing/2014/main" id="{36959C45-D46E-FC1D-689E-704326BBC8FF}"/>
              </a:ext>
            </a:extLst>
          </p:cNvPr>
          <p:cNvSpPr txBox="1"/>
          <p:nvPr/>
        </p:nvSpPr>
        <p:spPr>
          <a:xfrm>
            <a:off x="8896815" y="501385"/>
            <a:ext cx="2281394"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2400" b="1" dirty="0">
                <a:solidFill>
                  <a:srgbClr val="FFCD00"/>
                </a:solidFill>
                <a:latin typeface="Bebas Neue" panose="00000500000000000000" pitchFamily="2" charset="0"/>
                <a:ea typeface="Segoe UI Black" panose="020B0A02040204020203" pitchFamily="34" charset="0"/>
                <a:cs typeface="Segoe UI" panose="020B0502040204020203" pitchFamily="34" charset="0"/>
              </a:rPr>
              <a:t>251</a:t>
            </a:r>
            <a:br>
              <a:rPr kumimoji="0" lang="es-419" sz="1600" b="1" i="0" u="none" strike="noStrike" kern="1200" cap="none" spc="0" normalizeH="0" baseline="0" dirty="0">
                <a:ln>
                  <a:noFill/>
                </a:ln>
                <a:solidFill>
                  <a:srgbClr val="653040"/>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Centros comerciales</a:t>
            </a:r>
          </a:p>
        </p:txBody>
      </p:sp>
      <p:sp>
        <p:nvSpPr>
          <p:cNvPr id="5" name="CaixaDeTexto 4">
            <a:extLst>
              <a:ext uri="{FF2B5EF4-FFF2-40B4-BE49-F238E27FC236}">
                <a16:creationId xmlns:a16="http://schemas.microsoft.com/office/drawing/2014/main" id="{8A6D42BC-4239-524F-13E5-E0FAC339A25A}"/>
              </a:ext>
            </a:extLst>
          </p:cNvPr>
          <p:cNvSpPr txBox="1"/>
          <p:nvPr/>
        </p:nvSpPr>
        <p:spPr>
          <a:xfrm>
            <a:off x="8896815" y="1489056"/>
            <a:ext cx="3240768" cy="941283"/>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Tamaño promedio de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los centros comerciales </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FFCD00"/>
                </a:solidFill>
                <a:effectLst/>
                <a:uLnTx/>
                <a:uFillTx/>
                <a:latin typeface="Bebas Neue" panose="00000500000000000000" pitchFamily="2" charset="0"/>
                <a:ea typeface="Segoe UI Black" panose="020B0A02040204020203" pitchFamily="34" charset="0"/>
                <a:cs typeface="Segoe UI" panose="020B0502040204020203" pitchFamily="34" charset="0"/>
              </a:rPr>
              <a:t>26.017 M²</a:t>
            </a:r>
          </a:p>
        </p:txBody>
      </p:sp>
      <p:sp>
        <p:nvSpPr>
          <p:cNvPr id="6" name="CaixaDeTexto 5">
            <a:extLst>
              <a:ext uri="{FF2B5EF4-FFF2-40B4-BE49-F238E27FC236}">
                <a16:creationId xmlns:a16="http://schemas.microsoft.com/office/drawing/2014/main" id="{8B3A4FDA-8B4F-D0F0-DE00-60C65C595D4F}"/>
              </a:ext>
            </a:extLst>
          </p:cNvPr>
          <p:cNvSpPr txBox="1"/>
          <p:nvPr/>
        </p:nvSpPr>
        <p:spPr>
          <a:xfrm>
            <a:off x="8896815" y="2848396"/>
            <a:ext cx="2686954" cy="61555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2400" b="1" dirty="0">
                <a:solidFill>
                  <a:srgbClr val="FFCD00"/>
                </a:solidFill>
                <a:latin typeface="Bebas Neue" panose="00000500000000000000" pitchFamily="2" charset="0"/>
                <a:ea typeface="Segoe UI Black" panose="020B0A02040204020203" pitchFamily="34" charset="0"/>
                <a:cs typeface="Segoe UI" panose="020B0502040204020203" pitchFamily="34" charset="0"/>
              </a:rPr>
              <a:t>61</a:t>
            </a:r>
            <a:r>
              <a:rPr kumimoji="0" lang="es-419" sz="2400" b="1" i="0" u="none" strike="noStrike" kern="1200" cap="none" spc="0" normalizeH="0" baseline="0" dirty="0">
                <a:ln>
                  <a:noFill/>
                </a:ln>
                <a:solidFill>
                  <a:srgbClr val="FFCD00"/>
                </a:solidFill>
                <a:effectLst/>
                <a:uLnTx/>
                <a:uFillTx/>
                <a:latin typeface="Bebas Neue" panose="00000500000000000000" pitchFamily="2" charset="0"/>
                <a:ea typeface="Segoe UI Black" panose="020B0A02040204020203" pitchFamily="34" charset="0"/>
                <a:cs typeface="Segoe UI" panose="020B0502040204020203" pitchFamily="34" charset="0"/>
              </a:rPr>
              <a:t> ciudades</a:t>
            </a:r>
            <a:br>
              <a:rPr kumimoji="0" lang="es-419" sz="1600" b="1" i="0" u="none" strike="noStrike" kern="1200" cap="none" spc="0" normalizeH="0" baseline="0" dirty="0">
                <a:ln>
                  <a:noFill/>
                </a:ln>
                <a:solidFill>
                  <a:srgbClr val="E04C34"/>
                </a:solidFill>
                <a:effectLst/>
                <a:uLnTx/>
                <a:uFillTx/>
                <a:latin typeface="Montserrat" panose="00000500000000000000" pitchFamily="2" charset="0"/>
                <a:ea typeface="Segoe UI Black" panose="020B0A02040204020203" pitchFamily="34" charset="0"/>
                <a:cs typeface="Segoe UI" panose="020B0502040204020203" pitchFamily="34" charset="0"/>
              </a:rPr>
            </a:b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con centros comerciales</a:t>
            </a:r>
          </a:p>
        </p:txBody>
      </p:sp>
      <p:sp>
        <p:nvSpPr>
          <p:cNvPr id="7" name="CaixaDeTexto 6">
            <a:extLst>
              <a:ext uri="{FF2B5EF4-FFF2-40B4-BE49-F238E27FC236}">
                <a16:creationId xmlns:a16="http://schemas.microsoft.com/office/drawing/2014/main" id="{FFAB5CB4-C9BA-FCA5-D4CE-D9D792C2CE8C}"/>
              </a:ext>
            </a:extLst>
          </p:cNvPr>
          <p:cNvSpPr txBox="1"/>
          <p:nvPr/>
        </p:nvSpPr>
        <p:spPr>
          <a:xfrm>
            <a:off x="8913813" y="4077195"/>
            <a:ext cx="1394934" cy="629403"/>
          </a:xfrm>
          <a:prstGeom prst="rect">
            <a:avLst/>
          </a:prstGeom>
          <a:noFill/>
        </p:spPr>
        <p:txBody>
          <a:bodyPr wrap="non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1600" dirty="0">
                <a:solidFill>
                  <a:srgbClr val="404040"/>
                </a:solidFill>
                <a:latin typeface="Montserrat" panose="00000500000000000000" pitchFamily="2" charset="0"/>
                <a:ea typeface="Segoe UI Black" panose="020B0A02040204020203" pitchFamily="34" charset="0"/>
                <a:cs typeface="Segoe UI Light" panose="020B0502040204020203" pitchFamily="34" charset="0"/>
              </a:rPr>
              <a:t>G</a:t>
            </a:r>
            <a: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LA</a:t>
            </a:r>
            <a:br>
              <a:rPr kumimoji="0" lang="es-419"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br>
            <a:r>
              <a:rPr lang="es-419" sz="2400" b="1" dirty="0">
                <a:solidFill>
                  <a:srgbClr val="FFCD00"/>
                </a:solidFill>
                <a:latin typeface="Bebas Neue" panose="00000500000000000000" pitchFamily="2" charset="0"/>
                <a:ea typeface="Segoe UI Black" panose="020B0A02040204020203" pitchFamily="34" charset="0"/>
                <a:cs typeface="Segoe UI" panose="020B0502040204020203" pitchFamily="34" charset="0"/>
              </a:rPr>
              <a:t>6.530</a:t>
            </a:r>
            <a:r>
              <a:rPr kumimoji="0" lang="es-419" sz="2400" b="1" i="0" u="none" strike="noStrike" kern="1200" cap="none" spc="0" normalizeH="0" baseline="0" dirty="0">
                <a:ln>
                  <a:noFill/>
                </a:ln>
                <a:solidFill>
                  <a:srgbClr val="FFCD00"/>
                </a:solidFill>
                <a:effectLst/>
                <a:uLnTx/>
                <a:uFillTx/>
                <a:latin typeface="Bebas Neue" panose="00000500000000000000" pitchFamily="2" charset="0"/>
                <a:ea typeface="Segoe UI Black" panose="020B0A02040204020203" pitchFamily="34" charset="0"/>
                <a:cs typeface="Segoe UI" panose="020B0502040204020203" pitchFamily="34" charset="0"/>
              </a:rPr>
              <a:t> mm m²</a:t>
            </a:r>
          </a:p>
        </p:txBody>
      </p:sp>
      <p:sp>
        <p:nvSpPr>
          <p:cNvPr id="8" name="Retângulo: Cantos Arredondados 7">
            <a:extLst>
              <a:ext uri="{FF2B5EF4-FFF2-40B4-BE49-F238E27FC236}">
                <a16:creationId xmlns:a16="http://schemas.microsoft.com/office/drawing/2014/main" id="{58B69113-E8B3-8411-9719-10A0C6347D56}"/>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97</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11" name="Elipse 10">
            <a:extLst>
              <a:ext uri="{FF2B5EF4-FFF2-40B4-BE49-F238E27FC236}">
                <a16:creationId xmlns:a16="http://schemas.microsoft.com/office/drawing/2014/main" id="{92A64313-4CA2-3B2D-7212-8EC474BE187D}"/>
              </a:ext>
            </a:extLst>
          </p:cNvPr>
          <p:cNvSpPr/>
          <p:nvPr/>
        </p:nvSpPr>
        <p:spPr>
          <a:xfrm>
            <a:off x="8588094" y="5358789"/>
            <a:ext cx="135844" cy="135844"/>
          </a:xfrm>
          <a:prstGeom prst="ellipse">
            <a:avLst/>
          </a:prstGeom>
          <a:solidFill>
            <a:schemeClr val="tx1"/>
          </a:solidFill>
          <a:ln>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CaixaDeTexto 11">
            <a:extLst>
              <a:ext uri="{FF2B5EF4-FFF2-40B4-BE49-F238E27FC236}">
                <a16:creationId xmlns:a16="http://schemas.microsoft.com/office/drawing/2014/main" id="{606F821C-0C14-5831-EA46-06227E60F9F8}"/>
              </a:ext>
            </a:extLst>
          </p:cNvPr>
          <p:cNvSpPr txBox="1"/>
          <p:nvPr/>
        </p:nvSpPr>
        <p:spPr>
          <a:xfrm>
            <a:off x="8896815" y="5260561"/>
            <a:ext cx="3240768" cy="889987"/>
          </a:xfrm>
          <a:prstGeom prst="rect">
            <a:avLst/>
          </a:prstGeom>
          <a:noFill/>
        </p:spPr>
        <p:txBody>
          <a:bodyPr wrap="square" rtlCol="0">
            <a:spAutoFit/>
          </a:bodyPr>
          <a:lstStyle/>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ES" sz="1600" b="0" i="0" u="none" strike="noStrike" kern="1200" cap="none" spc="0" normalizeH="0" baseline="0" dirty="0">
                <a:ln>
                  <a:noFill/>
                </a:ln>
                <a:solidFill>
                  <a:srgbClr val="404040"/>
                </a:solidFill>
                <a:effectLst/>
                <a:uLnTx/>
                <a:uFillTx/>
                <a:latin typeface="Montserrat" panose="00000500000000000000" pitchFamily="2" charset="0"/>
                <a:ea typeface="Segoe UI Black" panose="020B0A02040204020203" pitchFamily="34" charset="0"/>
                <a:cs typeface="Segoe UI Light" panose="020B0502040204020203" pitchFamily="34" charset="0"/>
              </a:rPr>
              <a:t>Promedio de centros comerciales por ciudad</a:t>
            </a:r>
          </a:p>
          <a:p>
            <a:pPr marL="0" marR="0" lvl="0" indent="0" algn="l" defTabSz="914400" rtl="0" eaLnBrk="1" fontAlgn="auto" latinLnBrk="0" hangingPunct="1">
              <a:lnSpc>
                <a:spcPct val="85000"/>
              </a:lnSpc>
              <a:spcBef>
                <a:spcPts val="200"/>
              </a:spcBef>
              <a:spcAft>
                <a:spcPts val="200"/>
              </a:spcAft>
              <a:buClrTx/>
              <a:buSzTx/>
              <a:buFontTx/>
              <a:buNone/>
              <a:tabLst/>
              <a:defRPr/>
            </a:pPr>
            <a:r>
              <a:rPr kumimoji="0" lang="es-419" sz="2400" b="1" i="0" u="none" strike="noStrike" kern="1200" cap="none" spc="0" normalizeH="0" baseline="0" dirty="0">
                <a:ln>
                  <a:noFill/>
                </a:ln>
                <a:solidFill>
                  <a:srgbClr val="FED415"/>
                </a:solidFill>
                <a:effectLst/>
                <a:uLnTx/>
                <a:uFillTx/>
                <a:latin typeface="Bebas Neue" panose="00000500000000000000" pitchFamily="2" charset="0"/>
                <a:ea typeface="Segoe UI Black" panose="020B0A02040204020203" pitchFamily="34" charset="0"/>
                <a:cs typeface="Segoe UI" panose="020B0502040204020203" pitchFamily="34" charset="0"/>
              </a:rPr>
              <a:t>4,1</a:t>
            </a:r>
          </a:p>
        </p:txBody>
      </p:sp>
      <p:sp>
        <p:nvSpPr>
          <p:cNvPr id="13" name="Retângulo: Cantos Arredondados 12">
            <a:hlinkClick r:id="rId3" action="ppaction://hlinksldjump"/>
            <a:extLst>
              <a:ext uri="{FF2B5EF4-FFF2-40B4-BE49-F238E27FC236}">
                <a16:creationId xmlns:a16="http://schemas.microsoft.com/office/drawing/2014/main" id="{F0BCC471-ABD7-27C3-1530-B30C9F57EBA4}"/>
              </a:ext>
            </a:extLst>
          </p:cNvPr>
          <p:cNvSpPr/>
          <p:nvPr/>
        </p:nvSpPr>
        <p:spPr>
          <a:xfrm>
            <a:off x="4089758" y="6379019"/>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100606905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4F70FA0D-05FA-1B6A-D3A6-61D3E37E2374}"/>
              </a:ext>
            </a:extLst>
          </p:cNvPr>
          <p:cNvSpPr txBox="1"/>
          <p:nvPr/>
        </p:nvSpPr>
        <p:spPr>
          <a:xfrm>
            <a:off x="1290733" y="2824909"/>
            <a:ext cx="3034805" cy="1085425"/>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D00"/>
                </a:solidFill>
                <a:latin typeface="Montserrat" panose="00000500000000000000" pitchFamily="2" charset="0"/>
                <a:cs typeface="Segoe UI" panose="020B0502040204020203" pitchFamily="34" charset="0"/>
              </a:rPr>
              <a:t>Población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D00"/>
                </a:solidFill>
                <a:latin typeface="Montserrat" panose="00000500000000000000" pitchFamily="2" charset="0"/>
                <a:cs typeface="Segoe UI" panose="020B0502040204020203" pitchFamily="34" charset="0"/>
              </a:rPr>
              <a:t>y PIB</a:t>
            </a:r>
          </a:p>
        </p:txBody>
      </p:sp>
      <p:sp>
        <p:nvSpPr>
          <p:cNvPr id="3" name="Elipse 2">
            <a:extLst>
              <a:ext uri="{FF2B5EF4-FFF2-40B4-BE49-F238E27FC236}">
                <a16:creationId xmlns:a16="http://schemas.microsoft.com/office/drawing/2014/main" id="{7D640E71-6146-68E9-FBE2-20B6F6C18756}"/>
              </a:ext>
            </a:extLst>
          </p:cNvPr>
          <p:cNvSpPr/>
          <p:nvPr/>
        </p:nvSpPr>
        <p:spPr>
          <a:xfrm>
            <a:off x="1144042" y="296368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09555" y="-174997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tângulo 5">
            <a:extLst>
              <a:ext uri="{FF2B5EF4-FFF2-40B4-BE49-F238E27FC236}">
                <a16:creationId xmlns:a16="http://schemas.microsoft.com/office/drawing/2014/main" id="{03B4CBA6-B982-A1CA-F9D3-3D1F15B42CDF}"/>
              </a:ext>
            </a:extLst>
          </p:cNvPr>
          <p:cNvSpPr/>
          <p:nvPr/>
        </p:nvSpPr>
        <p:spPr>
          <a:xfrm>
            <a:off x="5328268" y="0"/>
            <a:ext cx="3513396" cy="1458410"/>
          </a:xfrm>
          <a:prstGeom prst="rect">
            <a:avLst/>
          </a:prstGeom>
          <a:solidFill>
            <a:srgbClr val="FFC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Retângulo 8">
            <a:extLst>
              <a:ext uri="{FF2B5EF4-FFF2-40B4-BE49-F238E27FC236}">
                <a16:creationId xmlns:a16="http://schemas.microsoft.com/office/drawing/2014/main" id="{316A612B-1021-57CC-EAAA-FCFD26AA9F5D}"/>
              </a:ext>
            </a:extLst>
          </p:cNvPr>
          <p:cNvSpPr/>
          <p:nvPr/>
        </p:nvSpPr>
        <p:spPr>
          <a:xfrm>
            <a:off x="5328268" y="2898702"/>
            <a:ext cx="3513396" cy="1458410"/>
          </a:xfrm>
          <a:prstGeom prst="rect">
            <a:avLst/>
          </a:prstGeom>
          <a:solidFill>
            <a:srgbClr val="FFC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Retângulo 14">
            <a:extLst>
              <a:ext uri="{FF2B5EF4-FFF2-40B4-BE49-F238E27FC236}">
                <a16:creationId xmlns:a16="http://schemas.microsoft.com/office/drawing/2014/main" id="{9FA756A5-B9EE-1DD7-5C40-E8119EEDB4BE}"/>
              </a:ext>
            </a:extLst>
          </p:cNvPr>
          <p:cNvSpPr/>
          <p:nvPr/>
        </p:nvSpPr>
        <p:spPr>
          <a:xfrm>
            <a:off x="5328268" y="5808132"/>
            <a:ext cx="6863732" cy="1049867"/>
          </a:xfrm>
          <a:prstGeom prst="rect">
            <a:avLst/>
          </a:prstGeom>
          <a:solidFill>
            <a:srgbClr val="C810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7" name="Conector reto 16">
            <a:extLst>
              <a:ext uri="{FF2B5EF4-FFF2-40B4-BE49-F238E27FC236}">
                <a16:creationId xmlns:a16="http://schemas.microsoft.com/office/drawing/2014/main" id="{E312AF2E-3246-6ABC-D0AC-269F08A61ABB}"/>
              </a:ext>
            </a:extLst>
          </p:cNvPr>
          <p:cNvCxnSpPr>
            <a:cxnSpLocks/>
          </p:cNvCxnSpPr>
          <p:nvPr/>
        </p:nvCxnSpPr>
        <p:spPr>
          <a:xfrm>
            <a:off x="8841664" y="0"/>
            <a:ext cx="0" cy="5808132"/>
          </a:xfrm>
          <a:prstGeom prst="line">
            <a:avLst/>
          </a:prstGeom>
          <a:ln>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8" name="CaixaDeTexto 17">
            <a:extLst>
              <a:ext uri="{FF2B5EF4-FFF2-40B4-BE49-F238E27FC236}">
                <a16:creationId xmlns:a16="http://schemas.microsoft.com/office/drawing/2014/main" id="{3319470B-B298-8533-5174-A727CE7E5D3B}"/>
              </a:ext>
            </a:extLst>
          </p:cNvPr>
          <p:cNvSpPr txBox="1"/>
          <p:nvPr/>
        </p:nvSpPr>
        <p:spPr>
          <a:xfrm>
            <a:off x="9168381" y="593956"/>
            <a:ext cx="2696900" cy="338554"/>
          </a:xfrm>
          <a:prstGeom prst="rect">
            <a:avLst/>
          </a:prstGeom>
          <a:noFill/>
        </p:spPr>
        <p:txBody>
          <a:bodyPr wrap="square" rtlCol="0">
            <a:spAutoFit/>
          </a:bodyPr>
          <a:lstStyle/>
          <a:p>
            <a:r>
              <a:rPr lang="pt-BR" sz="1600" dirty="0">
                <a:ln>
                  <a:solidFill>
                    <a:schemeClr val="accent5">
                      <a:lumMod val="75000"/>
                    </a:schemeClr>
                  </a:solidFill>
                </a:ln>
                <a:solidFill>
                  <a:srgbClr val="00328C"/>
                </a:solidFill>
                <a:latin typeface="Montserrat" panose="00000500000000000000" pitchFamily="2" charset="0"/>
              </a:rPr>
              <a:t>52,1  </a:t>
            </a:r>
            <a:r>
              <a:rPr lang="pt-BR" sz="1600" dirty="0" err="1">
                <a:ln>
                  <a:solidFill>
                    <a:schemeClr val="accent5">
                      <a:lumMod val="75000"/>
                    </a:schemeClr>
                  </a:solidFill>
                </a:ln>
                <a:solidFill>
                  <a:srgbClr val="00328C"/>
                </a:solidFill>
                <a:latin typeface="Montserrat" panose="00000500000000000000" pitchFamily="2" charset="0"/>
              </a:rPr>
              <a:t>millones</a:t>
            </a:r>
            <a:endParaRPr lang="pt-BR" sz="1600" dirty="0">
              <a:ln>
                <a:solidFill>
                  <a:schemeClr val="accent5">
                    <a:lumMod val="75000"/>
                  </a:schemeClr>
                </a:solidFill>
              </a:ln>
              <a:solidFill>
                <a:srgbClr val="00328C"/>
              </a:solidFill>
              <a:latin typeface="Montserrat" panose="00000500000000000000" pitchFamily="2" charset="0"/>
            </a:endParaRPr>
          </a:p>
        </p:txBody>
      </p:sp>
      <p:sp>
        <p:nvSpPr>
          <p:cNvPr id="19" name="CaixaDeTexto 18">
            <a:extLst>
              <a:ext uri="{FF2B5EF4-FFF2-40B4-BE49-F238E27FC236}">
                <a16:creationId xmlns:a16="http://schemas.microsoft.com/office/drawing/2014/main" id="{3779E38B-D4F1-8BD1-E57F-888F06A44306}"/>
              </a:ext>
            </a:extLst>
          </p:cNvPr>
          <p:cNvSpPr txBox="1"/>
          <p:nvPr/>
        </p:nvSpPr>
        <p:spPr>
          <a:xfrm>
            <a:off x="5659557" y="467595"/>
            <a:ext cx="3359481" cy="461665"/>
          </a:xfrm>
          <a:prstGeom prst="rect">
            <a:avLst/>
          </a:prstGeom>
          <a:noFill/>
        </p:spPr>
        <p:txBody>
          <a:bodyPr wrap="square" rtlCol="0">
            <a:spAutoFit/>
          </a:bodyPr>
          <a:lstStyle/>
          <a:p>
            <a:r>
              <a:rPr lang="pt-BR" sz="2400" b="1" dirty="0" err="1">
                <a:solidFill>
                  <a:schemeClr val="bg1"/>
                </a:solidFill>
                <a:latin typeface="Montserrat" panose="00000500000000000000" pitchFamily="2" charset="0"/>
              </a:rPr>
              <a:t>Población</a:t>
            </a:r>
            <a:r>
              <a:rPr lang="pt-BR" sz="2400" b="1" dirty="0">
                <a:solidFill>
                  <a:schemeClr val="bg1"/>
                </a:solidFill>
                <a:latin typeface="Montserrat" panose="00000500000000000000" pitchFamily="2" charset="0"/>
              </a:rPr>
              <a:t> 2022</a:t>
            </a:r>
          </a:p>
        </p:txBody>
      </p:sp>
      <p:sp>
        <p:nvSpPr>
          <p:cNvPr id="20" name="CaixaDeTexto 19">
            <a:extLst>
              <a:ext uri="{FF2B5EF4-FFF2-40B4-BE49-F238E27FC236}">
                <a16:creationId xmlns:a16="http://schemas.microsoft.com/office/drawing/2014/main" id="{65088231-A54C-5598-B9EB-6EF62C80C001}"/>
              </a:ext>
            </a:extLst>
          </p:cNvPr>
          <p:cNvSpPr txBox="1"/>
          <p:nvPr/>
        </p:nvSpPr>
        <p:spPr>
          <a:xfrm>
            <a:off x="5491329" y="1793002"/>
            <a:ext cx="3028191" cy="861774"/>
          </a:xfrm>
          <a:prstGeom prst="rect">
            <a:avLst/>
          </a:prstGeom>
          <a:noFill/>
        </p:spPr>
        <p:txBody>
          <a:bodyPr wrap="square" rtlCol="0">
            <a:spAutoFit/>
          </a:bodyPr>
          <a:lstStyle/>
          <a:p>
            <a:r>
              <a:rPr lang="es-419" b="1" dirty="0">
                <a:solidFill>
                  <a:srgbClr val="FFCD00"/>
                </a:solidFill>
                <a:latin typeface="Montserrat" panose="00000500000000000000" pitchFamily="2" charset="0"/>
                <a:cs typeface="Calibri" panose="020F0502020204030204" pitchFamily="34" charset="0"/>
              </a:rPr>
              <a:t>Tasa de crecimiento de la población </a:t>
            </a:r>
          </a:p>
          <a:p>
            <a:r>
              <a:rPr lang="es-419" sz="1400" dirty="0">
                <a:solidFill>
                  <a:srgbClr val="FFCD00"/>
                </a:solidFill>
                <a:latin typeface="Montserrat" panose="00000500000000000000" pitchFamily="2" charset="0"/>
                <a:cs typeface="Calibri" panose="020F0502020204030204" pitchFamily="34" charset="0"/>
              </a:rPr>
              <a:t>(% anual) 2020/2021</a:t>
            </a:r>
            <a:endParaRPr lang="pt-BR" sz="1400" dirty="0">
              <a:solidFill>
                <a:srgbClr val="FFCD00"/>
              </a:solidFill>
              <a:latin typeface="Montserrat" panose="00000500000000000000" pitchFamily="2" charset="0"/>
            </a:endParaRPr>
          </a:p>
        </p:txBody>
      </p:sp>
      <p:sp>
        <p:nvSpPr>
          <p:cNvPr id="21" name="CaixaDeTexto 20">
            <a:extLst>
              <a:ext uri="{FF2B5EF4-FFF2-40B4-BE49-F238E27FC236}">
                <a16:creationId xmlns:a16="http://schemas.microsoft.com/office/drawing/2014/main" id="{86AC4C98-84FB-519F-418B-8CF3A9FAA56C}"/>
              </a:ext>
            </a:extLst>
          </p:cNvPr>
          <p:cNvSpPr txBox="1"/>
          <p:nvPr/>
        </p:nvSpPr>
        <p:spPr>
          <a:xfrm>
            <a:off x="5752933" y="3291366"/>
            <a:ext cx="2696900" cy="707886"/>
          </a:xfrm>
          <a:prstGeom prst="rect">
            <a:avLst/>
          </a:prstGeom>
          <a:noFill/>
        </p:spPr>
        <p:txBody>
          <a:bodyPr wrap="square" rtlCol="0">
            <a:spAutoFit/>
          </a:bodyPr>
          <a:lstStyle/>
          <a:p>
            <a:r>
              <a:rPr lang="pt-BR" sz="2000" b="1" dirty="0">
                <a:solidFill>
                  <a:schemeClr val="bg1"/>
                </a:solidFill>
                <a:latin typeface="Montserrat" panose="00000500000000000000" pitchFamily="2" charset="0"/>
              </a:rPr>
              <a:t>PIB (</a:t>
            </a:r>
            <a:r>
              <a:rPr lang="pt-BR" sz="2000" b="1" dirty="0" err="1">
                <a:solidFill>
                  <a:schemeClr val="bg1"/>
                </a:solidFill>
                <a:latin typeface="Montserrat" panose="00000500000000000000" pitchFamily="2" charset="0"/>
              </a:rPr>
              <a:t>actual</a:t>
            </a:r>
            <a:r>
              <a:rPr lang="pt-BR" sz="2000" b="1" dirty="0">
                <a:solidFill>
                  <a:schemeClr val="bg1"/>
                </a:solidFill>
                <a:latin typeface="Montserrat" panose="00000500000000000000" pitchFamily="2" charset="0"/>
              </a:rPr>
              <a:t> US$) 2021</a:t>
            </a:r>
          </a:p>
        </p:txBody>
      </p:sp>
      <p:sp>
        <p:nvSpPr>
          <p:cNvPr id="22" name="CaixaDeTexto 21">
            <a:extLst>
              <a:ext uri="{FF2B5EF4-FFF2-40B4-BE49-F238E27FC236}">
                <a16:creationId xmlns:a16="http://schemas.microsoft.com/office/drawing/2014/main" id="{80D1D173-5C57-5CED-6BB3-A156293380B3}"/>
              </a:ext>
            </a:extLst>
          </p:cNvPr>
          <p:cNvSpPr txBox="1"/>
          <p:nvPr/>
        </p:nvSpPr>
        <p:spPr>
          <a:xfrm>
            <a:off x="5659557" y="4691704"/>
            <a:ext cx="2696900" cy="1015663"/>
          </a:xfrm>
          <a:prstGeom prst="rect">
            <a:avLst/>
          </a:prstGeom>
          <a:noFill/>
        </p:spPr>
        <p:txBody>
          <a:bodyPr wrap="square" rtlCol="0">
            <a:spAutoFit/>
          </a:bodyPr>
          <a:lstStyle/>
          <a:p>
            <a:r>
              <a:rPr lang="pt-BR" sz="2000" b="1" dirty="0">
                <a:solidFill>
                  <a:srgbClr val="FFCD00"/>
                </a:solidFill>
                <a:latin typeface="Montserrat" panose="00000500000000000000" pitchFamily="2" charset="0"/>
                <a:cs typeface="Calibri" panose="020F0502020204030204" pitchFamily="34" charset="0"/>
              </a:rPr>
              <a:t>PIB </a:t>
            </a:r>
            <a:r>
              <a:rPr lang="pt-BR" sz="2000" b="1" dirty="0" err="1">
                <a:solidFill>
                  <a:srgbClr val="FFCD00"/>
                </a:solidFill>
                <a:latin typeface="Montserrat" panose="00000500000000000000" pitchFamily="2" charset="0"/>
                <a:cs typeface="Calibri" panose="020F0502020204030204" pitchFamily="34" charset="0"/>
              </a:rPr>
              <a:t>crecimiento</a:t>
            </a:r>
            <a:r>
              <a:rPr lang="pt-BR" sz="2000" b="1" dirty="0">
                <a:solidFill>
                  <a:srgbClr val="FFCD00"/>
                </a:solidFill>
                <a:latin typeface="Montserrat" panose="00000500000000000000" pitchFamily="2" charset="0"/>
                <a:cs typeface="Calibri" panose="020F0502020204030204" pitchFamily="34" charset="0"/>
              </a:rPr>
              <a:t> (anual %) - 2020/2021**</a:t>
            </a:r>
          </a:p>
        </p:txBody>
      </p:sp>
      <p:sp>
        <p:nvSpPr>
          <p:cNvPr id="24" name="CaixaDeTexto 23">
            <a:extLst>
              <a:ext uri="{FF2B5EF4-FFF2-40B4-BE49-F238E27FC236}">
                <a16:creationId xmlns:a16="http://schemas.microsoft.com/office/drawing/2014/main" id="{2CFF9016-8104-B2BE-39BF-DA316542EF28}"/>
              </a:ext>
            </a:extLst>
          </p:cNvPr>
          <p:cNvSpPr txBox="1"/>
          <p:nvPr/>
        </p:nvSpPr>
        <p:spPr>
          <a:xfrm>
            <a:off x="9171638" y="2112621"/>
            <a:ext cx="2696900" cy="338554"/>
          </a:xfrm>
          <a:prstGeom prst="rect">
            <a:avLst/>
          </a:prstGeom>
          <a:noFill/>
        </p:spPr>
        <p:txBody>
          <a:bodyPr wrap="square" rtlCol="0">
            <a:spAutoFit/>
          </a:bodyPr>
          <a:lstStyle/>
          <a:p>
            <a:r>
              <a:rPr lang="pt-BR" sz="1600" dirty="0">
                <a:ln>
                  <a:solidFill>
                    <a:schemeClr val="accent5">
                      <a:lumMod val="75000"/>
                    </a:schemeClr>
                  </a:solidFill>
                </a:ln>
                <a:solidFill>
                  <a:srgbClr val="00328C"/>
                </a:solidFill>
                <a:latin typeface="Montserrat" panose="00000500000000000000" pitchFamily="2" charset="0"/>
              </a:rPr>
              <a:t>1,14 %</a:t>
            </a:r>
          </a:p>
        </p:txBody>
      </p:sp>
      <p:sp>
        <p:nvSpPr>
          <p:cNvPr id="26" name="CaixaDeTexto 25">
            <a:extLst>
              <a:ext uri="{FF2B5EF4-FFF2-40B4-BE49-F238E27FC236}">
                <a16:creationId xmlns:a16="http://schemas.microsoft.com/office/drawing/2014/main" id="{A109AEB9-B84B-D38F-3FD8-FB83FA335533}"/>
              </a:ext>
            </a:extLst>
          </p:cNvPr>
          <p:cNvSpPr txBox="1"/>
          <p:nvPr/>
        </p:nvSpPr>
        <p:spPr>
          <a:xfrm>
            <a:off x="9168381" y="3458630"/>
            <a:ext cx="2696900" cy="338554"/>
          </a:xfrm>
          <a:prstGeom prst="rect">
            <a:avLst/>
          </a:prstGeom>
          <a:noFill/>
        </p:spPr>
        <p:txBody>
          <a:bodyPr wrap="square" rtlCol="0">
            <a:spAutoFit/>
          </a:bodyPr>
          <a:lstStyle/>
          <a:p>
            <a:r>
              <a:rPr lang="pt-BR" sz="1600" dirty="0">
                <a:ln>
                  <a:solidFill>
                    <a:schemeClr val="accent5">
                      <a:lumMod val="75000"/>
                    </a:schemeClr>
                  </a:solidFill>
                </a:ln>
                <a:solidFill>
                  <a:srgbClr val="00328C"/>
                </a:solidFill>
                <a:latin typeface="Montserrat" panose="00000500000000000000" pitchFamily="2" charset="0"/>
              </a:rPr>
              <a:t>314.464.137.241</a:t>
            </a:r>
          </a:p>
        </p:txBody>
      </p:sp>
      <p:sp>
        <p:nvSpPr>
          <p:cNvPr id="28" name="CaixaDeTexto 27">
            <a:extLst>
              <a:ext uri="{FF2B5EF4-FFF2-40B4-BE49-F238E27FC236}">
                <a16:creationId xmlns:a16="http://schemas.microsoft.com/office/drawing/2014/main" id="{1C9C1374-D4DA-38A5-52E1-A3D985AF55CF}"/>
              </a:ext>
            </a:extLst>
          </p:cNvPr>
          <p:cNvSpPr txBox="1"/>
          <p:nvPr/>
        </p:nvSpPr>
        <p:spPr>
          <a:xfrm>
            <a:off x="9233496" y="4876370"/>
            <a:ext cx="2696900" cy="338554"/>
          </a:xfrm>
          <a:prstGeom prst="rect">
            <a:avLst/>
          </a:prstGeom>
          <a:noFill/>
        </p:spPr>
        <p:txBody>
          <a:bodyPr wrap="square" rtlCol="0">
            <a:spAutoFit/>
          </a:bodyPr>
          <a:lstStyle/>
          <a:p>
            <a:r>
              <a:rPr lang="pt-BR" sz="1600" dirty="0">
                <a:ln>
                  <a:solidFill>
                    <a:schemeClr val="accent5">
                      <a:lumMod val="75000"/>
                    </a:schemeClr>
                  </a:solidFill>
                </a:ln>
                <a:solidFill>
                  <a:srgbClr val="00328C"/>
                </a:solidFill>
                <a:latin typeface="Montserrat" panose="00000500000000000000" pitchFamily="2" charset="0"/>
              </a:rPr>
              <a:t>10,68 %</a:t>
            </a:r>
          </a:p>
        </p:txBody>
      </p:sp>
      <p:sp>
        <p:nvSpPr>
          <p:cNvPr id="11" name="CaixaDeTexto 10">
            <a:extLst>
              <a:ext uri="{FF2B5EF4-FFF2-40B4-BE49-F238E27FC236}">
                <a16:creationId xmlns:a16="http://schemas.microsoft.com/office/drawing/2014/main" id="{7C07F2E8-8C16-9ECA-AD08-54C5F0354F83}"/>
              </a:ext>
            </a:extLst>
          </p:cNvPr>
          <p:cNvSpPr txBox="1"/>
          <p:nvPr/>
        </p:nvSpPr>
        <p:spPr>
          <a:xfrm>
            <a:off x="5594327" y="6113614"/>
            <a:ext cx="6186841" cy="800219"/>
          </a:xfrm>
          <a:prstGeom prst="rect">
            <a:avLst/>
          </a:prstGeom>
          <a:noFill/>
        </p:spPr>
        <p:txBody>
          <a:bodyPr wrap="square" rtlCol="0">
            <a:spAutoFit/>
          </a:bodyPr>
          <a:lstStyle/>
          <a:p>
            <a:pPr marL="0" marR="0" lvl="0" indent="0" rtl="0">
              <a:lnSpc>
                <a:spcPct val="100000"/>
              </a:lnSpc>
              <a:spcBef>
                <a:spcPts val="0"/>
              </a:spcBef>
              <a:spcAft>
                <a:spcPts val="0"/>
              </a:spcAft>
              <a:buNone/>
            </a:pPr>
            <a:r>
              <a:rPr lang="es-419" sz="1400" i="1" dirty="0">
                <a:solidFill>
                  <a:schemeClr val="bg1"/>
                </a:solidFill>
                <a:latin typeface="Montserrat" panose="00000500000000000000" pitchFamily="2" charset="0"/>
                <a:cs typeface="Calibri" panose="020F0502020204030204" pitchFamily="34" charset="0"/>
              </a:rPr>
              <a:t>Fuente: https://data.worldbank.org/ * proyección – tasas 2020/21 ** última información disponible</a:t>
            </a:r>
          </a:p>
          <a:p>
            <a:endParaRPr lang="pt-BR" dirty="0"/>
          </a:p>
        </p:txBody>
      </p:sp>
      <p:pic>
        <p:nvPicPr>
          <p:cNvPr id="7" name="Imagem 6" descr="Padrão do plano de fundo&#10;&#10;Descrição gerada automaticamente">
            <a:extLst>
              <a:ext uri="{FF2B5EF4-FFF2-40B4-BE49-F238E27FC236}">
                <a16:creationId xmlns:a16="http://schemas.microsoft.com/office/drawing/2014/main" id="{89878C74-A34A-A7DD-1090-931AC520962D}"/>
              </a:ext>
            </a:extLst>
          </p:cNvPr>
          <p:cNvPicPr>
            <a:picLocks noChangeAspect="1"/>
          </p:cNvPicPr>
          <p:nvPr/>
        </p:nvPicPr>
        <p:blipFill rotWithShape="1">
          <a:blip r:embed="rId2">
            <a:extLst>
              <a:ext uri="{28A0092B-C50C-407E-A947-70E740481C1C}">
                <a14:useLocalDpi xmlns:a14="http://schemas.microsoft.com/office/drawing/2010/main" val="0"/>
              </a:ext>
            </a:extLst>
          </a:blip>
          <a:srcRect t="22434"/>
          <a:stretch/>
        </p:blipFill>
        <p:spPr>
          <a:xfrm rot="16200000">
            <a:off x="-3036674" y="3032743"/>
            <a:ext cx="6858000" cy="792513"/>
          </a:xfrm>
          <a:prstGeom prst="rect">
            <a:avLst/>
          </a:prstGeom>
        </p:spPr>
      </p:pic>
      <p:sp>
        <p:nvSpPr>
          <p:cNvPr id="5" name="Retângulo: Cantos Arredondados 4">
            <a:extLst>
              <a:ext uri="{FF2B5EF4-FFF2-40B4-BE49-F238E27FC236}">
                <a16:creationId xmlns:a16="http://schemas.microsoft.com/office/drawing/2014/main" id="{959434FE-C3C5-74F1-995F-59F59EDD8A00}"/>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98</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8" name="Retângulo: Cantos Arredondados 7">
            <a:hlinkClick r:id="rId3" action="ppaction://hlinksldjump"/>
            <a:extLst>
              <a:ext uri="{FF2B5EF4-FFF2-40B4-BE49-F238E27FC236}">
                <a16:creationId xmlns:a16="http://schemas.microsoft.com/office/drawing/2014/main" id="{A58A17EB-CBE1-15CD-5446-710689EE9445}"/>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34041253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tângulo 35">
            <a:extLst>
              <a:ext uri="{FF2B5EF4-FFF2-40B4-BE49-F238E27FC236}">
                <a16:creationId xmlns:a16="http://schemas.microsoft.com/office/drawing/2014/main" id="{58C95D0F-95FD-620D-AF0C-0F704AB56E53}"/>
              </a:ext>
            </a:extLst>
          </p:cNvPr>
          <p:cNvSpPr/>
          <p:nvPr/>
        </p:nvSpPr>
        <p:spPr>
          <a:xfrm>
            <a:off x="5372100" y="-266700"/>
            <a:ext cx="2797100" cy="7391400"/>
          </a:xfrm>
          <a:prstGeom prst="rect">
            <a:avLst/>
          </a:prstGeom>
          <a:solidFill>
            <a:srgbClr val="00328C"/>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Retângulo 29">
            <a:extLst>
              <a:ext uri="{FF2B5EF4-FFF2-40B4-BE49-F238E27FC236}">
                <a16:creationId xmlns:a16="http://schemas.microsoft.com/office/drawing/2014/main" id="{92FDF75F-FC0D-2CD5-E4D2-33FCE5373033}"/>
              </a:ext>
            </a:extLst>
          </p:cNvPr>
          <p:cNvSpPr/>
          <p:nvPr/>
        </p:nvSpPr>
        <p:spPr>
          <a:xfrm>
            <a:off x="8175170" y="3548269"/>
            <a:ext cx="4016830" cy="3309731"/>
          </a:xfrm>
          <a:prstGeom prst="rect">
            <a:avLst/>
          </a:prstGeom>
          <a:solidFill>
            <a:srgbClr val="C810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29" name="Retângulo 28">
            <a:extLst>
              <a:ext uri="{FF2B5EF4-FFF2-40B4-BE49-F238E27FC236}">
                <a16:creationId xmlns:a16="http://schemas.microsoft.com/office/drawing/2014/main" id="{B0E14FCB-C8D3-9F33-8AD9-E892E02481FE}"/>
              </a:ext>
            </a:extLst>
          </p:cNvPr>
          <p:cNvSpPr/>
          <p:nvPr/>
        </p:nvSpPr>
        <p:spPr>
          <a:xfrm>
            <a:off x="8175170" y="0"/>
            <a:ext cx="4016825" cy="3548269"/>
          </a:xfrm>
          <a:prstGeom prst="rect">
            <a:avLst/>
          </a:prstGeom>
          <a:solidFill>
            <a:srgbClr val="FFC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 name="CaixaDeTexto 1">
            <a:extLst>
              <a:ext uri="{FF2B5EF4-FFF2-40B4-BE49-F238E27FC236}">
                <a16:creationId xmlns:a16="http://schemas.microsoft.com/office/drawing/2014/main" id="{4F70FA0D-05FA-1B6A-D3A6-61D3E37E2374}"/>
              </a:ext>
            </a:extLst>
          </p:cNvPr>
          <p:cNvSpPr txBox="1"/>
          <p:nvPr/>
        </p:nvSpPr>
        <p:spPr>
          <a:xfrm>
            <a:off x="1481679" y="2891537"/>
            <a:ext cx="3618298" cy="2129814"/>
          </a:xfrm>
          <a:prstGeom prst="rect">
            <a:avLst/>
          </a:prstGeom>
          <a:noFill/>
        </p:spPr>
        <p:txBody>
          <a:bodyPr wrap="none" rtlCol="0">
            <a:spAutoFit/>
          </a:bodyPr>
          <a:lstStyle>
            <a:defPPr>
              <a:defRPr lang="en-US"/>
            </a:defPPr>
            <a:lvl1pPr marR="0" lvl="0" indent="0" algn="r" fontAlgn="auto">
              <a:lnSpc>
                <a:spcPct val="85000"/>
              </a:lnSpc>
              <a:spcBef>
                <a:spcPts val="200"/>
              </a:spcBef>
              <a:spcAft>
                <a:spcPts val="200"/>
              </a:spcAft>
              <a:buClrTx/>
              <a:buSzTx/>
              <a:buFontTx/>
              <a:buNone/>
              <a:tabLst/>
              <a:defRPr kumimoji="0" sz="2400" b="0" i="0" u="none" strike="noStrike" cap="none" spc="0" normalizeH="0" baseline="0">
                <a:ln>
                  <a:noFill/>
                </a:ln>
                <a:solidFill>
                  <a:srgbClr val="404040"/>
                </a:solidFill>
                <a:effectLst/>
                <a:uLnTx/>
                <a:uFillTx/>
                <a:latin typeface="Segoe UI Light" panose="020B0502040204020203" pitchFamily="34" charset="0"/>
                <a:ea typeface="Segoe UI Black" panose="020B0A02040204020203" pitchFamily="34" charset="0"/>
                <a:cs typeface="Segoe UI Light" panose="020B0502040204020203" pitchFamily="34" charset="0"/>
              </a:defRPr>
            </a:lvl1pPr>
          </a:lstStyle>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000"/>
                </a:solidFill>
                <a:latin typeface="Montserrat" panose="00000500000000000000" pitchFamily="2" charset="0"/>
                <a:cs typeface="Segoe UI" panose="020B0502040204020203" pitchFamily="34" charset="0"/>
              </a:rPr>
              <a:t>Centros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000"/>
                </a:solidFill>
                <a:latin typeface="Montserrat" panose="00000500000000000000" pitchFamily="2" charset="0"/>
                <a:cs typeface="Segoe UI" panose="020B0502040204020203" pitchFamily="34" charset="0"/>
              </a:rPr>
              <a:t>comerciales,</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000"/>
                </a:solidFill>
                <a:latin typeface="Montserrat" panose="00000500000000000000" pitchFamily="2" charset="0"/>
                <a:cs typeface="Segoe UI" panose="020B0502040204020203" pitchFamily="34" charset="0"/>
              </a:rPr>
              <a:t>GLA, </a:t>
            </a:r>
          </a:p>
          <a:p>
            <a:pPr marL="0" marR="0" lvl="0" indent="0" algn="l" defTabSz="914400" rtl="0" eaLnBrk="1" fontAlgn="auto" latinLnBrk="0" hangingPunct="1">
              <a:lnSpc>
                <a:spcPct val="85000"/>
              </a:lnSpc>
              <a:spcBef>
                <a:spcPts val="200"/>
              </a:spcBef>
              <a:spcAft>
                <a:spcPts val="200"/>
              </a:spcAft>
              <a:buClrTx/>
              <a:buSzTx/>
              <a:buFontTx/>
              <a:buNone/>
              <a:tabLst/>
              <a:defRPr/>
            </a:pPr>
            <a:r>
              <a:rPr lang="es-419" sz="3600" b="1" spc="300" dirty="0">
                <a:solidFill>
                  <a:srgbClr val="FFC000"/>
                </a:solidFill>
                <a:latin typeface="Montserrat" panose="00000500000000000000" pitchFamily="2" charset="0"/>
                <a:cs typeface="Segoe UI" panose="020B0502040204020203" pitchFamily="34" charset="0"/>
              </a:rPr>
              <a:t>Indicadores</a:t>
            </a:r>
          </a:p>
        </p:txBody>
      </p:sp>
      <p:sp>
        <p:nvSpPr>
          <p:cNvPr id="3" name="Elipse 2">
            <a:extLst>
              <a:ext uri="{FF2B5EF4-FFF2-40B4-BE49-F238E27FC236}">
                <a16:creationId xmlns:a16="http://schemas.microsoft.com/office/drawing/2014/main" id="{7D640E71-6146-68E9-FBE2-20B6F6C18756}"/>
              </a:ext>
            </a:extLst>
          </p:cNvPr>
          <p:cNvSpPr/>
          <p:nvPr/>
        </p:nvSpPr>
        <p:spPr>
          <a:xfrm>
            <a:off x="1144042" y="2963685"/>
            <a:ext cx="151346" cy="151346"/>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cxnSp>
        <p:nvCxnSpPr>
          <p:cNvPr id="4" name="Conector reto 3">
            <a:extLst>
              <a:ext uri="{FF2B5EF4-FFF2-40B4-BE49-F238E27FC236}">
                <a16:creationId xmlns:a16="http://schemas.microsoft.com/office/drawing/2014/main" id="{D2A3CCEE-0E06-D6C6-7AC0-355ECB29B8B4}"/>
              </a:ext>
            </a:extLst>
          </p:cNvPr>
          <p:cNvCxnSpPr>
            <a:cxnSpLocks/>
          </p:cNvCxnSpPr>
          <p:nvPr/>
        </p:nvCxnSpPr>
        <p:spPr>
          <a:xfrm>
            <a:off x="1209555" y="-1749974"/>
            <a:ext cx="0" cy="485649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Google Shape;96;p7">
            <a:extLst>
              <a:ext uri="{FF2B5EF4-FFF2-40B4-BE49-F238E27FC236}">
                <a16:creationId xmlns:a16="http://schemas.microsoft.com/office/drawing/2014/main" id="{C3CEF6C2-77D7-2269-6F08-09B60D4DA5E9}"/>
              </a:ext>
            </a:extLst>
          </p:cNvPr>
          <p:cNvSpPr txBox="1"/>
          <p:nvPr/>
        </p:nvSpPr>
        <p:spPr>
          <a:xfrm>
            <a:off x="1481679" y="6379020"/>
            <a:ext cx="2880892" cy="246181"/>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rPr>
              <a:t>Fuente: </a:t>
            </a: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hlinkClick r:id="rId2"/>
              </a:rPr>
              <a:t>https://data.worldbank.org/</a:t>
            </a:r>
            <a:r>
              <a:rPr lang="pt-BR" sz="1000" i="1" u="none" strike="noStrike" cap="none" dirty="0">
                <a:solidFill>
                  <a:srgbClr val="000000"/>
                </a:solidFill>
                <a:latin typeface="Calibri" panose="020F0502020204030204" pitchFamily="34" charset="0"/>
                <a:ea typeface="Arial" charset="0"/>
                <a:cs typeface="Calibri" panose="020F0502020204030204" pitchFamily="34" charset="0"/>
                <a:sym typeface="Century Gothic"/>
              </a:rPr>
              <a:t>   CENSO CLICC</a:t>
            </a:r>
            <a:endParaRPr i="1" dirty="0">
              <a:latin typeface="Calibri" panose="020F0502020204030204" pitchFamily="34" charset="0"/>
              <a:cs typeface="Calibri" panose="020F0502020204030204" pitchFamily="34" charset="0"/>
            </a:endParaRPr>
          </a:p>
        </p:txBody>
      </p:sp>
      <p:sp>
        <p:nvSpPr>
          <p:cNvPr id="12" name="Retângulo: Cantos Arredondados 11">
            <a:extLst>
              <a:ext uri="{FF2B5EF4-FFF2-40B4-BE49-F238E27FC236}">
                <a16:creationId xmlns:a16="http://schemas.microsoft.com/office/drawing/2014/main" id="{D6B92C88-16E2-BE03-F724-3A9D43E64BDE}"/>
              </a:ext>
            </a:extLst>
          </p:cNvPr>
          <p:cNvSpPr/>
          <p:nvPr/>
        </p:nvSpPr>
        <p:spPr>
          <a:xfrm>
            <a:off x="5678935" y="1226287"/>
            <a:ext cx="31737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chemeClr val="bg1"/>
                </a:solidFill>
                <a:latin typeface="Montserrat" panose="00000500000000000000" pitchFamily="2" charset="0"/>
                <a:cs typeface="Calibri" panose="020F0502020204030204" pitchFamily="34" charset="0"/>
              </a:rPr>
              <a:t>Centros </a:t>
            </a:r>
          </a:p>
          <a:p>
            <a:r>
              <a:rPr lang="pt-BR" b="1" dirty="0" err="1">
                <a:solidFill>
                  <a:schemeClr val="bg1"/>
                </a:solidFill>
                <a:latin typeface="Montserrat" panose="00000500000000000000" pitchFamily="2" charset="0"/>
                <a:cs typeface="Calibri" panose="020F0502020204030204" pitchFamily="34" charset="0"/>
              </a:rPr>
              <a:t>Comerciales</a:t>
            </a:r>
            <a:r>
              <a:rPr lang="pt-BR" b="1" dirty="0">
                <a:solidFill>
                  <a:schemeClr val="bg1"/>
                </a:solidFill>
                <a:latin typeface="Montserrat" panose="00000500000000000000" pitchFamily="2" charset="0"/>
                <a:cs typeface="Calibri" panose="020F0502020204030204" pitchFamily="34" charset="0"/>
              </a:rPr>
              <a:t> </a:t>
            </a:r>
            <a:r>
              <a:rPr lang="pt-BR" b="1" dirty="0" err="1">
                <a:solidFill>
                  <a:schemeClr val="bg1"/>
                </a:solidFill>
                <a:latin typeface="Montserrat" panose="00000500000000000000" pitchFamily="2" charset="0"/>
                <a:cs typeface="Calibri" panose="020F0502020204030204" pitchFamily="34" charset="0"/>
              </a:rPr>
              <a:t>en</a:t>
            </a:r>
            <a:r>
              <a:rPr lang="pt-BR" b="1" dirty="0">
                <a:solidFill>
                  <a:schemeClr val="bg1"/>
                </a:solidFill>
                <a:latin typeface="Montserrat" panose="00000500000000000000" pitchFamily="2" charset="0"/>
                <a:cs typeface="Calibri" panose="020F0502020204030204" pitchFamily="34" charset="0"/>
              </a:rPr>
              <a:t> </a:t>
            </a:r>
            <a:r>
              <a:rPr lang="pt-BR" b="1" dirty="0" err="1">
                <a:solidFill>
                  <a:schemeClr val="bg1"/>
                </a:solidFill>
                <a:latin typeface="Montserrat" panose="00000500000000000000" pitchFamily="2" charset="0"/>
                <a:cs typeface="Calibri" panose="020F0502020204030204" pitchFamily="34" charset="0"/>
              </a:rPr>
              <a:t>Operación</a:t>
            </a:r>
            <a:endParaRPr lang="pt-BR" b="1" dirty="0">
              <a:solidFill>
                <a:schemeClr val="bg1"/>
              </a:solidFill>
              <a:latin typeface="Montserrat" panose="00000500000000000000" pitchFamily="2" charset="0"/>
              <a:cs typeface="Calibri" panose="020F0502020204030204" pitchFamily="34" charset="0"/>
            </a:endParaRPr>
          </a:p>
          <a:p>
            <a:endParaRPr lang="pt-BR" b="1" dirty="0">
              <a:solidFill>
                <a:schemeClr val="bg1"/>
              </a:solidFill>
              <a:latin typeface="Montserrat" panose="00000500000000000000" pitchFamily="2" charset="0"/>
              <a:cs typeface="Calibri" panose="020F0502020204030204" pitchFamily="34" charset="0"/>
            </a:endParaRPr>
          </a:p>
          <a:p>
            <a:r>
              <a:rPr lang="pt-BR" sz="4000" b="1" dirty="0">
                <a:solidFill>
                  <a:schemeClr val="bg1"/>
                </a:solidFill>
                <a:latin typeface="Montserrat" panose="00000500000000000000" pitchFamily="2" charset="0"/>
                <a:cs typeface="Calibri" panose="020F0502020204030204" pitchFamily="34" charset="0"/>
              </a:rPr>
              <a:t>251</a:t>
            </a:r>
          </a:p>
        </p:txBody>
      </p:sp>
      <p:sp>
        <p:nvSpPr>
          <p:cNvPr id="13" name="Retângulo: Cantos Arredondados 12">
            <a:extLst>
              <a:ext uri="{FF2B5EF4-FFF2-40B4-BE49-F238E27FC236}">
                <a16:creationId xmlns:a16="http://schemas.microsoft.com/office/drawing/2014/main" id="{FE1B52E7-A0EB-C539-999C-492188A67872}"/>
              </a:ext>
            </a:extLst>
          </p:cNvPr>
          <p:cNvSpPr/>
          <p:nvPr/>
        </p:nvSpPr>
        <p:spPr>
          <a:xfrm>
            <a:off x="5678935" y="4802912"/>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b="1" dirty="0">
                <a:solidFill>
                  <a:schemeClr val="bg1"/>
                </a:solidFill>
                <a:latin typeface="Montserrat" panose="00000500000000000000" pitchFamily="2" charset="0"/>
                <a:cs typeface="Calibri" panose="020F0502020204030204" pitchFamily="34" charset="0"/>
              </a:rPr>
              <a:t>GLA m² </a:t>
            </a:r>
          </a:p>
          <a:p>
            <a:r>
              <a:rPr lang="pt-BR" sz="3200" b="1" dirty="0">
                <a:solidFill>
                  <a:schemeClr val="bg1"/>
                </a:solidFill>
                <a:latin typeface="Montserrat" panose="00000500000000000000" pitchFamily="2" charset="0"/>
                <a:cs typeface="Calibri" panose="020F0502020204030204" pitchFamily="34" charset="0"/>
              </a:rPr>
              <a:t>6.530.308</a:t>
            </a:r>
          </a:p>
        </p:txBody>
      </p:sp>
      <p:sp>
        <p:nvSpPr>
          <p:cNvPr id="14" name="Retângulo: Cantos Arredondados 13">
            <a:extLst>
              <a:ext uri="{FF2B5EF4-FFF2-40B4-BE49-F238E27FC236}">
                <a16:creationId xmlns:a16="http://schemas.microsoft.com/office/drawing/2014/main" id="{3BD5E0C4-5562-A1F0-2BDB-272F6688ED44}"/>
              </a:ext>
            </a:extLst>
          </p:cNvPr>
          <p:cNvSpPr/>
          <p:nvPr/>
        </p:nvSpPr>
        <p:spPr>
          <a:xfrm>
            <a:off x="8470601" y="562368"/>
            <a:ext cx="3420000"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solidFill>
                  <a:schemeClr val="bg1"/>
                </a:solidFill>
                <a:latin typeface="Montserrat" panose="00000500000000000000" pitchFamily="2" charset="0"/>
                <a:cs typeface="Calibri" panose="020F0502020204030204" pitchFamily="34" charset="0"/>
              </a:rPr>
              <a:t>Habitantes / Centro comercial</a:t>
            </a:r>
          </a:p>
          <a:p>
            <a:r>
              <a:rPr lang="pt-BR" sz="3200" b="1" dirty="0">
                <a:solidFill>
                  <a:schemeClr val="bg1"/>
                </a:solidFill>
                <a:latin typeface="Montserrat" panose="00000500000000000000" pitchFamily="2" charset="0"/>
                <a:cs typeface="Calibri" panose="020F0502020204030204" pitchFamily="34" charset="0"/>
              </a:rPr>
              <a:t>207.593</a:t>
            </a:r>
          </a:p>
        </p:txBody>
      </p:sp>
      <p:sp>
        <p:nvSpPr>
          <p:cNvPr id="16" name="Retângulo: Cantos Arredondados 15">
            <a:extLst>
              <a:ext uri="{FF2B5EF4-FFF2-40B4-BE49-F238E27FC236}">
                <a16:creationId xmlns:a16="http://schemas.microsoft.com/office/drawing/2014/main" id="{519CBC2E-D55A-F345-E7CF-E8EBCF5A0063}"/>
              </a:ext>
            </a:extLst>
          </p:cNvPr>
          <p:cNvSpPr/>
          <p:nvPr/>
        </p:nvSpPr>
        <p:spPr>
          <a:xfrm>
            <a:off x="8701769" y="3956444"/>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solidFill>
                  <a:schemeClr val="bg1"/>
                </a:solidFill>
                <a:latin typeface="Montserrat" panose="00000500000000000000" pitchFamily="2" charset="0"/>
                <a:cs typeface="Calibri" panose="020F0502020204030204" pitchFamily="34" charset="0"/>
              </a:rPr>
              <a:t>Habitantes / m² de GLA </a:t>
            </a:r>
          </a:p>
          <a:p>
            <a:r>
              <a:rPr lang="pt-BR" sz="3200" b="1" dirty="0">
                <a:solidFill>
                  <a:schemeClr val="bg1"/>
                </a:solidFill>
                <a:latin typeface="Montserrat" panose="00000500000000000000" pitchFamily="2" charset="0"/>
                <a:cs typeface="Calibri" panose="020F0502020204030204" pitchFamily="34" charset="0"/>
              </a:rPr>
              <a:t>8</a:t>
            </a:r>
          </a:p>
        </p:txBody>
      </p:sp>
      <p:sp>
        <p:nvSpPr>
          <p:cNvPr id="23" name="Retângulo: Cantos Arredondados 22">
            <a:extLst>
              <a:ext uri="{FF2B5EF4-FFF2-40B4-BE49-F238E27FC236}">
                <a16:creationId xmlns:a16="http://schemas.microsoft.com/office/drawing/2014/main" id="{97C29DF5-C8B9-A261-1017-ECBA8D193F58}"/>
              </a:ext>
            </a:extLst>
          </p:cNvPr>
          <p:cNvSpPr/>
          <p:nvPr/>
        </p:nvSpPr>
        <p:spPr>
          <a:xfrm>
            <a:off x="8440393" y="1928175"/>
            <a:ext cx="3420000"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solidFill>
                  <a:schemeClr val="bg1"/>
                </a:solidFill>
                <a:latin typeface="Montserrat" panose="00000500000000000000" pitchFamily="2" charset="0"/>
                <a:cs typeface="Calibri" panose="020F0502020204030204" pitchFamily="34" charset="0"/>
              </a:rPr>
              <a:t>PIB (US$) / Centros </a:t>
            </a:r>
            <a:r>
              <a:rPr lang="pt-BR" sz="1400" b="1" dirty="0" err="1">
                <a:solidFill>
                  <a:schemeClr val="bg1"/>
                </a:solidFill>
                <a:latin typeface="Montserrat" panose="00000500000000000000" pitchFamily="2" charset="0"/>
                <a:cs typeface="Calibri" panose="020F0502020204030204" pitchFamily="34" charset="0"/>
              </a:rPr>
              <a:t>comerciales</a:t>
            </a:r>
            <a:endParaRPr lang="pt-BR" sz="1400" b="1" dirty="0">
              <a:solidFill>
                <a:schemeClr val="bg1"/>
              </a:solidFill>
              <a:latin typeface="Montserrat" panose="00000500000000000000" pitchFamily="2" charset="0"/>
              <a:cs typeface="Calibri" panose="020F0502020204030204" pitchFamily="34" charset="0"/>
            </a:endParaRPr>
          </a:p>
          <a:p>
            <a:r>
              <a:rPr lang="pt-BR" sz="3200" b="1" dirty="0">
                <a:solidFill>
                  <a:schemeClr val="bg1"/>
                </a:solidFill>
                <a:latin typeface="Montserrat" panose="00000500000000000000" pitchFamily="2" charset="0"/>
                <a:cs typeface="Calibri" panose="020F0502020204030204" pitchFamily="34" charset="0"/>
              </a:rPr>
              <a:t>1.252.845.168</a:t>
            </a:r>
          </a:p>
        </p:txBody>
      </p:sp>
      <p:sp>
        <p:nvSpPr>
          <p:cNvPr id="25" name="Retângulo: Cantos Arredondados 24">
            <a:extLst>
              <a:ext uri="{FF2B5EF4-FFF2-40B4-BE49-F238E27FC236}">
                <a16:creationId xmlns:a16="http://schemas.microsoft.com/office/drawing/2014/main" id="{2A7A889A-D757-1637-ADFF-FAFB8AC31A95}"/>
              </a:ext>
            </a:extLst>
          </p:cNvPr>
          <p:cNvSpPr/>
          <p:nvPr/>
        </p:nvSpPr>
        <p:spPr>
          <a:xfrm>
            <a:off x="8701769" y="5371169"/>
            <a:ext cx="3188832" cy="117835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pt-BR" sz="1400" b="1" dirty="0">
                <a:solidFill>
                  <a:schemeClr val="bg1"/>
                </a:solidFill>
                <a:latin typeface="Montserrat" panose="00000500000000000000" pitchFamily="2" charset="0"/>
                <a:cs typeface="Calibri" panose="020F0502020204030204" pitchFamily="34" charset="0"/>
              </a:rPr>
              <a:t>PIB (US$) / m² de GLA </a:t>
            </a:r>
          </a:p>
          <a:p>
            <a:r>
              <a:rPr lang="pt-BR" sz="3200" b="1" dirty="0">
                <a:solidFill>
                  <a:schemeClr val="bg1"/>
                </a:solidFill>
                <a:latin typeface="Montserrat" panose="00000500000000000000" pitchFamily="2" charset="0"/>
                <a:cs typeface="Calibri" panose="020F0502020204030204" pitchFamily="34" charset="0"/>
              </a:rPr>
              <a:t>48.154,56</a:t>
            </a:r>
          </a:p>
        </p:txBody>
      </p:sp>
      <p:pic>
        <p:nvPicPr>
          <p:cNvPr id="5" name="Imagem 4" descr="Padrão do plano de fundo&#10;&#10;Descrição gerada automaticamente">
            <a:extLst>
              <a:ext uri="{FF2B5EF4-FFF2-40B4-BE49-F238E27FC236}">
                <a16:creationId xmlns:a16="http://schemas.microsoft.com/office/drawing/2014/main" id="{C7DF0EEC-3D62-0B65-C04D-60769246AD2A}"/>
              </a:ext>
            </a:extLst>
          </p:cNvPr>
          <p:cNvPicPr>
            <a:picLocks noChangeAspect="1"/>
          </p:cNvPicPr>
          <p:nvPr/>
        </p:nvPicPr>
        <p:blipFill rotWithShape="1">
          <a:blip r:embed="rId3">
            <a:extLst>
              <a:ext uri="{28A0092B-C50C-407E-A947-70E740481C1C}">
                <a14:useLocalDpi xmlns:a14="http://schemas.microsoft.com/office/drawing/2010/main" val="0"/>
              </a:ext>
            </a:extLst>
          </a:blip>
          <a:srcRect t="22434"/>
          <a:stretch/>
        </p:blipFill>
        <p:spPr>
          <a:xfrm rot="16200000">
            <a:off x="-3036674" y="3032743"/>
            <a:ext cx="6858000" cy="792513"/>
          </a:xfrm>
          <a:prstGeom prst="rect">
            <a:avLst/>
          </a:prstGeom>
        </p:spPr>
      </p:pic>
      <p:sp>
        <p:nvSpPr>
          <p:cNvPr id="6" name="Retângulo: Cantos Arredondados 5">
            <a:extLst>
              <a:ext uri="{FF2B5EF4-FFF2-40B4-BE49-F238E27FC236}">
                <a16:creationId xmlns:a16="http://schemas.microsoft.com/office/drawing/2014/main" id="{DA7111C9-8CAF-3204-20AE-F78E41EAEC10}"/>
              </a:ext>
            </a:extLst>
          </p:cNvPr>
          <p:cNvSpPr/>
          <p:nvPr/>
        </p:nvSpPr>
        <p:spPr>
          <a:xfrm>
            <a:off x="11570000" y="6379020"/>
            <a:ext cx="463372"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1100" dirty="0">
                <a:solidFill>
                  <a:schemeClr val="tx1"/>
                </a:solidFill>
                <a:latin typeface="Segoe UI Light" panose="020B0502040204020203" pitchFamily="34" charset="0"/>
                <a:cs typeface="Segoe UI Light" panose="020B0502040204020203" pitchFamily="34" charset="0"/>
              </a:rPr>
              <a:t>99</a:t>
            </a:r>
            <a:endParaRPr kumimoji="0" lang="es-419" sz="1100" b="0" i="0" u="none" strike="noStrike" kern="1200" cap="none" spc="0" normalizeH="0" baseline="0" dirty="0">
              <a:ln>
                <a:noFill/>
              </a:ln>
              <a:solidFill>
                <a:schemeClr val="tx1"/>
              </a:solidFill>
              <a:effectLst/>
              <a:uLnTx/>
              <a:uFillTx/>
              <a:latin typeface="Segoe UI Light" panose="020B0502040204020203" pitchFamily="34" charset="0"/>
              <a:ea typeface="+mn-ea"/>
              <a:cs typeface="Segoe UI Light" panose="020B0502040204020203" pitchFamily="34" charset="0"/>
            </a:endParaRPr>
          </a:p>
        </p:txBody>
      </p:sp>
      <p:sp>
        <p:nvSpPr>
          <p:cNvPr id="7" name="Retângulo: Cantos Arredondados 6">
            <a:hlinkClick r:id="rId4" action="ppaction://hlinksldjump"/>
            <a:extLst>
              <a:ext uri="{FF2B5EF4-FFF2-40B4-BE49-F238E27FC236}">
                <a16:creationId xmlns:a16="http://schemas.microsoft.com/office/drawing/2014/main" id="{412364D3-D63D-FB02-F768-38E1E4F0BA54}"/>
              </a:ext>
            </a:extLst>
          </p:cNvPr>
          <p:cNvSpPr/>
          <p:nvPr/>
        </p:nvSpPr>
        <p:spPr>
          <a:xfrm>
            <a:off x="267058" y="6379020"/>
            <a:ext cx="1046735" cy="244773"/>
          </a:xfrm>
          <a:prstGeom prst="roundRect">
            <a:avLst>
              <a:gd name="adj" fmla="val 50000"/>
            </a:avLst>
          </a:prstGeom>
          <a:gradFill>
            <a:gsLst>
              <a:gs pos="63000">
                <a:schemeClr val="bg1"/>
              </a:gs>
              <a:gs pos="100000">
                <a:schemeClr val="bg1">
                  <a:lumMod val="75000"/>
                </a:schemeClr>
              </a:gs>
            </a:gsLst>
            <a:lin ang="5400000" scaled="0"/>
          </a:gradFill>
          <a:ln>
            <a:noFill/>
          </a:ln>
          <a:effectLst>
            <a:outerShdw blurRad="381000" dist="2032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419" sz="900" dirty="0">
                <a:solidFill>
                  <a:srgbClr val="0D4168"/>
                </a:solidFill>
                <a:latin typeface="Segoe UI Light" panose="020B0502040204020203" pitchFamily="34" charset="0"/>
                <a:cs typeface="Segoe UI Light" panose="020B0502040204020203" pitchFamily="34" charset="0"/>
              </a:rPr>
              <a:t>&lt;&lt; REGRESSAR</a:t>
            </a:r>
            <a:endParaRPr kumimoji="0" lang="es-419" sz="900" b="0" i="0" u="none" strike="noStrike" kern="1200" cap="none" spc="0" normalizeH="0" baseline="0" noProof="0" dirty="0">
              <a:ln>
                <a:noFill/>
              </a:ln>
              <a:solidFill>
                <a:srgbClr val="0D4168"/>
              </a:solidFill>
              <a:effectLst/>
              <a:uLnTx/>
              <a:uFillTx/>
              <a:latin typeface="Segoe UI Light" panose="020B0502040204020203" pitchFamily="34" charset="0"/>
              <a:ea typeface="+mn-ea"/>
              <a:cs typeface="Segoe UI Light" panose="020B0502040204020203" pitchFamily="34" charset="0"/>
            </a:endParaRPr>
          </a:p>
        </p:txBody>
      </p:sp>
    </p:spTree>
    <p:extLst>
      <p:ext uri="{BB962C8B-B14F-4D97-AF65-F5344CB8AC3E}">
        <p14:creationId xmlns:p14="http://schemas.microsoft.com/office/powerpoint/2010/main" val="2805684173"/>
      </p:ext>
    </p:extLst>
  </p:cSld>
  <p:clrMapOvr>
    <a:masterClrMapping/>
  </p:clrMapOvr>
</p:sld>
</file>

<file path=ppt/theme/theme1.xml><?xml version="1.0" encoding="utf-8"?>
<a:theme xmlns:a="http://schemas.openxmlformats.org/drawingml/2006/main" name="7_Tema do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Tema do Office">
  <a:themeElements>
    <a:clrScheme name="Escritório">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Escritório">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critório">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003300"/>
        </a:solidFill>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3200" dirty="0" smtClean="0">
            <a:latin typeface="Century Gothic" panose="020B0502020202020204" pitchFamily="34" charset="0"/>
            <a:ea typeface="Verdana" panose="020B0604030504040204" pitchFamily="34" charset="0"/>
            <a:cs typeface="Verdana" panose="020B060403050404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3.xml><?xml version="1.0" encoding="utf-8"?>
<a:theme xmlns:a="http://schemas.openxmlformats.org/drawingml/2006/main" name="Tema do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Tema do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11664</TotalTime>
  <Words>34402</Words>
  <Application>Microsoft Office PowerPoint</Application>
  <PresentationFormat>Panorámica</PresentationFormat>
  <Paragraphs>16225</Paragraphs>
  <Slides>245</Slides>
  <Notes>53</Notes>
  <HiddenSlides>0</HiddenSlides>
  <MMClips>0</MMClips>
  <ScaleCrop>false</ScaleCrop>
  <HeadingPairs>
    <vt:vector size="6" baseType="variant">
      <vt:variant>
        <vt:lpstr>Fuentes usadas</vt:lpstr>
      </vt:variant>
      <vt:variant>
        <vt:i4>10</vt:i4>
      </vt:variant>
      <vt:variant>
        <vt:lpstr>Tema</vt:lpstr>
      </vt:variant>
      <vt:variant>
        <vt:i4>2</vt:i4>
      </vt:variant>
      <vt:variant>
        <vt:lpstr>Títulos de diapositiva</vt:lpstr>
      </vt:variant>
      <vt:variant>
        <vt:i4>245</vt:i4>
      </vt:variant>
    </vt:vector>
  </HeadingPairs>
  <TitlesOfParts>
    <vt:vector size="257" baseType="lpstr">
      <vt:lpstr>Arial</vt:lpstr>
      <vt:lpstr>Bebas Neue</vt:lpstr>
      <vt:lpstr>Calibri</vt:lpstr>
      <vt:lpstr>Century Gothic</vt:lpstr>
      <vt:lpstr>Lucida Sans Unicode</vt:lpstr>
      <vt:lpstr>Montserrat</vt:lpstr>
      <vt:lpstr>Segoe UI</vt:lpstr>
      <vt:lpstr>Segoe UI Light</vt:lpstr>
      <vt:lpstr>Times New Roman</vt:lpstr>
      <vt:lpstr>Trebuchet MS</vt:lpstr>
      <vt:lpstr>7_Tema do Office</vt:lpstr>
      <vt:lpstr>1_Tema do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Company>L'Oréal</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GENTIL Aline</dc:creator>
  <cp:lastModifiedBy>Carlos Hernán Betancourt Sanclemente</cp:lastModifiedBy>
  <cp:revision>1187</cp:revision>
  <dcterms:created xsi:type="dcterms:W3CDTF">2019-06-09T21:48:38Z</dcterms:created>
  <dcterms:modified xsi:type="dcterms:W3CDTF">2023-05-02T19:44:05Z</dcterms:modified>
</cp:coreProperties>
</file>