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01" r:id="rId3"/>
    <p:sldId id="302" r:id="rId4"/>
    <p:sldId id="257" r:id="rId5"/>
    <p:sldId id="277" r:id="rId6"/>
    <p:sldId id="278" r:id="rId7"/>
    <p:sldId id="279" r:id="rId8"/>
    <p:sldId id="280" r:id="rId9"/>
    <p:sldId id="281" r:id="rId10"/>
    <p:sldId id="258" r:id="rId11"/>
    <p:sldId id="259" r:id="rId12"/>
    <p:sldId id="261" r:id="rId13"/>
    <p:sldId id="282" r:id="rId14"/>
    <p:sldId id="283" r:id="rId15"/>
    <p:sldId id="284" r:id="rId16"/>
    <p:sldId id="285" r:id="rId17"/>
    <p:sldId id="262" r:id="rId18"/>
    <p:sldId id="263" r:id="rId19"/>
    <p:sldId id="303" r:id="rId20"/>
    <p:sldId id="304" r:id="rId21"/>
    <p:sldId id="264" r:id="rId22"/>
    <p:sldId id="305" r:id="rId23"/>
    <p:sldId id="265" r:id="rId24"/>
    <p:sldId id="306" r:id="rId25"/>
    <p:sldId id="307" r:id="rId26"/>
    <p:sldId id="266" r:id="rId27"/>
    <p:sldId id="308" r:id="rId28"/>
    <p:sldId id="309" r:id="rId29"/>
    <p:sldId id="286" r:id="rId30"/>
    <p:sldId id="267" r:id="rId31"/>
    <p:sldId id="287" r:id="rId32"/>
    <p:sldId id="288" r:id="rId33"/>
    <p:sldId id="289" r:id="rId34"/>
    <p:sldId id="290" r:id="rId35"/>
    <p:sldId id="272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73" r:id="rId45"/>
    <p:sldId id="274" r:id="rId46"/>
    <p:sldId id="299" r:id="rId47"/>
    <p:sldId id="300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946C5E-BC41-2CD8-0C50-2F77DE8F755B}" name="Admin" initials="A" userId="Admi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5D97"/>
    <a:srgbClr val="00669B"/>
    <a:srgbClr val="E2D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83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98EC7-3367-0F36-6EEE-5E3831F07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3A6A3E-C507-EEBD-95B3-1BCCE2A42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93A542-93CE-0CE1-C6E5-C55BD3CB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3461A5-7B08-6048-5DDE-6FC74EAF6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794755-E354-3263-6096-5C0F0F4D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101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6AFC5-5D2B-18F5-3450-0DF96F3B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5BC6B61-6986-E65B-31BE-F8973A01A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3A4BA5-51BF-FC71-84BB-341E3D39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1CF43B-D9D3-D738-3EB0-5F591071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51A401-3AB3-7DE3-8922-ACF78909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90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B71429-B81F-9012-8BC9-E88B00B14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709E60-8067-00CA-A018-4FE76CA69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556DF8-36C3-3A64-D81F-ED7D1859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2488D7-56D6-A174-F4E0-3E1EFB81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B200DB-EE85-5549-EF46-0895A0CB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75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AE9CC-40A7-90B4-0B7B-7AC958F8A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99BE15-4E1E-458C-42BF-3FA955792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183050-791A-9E54-FD9E-FF7A69505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97D2EA-44F0-A98E-A8FC-FDBCB493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549378-09C1-9448-870E-CD60A8617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93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F5117-BDCD-DE46-EE9B-DA0E90808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20EA4B-2B9B-5A23-E02F-53ADBB350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A472A5-63D5-F972-BDDD-00C6F450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B4B46E-1F04-91AD-B9B0-B2AE1677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FAAF11-451D-7E47-A5E1-0F717C50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31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8BC0C-C490-CCF5-F3AE-7153B85E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2244D7-BC1E-3C34-3C9A-54C8440BB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9D222C-80A6-F07C-5B92-91173E451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FE06F4-EAB9-CB48-EAED-F5459784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2F9B9F-3C59-080C-67C3-E792F46E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644BC3-0E3B-46FA-771A-E87C3D8A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09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08B66-CB92-4393-78E6-76D11DA43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3DF366-D65C-C00C-F828-54EE370DF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EDBBC8-371D-F9F9-EC4D-8C0C44218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E0EAA4-A62A-4C29-653B-3AE5CC336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2E4CD10-6DA2-F2C3-EC41-17D44A392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2F27879-E8DE-1C95-2320-839316AF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DD4CB40-6664-A33C-3A3D-86DDF9F6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392C8E6-3887-D039-2EEC-9D1C2ADC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01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1A3F7-530D-BD9A-5F4A-1360FEDA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CC896CD-C22B-7E66-1DAF-252435635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15BB64A-C70C-1AAB-7BA0-75F3A948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F623E61-A448-B3C2-9480-590C78C5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87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BABDA79-2984-14AA-CD23-9B3AD49A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D14FCAF-D4D3-EE73-C284-C792CB32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11B831-00F1-2167-BFFE-ED699020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87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D3116-7DC2-35E9-C682-E2C0CA37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0C7B48-FAF4-EF2A-1014-6512C1B7A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45CDC9-C3C9-4114-B58C-595809541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C91707-2215-4D93-044F-763121C92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20C771-2E9A-0040-B7F2-E63EBF17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405AAAB-A3CC-F0FB-8920-2438FC5C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43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DF0429-70FE-5FCA-AAD7-A451F3DA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F451C71-AB16-E7BE-D88F-B40F8432A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5F2404-FAD6-488C-FEE3-61D970FE2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623711-6DCF-31C2-FCE0-82BC3495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7B5E18-A2D3-3617-51F5-B6DF6C9B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4DEE24-DCF3-313A-CC89-BA3FB9D9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006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E42A973-780F-1D0E-B286-8DC98BEF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D504F5-9815-9925-268E-9F2C5F53C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83A262-A79E-005C-1535-BFA9DA490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ED63DF-746E-45FD-B547-310AECBEADE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29C6D8-48C4-D090-F389-4F2EEDBAD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6FD99E-58D3-2E79-376B-A7E58F2B7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D5450A-FDEC-4FA3-8614-31E556816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34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981814C8-D7F0-C737-796B-18C8CFE7FC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7559992" y="0"/>
                </a:moveTo>
                <a:lnTo>
                  <a:pt x="0" y="0"/>
                </a:lnTo>
                <a:lnTo>
                  <a:pt x="0" y="10692003"/>
                </a:lnTo>
                <a:lnTo>
                  <a:pt x="7559992" y="10692003"/>
                </a:lnTo>
                <a:lnTo>
                  <a:pt x="755999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A1C85E61-083B-A2AF-B885-1287688F9C59}"/>
              </a:ext>
            </a:extLst>
          </p:cNvPr>
          <p:cNvSpPr txBox="1"/>
          <p:nvPr/>
        </p:nvSpPr>
        <p:spPr>
          <a:xfrm>
            <a:off x="688030" y="1787873"/>
            <a:ext cx="10272693" cy="140936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ts val="4980"/>
              </a:lnSpc>
              <a:spcBef>
                <a:spcPts val="990"/>
              </a:spcBef>
            </a:pPr>
            <a:r>
              <a:rPr lang="es-419" sz="4000" b="1" spc="-305" dirty="0">
                <a:solidFill>
                  <a:srgbClr val="00669B"/>
                </a:solidFill>
                <a:latin typeface="Montserrat" panose="00000500000000000000" pitchFamily="2" charset="0"/>
                <a:cs typeface="Verdana"/>
              </a:rPr>
              <a:t>UNIVERSO </a:t>
            </a:r>
            <a:r>
              <a:rPr lang="es-419" sz="4000" b="1" spc="-25" dirty="0">
                <a:solidFill>
                  <a:srgbClr val="00669B"/>
                </a:solidFill>
                <a:latin typeface="Montserrat" panose="00000500000000000000" pitchFamily="2" charset="0"/>
                <a:cs typeface="Verdana"/>
              </a:rPr>
              <a:t>PET EM SHOPPING CENTERS NO BRASIL</a:t>
            </a:r>
            <a:endParaRPr lang="es-419" sz="4000" dirty="0">
              <a:latin typeface="Montserrat" panose="00000500000000000000" pitchFamily="2" charset="0"/>
              <a:cs typeface="Verdana"/>
            </a:endParaRPr>
          </a:p>
        </p:txBody>
      </p:sp>
      <p:pic>
        <p:nvPicPr>
          <p:cNvPr id="27" name="object 4">
            <a:extLst>
              <a:ext uri="{FF2B5EF4-FFF2-40B4-BE49-F238E27FC236}">
                <a16:creationId xmlns:a16="http://schemas.microsoft.com/office/drawing/2014/main" id="{ADD0EAE1-E390-5179-20C2-B38EE70386C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05" y="1190416"/>
            <a:ext cx="12192000" cy="5667584"/>
          </a:xfrm>
          <a:prstGeom prst="rect">
            <a:avLst/>
          </a:prstGeom>
        </p:spPr>
      </p:pic>
      <p:pic>
        <p:nvPicPr>
          <p:cNvPr id="32" name="Imagem 31" descr="Logotipo&#10;&#10;Descrição gerada automaticamente">
            <a:extLst>
              <a:ext uri="{FF2B5EF4-FFF2-40B4-BE49-F238E27FC236}">
                <a16:creationId xmlns:a16="http://schemas.microsoft.com/office/drawing/2014/main" id="{89051FE0-ADE8-6ACC-6F94-EFE25542B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5739254"/>
            <a:ext cx="2590800" cy="995899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79DC7E01-FB84-C0DE-D733-8F250AAEEF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33"/>
          <a:stretch/>
        </p:blipFill>
        <p:spPr>
          <a:xfrm>
            <a:off x="9818346" y="5576879"/>
            <a:ext cx="2284754" cy="995899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140F3A56-74FF-6139-9CC9-90867261CBEC}"/>
              </a:ext>
            </a:extLst>
          </p:cNvPr>
          <p:cNvSpPr txBox="1"/>
          <p:nvPr/>
        </p:nvSpPr>
        <p:spPr>
          <a:xfrm>
            <a:off x="688028" y="3631901"/>
            <a:ext cx="10272693" cy="137582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ts val="4980"/>
              </a:lnSpc>
              <a:spcBef>
                <a:spcPts val="990"/>
              </a:spcBef>
            </a:pPr>
            <a:r>
              <a:rPr lang="es-419" sz="4000" b="1" spc="-305" dirty="0">
                <a:solidFill>
                  <a:srgbClr val="00669B"/>
                </a:solidFill>
                <a:latin typeface="Montserrat" panose="00000500000000000000" pitchFamily="2" charset="0"/>
                <a:cs typeface="Verdana"/>
              </a:rPr>
              <a:t>UNIVERSO DE LAS MASCOTAS EN CENTROS COMERCIALES EN BRASIL</a:t>
            </a:r>
            <a:endParaRPr lang="es-419" sz="4000" dirty="0">
              <a:latin typeface="Montserrat" panose="00000500000000000000" pitchFamily="2" charset="0"/>
              <a:cs typeface="Verdana"/>
            </a:endParaRP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9C1F5A17-B56E-5595-A66A-0DA83C8AE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64" y="5359161"/>
            <a:ext cx="1756083" cy="175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1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D7DE6C44-B3D2-2C10-C21C-9BAF16FFAC28}"/>
              </a:ext>
            </a:extLst>
          </p:cNvPr>
          <p:cNvSpPr txBox="1"/>
          <p:nvPr/>
        </p:nvSpPr>
        <p:spPr>
          <a:xfrm>
            <a:off x="533137" y="2426936"/>
            <a:ext cx="3926296" cy="3212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5725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8572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Char char="•"/>
            </a:pPr>
            <a:r>
              <a:rPr lang="es-419" sz="1300" dirty="0" err="1">
                <a:solidFill>
                  <a:srgbClr val="231F20"/>
                </a:solidFill>
                <a:latin typeface="Arial MT"/>
              </a:rPr>
              <a:t>Diante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desse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cenário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diversos segmentos se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adaptaram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para atender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às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necessidades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dos consumidores 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aderiram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conceito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ou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seja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passaram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a permitir a entrada de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animais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 Destaca-se o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segmento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hotelaria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como o que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mais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aderiu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a esta nova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tendência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.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Uma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pesquisa realizada pelo TripAdvisor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com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1.100 viajantes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mostrou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que, do total,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53% deles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viajam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seus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animais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estimação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e 52%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só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ficam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em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um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hotel se ele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for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i="1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indent="-285750" algn="just">
              <a:lnSpc>
                <a:spcPct val="100000"/>
              </a:lnSpc>
              <a:spcBef>
                <a:spcPts val="405"/>
              </a:spcBef>
              <a:buClr>
                <a:srgbClr val="00669B"/>
              </a:buClr>
              <a:buChar char="•"/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algn="just">
              <a:lnSpc>
                <a:spcPct val="100000"/>
              </a:lnSpc>
              <a:spcBef>
                <a:spcPts val="405"/>
              </a:spcBef>
              <a:buClr>
                <a:srgbClr val="00669B"/>
              </a:buClr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B05A682A-F4E9-CECF-640A-B880B36B30E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24" name="Imagem 23" descr="Logotipo&#10;&#10;Descrição gerada automaticamente">
            <a:extLst>
              <a:ext uri="{FF2B5EF4-FFF2-40B4-BE49-F238E27FC236}">
                <a16:creationId xmlns:a16="http://schemas.microsoft.com/office/drawing/2014/main" id="{B463073F-0DC0-9806-78BB-A95C24792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12EF2F51-5FEC-4B68-1D39-8B99054A7A94}"/>
              </a:ext>
            </a:extLst>
          </p:cNvPr>
          <p:cNvSpPr txBox="1"/>
          <p:nvPr/>
        </p:nvSpPr>
        <p:spPr>
          <a:xfrm>
            <a:off x="7215895" y="2409015"/>
            <a:ext cx="4086546" cy="29614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5725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8572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Ante este escenario,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varios segmentos se han adaptado a las necesidades de los consumidores y se han adherido al concepto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es decir, han permitido el ingreso de animales en los lugares. El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segmento hotelero se destaca como el que más se ha adherido a esta nueva tendencia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 Una encuesta realizada por TripAdvisor con 1.100 viajeros mostró que, del total,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el 53% de ellos viajan con sus mascotas y el 52% solo se alojan en un hotel si es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405"/>
              </a:spcBef>
              <a:buClr>
                <a:srgbClr val="00669B"/>
              </a:buClr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C02B8B9C-553B-C226-65E4-1422BF461A62}"/>
              </a:ext>
            </a:extLst>
          </p:cNvPr>
          <p:cNvSpPr/>
          <p:nvPr/>
        </p:nvSpPr>
        <p:spPr>
          <a:xfrm>
            <a:off x="455729" y="2138846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AD0CA0AF-58A0-EAD5-8043-9E38237E7DF0}"/>
              </a:ext>
            </a:extLst>
          </p:cNvPr>
          <p:cNvSpPr txBox="1">
            <a:spLocks/>
          </p:cNvSpPr>
          <p:nvPr/>
        </p:nvSpPr>
        <p:spPr>
          <a:xfrm>
            <a:off x="455729" y="1141607"/>
            <a:ext cx="5172359" cy="8874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TENDÊNCIA 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PET-FRIENDLY</a:t>
            </a:r>
            <a:endParaRPr lang="es-419" sz="28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1FE25E26-CA03-B508-F3DB-8250E14013EB}"/>
              </a:ext>
            </a:extLst>
          </p:cNvPr>
          <p:cNvSpPr txBox="1">
            <a:spLocks/>
          </p:cNvSpPr>
          <p:nvPr/>
        </p:nvSpPr>
        <p:spPr>
          <a:xfrm>
            <a:off x="7215895" y="1141979"/>
            <a:ext cx="4232766" cy="8874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TENDENCIA 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PET-FRIENDLY</a:t>
            </a:r>
            <a:endParaRPr lang="es-419" sz="28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object 18">
            <a:extLst>
              <a:ext uri="{FF2B5EF4-FFF2-40B4-BE49-F238E27FC236}">
                <a16:creationId xmlns:a16="http://schemas.microsoft.com/office/drawing/2014/main" id="{8BFD0A01-7D27-8662-22D9-52F5EB46F90A}"/>
              </a:ext>
            </a:extLst>
          </p:cNvPr>
          <p:cNvSpPr/>
          <p:nvPr/>
        </p:nvSpPr>
        <p:spPr>
          <a:xfrm>
            <a:off x="7216416" y="2139058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487E599-F3E7-99CC-F3E8-C28528DAC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26" y="1692958"/>
            <a:ext cx="410258" cy="28718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67C09A3-D359-152A-80F1-040E041AD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37045" y="1664933"/>
            <a:ext cx="410258" cy="287182"/>
          </a:xfrm>
          <a:prstGeom prst="rect">
            <a:avLst/>
          </a:prstGeom>
        </p:spPr>
      </p:pic>
      <p:pic>
        <p:nvPicPr>
          <p:cNvPr id="4" name="object 10">
            <a:extLst>
              <a:ext uri="{FF2B5EF4-FFF2-40B4-BE49-F238E27FC236}">
                <a16:creationId xmlns:a16="http://schemas.microsoft.com/office/drawing/2014/main" id="{9ABF56B4-F7E8-6E05-E494-8CFF6E3C5B5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41982" y="2642469"/>
            <a:ext cx="1690895" cy="1255254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0261996D-83DA-10F8-7D5A-AC2871D63340}"/>
              </a:ext>
            </a:extLst>
          </p:cNvPr>
          <p:cNvSpPr/>
          <p:nvPr/>
        </p:nvSpPr>
        <p:spPr>
          <a:xfrm>
            <a:off x="4702181" y="2594076"/>
            <a:ext cx="2069982" cy="1367154"/>
          </a:xfrm>
          <a:custGeom>
            <a:avLst/>
            <a:gdLst/>
            <a:ahLst/>
            <a:cxnLst/>
            <a:rect l="l" t="t" r="r" b="b"/>
            <a:pathLst>
              <a:path w="4305935" h="2644775">
                <a:moveTo>
                  <a:pt x="0" y="2644305"/>
                </a:moveTo>
                <a:lnTo>
                  <a:pt x="4148027" y="2644305"/>
                </a:lnTo>
                <a:lnTo>
                  <a:pt x="4196217" y="2636536"/>
                </a:lnTo>
                <a:lnTo>
                  <a:pt x="4238100" y="2614902"/>
                </a:lnTo>
                <a:lnTo>
                  <a:pt x="4271161" y="2581913"/>
                </a:lnTo>
                <a:lnTo>
                  <a:pt x="4292885" y="2540078"/>
                </a:lnTo>
                <a:lnTo>
                  <a:pt x="4300757" y="2491905"/>
                </a:lnTo>
                <a:lnTo>
                  <a:pt x="4305773" y="152400"/>
                </a:lnTo>
                <a:lnTo>
                  <a:pt x="4298106" y="104231"/>
                </a:lnTo>
                <a:lnTo>
                  <a:pt x="4276560" y="62396"/>
                </a:lnTo>
                <a:lnTo>
                  <a:pt x="4243642" y="29405"/>
                </a:lnTo>
                <a:lnTo>
                  <a:pt x="4201854" y="7769"/>
                </a:lnTo>
                <a:lnTo>
                  <a:pt x="4153703" y="0"/>
                </a:lnTo>
                <a:lnTo>
                  <a:pt x="742750" y="0"/>
                </a:lnTo>
                <a:lnTo>
                  <a:pt x="694577" y="7769"/>
                </a:lnTo>
                <a:lnTo>
                  <a:pt x="652741" y="29405"/>
                </a:lnTo>
                <a:lnTo>
                  <a:pt x="619752" y="62396"/>
                </a:lnTo>
                <a:lnTo>
                  <a:pt x="598119" y="104231"/>
                </a:lnTo>
                <a:lnTo>
                  <a:pt x="590350" y="152400"/>
                </a:lnTo>
                <a:lnTo>
                  <a:pt x="590350" y="2459012"/>
                </a:lnTo>
              </a:path>
            </a:pathLst>
          </a:custGeom>
          <a:ln w="7200">
            <a:solidFill>
              <a:srgbClr val="8A5E9B"/>
            </a:solidFill>
          </a:ln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4DF7537-3524-D67C-1F19-3EFB847A279C}"/>
              </a:ext>
            </a:extLst>
          </p:cNvPr>
          <p:cNvSpPr/>
          <p:nvPr/>
        </p:nvSpPr>
        <p:spPr>
          <a:xfrm>
            <a:off x="5713646" y="4128181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A10345E-288F-1A5B-BE04-099D644328E9}"/>
              </a:ext>
            </a:extLst>
          </p:cNvPr>
          <p:cNvSpPr/>
          <p:nvPr/>
        </p:nvSpPr>
        <p:spPr>
          <a:xfrm>
            <a:off x="5713609" y="218280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858653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D7DE6C44-B3D2-2C10-C21C-9BAF16FFAC28}"/>
              </a:ext>
            </a:extLst>
          </p:cNvPr>
          <p:cNvSpPr txBox="1"/>
          <p:nvPr/>
        </p:nvSpPr>
        <p:spPr>
          <a:xfrm>
            <a:off x="575855" y="1850531"/>
            <a:ext cx="4906797" cy="4101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405"/>
              </a:spcBef>
              <a:buClr>
                <a:srgbClr val="00669B"/>
              </a:buClr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1092835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tendência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i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no Brasil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foi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mapeada pela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primeira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vez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no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Censo Brasileiro de Shopping Centers 2018-2019 (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Abrasce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)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no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qual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91% dos shoppings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declararam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serem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participantes do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movimento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.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acordo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com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os dados do período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2023-2024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os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shoppings que se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consideram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subiram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para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95%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 </a:t>
            </a:r>
          </a:p>
          <a:p>
            <a:pPr marL="12700" marR="1092835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1092835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Esta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tendência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é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mais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um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fator que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reforça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mudança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posicionamento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dos shoppings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que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têm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deixado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de ser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exclusivamente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um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centro de compras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transformando-se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também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em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um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centro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lazer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entretenimento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,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convivência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conveniência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indent="-285750" algn="just">
              <a:lnSpc>
                <a:spcPct val="100000"/>
              </a:lnSpc>
              <a:spcBef>
                <a:spcPts val="405"/>
              </a:spcBef>
              <a:buClr>
                <a:srgbClr val="00669B"/>
              </a:buClr>
              <a:buChar char="•"/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1014730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7FBB5B67-D087-E1F9-6115-7BE108159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40834E12-1BDB-3B3D-9344-03A005850062}"/>
              </a:ext>
            </a:extLst>
          </p:cNvPr>
          <p:cNvSpPr txBox="1"/>
          <p:nvPr/>
        </p:nvSpPr>
        <p:spPr>
          <a:xfrm>
            <a:off x="7341737" y="1855249"/>
            <a:ext cx="4906797" cy="3850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405"/>
              </a:spcBef>
              <a:buClr>
                <a:srgbClr val="00669B"/>
              </a:buClr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1092835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r>
              <a:rPr lang="es-419" sz="1300" b="1" dirty="0">
                <a:solidFill>
                  <a:srgbClr val="231F20"/>
                </a:solidFill>
                <a:latin typeface="Arial MT"/>
              </a:rPr>
              <a:t>La tendencia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i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en Brasil fue mapeada por primera vez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en el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Censo Brasileño de Centros Comerciales (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Abrasce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) 2018-2019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en el que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el 91% de los </a:t>
            </a:r>
            <a:r>
              <a:rPr lang="es-419" sz="1300" b="1" i="1" dirty="0">
                <a:solidFill>
                  <a:srgbClr val="231F20"/>
                </a:solidFill>
                <a:latin typeface="Arial MT"/>
              </a:rPr>
              <a:t>malls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declararon participar del movimiento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 Según datos del periodo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2023-2024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los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centros comerciales que se consideran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i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aumentaron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al 95%.</a:t>
            </a:r>
          </a:p>
          <a:p>
            <a:pPr marR="1092835" algn="just">
              <a:lnSpc>
                <a:spcPct val="121800"/>
              </a:lnSpc>
              <a:buClr>
                <a:srgbClr val="00669B"/>
              </a:buClr>
            </a:pPr>
            <a:endParaRPr lang="es-419" sz="1300" b="1" dirty="0">
              <a:solidFill>
                <a:srgbClr val="231F20"/>
              </a:solidFill>
              <a:latin typeface="Arial MT"/>
            </a:endParaRPr>
          </a:p>
          <a:p>
            <a:pPr marL="12700" marR="1092835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Esta tendencia es un factor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más que refuerza el cambio en el posicionamiento de los centros comerciales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que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ya no son exclusivamente centros de compras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sino también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centros de ocio y entretenimiento, convivencia y conveniencia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marL="12700" marR="1014730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6A35F5EF-4241-B5C7-C38F-D290D1B9EF87}"/>
              </a:ext>
            </a:extLst>
          </p:cNvPr>
          <p:cNvSpPr/>
          <p:nvPr/>
        </p:nvSpPr>
        <p:spPr>
          <a:xfrm>
            <a:off x="411621" y="1630234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5AC6A3E0-5462-4012-D4AD-2EF1043EED58}"/>
              </a:ext>
            </a:extLst>
          </p:cNvPr>
          <p:cNvSpPr txBox="1">
            <a:spLocks/>
          </p:cNvSpPr>
          <p:nvPr/>
        </p:nvSpPr>
        <p:spPr>
          <a:xfrm>
            <a:off x="411621" y="725328"/>
            <a:ext cx="5504968" cy="79508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MOVIMENTO PET-FRIENDLY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 SHOPPING CENTERS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1BFBE040-54B8-B776-04C0-90CE1C012F7F}"/>
              </a:ext>
            </a:extLst>
          </p:cNvPr>
          <p:cNvSpPr txBox="1">
            <a:spLocks/>
          </p:cNvSpPr>
          <p:nvPr/>
        </p:nvSpPr>
        <p:spPr>
          <a:xfrm>
            <a:off x="6565404" y="724959"/>
            <a:ext cx="5487920" cy="79508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MOVIMIENTO PET-FRIENDLY 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CENTROS COMERCIALES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0F51262C-0153-03DD-916C-08BF965E5864}"/>
              </a:ext>
            </a:extLst>
          </p:cNvPr>
          <p:cNvSpPr/>
          <p:nvPr/>
        </p:nvSpPr>
        <p:spPr>
          <a:xfrm>
            <a:off x="6628704" y="1608009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57C402C-1A8C-9D20-EF5E-3F5E97C81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79" y="1188740"/>
            <a:ext cx="410258" cy="28718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C8762D4-6D89-55DA-832A-39A1CC8DD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439577" y="1211162"/>
            <a:ext cx="410258" cy="287182"/>
          </a:xfrm>
          <a:prstGeom prst="rect">
            <a:avLst/>
          </a:prstGeom>
        </p:spPr>
      </p:pic>
      <p:grpSp>
        <p:nvGrpSpPr>
          <p:cNvPr id="9" name="object 6">
            <a:extLst>
              <a:ext uri="{FF2B5EF4-FFF2-40B4-BE49-F238E27FC236}">
                <a16:creationId xmlns:a16="http://schemas.microsoft.com/office/drawing/2014/main" id="{9EC1E738-8F35-264F-9D0F-A72BA33E8490}"/>
              </a:ext>
            </a:extLst>
          </p:cNvPr>
          <p:cNvGrpSpPr/>
          <p:nvPr/>
        </p:nvGrpSpPr>
        <p:grpSpPr>
          <a:xfrm>
            <a:off x="4242804" y="2585678"/>
            <a:ext cx="2488855" cy="1385061"/>
            <a:chOff x="47617" y="4612342"/>
            <a:chExt cx="6508672" cy="3186429"/>
          </a:xfrm>
        </p:grpSpPr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A3B330AF-BC54-9FE4-BC6C-2DFE917861A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29713" y="4725136"/>
              <a:ext cx="4238447" cy="2911103"/>
            </a:xfrm>
            <a:prstGeom prst="rect">
              <a:avLst/>
            </a:prstGeom>
          </p:spPr>
        </p:pic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971AB133-7E6B-82E5-2A1E-8F7963CCA756}"/>
                </a:ext>
              </a:extLst>
            </p:cNvPr>
            <p:cNvSpPr/>
            <p:nvPr/>
          </p:nvSpPr>
          <p:spPr>
            <a:xfrm>
              <a:off x="47617" y="4612342"/>
              <a:ext cx="6508672" cy="3186429"/>
            </a:xfrm>
            <a:custGeom>
              <a:avLst/>
              <a:gdLst/>
              <a:ahLst/>
              <a:cxnLst/>
              <a:rect l="l" t="t" r="r" b="b"/>
              <a:pathLst>
                <a:path w="6589395" h="3186429">
                  <a:moveTo>
                    <a:pt x="0" y="3186379"/>
                  </a:moveTo>
                  <a:lnTo>
                    <a:pt x="936005" y="3186379"/>
                  </a:lnTo>
                  <a:lnTo>
                    <a:pt x="6398821" y="3186379"/>
                  </a:lnTo>
                  <a:lnTo>
                    <a:pt x="6447654" y="3179818"/>
                  </a:lnTo>
                  <a:lnTo>
                    <a:pt x="6491562" y="3161303"/>
                  </a:lnTo>
                  <a:lnTo>
                    <a:pt x="6528791" y="3132586"/>
                  </a:lnTo>
                  <a:lnTo>
                    <a:pt x="6557586" y="3095418"/>
                  </a:lnTo>
                  <a:lnTo>
                    <a:pt x="6576193" y="3051551"/>
                  </a:lnTo>
                  <a:lnTo>
                    <a:pt x="6582857" y="3002737"/>
                  </a:lnTo>
                  <a:lnTo>
                    <a:pt x="6588889" y="183629"/>
                  </a:lnTo>
                  <a:lnTo>
                    <a:pt x="6582438" y="134811"/>
                  </a:lnTo>
                  <a:lnTo>
                    <a:pt x="6564020" y="90945"/>
                  </a:lnTo>
                  <a:lnTo>
                    <a:pt x="6535384" y="53781"/>
                  </a:lnTo>
                  <a:lnTo>
                    <a:pt x="6498277" y="25069"/>
                  </a:lnTo>
                  <a:lnTo>
                    <a:pt x="6454447" y="6558"/>
                  </a:lnTo>
                  <a:lnTo>
                    <a:pt x="6405641" y="0"/>
                  </a:lnTo>
                  <a:lnTo>
                    <a:pt x="2295451" y="0"/>
                  </a:lnTo>
                  <a:lnTo>
                    <a:pt x="2246632" y="6558"/>
                  </a:lnTo>
                  <a:lnTo>
                    <a:pt x="2202763" y="25069"/>
                  </a:lnTo>
                  <a:lnTo>
                    <a:pt x="2165597" y="53781"/>
                  </a:lnTo>
                  <a:lnTo>
                    <a:pt x="2136881" y="90945"/>
                  </a:lnTo>
                  <a:lnTo>
                    <a:pt x="2118369" y="134811"/>
                  </a:lnTo>
                  <a:lnTo>
                    <a:pt x="2111809" y="183629"/>
                  </a:lnTo>
                  <a:lnTo>
                    <a:pt x="2111809" y="2963100"/>
                  </a:lnTo>
                </a:path>
              </a:pathLst>
            </a:custGeom>
            <a:ln w="8674">
              <a:solidFill>
                <a:srgbClr val="8A5E9B"/>
              </a:solidFill>
            </a:ln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2755BCDF-B6EA-0C74-42C0-AFB9D9D6400F}"/>
              </a:ext>
            </a:extLst>
          </p:cNvPr>
          <p:cNvSpPr/>
          <p:nvPr/>
        </p:nvSpPr>
        <p:spPr>
          <a:xfrm>
            <a:off x="5713646" y="4128181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F25F0B2-6C1C-ECFB-D3DA-60A976F09518}"/>
              </a:ext>
            </a:extLst>
          </p:cNvPr>
          <p:cNvSpPr/>
          <p:nvPr/>
        </p:nvSpPr>
        <p:spPr>
          <a:xfrm>
            <a:off x="5713609" y="218280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107807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71AFF3C3-55A1-D884-7931-04A00437E5E2}"/>
              </a:ext>
            </a:extLst>
          </p:cNvPr>
          <p:cNvSpPr/>
          <p:nvPr/>
        </p:nvSpPr>
        <p:spPr>
          <a:xfrm>
            <a:off x="598625" y="1691848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F2BE59D6-9973-4F31-7A81-05156035BF53}"/>
              </a:ext>
            </a:extLst>
          </p:cNvPr>
          <p:cNvSpPr txBox="1">
            <a:spLocks/>
          </p:cNvSpPr>
          <p:nvPr/>
        </p:nvSpPr>
        <p:spPr>
          <a:xfrm>
            <a:off x="583053" y="780413"/>
            <a:ext cx="10774672" cy="79508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PRÁTICAS PET-FRIENDLY 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 SHOPPING CENTERS  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object 85">
            <a:extLst>
              <a:ext uri="{FF2B5EF4-FFF2-40B4-BE49-F238E27FC236}">
                <a16:creationId xmlns:a16="http://schemas.microsoft.com/office/drawing/2014/main" id="{FC6F4D83-FB5B-785C-99F7-E97C7DFDDBB5}"/>
              </a:ext>
            </a:extLst>
          </p:cNvPr>
          <p:cNvSpPr txBox="1"/>
          <p:nvPr/>
        </p:nvSpPr>
        <p:spPr>
          <a:xfrm>
            <a:off x="303915" y="4469906"/>
            <a:ext cx="5024026" cy="1572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>
              <a:lnSpc>
                <a:spcPct val="150000"/>
              </a:lnSpc>
            </a:pPr>
            <a:r>
              <a:rPr lang="es-419" sz="1150" b="1" dirty="0" err="1">
                <a:solidFill>
                  <a:srgbClr val="00669B"/>
                </a:solidFill>
                <a:latin typeface="Arial MT"/>
              </a:rPr>
              <a:t>Lojas</a:t>
            </a:r>
            <a:r>
              <a:rPr lang="es-419" sz="1150" b="1" dirty="0">
                <a:solidFill>
                  <a:srgbClr val="00669B"/>
                </a:solidFill>
                <a:latin typeface="Arial MT"/>
              </a:rPr>
              <a:t> e </a:t>
            </a:r>
            <a:r>
              <a:rPr lang="es-419" sz="1150" b="1" dirty="0" err="1">
                <a:solidFill>
                  <a:srgbClr val="00669B"/>
                </a:solidFill>
                <a:latin typeface="Arial MT"/>
              </a:rPr>
              <a:t>serviços</a:t>
            </a:r>
            <a:r>
              <a:rPr lang="es-419" sz="1150" b="1" dirty="0">
                <a:solidFill>
                  <a:srgbClr val="00669B"/>
                </a:solidFill>
                <a:latin typeface="Arial MT"/>
              </a:rPr>
              <a:t>: </a:t>
            </a:r>
            <a:r>
              <a:rPr lang="es-419" sz="1150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shops, </a:t>
            </a:r>
            <a:r>
              <a:rPr lang="es-419" sz="1150" dirty="0" err="1">
                <a:solidFill>
                  <a:srgbClr val="231F20"/>
                </a:solidFill>
                <a:latin typeface="Arial MT"/>
                <a:cs typeface="Arial MT"/>
              </a:rPr>
              <a:t>banho</a:t>
            </a:r>
            <a:r>
              <a:rPr lang="es-419" sz="1150" spc="-3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es-419" sz="1150" spc="-6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95" dirty="0">
                <a:solidFill>
                  <a:srgbClr val="231F20"/>
                </a:solidFill>
                <a:latin typeface="Arial MT"/>
                <a:cs typeface="Arial MT"/>
              </a:rPr>
              <a:t>tosa</a:t>
            </a:r>
            <a:r>
              <a:rPr lang="es-419" sz="1150" spc="-3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es-419" sz="1150" spc="-3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20" dirty="0">
                <a:solidFill>
                  <a:srgbClr val="231F20"/>
                </a:solidFill>
                <a:latin typeface="Arial MT"/>
                <a:cs typeface="Arial MT"/>
              </a:rPr>
              <a:t>clínica</a:t>
            </a:r>
            <a:r>
              <a:rPr lang="es-419" sz="115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10" dirty="0" err="1">
                <a:solidFill>
                  <a:srgbClr val="231F20"/>
                </a:solidFill>
                <a:latin typeface="Arial MT"/>
                <a:cs typeface="Arial MT"/>
              </a:rPr>
              <a:t>veterinária</a:t>
            </a:r>
            <a:endParaRPr lang="es-419" sz="1150" dirty="0">
              <a:latin typeface="Arial MT"/>
              <a:cs typeface="Arial MT"/>
            </a:endParaRPr>
          </a:p>
          <a:p>
            <a:pPr marL="425450" marR="275590">
              <a:lnSpc>
                <a:spcPct val="150000"/>
              </a:lnSpc>
            </a:pPr>
            <a:r>
              <a:rPr lang="es-419" sz="1150" b="1" dirty="0">
                <a:solidFill>
                  <a:srgbClr val="00669B"/>
                </a:solidFill>
                <a:latin typeface="Arial MT"/>
              </a:rPr>
              <a:t>Facilidades: </a:t>
            </a:r>
            <a:r>
              <a:rPr lang="es-419" sz="1150" dirty="0" err="1">
                <a:solidFill>
                  <a:srgbClr val="231F20"/>
                </a:solidFill>
                <a:latin typeface="Arial MT"/>
                <a:cs typeface="Arial MT"/>
              </a:rPr>
              <a:t>Disponibilidade</a:t>
            </a:r>
            <a:r>
              <a:rPr lang="es-419" sz="1150" spc="5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lang="es-419" sz="1150" spc="5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30" dirty="0">
                <a:solidFill>
                  <a:srgbClr val="231F20"/>
                </a:solidFill>
                <a:latin typeface="Arial MT"/>
                <a:cs typeface="Arial MT"/>
              </a:rPr>
              <a:t>kit</a:t>
            </a:r>
            <a:r>
              <a:rPr lang="es-419" sz="1150" spc="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Arial MT"/>
                <a:cs typeface="Arial MT"/>
              </a:rPr>
              <a:t>higiene,</a:t>
            </a:r>
            <a:r>
              <a:rPr lang="es-419" sz="115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70" dirty="0" err="1">
                <a:solidFill>
                  <a:srgbClr val="231F20"/>
                </a:solidFill>
                <a:latin typeface="Arial MT"/>
                <a:cs typeface="Arial MT"/>
              </a:rPr>
              <a:t>pet</a:t>
            </a:r>
            <a:r>
              <a:rPr lang="es-419" sz="1150" spc="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65" dirty="0">
                <a:solidFill>
                  <a:srgbClr val="231F20"/>
                </a:solidFill>
                <a:latin typeface="Arial MT"/>
                <a:cs typeface="Arial MT"/>
              </a:rPr>
              <a:t>car,</a:t>
            </a:r>
            <a:r>
              <a:rPr lang="es-419" sz="115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10" dirty="0" err="1">
                <a:solidFill>
                  <a:srgbClr val="231F20"/>
                </a:solidFill>
                <a:latin typeface="Arial MT"/>
                <a:cs typeface="Arial MT"/>
              </a:rPr>
              <a:t>bebedouro</a:t>
            </a:r>
            <a:r>
              <a:rPr lang="es-419" sz="1150" spc="-10" dirty="0">
                <a:solidFill>
                  <a:srgbClr val="231F20"/>
                </a:solidFill>
                <a:latin typeface="Arial MT"/>
                <a:cs typeface="Arial MT"/>
              </a:rPr>
              <a:t>, </a:t>
            </a:r>
            <a:r>
              <a:rPr lang="es-419" sz="1150" spc="-85" dirty="0" err="1">
                <a:solidFill>
                  <a:srgbClr val="231F20"/>
                </a:solidFill>
                <a:latin typeface="Arial MT"/>
                <a:cs typeface="Arial MT"/>
              </a:rPr>
              <a:t>praça</a:t>
            </a:r>
            <a:r>
              <a:rPr lang="es-419" sz="1150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lang="es-419" sz="1150" spc="-4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dirty="0" err="1">
                <a:solidFill>
                  <a:srgbClr val="231F20"/>
                </a:solidFill>
                <a:latin typeface="Arial MT"/>
                <a:cs typeface="Arial MT"/>
              </a:rPr>
              <a:t>alimentação</a:t>
            </a:r>
            <a:r>
              <a:rPr lang="es-419" sz="1150" spc="-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i="1" spc="-80" dirty="0" err="1">
                <a:solidFill>
                  <a:srgbClr val="231F20"/>
                </a:solidFill>
                <a:latin typeface="Arial"/>
                <a:cs typeface="Arial"/>
              </a:rPr>
              <a:t>pet</a:t>
            </a:r>
            <a:r>
              <a:rPr lang="es-419" sz="1150" i="1" spc="-15" dirty="0" err="1">
                <a:solidFill>
                  <a:srgbClr val="231F20"/>
                </a:solidFill>
                <a:latin typeface="Arial"/>
                <a:cs typeface="Arial"/>
              </a:rPr>
              <a:t>-f</a:t>
            </a:r>
            <a:r>
              <a:rPr lang="es-419" sz="1150" i="1" spc="-25" dirty="0" err="1">
                <a:solidFill>
                  <a:srgbClr val="231F20"/>
                </a:solidFill>
                <a:latin typeface="Arial"/>
                <a:cs typeface="Arial"/>
              </a:rPr>
              <a:t>riendly</a:t>
            </a:r>
            <a:r>
              <a:rPr lang="es-419" sz="1150" i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es-419" sz="1150" spc="-4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60" dirty="0">
                <a:solidFill>
                  <a:srgbClr val="231F20"/>
                </a:solidFill>
                <a:latin typeface="Arial MT"/>
                <a:cs typeface="Arial MT"/>
              </a:rPr>
              <a:t>vagas</a:t>
            </a:r>
            <a:r>
              <a:rPr lang="es-419" sz="1150" spc="-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20" dirty="0" err="1">
                <a:solidFill>
                  <a:srgbClr val="231F20"/>
                </a:solidFill>
                <a:latin typeface="Arial MT"/>
                <a:cs typeface="Arial MT"/>
              </a:rPr>
              <a:t>pet</a:t>
            </a:r>
            <a:endParaRPr lang="es-419" sz="1150" dirty="0">
              <a:latin typeface="Arial MT"/>
              <a:cs typeface="Arial MT"/>
            </a:endParaRPr>
          </a:p>
          <a:p>
            <a:pPr marL="425450" marR="564515">
              <a:lnSpc>
                <a:spcPct val="150000"/>
              </a:lnSpc>
            </a:pPr>
            <a:r>
              <a:rPr lang="es-419" sz="1150" b="1" dirty="0" err="1">
                <a:solidFill>
                  <a:srgbClr val="00669B"/>
                </a:solidFill>
                <a:latin typeface="Arial MT"/>
              </a:rPr>
              <a:t>Entretenimento</a:t>
            </a:r>
            <a:r>
              <a:rPr lang="es-419" sz="1150" b="1" dirty="0">
                <a:solidFill>
                  <a:srgbClr val="00669B"/>
                </a:solidFill>
                <a:latin typeface="Arial MT"/>
              </a:rPr>
              <a:t>: </a:t>
            </a:r>
            <a:r>
              <a:rPr lang="es-419" sz="1150" dirty="0" err="1">
                <a:solidFill>
                  <a:srgbClr val="231F20"/>
                </a:solidFill>
                <a:latin typeface="Arial MT"/>
                <a:cs typeface="Arial MT"/>
              </a:rPr>
              <a:t>Disponibilidade</a:t>
            </a:r>
            <a:r>
              <a:rPr lang="es-419" sz="1150" spc="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lang="es-419" sz="1150" spc="4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30" dirty="0" err="1">
                <a:solidFill>
                  <a:srgbClr val="231F20"/>
                </a:solidFill>
                <a:latin typeface="Arial MT"/>
                <a:cs typeface="Arial MT"/>
              </a:rPr>
              <a:t>espaço</a:t>
            </a:r>
            <a:r>
              <a:rPr lang="es-419" sz="1150" spc="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70" dirty="0" err="1">
                <a:solidFill>
                  <a:srgbClr val="231F20"/>
                </a:solidFill>
                <a:latin typeface="Arial MT"/>
                <a:cs typeface="Arial MT"/>
              </a:rPr>
              <a:t>pet</a:t>
            </a:r>
            <a:r>
              <a:rPr lang="es-419" sz="1150" spc="4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es-419" sz="1150" spc="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65" dirty="0" err="1">
                <a:solidFill>
                  <a:srgbClr val="231F20"/>
                </a:solidFill>
                <a:latin typeface="Arial MT"/>
                <a:cs typeface="Arial MT"/>
              </a:rPr>
              <a:t>sessão</a:t>
            </a:r>
            <a:r>
              <a:rPr lang="es-419" sz="1150" spc="4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25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es-419" sz="1150" dirty="0">
                <a:solidFill>
                  <a:srgbClr val="231F20"/>
                </a:solidFill>
                <a:latin typeface="Arial MT"/>
                <a:cs typeface="Arial MT"/>
              </a:rPr>
              <a:t>cinema</a:t>
            </a:r>
            <a:r>
              <a:rPr lang="es-419" sz="115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20" dirty="0" err="1">
                <a:solidFill>
                  <a:srgbClr val="231F20"/>
                </a:solidFill>
                <a:latin typeface="Arial MT"/>
                <a:cs typeface="Arial MT"/>
              </a:rPr>
              <a:t>pet</a:t>
            </a:r>
            <a:endParaRPr lang="es-419" sz="1150" dirty="0">
              <a:latin typeface="Arial MT"/>
              <a:cs typeface="Arial MT"/>
            </a:endParaRPr>
          </a:p>
          <a:p>
            <a:pPr marL="425450" marR="149860">
              <a:lnSpc>
                <a:spcPct val="150000"/>
              </a:lnSpc>
            </a:pPr>
            <a:r>
              <a:rPr lang="es-419" sz="1150" b="1" dirty="0">
                <a:solidFill>
                  <a:srgbClr val="00669B"/>
                </a:solidFill>
                <a:latin typeface="Arial MT"/>
              </a:rPr>
              <a:t>Eventos: </a:t>
            </a:r>
            <a:r>
              <a:rPr lang="es-419" sz="1150" spc="-10" dirty="0" err="1">
                <a:solidFill>
                  <a:srgbClr val="231F20"/>
                </a:solidFill>
                <a:latin typeface="Tahoma"/>
                <a:cs typeface="Tahoma"/>
              </a:rPr>
              <a:t>Realização</a:t>
            </a:r>
            <a:r>
              <a:rPr lang="es-419" sz="115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spc="6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lang="es-419" sz="115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spc="-25" dirty="0" err="1">
                <a:solidFill>
                  <a:srgbClr val="231F20"/>
                </a:solidFill>
                <a:latin typeface="Tahoma"/>
                <a:cs typeface="Tahoma"/>
              </a:rPr>
              <a:t>feira</a:t>
            </a:r>
            <a:r>
              <a:rPr lang="es-419" sz="115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spc="6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lang="es-419" sz="115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dirty="0" err="1">
                <a:solidFill>
                  <a:srgbClr val="231F20"/>
                </a:solidFill>
                <a:latin typeface="Tahoma"/>
                <a:cs typeface="Tahoma"/>
              </a:rPr>
              <a:t>adoção</a:t>
            </a:r>
            <a:r>
              <a:rPr lang="es-419" sz="115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lang="es-419" sz="115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i="1" spc="-35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150" i="1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i="1" spc="-45" dirty="0" err="1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lang="es-419" sz="1150" i="1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spc="-4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lang="es-419" sz="115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spc="-20" dirty="0">
                <a:solidFill>
                  <a:srgbClr val="231F20"/>
                </a:solidFill>
                <a:latin typeface="Tahoma"/>
                <a:cs typeface="Tahoma"/>
              </a:rPr>
              <a:t>trono</a:t>
            </a:r>
            <a:r>
              <a:rPr lang="es-419" sz="115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spc="-35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15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spc="-20" dirty="0">
                <a:solidFill>
                  <a:srgbClr val="231F20"/>
                </a:solidFill>
                <a:latin typeface="Tahoma"/>
                <a:cs typeface="Tahoma"/>
              </a:rPr>
              <a:t>(Natal)</a:t>
            </a:r>
            <a:endParaRPr lang="es-419" sz="1150" dirty="0">
              <a:latin typeface="Tahoma"/>
              <a:cs typeface="Tahoma"/>
            </a:endParaRPr>
          </a:p>
        </p:txBody>
      </p:sp>
      <p:sp>
        <p:nvSpPr>
          <p:cNvPr id="6" name="object 87">
            <a:extLst>
              <a:ext uri="{FF2B5EF4-FFF2-40B4-BE49-F238E27FC236}">
                <a16:creationId xmlns:a16="http://schemas.microsoft.com/office/drawing/2014/main" id="{086CAFAA-C2D6-D132-3457-28867E149B19}"/>
              </a:ext>
            </a:extLst>
          </p:cNvPr>
          <p:cNvSpPr/>
          <p:nvPr/>
        </p:nvSpPr>
        <p:spPr>
          <a:xfrm>
            <a:off x="307275" y="4470249"/>
            <a:ext cx="269875" cy="270510"/>
          </a:xfrm>
          <a:custGeom>
            <a:avLst/>
            <a:gdLst/>
            <a:ahLst/>
            <a:cxnLst/>
            <a:rect l="l" t="t" r="r" b="b"/>
            <a:pathLst>
              <a:path w="269875" h="270510">
                <a:moveTo>
                  <a:pt x="179476" y="0"/>
                </a:moveTo>
                <a:lnTo>
                  <a:pt x="90678" y="0"/>
                </a:lnTo>
                <a:lnTo>
                  <a:pt x="81965" y="1416"/>
                </a:lnTo>
                <a:lnTo>
                  <a:pt x="75450" y="5511"/>
                </a:lnTo>
                <a:lnTo>
                  <a:pt x="71364" y="12055"/>
                </a:lnTo>
                <a:lnTo>
                  <a:pt x="69938" y="20815"/>
                </a:lnTo>
                <a:lnTo>
                  <a:pt x="70027" y="52095"/>
                </a:lnTo>
                <a:lnTo>
                  <a:pt x="69621" y="52908"/>
                </a:lnTo>
                <a:lnTo>
                  <a:pt x="28803" y="52832"/>
                </a:lnTo>
                <a:lnTo>
                  <a:pt x="8458" y="77825"/>
                </a:lnTo>
                <a:lnTo>
                  <a:pt x="9245" y="86017"/>
                </a:lnTo>
                <a:lnTo>
                  <a:pt x="9093" y="98399"/>
                </a:lnTo>
                <a:lnTo>
                  <a:pt x="977" y="98450"/>
                </a:lnTo>
                <a:lnTo>
                  <a:pt x="0" y="99428"/>
                </a:lnTo>
                <a:lnTo>
                  <a:pt x="0" y="151307"/>
                </a:lnTo>
                <a:lnTo>
                  <a:pt x="10934" y="151028"/>
                </a:lnTo>
                <a:lnTo>
                  <a:pt x="11290" y="151968"/>
                </a:lnTo>
                <a:lnTo>
                  <a:pt x="11239" y="264287"/>
                </a:lnTo>
                <a:lnTo>
                  <a:pt x="16649" y="269748"/>
                </a:lnTo>
                <a:lnTo>
                  <a:pt x="134937" y="269748"/>
                </a:lnTo>
                <a:lnTo>
                  <a:pt x="252514" y="269989"/>
                </a:lnTo>
                <a:lnTo>
                  <a:pt x="258737" y="263220"/>
                </a:lnTo>
                <a:lnTo>
                  <a:pt x="258458" y="229565"/>
                </a:lnTo>
                <a:lnTo>
                  <a:pt x="258508" y="155905"/>
                </a:lnTo>
                <a:lnTo>
                  <a:pt x="257784" y="152984"/>
                </a:lnTo>
                <a:lnTo>
                  <a:pt x="260083" y="150202"/>
                </a:lnTo>
                <a:lnTo>
                  <a:pt x="263105" y="151269"/>
                </a:lnTo>
                <a:lnTo>
                  <a:pt x="268605" y="151079"/>
                </a:lnTo>
                <a:lnTo>
                  <a:pt x="269722" y="150063"/>
                </a:lnTo>
                <a:lnTo>
                  <a:pt x="269722" y="99644"/>
                </a:lnTo>
                <a:lnTo>
                  <a:pt x="268554" y="98513"/>
                </a:lnTo>
                <a:lnTo>
                  <a:pt x="263804" y="98310"/>
                </a:lnTo>
                <a:lnTo>
                  <a:pt x="260908" y="98767"/>
                </a:lnTo>
                <a:lnTo>
                  <a:pt x="260553" y="97840"/>
                </a:lnTo>
                <a:lnTo>
                  <a:pt x="254798" y="58586"/>
                </a:lnTo>
                <a:lnTo>
                  <a:pt x="239941" y="52806"/>
                </a:lnTo>
                <a:lnTo>
                  <a:pt x="200139" y="52882"/>
                </a:lnTo>
                <a:lnTo>
                  <a:pt x="199694" y="52146"/>
                </a:lnTo>
                <a:lnTo>
                  <a:pt x="199771" y="20116"/>
                </a:lnTo>
                <a:lnTo>
                  <a:pt x="198300" y="11803"/>
                </a:lnTo>
                <a:lnTo>
                  <a:pt x="194205" y="5462"/>
                </a:lnTo>
                <a:lnTo>
                  <a:pt x="187819" y="1419"/>
                </a:lnTo>
                <a:lnTo>
                  <a:pt x="179476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7" name="object 88">
            <a:extLst>
              <a:ext uri="{FF2B5EF4-FFF2-40B4-BE49-F238E27FC236}">
                <a16:creationId xmlns:a16="http://schemas.microsoft.com/office/drawing/2014/main" id="{C9EA1CB7-9B7D-C34E-44DB-F06325DC61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937" y="4597009"/>
            <a:ext cx="256402" cy="136244"/>
          </a:xfrm>
          <a:prstGeom prst="rect">
            <a:avLst/>
          </a:prstGeom>
        </p:spPr>
      </p:pic>
      <p:sp>
        <p:nvSpPr>
          <p:cNvPr id="8" name="object 89">
            <a:extLst>
              <a:ext uri="{FF2B5EF4-FFF2-40B4-BE49-F238E27FC236}">
                <a16:creationId xmlns:a16="http://schemas.microsoft.com/office/drawing/2014/main" id="{50E61131-3BD6-ABA0-790A-32D2620A530B}"/>
              </a:ext>
            </a:extLst>
          </p:cNvPr>
          <p:cNvSpPr/>
          <p:nvPr/>
        </p:nvSpPr>
        <p:spPr>
          <a:xfrm>
            <a:off x="313929" y="4575419"/>
            <a:ext cx="256540" cy="21590"/>
          </a:xfrm>
          <a:custGeom>
            <a:avLst/>
            <a:gdLst/>
            <a:ahLst/>
            <a:cxnLst/>
            <a:rect l="l" t="t" r="r" b="b"/>
            <a:pathLst>
              <a:path w="256540" h="21589">
                <a:moveTo>
                  <a:pt x="0" y="21590"/>
                </a:moveTo>
                <a:lnTo>
                  <a:pt x="256421" y="21590"/>
                </a:lnTo>
                <a:lnTo>
                  <a:pt x="256421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1" name="object 90">
            <a:extLst>
              <a:ext uri="{FF2B5EF4-FFF2-40B4-BE49-F238E27FC236}">
                <a16:creationId xmlns:a16="http://schemas.microsoft.com/office/drawing/2014/main" id="{E25BE5E4-54D8-A889-7CE8-01D6483E7C9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985" y="4476997"/>
            <a:ext cx="238290" cy="91739"/>
          </a:xfrm>
          <a:prstGeom prst="rect">
            <a:avLst/>
          </a:prstGeom>
        </p:spPr>
      </p:pic>
      <p:pic>
        <p:nvPicPr>
          <p:cNvPr id="12" name="object 91">
            <a:extLst>
              <a:ext uri="{FF2B5EF4-FFF2-40B4-BE49-F238E27FC236}">
                <a16:creationId xmlns:a16="http://schemas.microsoft.com/office/drawing/2014/main" id="{A5AA42F0-09D4-4B2C-D887-B6B7C08F46F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681" y="4603891"/>
            <a:ext cx="82670" cy="116923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9433172-B8D7-E4C8-C614-8F8C5C6B9C12}"/>
              </a:ext>
            </a:extLst>
          </p:cNvPr>
          <p:cNvGrpSpPr/>
          <p:nvPr/>
        </p:nvGrpSpPr>
        <p:grpSpPr>
          <a:xfrm>
            <a:off x="322985" y="5858721"/>
            <a:ext cx="303530" cy="303530"/>
            <a:chOff x="677899" y="4771837"/>
            <a:chExt cx="303530" cy="303530"/>
          </a:xfrm>
        </p:grpSpPr>
        <p:sp>
          <p:nvSpPr>
            <p:cNvPr id="13" name="object 92">
              <a:extLst>
                <a:ext uri="{FF2B5EF4-FFF2-40B4-BE49-F238E27FC236}">
                  <a16:creationId xmlns:a16="http://schemas.microsoft.com/office/drawing/2014/main" id="{9366D774-694A-A0FF-0AD1-FB66F16D992A}"/>
                </a:ext>
              </a:extLst>
            </p:cNvPr>
            <p:cNvSpPr/>
            <p:nvPr/>
          </p:nvSpPr>
          <p:spPr>
            <a:xfrm>
              <a:off x="677899" y="4771837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204450" y="270090"/>
                  </a:moveTo>
                  <a:lnTo>
                    <a:pt x="132626" y="270090"/>
                  </a:lnTo>
                  <a:lnTo>
                    <a:pt x="133210" y="270751"/>
                  </a:lnTo>
                  <a:lnTo>
                    <a:pt x="137502" y="279479"/>
                  </a:lnTo>
                  <a:lnTo>
                    <a:pt x="148252" y="300977"/>
                  </a:lnTo>
                  <a:lnTo>
                    <a:pt x="149009" y="302831"/>
                  </a:lnTo>
                  <a:lnTo>
                    <a:pt x="154089" y="302996"/>
                  </a:lnTo>
                  <a:lnTo>
                    <a:pt x="154978" y="300901"/>
                  </a:lnTo>
                  <a:lnTo>
                    <a:pt x="170205" y="270459"/>
                  </a:lnTo>
                  <a:lnTo>
                    <a:pt x="204395" y="270459"/>
                  </a:lnTo>
                  <a:lnTo>
                    <a:pt x="204450" y="270090"/>
                  </a:lnTo>
                  <a:close/>
                </a:path>
                <a:path w="303530" h="303529">
                  <a:moveTo>
                    <a:pt x="206068" y="258622"/>
                  </a:moveTo>
                  <a:lnTo>
                    <a:pt x="97129" y="258622"/>
                  </a:lnTo>
                  <a:lnTo>
                    <a:pt x="99647" y="276024"/>
                  </a:lnTo>
                  <a:lnTo>
                    <a:pt x="102539" y="294716"/>
                  </a:lnTo>
                  <a:lnTo>
                    <a:pt x="106781" y="296138"/>
                  </a:lnTo>
                  <a:lnTo>
                    <a:pt x="108216" y="295008"/>
                  </a:lnTo>
                  <a:lnTo>
                    <a:pt x="125399" y="277598"/>
                  </a:lnTo>
                  <a:lnTo>
                    <a:pt x="132626" y="270090"/>
                  </a:lnTo>
                  <a:lnTo>
                    <a:pt x="204450" y="270090"/>
                  </a:lnTo>
                  <a:lnTo>
                    <a:pt x="204742" y="268144"/>
                  </a:lnTo>
                  <a:lnTo>
                    <a:pt x="206068" y="258622"/>
                  </a:lnTo>
                  <a:close/>
                </a:path>
                <a:path w="303530" h="303529">
                  <a:moveTo>
                    <a:pt x="204395" y="270459"/>
                  </a:moveTo>
                  <a:lnTo>
                    <a:pt x="170205" y="270459"/>
                  </a:lnTo>
                  <a:lnTo>
                    <a:pt x="171577" y="270878"/>
                  </a:lnTo>
                  <a:lnTo>
                    <a:pt x="172186" y="271932"/>
                  </a:lnTo>
                  <a:lnTo>
                    <a:pt x="195249" y="295262"/>
                  </a:lnTo>
                  <a:lnTo>
                    <a:pt x="196532" y="295960"/>
                  </a:lnTo>
                  <a:lnTo>
                    <a:pt x="200037" y="295008"/>
                  </a:lnTo>
                  <a:lnTo>
                    <a:pt x="200799" y="293763"/>
                  </a:lnTo>
                  <a:lnTo>
                    <a:pt x="201117" y="291325"/>
                  </a:lnTo>
                  <a:lnTo>
                    <a:pt x="201320" y="290614"/>
                  </a:lnTo>
                  <a:lnTo>
                    <a:pt x="204395" y="270459"/>
                  </a:lnTo>
                  <a:close/>
                </a:path>
                <a:path w="303530" h="303529">
                  <a:moveTo>
                    <a:pt x="237223" y="236359"/>
                  </a:moveTo>
                  <a:lnTo>
                    <a:pt x="66001" y="236359"/>
                  </a:lnTo>
                  <a:lnTo>
                    <a:pt x="66655" y="236791"/>
                  </a:lnTo>
                  <a:lnTo>
                    <a:pt x="66621" y="237108"/>
                  </a:lnTo>
                  <a:lnTo>
                    <a:pt x="64903" y="246860"/>
                  </a:lnTo>
                  <a:lnTo>
                    <a:pt x="60917" y="270878"/>
                  </a:lnTo>
                  <a:lnTo>
                    <a:pt x="60709" y="271932"/>
                  </a:lnTo>
                  <a:lnTo>
                    <a:pt x="60713" y="272618"/>
                  </a:lnTo>
                  <a:lnTo>
                    <a:pt x="64401" y="275310"/>
                  </a:lnTo>
                  <a:lnTo>
                    <a:pt x="66179" y="274446"/>
                  </a:lnTo>
                  <a:lnTo>
                    <a:pt x="96583" y="258622"/>
                  </a:lnTo>
                  <a:lnTo>
                    <a:pt x="206070" y="258610"/>
                  </a:lnTo>
                  <a:lnTo>
                    <a:pt x="240230" y="258610"/>
                  </a:lnTo>
                  <a:lnTo>
                    <a:pt x="238276" y="246789"/>
                  </a:lnTo>
                  <a:lnTo>
                    <a:pt x="236512" y="236791"/>
                  </a:lnTo>
                  <a:lnTo>
                    <a:pt x="237223" y="236359"/>
                  </a:lnTo>
                  <a:close/>
                </a:path>
                <a:path w="303530" h="303529">
                  <a:moveTo>
                    <a:pt x="240230" y="258610"/>
                  </a:moveTo>
                  <a:lnTo>
                    <a:pt x="206070" y="258610"/>
                  </a:lnTo>
                  <a:lnTo>
                    <a:pt x="206629" y="258622"/>
                  </a:lnTo>
                  <a:lnTo>
                    <a:pt x="237197" y="274561"/>
                  </a:lnTo>
                  <a:lnTo>
                    <a:pt x="238925" y="275234"/>
                  </a:lnTo>
                  <a:lnTo>
                    <a:pt x="242455" y="272618"/>
                  </a:lnTo>
                  <a:lnTo>
                    <a:pt x="242252" y="270840"/>
                  </a:lnTo>
                  <a:lnTo>
                    <a:pt x="240230" y="258610"/>
                  </a:lnTo>
                  <a:close/>
                </a:path>
                <a:path w="303530" h="303529">
                  <a:moveTo>
                    <a:pt x="30480" y="60388"/>
                  </a:moveTo>
                  <a:lnTo>
                    <a:pt x="27660" y="64173"/>
                  </a:lnTo>
                  <a:lnTo>
                    <a:pt x="28840" y="66535"/>
                  </a:lnTo>
                  <a:lnTo>
                    <a:pt x="39935" y="87907"/>
                  </a:lnTo>
                  <a:lnTo>
                    <a:pt x="44323" y="96291"/>
                  </a:lnTo>
                  <a:lnTo>
                    <a:pt x="44450" y="96913"/>
                  </a:lnTo>
                  <a:lnTo>
                    <a:pt x="34621" y="98279"/>
                  </a:lnTo>
                  <a:lnTo>
                    <a:pt x="10223" y="102006"/>
                  </a:lnTo>
                  <a:lnTo>
                    <a:pt x="8166" y="102222"/>
                  </a:lnTo>
                  <a:lnTo>
                    <a:pt x="6870" y="106933"/>
                  </a:lnTo>
                  <a:lnTo>
                    <a:pt x="8216" y="108216"/>
                  </a:lnTo>
                  <a:lnTo>
                    <a:pt x="25745" y="125547"/>
                  </a:lnTo>
                  <a:lnTo>
                    <a:pt x="32740" y="132359"/>
                  </a:lnTo>
                  <a:lnTo>
                    <a:pt x="32537" y="132854"/>
                  </a:lnTo>
                  <a:lnTo>
                    <a:pt x="2019" y="148043"/>
                  </a:lnTo>
                  <a:lnTo>
                    <a:pt x="0" y="148882"/>
                  </a:lnTo>
                  <a:lnTo>
                    <a:pt x="152" y="153974"/>
                  </a:lnTo>
                  <a:lnTo>
                    <a:pt x="2095" y="154762"/>
                  </a:lnTo>
                  <a:lnTo>
                    <a:pt x="32562" y="170002"/>
                  </a:lnTo>
                  <a:lnTo>
                    <a:pt x="31838" y="171665"/>
                  </a:lnTo>
                  <a:lnTo>
                    <a:pt x="30467" y="172542"/>
                  </a:lnTo>
                  <a:lnTo>
                    <a:pt x="8089" y="194678"/>
                  </a:lnTo>
                  <a:lnTo>
                    <a:pt x="6921" y="195948"/>
                  </a:lnTo>
                  <a:lnTo>
                    <a:pt x="8077" y="200317"/>
                  </a:lnTo>
                  <a:lnTo>
                    <a:pt x="9905" y="200685"/>
                  </a:lnTo>
                  <a:lnTo>
                    <a:pt x="11823" y="201002"/>
                  </a:lnTo>
                  <a:lnTo>
                    <a:pt x="44411" y="205930"/>
                  </a:lnTo>
                  <a:lnTo>
                    <a:pt x="43827" y="207175"/>
                  </a:lnTo>
                  <a:lnTo>
                    <a:pt x="43370" y="208216"/>
                  </a:lnTo>
                  <a:lnTo>
                    <a:pt x="28447" y="236931"/>
                  </a:lnTo>
                  <a:lnTo>
                    <a:pt x="27736" y="238658"/>
                  </a:lnTo>
                  <a:lnTo>
                    <a:pt x="30327" y="242214"/>
                  </a:lnTo>
                  <a:lnTo>
                    <a:pt x="32092" y="242049"/>
                  </a:lnTo>
                  <a:lnTo>
                    <a:pt x="56072" y="238077"/>
                  </a:lnTo>
                  <a:lnTo>
                    <a:pt x="66001" y="236359"/>
                  </a:lnTo>
                  <a:lnTo>
                    <a:pt x="274464" y="236359"/>
                  </a:lnTo>
                  <a:lnTo>
                    <a:pt x="258724" y="206006"/>
                  </a:lnTo>
                  <a:lnTo>
                    <a:pt x="259842" y="205765"/>
                  </a:lnTo>
                  <a:lnTo>
                    <a:pt x="293433" y="200672"/>
                  </a:lnTo>
                  <a:lnTo>
                    <a:pt x="295008" y="200215"/>
                  </a:lnTo>
                  <a:lnTo>
                    <a:pt x="296303" y="196303"/>
                  </a:lnTo>
                  <a:lnTo>
                    <a:pt x="295376" y="194919"/>
                  </a:lnTo>
                  <a:lnTo>
                    <a:pt x="272249" y="172084"/>
                  </a:lnTo>
                  <a:lnTo>
                    <a:pt x="271094" y="171424"/>
                  </a:lnTo>
                  <a:lnTo>
                    <a:pt x="270687" y="170002"/>
                  </a:lnTo>
                  <a:lnTo>
                    <a:pt x="301574" y="154508"/>
                  </a:lnTo>
                  <a:lnTo>
                    <a:pt x="303060" y="153593"/>
                  </a:lnTo>
                  <a:lnTo>
                    <a:pt x="303174" y="149237"/>
                  </a:lnTo>
                  <a:lnTo>
                    <a:pt x="301599" y="148272"/>
                  </a:lnTo>
                  <a:lnTo>
                    <a:pt x="279570" y="137221"/>
                  </a:lnTo>
                  <a:lnTo>
                    <a:pt x="270639" y="132854"/>
                  </a:lnTo>
                  <a:lnTo>
                    <a:pt x="270611" y="132194"/>
                  </a:lnTo>
                  <a:lnTo>
                    <a:pt x="277739" y="125248"/>
                  </a:lnTo>
                  <a:lnTo>
                    <a:pt x="295351" y="107861"/>
                  </a:lnTo>
                  <a:lnTo>
                    <a:pt x="296227" y="106552"/>
                  </a:lnTo>
                  <a:lnTo>
                    <a:pt x="295148" y="102730"/>
                  </a:lnTo>
                  <a:lnTo>
                    <a:pt x="293687" y="102120"/>
                  </a:lnTo>
                  <a:lnTo>
                    <a:pt x="291388" y="101815"/>
                  </a:lnTo>
                  <a:lnTo>
                    <a:pt x="290880" y="101663"/>
                  </a:lnTo>
                  <a:lnTo>
                    <a:pt x="268627" y="98279"/>
                  </a:lnTo>
                  <a:lnTo>
                    <a:pt x="258724" y="96913"/>
                  </a:lnTo>
                  <a:lnTo>
                    <a:pt x="258940" y="96202"/>
                  </a:lnTo>
                  <a:lnTo>
                    <a:pt x="263373" y="87750"/>
                  </a:lnTo>
                  <a:lnTo>
                    <a:pt x="274359" y="66535"/>
                  </a:lnTo>
                  <a:lnTo>
                    <a:pt x="236524" y="66535"/>
                  </a:lnTo>
                  <a:lnTo>
                    <a:pt x="66243" y="66471"/>
                  </a:lnTo>
                  <a:lnTo>
                    <a:pt x="48896" y="63480"/>
                  </a:lnTo>
                  <a:lnTo>
                    <a:pt x="32397" y="60769"/>
                  </a:lnTo>
                  <a:lnTo>
                    <a:pt x="30480" y="60388"/>
                  </a:lnTo>
                  <a:close/>
                </a:path>
                <a:path w="303530" h="303529">
                  <a:moveTo>
                    <a:pt x="274464" y="236359"/>
                  </a:moveTo>
                  <a:lnTo>
                    <a:pt x="237223" y="236359"/>
                  </a:lnTo>
                  <a:lnTo>
                    <a:pt x="247216" y="238087"/>
                  </a:lnTo>
                  <a:lnTo>
                    <a:pt x="271360" y="242087"/>
                  </a:lnTo>
                  <a:lnTo>
                    <a:pt x="272983" y="242049"/>
                  </a:lnTo>
                  <a:lnTo>
                    <a:pt x="275374" y="238785"/>
                  </a:lnTo>
                  <a:lnTo>
                    <a:pt x="274853" y="237108"/>
                  </a:lnTo>
                  <a:lnTo>
                    <a:pt x="274464" y="236359"/>
                  </a:lnTo>
                  <a:close/>
                </a:path>
                <a:path w="303530" h="303529">
                  <a:moveTo>
                    <a:pt x="272808" y="60223"/>
                  </a:moveTo>
                  <a:lnTo>
                    <a:pt x="270624" y="60782"/>
                  </a:lnTo>
                  <a:lnTo>
                    <a:pt x="254230" y="63484"/>
                  </a:lnTo>
                  <a:lnTo>
                    <a:pt x="236537" y="66456"/>
                  </a:lnTo>
                  <a:lnTo>
                    <a:pt x="274359" y="66535"/>
                  </a:lnTo>
                  <a:lnTo>
                    <a:pt x="275564" y="64477"/>
                  </a:lnTo>
                  <a:lnTo>
                    <a:pt x="272808" y="60223"/>
                  </a:lnTo>
                  <a:close/>
                </a:path>
                <a:path w="303530" h="303529">
                  <a:moveTo>
                    <a:pt x="64198" y="27597"/>
                  </a:moveTo>
                  <a:lnTo>
                    <a:pt x="60934" y="30010"/>
                  </a:lnTo>
                  <a:lnTo>
                    <a:pt x="61012" y="32308"/>
                  </a:lnTo>
                  <a:lnTo>
                    <a:pt x="64896" y="55765"/>
                  </a:lnTo>
                  <a:lnTo>
                    <a:pt x="66404" y="64477"/>
                  </a:lnTo>
                  <a:lnTo>
                    <a:pt x="66517" y="65951"/>
                  </a:lnTo>
                  <a:lnTo>
                    <a:pt x="66243" y="66471"/>
                  </a:lnTo>
                  <a:lnTo>
                    <a:pt x="236448" y="66471"/>
                  </a:lnTo>
                  <a:lnTo>
                    <a:pt x="236573" y="66243"/>
                  </a:lnTo>
                  <a:lnTo>
                    <a:pt x="238337" y="55731"/>
                  </a:lnTo>
                  <a:lnTo>
                    <a:pt x="240225" y="44284"/>
                  </a:lnTo>
                  <a:lnTo>
                    <a:pt x="206133" y="44284"/>
                  </a:lnTo>
                  <a:lnTo>
                    <a:pt x="206110" y="44132"/>
                  </a:lnTo>
                  <a:lnTo>
                    <a:pt x="96329" y="44132"/>
                  </a:lnTo>
                  <a:lnTo>
                    <a:pt x="95923" y="43726"/>
                  </a:lnTo>
                  <a:lnTo>
                    <a:pt x="65874" y="28143"/>
                  </a:lnTo>
                  <a:lnTo>
                    <a:pt x="64198" y="27597"/>
                  </a:lnTo>
                  <a:close/>
                </a:path>
                <a:path w="303530" h="303529">
                  <a:moveTo>
                    <a:pt x="238671" y="27444"/>
                  </a:moveTo>
                  <a:lnTo>
                    <a:pt x="236905" y="28384"/>
                  </a:lnTo>
                  <a:lnTo>
                    <a:pt x="206133" y="44284"/>
                  </a:lnTo>
                  <a:lnTo>
                    <a:pt x="240225" y="44284"/>
                  </a:lnTo>
                  <a:lnTo>
                    <a:pt x="242201" y="32308"/>
                  </a:lnTo>
                  <a:lnTo>
                    <a:pt x="242709" y="30251"/>
                  </a:lnTo>
                  <a:lnTo>
                    <a:pt x="238671" y="27444"/>
                  </a:lnTo>
                  <a:close/>
                </a:path>
                <a:path w="303530" h="303529">
                  <a:moveTo>
                    <a:pt x="106680" y="6667"/>
                  </a:moveTo>
                  <a:lnTo>
                    <a:pt x="102743" y="7988"/>
                  </a:lnTo>
                  <a:lnTo>
                    <a:pt x="102311" y="9563"/>
                  </a:lnTo>
                  <a:lnTo>
                    <a:pt x="97116" y="43776"/>
                  </a:lnTo>
                  <a:lnTo>
                    <a:pt x="96329" y="44132"/>
                  </a:lnTo>
                  <a:lnTo>
                    <a:pt x="206110" y="44132"/>
                  </a:lnTo>
                  <a:lnTo>
                    <a:pt x="204474" y="33235"/>
                  </a:lnTo>
                  <a:lnTo>
                    <a:pt x="170675" y="33235"/>
                  </a:lnTo>
                  <a:lnTo>
                    <a:pt x="170407" y="32702"/>
                  </a:lnTo>
                  <a:lnTo>
                    <a:pt x="132816" y="32702"/>
                  </a:lnTo>
                  <a:lnTo>
                    <a:pt x="108064" y="7607"/>
                  </a:lnTo>
                  <a:lnTo>
                    <a:pt x="106680" y="6667"/>
                  </a:lnTo>
                  <a:close/>
                </a:path>
                <a:path w="303530" h="303529">
                  <a:moveTo>
                    <a:pt x="195961" y="6489"/>
                  </a:moveTo>
                  <a:lnTo>
                    <a:pt x="194602" y="8178"/>
                  </a:lnTo>
                  <a:lnTo>
                    <a:pt x="187350" y="15532"/>
                  </a:lnTo>
                  <a:lnTo>
                    <a:pt x="181546" y="21335"/>
                  </a:lnTo>
                  <a:lnTo>
                    <a:pt x="174091" y="29006"/>
                  </a:lnTo>
                  <a:lnTo>
                    <a:pt x="172567" y="31000"/>
                  </a:lnTo>
                  <a:lnTo>
                    <a:pt x="170675" y="33235"/>
                  </a:lnTo>
                  <a:lnTo>
                    <a:pt x="204474" y="33235"/>
                  </a:lnTo>
                  <a:lnTo>
                    <a:pt x="201053" y="10464"/>
                  </a:lnTo>
                  <a:lnTo>
                    <a:pt x="201041" y="8178"/>
                  </a:lnTo>
                  <a:lnTo>
                    <a:pt x="195961" y="6489"/>
                  </a:lnTo>
                  <a:close/>
                </a:path>
                <a:path w="303530" h="303529">
                  <a:moveTo>
                    <a:pt x="153797" y="0"/>
                  </a:moveTo>
                  <a:lnTo>
                    <a:pt x="149364" y="12"/>
                  </a:lnTo>
                  <a:lnTo>
                    <a:pt x="148361" y="1562"/>
                  </a:lnTo>
                  <a:lnTo>
                    <a:pt x="144397" y="9563"/>
                  </a:lnTo>
                  <a:lnTo>
                    <a:pt x="132816" y="32702"/>
                  </a:lnTo>
                  <a:lnTo>
                    <a:pt x="170407" y="32702"/>
                  </a:lnTo>
                  <a:lnTo>
                    <a:pt x="162994" y="17935"/>
                  </a:lnTo>
                  <a:lnTo>
                    <a:pt x="154813" y="1523"/>
                  </a:lnTo>
                  <a:lnTo>
                    <a:pt x="153797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4" name="object 93">
              <a:extLst>
                <a:ext uri="{FF2B5EF4-FFF2-40B4-BE49-F238E27FC236}">
                  <a16:creationId xmlns:a16="http://schemas.microsoft.com/office/drawing/2014/main" id="{255EB1D8-F882-24AE-ADBA-F9E7AEAE1BCF}"/>
                </a:ext>
              </a:extLst>
            </p:cNvPr>
            <p:cNvSpPr/>
            <p:nvPr/>
          </p:nvSpPr>
          <p:spPr>
            <a:xfrm>
              <a:off x="690890" y="4784519"/>
              <a:ext cx="278130" cy="278130"/>
            </a:xfrm>
            <a:custGeom>
              <a:avLst/>
              <a:gdLst/>
              <a:ahLst/>
              <a:cxnLst/>
              <a:rect l="l" t="t" r="r" b="b"/>
              <a:pathLst>
                <a:path w="278130" h="278129">
                  <a:moveTo>
                    <a:pt x="138353" y="0"/>
                  </a:moveTo>
                  <a:lnTo>
                    <a:pt x="122834" y="30848"/>
                  </a:lnTo>
                  <a:lnTo>
                    <a:pt x="120345" y="31203"/>
                  </a:lnTo>
                  <a:lnTo>
                    <a:pt x="95567" y="7150"/>
                  </a:lnTo>
                  <a:lnTo>
                    <a:pt x="95237" y="8204"/>
                  </a:lnTo>
                  <a:lnTo>
                    <a:pt x="90296" y="41389"/>
                  </a:lnTo>
                  <a:lnTo>
                    <a:pt x="88366" y="42379"/>
                  </a:lnTo>
                  <a:lnTo>
                    <a:pt x="56768" y="26098"/>
                  </a:lnTo>
                  <a:lnTo>
                    <a:pt x="62915" y="61455"/>
                  </a:lnTo>
                  <a:lnTo>
                    <a:pt x="61252" y="62992"/>
                  </a:lnTo>
                  <a:lnTo>
                    <a:pt x="53162" y="61404"/>
                  </a:lnTo>
                  <a:lnTo>
                    <a:pt x="26441" y="56934"/>
                  </a:lnTo>
                  <a:lnTo>
                    <a:pt x="26301" y="58115"/>
                  </a:lnTo>
                  <a:lnTo>
                    <a:pt x="26923" y="58737"/>
                  </a:lnTo>
                  <a:lnTo>
                    <a:pt x="42227" y="88277"/>
                  </a:lnTo>
                  <a:lnTo>
                    <a:pt x="41224" y="90322"/>
                  </a:lnTo>
                  <a:lnTo>
                    <a:pt x="7010" y="95567"/>
                  </a:lnTo>
                  <a:lnTo>
                    <a:pt x="31559" y="120878"/>
                  </a:lnTo>
                  <a:lnTo>
                    <a:pt x="31343" y="122656"/>
                  </a:lnTo>
                  <a:lnTo>
                    <a:pt x="1117" y="137833"/>
                  </a:lnTo>
                  <a:lnTo>
                    <a:pt x="50" y="137820"/>
                  </a:lnTo>
                  <a:lnTo>
                    <a:pt x="0" y="139052"/>
                  </a:lnTo>
                  <a:lnTo>
                    <a:pt x="30987" y="154571"/>
                  </a:lnTo>
                  <a:lnTo>
                    <a:pt x="31305" y="156781"/>
                  </a:lnTo>
                  <a:lnTo>
                    <a:pt x="7023" y="181889"/>
                  </a:lnTo>
                  <a:lnTo>
                    <a:pt x="41300" y="186994"/>
                  </a:lnTo>
                  <a:lnTo>
                    <a:pt x="42303" y="188874"/>
                  </a:lnTo>
                  <a:lnTo>
                    <a:pt x="26060" y="220345"/>
                  </a:lnTo>
                  <a:lnTo>
                    <a:pt x="28511" y="220192"/>
                  </a:lnTo>
                  <a:lnTo>
                    <a:pt x="60413" y="214909"/>
                  </a:lnTo>
                  <a:lnTo>
                    <a:pt x="62407" y="216827"/>
                  </a:lnTo>
                  <a:lnTo>
                    <a:pt x="56794" y="251371"/>
                  </a:lnTo>
                  <a:lnTo>
                    <a:pt x="88239" y="235064"/>
                  </a:lnTo>
                  <a:lnTo>
                    <a:pt x="90258" y="236067"/>
                  </a:lnTo>
                  <a:lnTo>
                    <a:pt x="95503" y="270179"/>
                  </a:lnTo>
                  <a:lnTo>
                    <a:pt x="120497" y="246049"/>
                  </a:lnTo>
                  <a:lnTo>
                    <a:pt x="122694" y="246316"/>
                  </a:lnTo>
                  <a:lnTo>
                    <a:pt x="138645" y="277926"/>
                  </a:lnTo>
                  <a:lnTo>
                    <a:pt x="154546" y="246151"/>
                  </a:lnTo>
                  <a:lnTo>
                    <a:pt x="156552" y="245872"/>
                  </a:lnTo>
                  <a:lnTo>
                    <a:pt x="181711" y="270217"/>
                  </a:lnTo>
                  <a:lnTo>
                    <a:pt x="182130" y="269709"/>
                  </a:lnTo>
                  <a:lnTo>
                    <a:pt x="182029" y="268617"/>
                  </a:lnTo>
                  <a:lnTo>
                    <a:pt x="187032" y="236321"/>
                  </a:lnTo>
                  <a:lnTo>
                    <a:pt x="189229" y="235280"/>
                  </a:lnTo>
                  <a:lnTo>
                    <a:pt x="220294" y="251256"/>
                  </a:lnTo>
                  <a:lnTo>
                    <a:pt x="214782" y="216712"/>
                  </a:lnTo>
                  <a:lnTo>
                    <a:pt x="216649" y="214896"/>
                  </a:lnTo>
                  <a:lnTo>
                    <a:pt x="251142" y="220510"/>
                  </a:lnTo>
                  <a:lnTo>
                    <a:pt x="235140" y="189306"/>
                  </a:lnTo>
                  <a:lnTo>
                    <a:pt x="236143" y="187172"/>
                  </a:lnTo>
                  <a:lnTo>
                    <a:pt x="270522" y="181787"/>
                  </a:lnTo>
                  <a:lnTo>
                    <a:pt x="270865" y="180987"/>
                  </a:lnTo>
                  <a:lnTo>
                    <a:pt x="269125" y="179793"/>
                  </a:lnTo>
                  <a:lnTo>
                    <a:pt x="246113" y="157035"/>
                  </a:lnTo>
                  <a:lnTo>
                    <a:pt x="246519" y="154520"/>
                  </a:lnTo>
                  <a:lnTo>
                    <a:pt x="277748" y="138760"/>
                  </a:lnTo>
                  <a:lnTo>
                    <a:pt x="246418" y="122910"/>
                  </a:lnTo>
                  <a:lnTo>
                    <a:pt x="246024" y="120434"/>
                  </a:lnTo>
                  <a:lnTo>
                    <a:pt x="269392" y="97282"/>
                  </a:lnTo>
                  <a:lnTo>
                    <a:pt x="270382" y="96888"/>
                  </a:lnTo>
                  <a:lnTo>
                    <a:pt x="270408" y="95669"/>
                  </a:lnTo>
                  <a:lnTo>
                    <a:pt x="235889" y="90411"/>
                  </a:lnTo>
                  <a:lnTo>
                    <a:pt x="234911" y="88531"/>
                  </a:lnTo>
                  <a:lnTo>
                    <a:pt x="251167" y="57035"/>
                  </a:lnTo>
                  <a:lnTo>
                    <a:pt x="216687" y="62522"/>
                  </a:lnTo>
                  <a:lnTo>
                    <a:pt x="214807" y="60604"/>
                  </a:lnTo>
                  <a:lnTo>
                    <a:pt x="220408" y="26111"/>
                  </a:lnTo>
                  <a:lnTo>
                    <a:pt x="189280" y="42113"/>
                  </a:lnTo>
                  <a:lnTo>
                    <a:pt x="187109" y="41084"/>
                  </a:lnTo>
                  <a:lnTo>
                    <a:pt x="181660" y="6388"/>
                  </a:lnTo>
                  <a:lnTo>
                    <a:pt x="156844" y="31330"/>
                  </a:lnTo>
                  <a:lnTo>
                    <a:pt x="154444" y="30962"/>
                  </a:lnTo>
                  <a:lnTo>
                    <a:pt x="139598" y="1473"/>
                  </a:lnTo>
                  <a:lnTo>
                    <a:pt x="139522" y="431"/>
                  </a:lnTo>
                  <a:lnTo>
                    <a:pt x="1383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pic>
          <p:nvPicPr>
            <p:cNvPr id="15" name="object 94">
              <a:extLst>
                <a:ext uri="{FF2B5EF4-FFF2-40B4-BE49-F238E27FC236}">
                  <a16:creationId xmlns:a16="http://schemas.microsoft.com/office/drawing/2014/main" id="{A0B08FB6-BF58-1A9E-BA8A-2E3375184E7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194" y="4875291"/>
              <a:ext cx="166620" cy="96075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2EF83A3-B4ED-286F-C2A8-761B74F5CCCE}"/>
              </a:ext>
            </a:extLst>
          </p:cNvPr>
          <p:cNvGrpSpPr/>
          <p:nvPr/>
        </p:nvGrpSpPr>
        <p:grpSpPr>
          <a:xfrm>
            <a:off x="315958" y="5329112"/>
            <a:ext cx="318135" cy="250825"/>
            <a:chOff x="670961" y="4106047"/>
            <a:chExt cx="318135" cy="250825"/>
          </a:xfrm>
        </p:grpSpPr>
        <p:sp>
          <p:nvSpPr>
            <p:cNvPr id="16" name="object 95">
              <a:extLst>
                <a:ext uri="{FF2B5EF4-FFF2-40B4-BE49-F238E27FC236}">
                  <a16:creationId xmlns:a16="http://schemas.microsoft.com/office/drawing/2014/main" id="{7F4E1D0F-442F-F69E-4027-EE4E50A24918}"/>
                </a:ext>
              </a:extLst>
            </p:cNvPr>
            <p:cNvSpPr/>
            <p:nvPr/>
          </p:nvSpPr>
          <p:spPr>
            <a:xfrm>
              <a:off x="670961" y="4106047"/>
              <a:ext cx="318135" cy="250825"/>
            </a:xfrm>
            <a:custGeom>
              <a:avLst/>
              <a:gdLst/>
              <a:ahLst/>
              <a:cxnLst/>
              <a:rect l="l" t="t" r="r" b="b"/>
              <a:pathLst>
                <a:path w="318134" h="250825">
                  <a:moveTo>
                    <a:pt x="38125" y="18288"/>
                  </a:moveTo>
                  <a:lnTo>
                    <a:pt x="36360" y="16535"/>
                  </a:lnTo>
                  <a:lnTo>
                    <a:pt x="31978" y="16649"/>
                  </a:lnTo>
                  <a:lnTo>
                    <a:pt x="30048" y="18605"/>
                  </a:lnTo>
                  <a:lnTo>
                    <a:pt x="30022" y="22974"/>
                  </a:lnTo>
                  <a:lnTo>
                    <a:pt x="31826" y="24790"/>
                  </a:lnTo>
                  <a:lnTo>
                    <a:pt x="36080" y="24650"/>
                  </a:lnTo>
                  <a:lnTo>
                    <a:pt x="38100" y="22606"/>
                  </a:lnTo>
                  <a:lnTo>
                    <a:pt x="38112" y="20497"/>
                  </a:lnTo>
                  <a:lnTo>
                    <a:pt x="38125" y="18288"/>
                  </a:lnTo>
                  <a:close/>
                </a:path>
                <a:path w="318134" h="250825">
                  <a:moveTo>
                    <a:pt x="118173" y="123405"/>
                  </a:moveTo>
                  <a:lnTo>
                    <a:pt x="92862" y="102831"/>
                  </a:lnTo>
                  <a:lnTo>
                    <a:pt x="86118" y="108864"/>
                  </a:lnTo>
                  <a:lnTo>
                    <a:pt x="86182" y="117665"/>
                  </a:lnTo>
                  <a:lnTo>
                    <a:pt x="86245" y="126149"/>
                  </a:lnTo>
                  <a:lnTo>
                    <a:pt x="93002" y="134429"/>
                  </a:lnTo>
                  <a:lnTo>
                    <a:pt x="110147" y="138036"/>
                  </a:lnTo>
                  <a:lnTo>
                    <a:pt x="117754" y="132283"/>
                  </a:lnTo>
                  <a:lnTo>
                    <a:pt x="118173" y="123405"/>
                  </a:lnTo>
                  <a:close/>
                </a:path>
                <a:path w="318134" h="250825">
                  <a:moveTo>
                    <a:pt x="149999" y="96062"/>
                  </a:moveTo>
                  <a:lnTo>
                    <a:pt x="148209" y="84645"/>
                  </a:lnTo>
                  <a:lnTo>
                    <a:pt x="141097" y="77901"/>
                  </a:lnTo>
                  <a:lnTo>
                    <a:pt x="131330" y="77901"/>
                  </a:lnTo>
                  <a:lnTo>
                    <a:pt x="128219" y="77939"/>
                  </a:lnTo>
                  <a:lnTo>
                    <a:pt x="124345" y="80581"/>
                  </a:lnTo>
                  <a:lnTo>
                    <a:pt x="121818" y="85217"/>
                  </a:lnTo>
                  <a:lnTo>
                    <a:pt x="119875" y="91440"/>
                  </a:lnTo>
                  <a:lnTo>
                    <a:pt x="120230" y="97993"/>
                  </a:lnTo>
                  <a:lnTo>
                    <a:pt x="122707" y="104140"/>
                  </a:lnTo>
                  <a:lnTo>
                    <a:pt x="127139" y="109131"/>
                  </a:lnTo>
                  <a:lnTo>
                    <a:pt x="133578" y="112115"/>
                  </a:lnTo>
                  <a:lnTo>
                    <a:pt x="140004" y="111747"/>
                  </a:lnTo>
                  <a:lnTo>
                    <a:pt x="145453" y="108318"/>
                  </a:lnTo>
                  <a:lnTo>
                    <a:pt x="148971" y="102158"/>
                  </a:lnTo>
                  <a:lnTo>
                    <a:pt x="149872" y="99123"/>
                  </a:lnTo>
                  <a:lnTo>
                    <a:pt x="149999" y="96062"/>
                  </a:lnTo>
                  <a:close/>
                </a:path>
                <a:path w="318134" h="250825">
                  <a:moveTo>
                    <a:pt x="197370" y="93662"/>
                  </a:moveTo>
                  <a:lnTo>
                    <a:pt x="197256" y="92621"/>
                  </a:lnTo>
                  <a:lnTo>
                    <a:pt x="197269" y="91186"/>
                  </a:lnTo>
                  <a:lnTo>
                    <a:pt x="195643" y="84366"/>
                  </a:lnTo>
                  <a:lnTo>
                    <a:pt x="192824" y="80098"/>
                  </a:lnTo>
                  <a:lnTo>
                    <a:pt x="181787" y="76822"/>
                  </a:lnTo>
                  <a:lnTo>
                    <a:pt x="177165" y="78549"/>
                  </a:lnTo>
                  <a:lnTo>
                    <a:pt x="167551" y="87693"/>
                  </a:lnTo>
                  <a:lnTo>
                    <a:pt x="165722" y="96367"/>
                  </a:lnTo>
                  <a:lnTo>
                    <a:pt x="171843" y="111594"/>
                  </a:lnTo>
                  <a:lnTo>
                    <a:pt x="180568" y="114744"/>
                  </a:lnTo>
                  <a:lnTo>
                    <a:pt x="194170" y="106807"/>
                  </a:lnTo>
                  <a:lnTo>
                    <a:pt x="196913" y="101053"/>
                  </a:lnTo>
                  <a:lnTo>
                    <a:pt x="197370" y="93662"/>
                  </a:lnTo>
                  <a:close/>
                </a:path>
                <a:path w="318134" h="250825">
                  <a:moveTo>
                    <a:pt x="203530" y="162102"/>
                  </a:moveTo>
                  <a:lnTo>
                    <a:pt x="178104" y="125806"/>
                  </a:lnTo>
                  <a:lnTo>
                    <a:pt x="155486" y="121996"/>
                  </a:lnTo>
                  <a:lnTo>
                    <a:pt x="147739" y="122669"/>
                  </a:lnTo>
                  <a:lnTo>
                    <a:pt x="141884" y="124294"/>
                  </a:lnTo>
                  <a:lnTo>
                    <a:pt x="133934" y="128346"/>
                  </a:lnTo>
                  <a:lnTo>
                    <a:pt x="133134" y="130327"/>
                  </a:lnTo>
                  <a:lnTo>
                    <a:pt x="135153" y="134607"/>
                  </a:lnTo>
                  <a:lnTo>
                    <a:pt x="137172" y="135178"/>
                  </a:lnTo>
                  <a:lnTo>
                    <a:pt x="141198" y="133337"/>
                  </a:lnTo>
                  <a:lnTo>
                    <a:pt x="152844" y="130060"/>
                  </a:lnTo>
                  <a:lnTo>
                    <a:pt x="192747" y="148920"/>
                  </a:lnTo>
                  <a:lnTo>
                    <a:pt x="195783" y="161645"/>
                  </a:lnTo>
                  <a:lnTo>
                    <a:pt x="192709" y="174396"/>
                  </a:lnTo>
                  <a:lnTo>
                    <a:pt x="183553" y="185280"/>
                  </a:lnTo>
                  <a:lnTo>
                    <a:pt x="175514" y="190131"/>
                  </a:lnTo>
                  <a:lnTo>
                    <a:pt x="167017" y="192862"/>
                  </a:lnTo>
                  <a:lnTo>
                    <a:pt x="158089" y="193598"/>
                  </a:lnTo>
                  <a:lnTo>
                    <a:pt x="148793" y="192455"/>
                  </a:lnTo>
                  <a:lnTo>
                    <a:pt x="121666" y="165989"/>
                  </a:lnTo>
                  <a:lnTo>
                    <a:pt x="121894" y="156591"/>
                  </a:lnTo>
                  <a:lnTo>
                    <a:pt x="125425" y="147129"/>
                  </a:lnTo>
                  <a:lnTo>
                    <a:pt x="126377" y="145402"/>
                  </a:lnTo>
                  <a:lnTo>
                    <a:pt x="126746" y="143814"/>
                  </a:lnTo>
                  <a:lnTo>
                    <a:pt x="124460" y="140792"/>
                  </a:lnTo>
                  <a:lnTo>
                    <a:pt x="123024" y="140462"/>
                  </a:lnTo>
                  <a:lnTo>
                    <a:pt x="119913" y="141135"/>
                  </a:lnTo>
                  <a:lnTo>
                    <a:pt x="118452" y="143611"/>
                  </a:lnTo>
                  <a:lnTo>
                    <a:pt x="114528" y="153568"/>
                  </a:lnTo>
                  <a:lnTo>
                    <a:pt x="113499" y="163398"/>
                  </a:lnTo>
                  <a:lnTo>
                    <a:pt x="115417" y="173062"/>
                  </a:lnTo>
                  <a:lnTo>
                    <a:pt x="120370" y="182511"/>
                  </a:lnTo>
                  <a:lnTo>
                    <a:pt x="135890" y="195986"/>
                  </a:lnTo>
                  <a:lnTo>
                    <a:pt x="155689" y="201295"/>
                  </a:lnTo>
                  <a:lnTo>
                    <a:pt x="176098" y="198234"/>
                  </a:lnTo>
                  <a:lnTo>
                    <a:pt x="193471" y="186639"/>
                  </a:lnTo>
                  <a:lnTo>
                    <a:pt x="200914" y="174942"/>
                  </a:lnTo>
                  <a:lnTo>
                    <a:pt x="203530" y="162102"/>
                  </a:lnTo>
                  <a:close/>
                </a:path>
                <a:path w="318134" h="250825">
                  <a:moveTo>
                    <a:pt x="230911" y="117424"/>
                  </a:moveTo>
                  <a:lnTo>
                    <a:pt x="230847" y="108864"/>
                  </a:lnTo>
                  <a:lnTo>
                    <a:pt x="224205" y="102908"/>
                  </a:lnTo>
                  <a:lnTo>
                    <a:pt x="215773" y="103847"/>
                  </a:lnTo>
                  <a:lnTo>
                    <a:pt x="209169" y="105956"/>
                  </a:lnTo>
                  <a:lnTo>
                    <a:pt x="203771" y="110312"/>
                  </a:lnTo>
                  <a:lnTo>
                    <a:pt x="200152" y="116243"/>
                  </a:lnTo>
                  <a:lnTo>
                    <a:pt x="198882" y="123088"/>
                  </a:lnTo>
                  <a:lnTo>
                    <a:pt x="198996" y="130886"/>
                  </a:lnTo>
                  <a:lnTo>
                    <a:pt x="205308" y="136918"/>
                  </a:lnTo>
                  <a:lnTo>
                    <a:pt x="212940" y="136512"/>
                  </a:lnTo>
                  <a:lnTo>
                    <a:pt x="219862" y="134670"/>
                  </a:lnTo>
                  <a:lnTo>
                    <a:pt x="225602" y="130416"/>
                  </a:lnTo>
                  <a:lnTo>
                    <a:pt x="229501" y="124434"/>
                  </a:lnTo>
                  <a:lnTo>
                    <a:pt x="230911" y="117424"/>
                  </a:lnTo>
                  <a:close/>
                </a:path>
                <a:path w="318134" h="250825">
                  <a:moveTo>
                    <a:pt x="317525" y="89433"/>
                  </a:moveTo>
                  <a:lnTo>
                    <a:pt x="303987" y="39065"/>
                  </a:lnTo>
                  <a:lnTo>
                    <a:pt x="263779" y="4851"/>
                  </a:lnTo>
                  <a:lnTo>
                    <a:pt x="243954" y="88"/>
                  </a:lnTo>
                  <a:lnTo>
                    <a:pt x="223520" y="1092"/>
                  </a:lnTo>
                  <a:lnTo>
                    <a:pt x="180098" y="20142"/>
                  </a:lnTo>
                  <a:lnTo>
                    <a:pt x="158864" y="38557"/>
                  </a:lnTo>
                  <a:lnTo>
                    <a:pt x="158064" y="38442"/>
                  </a:lnTo>
                  <a:lnTo>
                    <a:pt x="119913" y="9956"/>
                  </a:lnTo>
                  <a:lnTo>
                    <a:pt x="75996" y="0"/>
                  </a:lnTo>
                  <a:lnTo>
                    <a:pt x="66357" y="1168"/>
                  </a:lnTo>
                  <a:lnTo>
                    <a:pt x="56946" y="3632"/>
                  </a:lnTo>
                  <a:lnTo>
                    <a:pt x="45453" y="8432"/>
                  </a:lnTo>
                  <a:lnTo>
                    <a:pt x="44589" y="10731"/>
                  </a:lnTo>
                  <a:lnTo>
                    <a:pt x="46888" y="14884"/>
                  </a:lnTo>
                  <a:lnTo>
                    <a:pt x="48806" y="15214"/>
                  </a:lnTo>
                  <a:lnTo>
                    <a:pt x="64528" y="9512"/>
                  </a:lnTo>
                  <a:lnTo>
                    <a:pt x="77406" y="7658"/>
                  </a:lnTo>
                  <a:lnTo>
                    <a:pt x="117906" y="17665"/>
                  </a:lnTo>
                  <a:lnTo>
                    <a:pt x="154508" y="45897"/>
                  </a:lnTo>
                  <a:lnTo>
                    <a:pt x="157797" y="49377"/>
                  </a:lnTo>
                  <a:lnTo>
                    <a:pt x="159334" y="49377"/>
                  </a:lnTo>
                  <a:lnTo>
                    <a:pt x="194259" y="20472"/>
                  </a:lnTo>
                  <a:lnTo>
                    <a:pt x="229997" y="8128"/>
                  </a:lnTo>
                  <a:lnTo>
                    <a:pt x="252666" y="9537"/>
                  </a:lnTo>
                  <a:lnTo>
                    <a:pt x="291045" y="34340"/>
                  </a:lnTo>
                  <a:lnTo>
                    <a:pt x="308533" y="74891"/>
                  </a:lnTo>
                  <a:lnTo>
                    <a:pt x="309778" y="89966"/>
                  </a:lnTo>
                  <a:lnTo>
                    <a:pt x="309499" y="97332"/>
                  </a:lnTo>
                  <a:lnTo>
                    <a:pt x="297865" y="137617"/>
                  </a:lnTo>
                  <a:lnTo>
                    <a:pt x="275932" y="170421"/>
                  </a:lnTo>
                  <a:lnTo>
                    <a:pt x="240766" y="202222"/>
                  </a:lnTo>
                  <a:lnTo>
                    <a:pt x="193878" y="230136"/>
                  </a:lnTo>
                  <a:lnTo>
                    <a:pt x="161798" y="242671"/>
                  </a:lnTo>
                  <a:lnTo>
                    <a:pt x="155371" y="242671"/>
                  </a:lnTo>
                  <a:lnTo>
                    <a:pt x="99225" y="217462"/>
                  </a:lnTo>
                  <a:lnTo>
                    <a:pt x="55346" y="184950"/>
                  </a:lnTo>
                  <a:lnTo>
                    <a:pt x="22682" y="144208"/>
                  </a:lnTo>
                  <a:lnTo>
                    <a:pt x="8572" y="104927"/>
                  </a:lnTo>
                  <a:lnTo>
                    <a:pt x="7518" y="82080"/>
                  </a:lnTo>
                  <a:lnTo>
                    <a:pt x="12319" y="59728"/>
                  </a:lnTo>
                  <a:lnTo>
                    <a:pt x="24752" y="34988"/>
                  </a:lnTo>
                  <a:lnTo>
                    <a:pt x="24371" y="33235"/>
                  </a:lnTo>
                  <a:lnTo>
                    <a:pt x="20739" y="30886"/>
                  </a:lnTo>
                  <a:lnTo>
                    <a:pt x="18923" y="31115"/>
                  </a:lnTo>
                  <a:lnTo>
                    <a:pt x="16725" y="33604"/>
                  </a:lnTo>
                  <a:lnTo>
                    <a:pt x="5410" y="55905"/>
                  </a:lnTo>
                  <a:lnTo>
                    <a:pt x="292" y="76962"/>
                  </a:lnTo>
                  <a:lnTo>
                    <a:pt x="0" y="98628"/>
                  </a:lnTo>
                  <a:lnTo>
                    <a:pt x="4445" y="120865"/>
                  </a:lnTo>
                  <a:lnTo>
                    <a:pt x="22707" y="159194"/>
                  </a:lnTo>
                  <a:lnTo>
                    <a:pt x="50584" y="191096"/>
                  </a:lnTo>
                  <a:lnTo>
                    <a:pt x="95465" y="224383"/>
                  </a:lnTo>
                  <a:lnTo>
                    <a:pt x="146329" y="247815"/>
                  </a:lnTo>
                  <a:lnTo>
                    <a:pt x="154470" y="250609"/>
                  </a:lnTo>
                  <a:lnTo>
                    <a:pt x="162560" y="250609"/>
                  </a:lnTo>
                  <a:lnTo>
                    <a:pt x="214299" y="228346"/>
                  </a:lnTo>
                  <a:lnTo>
                    <a:pt x="254038" y="201841"/>
                  </a:lnTo>
                  <a:lnTo>
                    <a:pt x="291147" y="163182"/>
                  </a:lnTo>
                  <a:lnTo>
                    <a:pt x="309930" y="129146"/>
                  </a:lnTo>
                  <a:lnTo>
                    <a:pt x="315620" y="109639"/>
                  </a:lnTo>
                  <a:lnTo>
                    <a:pt x="317525" y="8943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7" name="object 96">
              <a:extLst>
                <a:ext uri="{FF2B5EF4-FFF2-40B4-BE49-F238E27FC236}">
                  <a16:creationId xmlns:a16="http://schemas.microsoft.com/office/drawing/2014/main" id="{F0232C86-70B8-7971-FA90-109880382E6D}"/>
                </a:ext>
              </a:extLst>
            </p:cNvPr>
            <p:cNvSpPr/>
            <p:nvPr/>
          </p:nvSpPr>
          <p:spPr>
            <a:xfrm>
              <a:off x="764725" y="4190616"/>
              <a:ext cx="129539" cy="45085"/>
            </a:xfrm>
            <a:custGeom>
              <a:avLst/>
              <a:gdLst/>
              <a:ahLst/>
              <a:cxnLst/>
              <a:rect l="l" t="t" r="r" b="b"/>
              <a:pathLst>
                <a:path w="129540" h="45084">
                  <a:moveTo>
                    <a:pt x="16738" y="42291"/>
                  </a:moveTo>
                  <a:lnTo>
                    <a:pt x="16662" y="38061"/>
                  </a:lnTo>
                  <a:lnTo>
                    <a:pt x="16560" y="32829"/>
                  </a:lnTo>
                  <a:lnTo>
                    <a:pt x="12014" y="27660"/>
                  </a:lnTo>
                  <a:lnTo>
                    <a:pt x="3213" y="26377"/>
                  </a:lnTo>
                  <a:lnTo>
                    <a:pt x="419" y="28714"/>
                  </a:lnTo>
                  <a:lnTo>
                    <a:pt x="0" y="37604"/>
                  </a:lnTo>
                  <a:lnTo>
                    <a:pt x="3873" y="42621"/>
                  </a:lnTo>
                  <a:lnTo>
                    <a:pt x="13284" y="45008"/>
                  </a:lnTo>
                  <a:lnTo>
                    <a:pt x="16738" y="42291"/>
                  </a:lnTo>
                  <a:close/>
                </a:path>
                <a:path w="129540" h="45084">
                  <a:moveTo>
                    <a:pt x="48374" y="13462"/>
                  </a:moveTo>
                  <a:lnTo>
                    <a:pt x="48361" y="11379"/>
                  </a:lnTo>
                  <a:lnTo>
                    <a:pt x="48094" y="7886"/>
                  </a:lnTo>
                  <a:lnTo>
                    <a:pt x="46723" y="4495"/>
                  </a:lnTo>
                  <a:lnTo>
                    <a:pt x="40271" y="101"/>
                  </a:lnTo>
                  <a:lnTo>
                    <a:pt x="36703" y="990"/>
                  </a:lnTo>
                  <a:lnTo>
                    <a:pt x="32270" y="9004"/>
                  </a:lnTo>
                  <a:lnTo>
                    <a:pt x="34353" y="16395"/>
                  </a:lnTo>
                  <a:lnTo>
                    <a:pt x="42392" y="20955"/>
                  </a:lnTo>
                  <a:lnTo>
                    <a:pt x="45732" y="19900"/>
                  </a:lnTo>
                  <a:lnTo>
                    <a:pt x="48031" y="15024"/>
                  </a:lnTo>
                  <a:lnTo>
                    <a:pt x="48374" y="13462"/>
                  </a:lnTo>
                  <a:close/>
                </a:path>
                <a:path w="129540" h="45084">
                  <a:moveTo>
                    <a:pt x="97116" y="9055"/>
                  </a:moveTo>
                  <a:lnTo>
                    <a:pt x="92989" y="965"/>
                  </a:lnTo>
                  <a:lnTo>
                    <a:pt x="89458" y="0"/>
                  </a:lnTo>
                  <a:lnTo>
                    <a:pt x="82842" y="4495"/>
                  </a:lnTo>
                  <a:lnTo>
                    <a:pt x="81495" y="7912"/>
                  </a:lnTo>
                  <a:lnTo>
                    <a:pt x="81229" y="11226"/>
                  </a:lnTo>
                  <a:lnTo>
                    <a:pt x="81203" y="15278"/>
                  </a:lnTo>
                  <a:lnTo>
                    <a:pt x="82562" y="18110"/>
                  </a:lnTo>
                  <a:lnTo>
                    <a:pt x="87007" y="20548"/>
                  </a:lnTo>
                  <a:lnTo>
                    <a:pt x="89039" y="20040"/>
                  </a:lnTo>
                  <a:lnTo>
                    <a:pt x="95313" y="15938"/>
                  </a:lnTo>
                  <a:lnTo>
                    <a:pt x="97116" y="9055"/>
                  </a:lnTo>
                  <a:close/>
                </a:path>
                <a:path w="129540" h="45084">
                  <a:moveTo>
                    <a:pt x="129374" y="28968"/>
                  </a:moveTo>
                  <a:lnTo>
                    <a:pt x="126657" y="26390"/>
                  </a:lnTo>
                  <a:lnTo>
                    <a:pt x="117436" y="27597"/>
                  </a:lnTo>
                  <a:lnTo>
                    <a:pt x="112750" y="33108"/>
                  </a:lnTo>
                  <a:lnTo>
                    <a:pt x="113004" y="41986"/>
                  </a:lnTo>
                  <a:lnTo>
                    <a:pt x="115912" y="44602"/>
                  </a:lnTo>
                  <a:lnTo>
                    <a:pt x="124485" y="43688"/>
                  </a:lnTo>
                  <a:lnTo>
                    <a:pt x="129286" y="38404"/>
                  </a:lnTo>
                  <a:lnTo>
                    <a:pt x="129336" y="33096"/>
                  </a:lnTo>
                  <a:lnTo>
                    <a:pt x="129374" y="289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916E8ED-E765-4F19-6F3D-A046B394EFE7}"/>
              </a:ext>
            </a:extLst>
          </p:cNvPr>
          <p:cNvGrpSpPr/>
          <p:nvPr/>
        </p:nvGrpSpPr>
        <p:grpSpPr>
          <a:xfrm>
            <a:off x="367681" y="4787706"/>
            <a:ext cx="187426" cy="290830"/>
            <a:chOff x="660343" y="3349930"/>
            <a:chExt cx="339090" cy="290830"/>
          </a:xfrm>
        </p:grpSpPr>
        <p:sp>
          <p:nvSpPr>
            <p:cNvPr id="18" name="object 97">
              <a:extLst>
                <a:ext uri="{FF2B5EF4-FFF2-40B4-BE49-F238E27FC236}">
                  <a16:creationId xmlns:a16="http://schemas.microsoft.com/office/drawing/2014/main" id="{34A9EC90-1653-7E29-6CE7-9C9455D9F3B7}"/>
                </a:ext>
              </a:extLst>
            </p:cNvPr>
            <p:cNvSpPr/>
            <p:nvPr/>
          </p:nvSpPr>
          <p:spPr>
            <a:xfrm>
              <a:off x="660343" y="3349930"/>
              <a:ext cx="339090" cy="290830"/>
            </a:xfrm>
            <a:custGeom>
              <a:avLst/>
              <a:gdLst/>
              <a:ahLst/>
              <a:cxnLst/>
              <a:rect l="l" t="t" r="r" b="b"/>
              <a:pathLst>
                <a:path w="339090" h="290829">
                  <a:moveTo>
                    <a:pt x="76074" y="0"/>
                  </a:moveTo>
                  <a:lnTo>
                    <a:pt x="43980" y="28303"/>
                  </a:lnTo>
                  <a:lnTo>
                    <a:pt x="43891" y="31173"/>
                  </a:lnTo>
                  <a:lnTo>
                    <a:pt x="41579" y="31085"/>
                  </a:lnTo>
                  <a:lnTo>
                    <a:pt x="11455" y="56269"/>
                  </a:lnTo>
                  <a:lnTo>
                    <a:pt x="9271" y="65209"/>
                  </a:lnTo>
                  <a:lnTo>
                    <a:pt x="11988" y="73045"/>
                  </a:lnTo>
                  <a:lnTo>
                    <a:pt x="19392" y="78481"/>
                  </a:lnTo>
                  <a:lnTo>
                    <a:pt x="28846" y="82991"/>
                  </a:lnTo>
                  <a:lnTo>
                    <a:pt x="38995" y="83731"/>
                  </a:lnTo>
                  <a:lnTo>
                    <a:pt x="48725" y="80801"/>
                  </a:lnTo>
                  <a:lnTo>
                    <a:pt x="56921" y="74303"/>
                  </a:lnTo>
                  <a:lnTo>
                    <a:pt x="58508" y="72436"/>
                  </a:lnTo>
                  <a:lnTo>
                    <a:pt x="59220" y="72563"/>
                  </a:lnTo>
                  <a:lnTo>
                    <a:pt x="63893" y="77528"/>
                  </a:lnTo>
                  <a:lnTo>
                    <a:pt x="70929" y="84259"/>
                  </a:lnTo>
                  <a:lnTo>
                    <a:pt x="57726" y="89636"/>
                  </a:lnTo>
                  <a:lnTo>
                    <a:pt x="24736" y="118833"/>
                  </a:lnTo>
                  <a:lnTo>
                    <a:pt x="16801" y="151836"/>
                  </a:lnTo>
                  <a:lnTo>
                    <a:pt x="11679" y="174042"/>
                  </a:lnTo>
                  <a:lnTo>
                    <a:pt x="0" y="222435"/>
                  </a:lnTo>
                  <a:lnTo>
                    <a:pt x="114" y="226309"/>
                  </a:lnTo>
                  <a:lnTo>
                    <a:pt x="1155" y="230271"/>
                  </a:lnTo>
                  <a:lnTo>
                    <a:pt x="30689" y="262389"/>
                  </a:lnTo>
                  <a:lnTo>
                    <a:pt x="70307" y="278252"/>
                  </a:lnTo>
                  <a:lnTo>
                    <a:pt x="110447" y="286713"/>
                  </a:lnTo>
                  <a:lnTo>
                    <a:pt x="151320" y="290355"/>
                  </a:lnTo>
                  <a:lnTo>
                    <a:pt x="180268" y="290631"/>
                  </a:lnTo>
                  <a:lnTo>
                    <a:pt x="209026" y="288982"/>
                  </a:lnTo>
                  <a:lnTo>
                    <a:pt x="265836" y="278874"/>
                  </a:lnTo>
                  <a:lnTo>
                    <a:pt x="304573" y="264071"/>
                  </a:lnTo>
                  <a:lnTo>
                    <a:pt x="337070" y="232405"/>
                  </a:lnTo>
                  <a:lnTo>
                    <a:pt x="339051" y="226144"/>
                  </a:lnTo>
                  <a:lnTo>
                    <a:pt x="318327" y="137766"/>
                  </a:lnTo>
                  <a:lnTo>
                    <a:pt x="316445" y="127833"/>
                  </a:lnTo>
                  <a:lnTo>
                    <a:pt x="290017" y="94102"/>
                  </a:lnTo>
                  <a:lnTo>
                    <a:pt x="251663" y="79195"/>
                  </a:lnTo>
                  <a:lnTo>
                    <a:pt x="192494" y="70040"/>
                  </a:lnTo>
                  <a:lnTo>
                    <a:pt x="166304" y="69312"/>
                  </a:lnTo>
                  <a:lnTo>
                    <a:pt x="140132" y="70545"/>
                  </a:lnTo>
                  <a:lnTo>
                    <a:pt x="112179" y="74061"/>
                  </a:lnTo>
                  <a:lnTo>
                    <a:pt x="111163" y="73337"/>
                  </a:lnTo>
                  <a:lnTo>
                    <a:pt x="85801" y="47899"/>
                  </a:lnTo>
                  <a:lnTo>
                    <a:pt x="83705" y="46909"/>
                  </a:lnTo>
                  <a:lnTo>
                    <a:pt x="88887" y="43315"/>
                  </a:lnTo>
                  <a:lnTo>
                    <a:pt x="92430" y="39797"/>
                  </a:lnTo>
                  <a:lnTo>
                    <a:pt x="94653" y="35161"/>
                  </a:lnTo>
                  <a:lnTo>
                    <a:pt x="96982" y="28455"/>
                  </a:lnTo>
                  <a:lnTo>
                    <a:pt x="97447" y="21877"/>
                  </a:lnTo>
                  <a:lnTo>
                    <a:pt x="96006" y="15452"/>
                  </a:lnTo>
                  <a:lnTo>
                    <a:pt x="92621" y="9202"/>
                  </a:lnTo>
                  <a:lnTo>
                    <a:pt x="87865" y="4227"/>
                  </a:lnTo>
                  <a:lnTo>
                    <a:pt x="82316" y="1257"/>
                  </a:lnTo>
                  <a:lnTo>
                    <a:pt x="76074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9" name="object 98">
              <a:extLst>
                <a:ext uri="{FF2B5EF4-FFF2-40B4-BE49-F238E27FC236}">
                  <a16:creationId xmlns:a16="http://schemas.microsoft.com/office/drawing/2014/main" id="{A6012336-E6A5-8E62-B768-7532EC217E71}"/>
                </a:ext>
              </a:extLst>
            </p:cNvPr>
            <p:cNvSpPr/>
            <p:nvPr/>
          </p:nvSpPr>
          <p:spPr>
            <a:xfrm>
              <a:off x="667355" y="3427270"/>
              <a:ext cx="323850" cy="205740"/>
            </a:xfrm>
            <a:custGeom>
              <a:avLst/>
              <a:gdLst/>
              <a:ahLst/>
              <a:cxnLst/>
              <a:rect l="l" t="t" r="r" b="b"/>
              <a:pathLst>
                <a:path w="323850" h="205740">
                  <a:moveTo>
                    <a:pt x="301269" y="51498"/>
                  </a:moveTo>
                  <a:lnTo>
                    <a:pt x="269113" y="18745"/>
                  </a:lnTo>
                  <a:lnTo>
                    <a:pt x="218414" y="4406"/>
                  </a:lnTo>
                  <a:lnTo>
                    <a:pt x="155155" y="0"/>
                  </a:lnTo>
                  <a:lnTo>
                    <a:pt x="123202" y="2057"/>
                  </a:lnTo>
                  <a:lnTo>
                    <a:pt x="112331" y="3492"/>
                  </a:lnTo>
                  <a:lnTo>
                    <a:pt x="111874" y="4394"/>
                  </a:lnTo>
                  <a:lnTo>
                    <a:pt x="122085" y="14020"/>
                  </a:lnTo>
                  <a:lnTo>
                    <a:pt x="122809" y="14122"/>
                  </a:lnTo>
                  <a:lnTo>
                    <a:pt x="139992" y="12598"/>
                  </a:lnTo>
                  <a:lnTo>
                    <a:pt x="156260" y="11963"/>
                  </a:lnTo>
                  <a:lnTo>
                    <a:pt x="203809" y="14376"/>
                  </a:lnTo>
                  <a:lnTo>
                    <a:pt x="247764" y="24117"/>
                  </a:lnTo>
                  <a:lnTo>
                    <a:pt x="279234" y="51612"/>
                  </a:lnTo>
                  <a:lnTo>
                    <a:pt x="277431" y="58940"/>
                  </a:lnTo>
                  <a:lnTo>
                    <a:pt x="241947" y="81305"/>
                  </a:lnTo>
                  <a:lnTo>
                    <a:pt x="200698" y="89446"/>
                  </a:lnTo>
                  <a:lnTo>
                    <a:pt x="153466" y="91528"/>
                  </a:lnTo>
                  <a:lnTo>
                    <a:pt x="129908" y="90106"/>
                  </a:lnTo>
                  <a:lnTo>
                    <a:pt x="84302" y="81902"/>
                  </a:lnTo>
                  <a:lnTo>
                    <a:pt x="44094" y="55067"/>
                  </a:lnTo>
                  <a:lnTo>
                    <a:pt x="44170" y="47713"/>
                  </a:lnTo>
                  <a:lnTo>
                    <a:pt x="52031" y="36944"/>
                  </a:lnTo>
                  <a:lnTo>
                    <a:pt x="56235" y="33870"/>
                  </a:lnTo>
                  <a:lnTo>
                    <a:pt x="66624" y="27774"/>
                  </a:lnTo>
                  <a:lnTo>
                    <a:pt x="80086" y="22885"/>
                  </a:lnTo>
                  <a:lnTo>
                    <a:pt x="70002" y="13322"/>
                  </a:lnTo>
                  <a:lnTo>
                    <a:pt x="32029" y="33020"/>
                  </a:lnTo>
                  <a:lnTo>
                    <a:pt x="22948" y="51142"/>
                  </a:lnTo>
                  <a:lnTo>
                    <a:pt x="24168" y="58013"/>
                  </a:lnTo>
                  <a:lnTo>
                    <a:pt x="55245" y="83934"/>
                  </a:lnTo>
                  <a:lnTo>
                    <a:pt x="96837" y="96685"/>
                  </a:lnTo>
                  <a:lnTo>
                    <a:pt x="158407" y="102806"/>
                  </a:lnTo>
                  <a:lnTo>
                    <a:pt x="184594" y="102209"/>
                  </a:lnTo>
                  <a:lnTo>
                    <a:pt x="236537" y="94703"/>
                  </a:lnTo>
                  <a:lnTo>
                    <a:pt x="282003" y="77050"/>
                  </a:lnTo>
                  <a:lnTo>
                    <a:pt x="300151" y="57772"/>
                  </a:lnTo>
                  <a:lnTo>
                    <a:pt x="301269" y="51498"/>
                  </a:lnTo>
                  <a:close/>
                </a:path>
                <a:path w="323850" h="205740">
                  <a:moveTo>
                    <a:pt x="323761" y="147345"/>
                  </a:moveTo>
                  <a:lnTo>
                    <a:pt x="304749" y="66484"/>
                  </a:lnTo>
                  <a:lnTo>
                    <a:pt x="299567" y="72923"/>
                  </a:lnTo>
                  <a:lnTo>
                    <a:pt x="293751" y="78346"/>
                  </a:lnTo>
                  <a:lnTo>
                    <a:pt x="255676" y="97472"/>
                  </a:lnTo>
                  <a:lnTo>
                    <a:pt x="201282" y="108661"/>
                  </a:lnTo>
                  <a:lnTo>
                    <a:pt x="156679" y="110680"/>
                  </a:lnTo>
                  <a:lnTo>
                    <a:pt x="130759" y="109486"/>
                  </a:lnTo>
                  <a:lnTo>
                    <a:pt x="79552" y="100634"/>
                  </a:lnTo>
                  <a:lnTo>
                    <a:pt x="32105" y="79565"/>
                  </a:lnTo>
                  <a:lnTo>
                    <a:pt x="19443" y="66840"/>
                  </a:lnTo>
                  <a:lnTo>
                    <a:pt x="10579" y="104660"/>
                  </a:lnTo>
                  <a:lnTo>
                    <a:pt x="0" y="148577"/>
                  </a:lnTo>
                  <a:lnTo>
                    <a:pt x="2184" y="155219"/>
                  </a:lnTo>
                  <a:lnTo>
                    <a:pt x="11569" y="167563"/>
                  </a:lnTo>
                  <a:lnTo>
                    <a:pt x="55651" y="190347"/>
                  </a:lnTo>
                  <a:lnTo>
                    <a:pt x="105575" y="201701"/>
                  </a:lnTo>
                  <a:lnTo>
                    <a:pt x="144983" y="205168"/>
                  </a:lnTo>
                  <a:lnTo>
                    <a:pt x="174015" y="205409"/>
                  </a:lnTo>
                  <a:lnTo>
                    <a:pt x="202831" y="203657"/>
                  </a:lnTo>
                  <a:lnTo>
                    <a:pt x="259689" y="193040"/>
                  </a:lnTo>
                  <a:lnTo>
                    <a:pt x="295732" y="178701"/>
                  </a:lnTo>
                  <a:lnTo>
                    <a:pt x="322834" y="151523"/>
                  </a:lnTo>
                  <a:lnTo>
                    <a:pt x="323761" y="147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pic>
          <p:nvPicPr>
            <p:cNvPr id="20" name="object 99">
              <a:extLst>
                <a:ext uri="{FF2B5EF4-FFF2-40B4-BE49-F238E27FC236}">
                  <a16:creationId xmlns:a16="http://schemas.microsoft.com/office/drawing/2014/main" id="{AD64792F-5E59-D2F5-55BA-376EB5889BA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819" y="3357748"/>
              <a:ext cx="261752" cy="153293"/>
            </a:xfrm>
            <a:prstGeom prst="rect">
              <a:avLst/>
            </a:prstGeom>
          </p:spPr>
        </p:pic>
      </p:grpSp>
      <p:sp>
        <p:nvSpPr>
          <p:cNvPr id="21" name="object 7">
            <a:extLst>
              <a:ext uri="{FF2B5EF4-FFF2-40B4-BE49-F238E27FC236}">
                <a16:creationId xmlns:a16="http://schemas.microsoft.com/office/drawing/2014/main" id="{77FA1CC3-E0A2-F660-1DB8-7953DE80DDC0}"/>
              </a:ext>
            </a:extLst>
          </p:cNvPr>
          <p:cNvSpPr txBox="1"/>
          <p:nvPr/>
        </p:nvSpPr>
        <p:spPr>
          <a:xfrm>
            <a:off x="303915" y="2084192"/>
            <a:ext cx="6173736" cy="21737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042669" indent="-285750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" panose="020B0604020202020204" pitchFamily="34" charset="0"/>
              <a:buChar char="•"/>
            </a:pPr>
            <a:r>
              <a:rPr lang="es-419" sz="1150" dirty="0">
                <a:solidFill>
                  <a:srgbClr val="231F20"/>
                </a:solidFill>
                <a:latin typeface="Arial MT"/>
              </a:rPr>
              <a:t>Segundo a pesquisa sobre o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comportamento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dos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frequentadores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de shopping centers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realizada pela </a:t>
            </a:r>
            <a:r>
              <a:rPr lang="es-419" sz="1150" dirty="0" err="1">
                <a:solidFill>
                  <a:srgbClr val="231F20"/>
                </a:solidFill>
                <a:latin typeface="Arial MT"/>
              </a:rPr>
              <a:t>Abrasce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em 2023, 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73% dos visitantes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possuem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pets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em casa. </a:t>
            </a:r>
            <a:r>
              <a:rPr lang="es-419" sz="1150" dirty="0" err="1">
                <a:solidFill>
                  <a:srgbClr val="231F20"/>
                </a:solidFill>
                <a:latin typeface="Arial MT"/>
              </a:rPr>
              <a:t>Desse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total, 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30% das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pessoas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costumam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levá-los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aos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shoppings e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53% dos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frequentadores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possuem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esse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hábito 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entre o 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público de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maior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renda. </a:t>
            </a:r>
          </a:p>
          <a:p>
            <a:pPr marL="298450" marR="1042669" indent="-285750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" panose="020B0604020202020204" pitchFamily="34" charset="0"/>
              <a:buChar char="•"/>
            </a:pPr>
            <a:endParaRPr lang="es-419" sz="1150" b="1" dirty="0">
              <a:solidFill>
                <a:srgbClr val="231F20"/>
              </a:solidFill>
              <a:latin typeface="Arial MT"/>
            </a:endParaRPr>
          </a:p>
          <a:p>
            <a:pPr marL="298450" marR="1042669" indent="-285750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" panose="020B0604020202020204" pitchFamily="34" charset="0"/>
              <a:buChar char="•"/>
            </a:pPr>
            <a:r>
              <a:rPr lang="es-419" sz="1150" dirty="0">
                <a:solidFill>
                  <a:srgbClr val="231F20"/>
                </a:solidFill>
                <a:latin typeface="Arial MT"/>
              </a:rPr>
              <a:t>A </a:t>
            </a:r>
            <a:r>
              <a:rPr lang="es-419" sz="1150" dirty="0" err="1">
                <a:solidFill>
                  <a:srgbClr val="231F20"/>
                </a:solidFill>
                <a:latin typeface="Arial MT"/>
              </a:rPr>
              <a:t>Abrasce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dirty="0" err="1">
                <a:solidFill>
                  <a:srgbClr val="231F20"/>
                </a:solidFill>
                <a:latin typeface="Arial MT"/>
              </a:rPr>
              <a:t>lançou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o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Boletim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Tendências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e Oportunidades – Universo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em 2022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, no </a:t>
            </a:r>
            <a:r>
              <a:rPr lang="es-419" sz="1150" dirty="0" err="1">
                <a:solidFill>
                  <a:srgbClr val="231F20"/>
                </a:solidFill>
                <a:latin typeface="Arial MT"/>
              </a:rPr>
              <a:t>qual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dirty="0" err="1">
                <a:solidFill>
                  <a:srgbClr val="231F20"/>
                </a:solidFill>
                <a:latin typeface="Arial MT"/>
              </a:rPr>
              <a:t>mapeou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as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principais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práticas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adotadas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em shopping centers no Brasil.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spc="8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lang="es-419" sz="115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spc="-25" dirty="0">
                <a:solidFill>
                  <a:srgbClr val="231F20"/>
                </a:solidFill>
                <a:latin typeface="Tahoma"/>
                <a:cs typeface="Tahoma"/>
              </a:rPr>
              <a:t>seguir,</a:t>
            </a:r>
            <a:r>
              <a:rPr lang="es-419" sz="115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Tahoma"/>
                <a:cs typeface="Tahoma"/>
              </a:rPr>
              <a:t>os</a:t>
            </a:r>
            <a:r>
              <a:rPr lang="es-419" sz="115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spc="-10" dirty="0" err="1">
                <a:solidFill>
                  <a:srgbClr val="231F20"/>
                </a:solidFill>
                <a:latin typeface="Tahoma"/>
                <a:cs typeface="Tahoma"/>
              </a:rPr>
              <a:t>itens</a:t>
            </a:r>
            <a:r>
              <a:rPr lang="es-419" sz="115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dirty="0">
                <a:solidFill>
                  <a:srgbClr val="231F20"/>
                </a:solidFill>
                <a:latin typeface="Tahoma"/>
                <a:cs typeface="Tahoma"/>
              </a:rPr>
              <a:t>pesquisados</a:t>
            </a:r>
            <a:r>
              <a:rPr lang="es-419" sz="115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dirty="0" err="1">
                <a:solidFill>
                  <a:srgbClr val="231F20"/>
                </a:solidFill>
                <a:latin typeface="Tahoma"/>
                <a:cs typeface="Tahoma"/>
              </a:rPr>
              <a:t>foram</a:t>
            </a:r>
            <a:r>
              <a:rPr lang="es-419" sz="1150" dirty="0">
                <a:solidFill>
                  <a:srgbClr val="231F20"/>
                </a:solidFill>
                <a:latin typeface="Tahoma"/>
                <a:cs typeface="Tahoma"/>
              </a:rPr>
              <a:t> divididos </a:t>
            </a:r>
            <a:r>
              <a:rPr lang="es-419" sz="1150" dirty="0" err="1">
                <a:solidFill>
                  <a:srgbClr val="231F20"/>
                </a:solidFill>
                <a:latin typeface="Tahoma"/>
                <a:cs typeface="Tahoma"/>
              </a:rPr>
              <a:t>nas</a:t>
            </a:r>
            <a:r>
              <a:rPr lang="es-419" sz="115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150" dirty="0" err="1">
                <a:solidFill>
                  <a:srgbClr val="231F20"/>
                </a:solidFill>
                <a:latin typeface="Tahoma"/>
                <a:cs typeface="Tahoma"/>
              </a:rPr>
              <a:t>categorias</a:t>
            </a:r>
            <a:r>
              <a:rPr lang="es-419" sz="1150" spc="-10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endParaRPr lang="es-419" sz="1150" dirty="0">
              <a:latin typeface="Tahoma"/>
              <a:cs typeface="Tahoma"/>
            </a:endParaRPr>
          </a:p>
        </p:txBody>
      </p:sp>
      <p:pic>
        <p:nvPicPr>
          <p:cNvPr id="28" name="Imagem 27" descr="Logotipo&#10;&#10;Descrição gerada automaticamente">
            <a:extLst>
              <a:ext uri="{FF2B5EF4-FFF2-40B4-BE49-F238E27FC236}">
                <a16:creationId xmlns:a16="http://schemas.microsoft.com/office/drawing/2014/main" id="{258DDED7-C439-C6F4-24E3-C4DF6BB5F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FFCF948-BA08-411F-3323-A76332E3A6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69" y="1250884"/>
            <a:ext cx="410258" cy="287181"/>
          </a:xfrm>
          <a:prstGeom prst="rect">
            <a:avLst/>
          </a:prstGeom>
        </p:spPr>
      </p:pic>
      <p:sp>
        <p:nvSpPr>
          <p:cNvPr id="45" name="object 18">
            <a:extLst>
              <a:ext uri="{FF2B5EF4-FFF2-40B4-BE49-F238E27FC236}">
                <a16:creationId xmlns:a16="http://schemas.microsoft.com/office/drawing/2014/main" id="{30ACD2C1-5F63-EE45-E311-C228118912C1}"/>
              </a:ext>
            </a:extLst>
          </p:cNvPr>
          <p:cNvSpPr/>
          <p:nvPr/>
        </p:nvSpPr>
        <p:spPr>
          <a:xfrm>
            <a:off x="6482562" y="1691848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46" name="object 17">
            <a:extLst>
              <a:ext uri="{FF2B5EF4-FFF2-40B4-BE49-F238E27FC236}">
                <a16:creationId xmlns:a16="http://schemas.microsoft.com/office/drawing/2014/main" id="{3DA91EEC-FEA7-DC47-2D5E-FF000EC4ED82}"/>
              </a:ext>
            </a:extLst>
          </p:cNvPr>
          <p:cNvSpPr txBox="1">
            <a:spLocks/>
          </p:cNvSpPr>
          <p:nvPr/>
        </p:nvSpPr>
        <p:spPr>
          <a:xfrm>
            <a:off x="6482562" y="779479"/>
            <a:ext cx="5664061" cy="79508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PRÁCTICAS PET-FRIENDLY 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CENTROS COMERCIALES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object 85">
            <a:extLst>
              <a:ext uri="{FF2B5EF4-FFF2-40B4-BE49-F238E27FC236}">
                <a16:creationId xmlns:a16="http://schemas.microsoft.com/office/drawing/2014/main" id="{E183D6F2-59D2-4FAB-E7A5-CC8966ABA48A}"/>
              </a:ext>
            </a:extLst>
          </p:cNvPr>
          <p:cNvSpPr txBox="1"/>
          <p:nvPr/>
        </p:nvSpPr>
        <p:spPr>
          <a:xfrm>
            <a:off x="6238502" y="4412986"/>
            <a:ext cx="5922433" cy="20815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>
              <a:lnSpc>
                <a:spcPct val="200000"/>
              </a:lnSpc>
            </a:pPr>
            <a:r>
              <a:rPr lang="es-419" sz="1150" b="1" dirty="0">
                <a:solidFill>
                  <a:srgbClr val="00669B"/>
                </a:solidFill>
                <a:latin typeface="Arial MT"/>
              </a:rPr>
              <a:t>Tiendas y servicios: </a:t>
            </a:r>
            <a:r>
              <a:rPr lang="es-419" sz="1150" spc="-10" dirty="0">
                <a:solidFill>
                  <a:srgbClr val="231F20"/>
                </a:solidFill>
                <a:latin typeface="Arial MT"/>
                <a:cs typeface="Arial MT"/>
              </a:rPr>
              <a:t>Tiendas de mascotas, baño y peluquería y clínica veterinaria</a:t>
            </a:r>
            <a:endParaRPr lang="es-419" sz="1150" dirty="0">
              <a:latin typeface="Arial MT"/>
              <a:cs typeface="Arial MT"/>
            </a:endParaRPr>
          </a:p>
          <a:p>
            <a:pPr marL="425450" marR="275590">
              <a:lnSpc>
                <a:spcPct val="200000"/>
              </a:lnSpc>
            </a:pPr>
            <a:r>
              <a:rPr lang="es-419" sz="1150" b="1" dirty="0">
                <a:solidFill>
                  <a:srgbClr val="00669B"/>
                </a:solidFill>
                <a:latin typeface="Arial MT"/>
              </a:rPr>
              <a:t>Servicios: </a:t>
            </a:r>
            <a:r>
              <a:rPr lang="es-419" sz="1150" spc="-20" dirty="0">
                <a:solidFill>
                  <a:srgbClr val="231F20"/>
                </a:solidFill>
                <a:latin typeface="Arial MT"/>
                <a:cs typeface="Arial MT"/>
              </a:rPr>
              <a:t>Disponibilidad de kit de higiene, coche para mascotas, bebederos, patio de comidas </a:t>
            </a:r>
            <a:r>
              <a:rPr lang="es-419" sz="1150" i="1" spc="-20" dirty="0" err="1">
                <a:solidFill>
                  <a:srgbClr val="231F20"/>
                </a:solidFill>
                <a:latin typeface="Arial MT"/>
                <a:cs typeface="Arial MT"/>
              </a:rPr>
              <a:t>pet-friendly</a:t>
            </a:r>
            <a:r>
              <a:rPr lang="es-419" sz="1150" i="1" spc="-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150" spc="-20" dirty="0">
                <a:solidFill>
                  <a:srgbClr val="231F20"/>
                </a:solidFill>
                <a:latin typeface="Arial MT"/>
                <a:cs typeface="Arial MT"/>
              </a:rPr>
              <a:t>y plazas de aparcamiento para personas con mascotas</a:t>
            </a:r>
            <a:endParaRPr lang="es-419" sz="1150" dirty="0">
              <a:latin typeface="Arial MT"/>
              <a:cs typeface="Arial MT"/>
            </a:endParaRPr>
          </a:p>
          <a:p>
            <a:pPr marL="425450" marR="564515">
              <a:lnSpc>
                <a:spcPct val="200000"/>
              </a:lnSpc>
            </a:pPr>
            <a:r>
              <a:rPr lang="es-419" sz="1150" b="1" dirty="0">
                <a:solidFill>
                  <a:srgbClr val="00669B"/>
                </a:solidFill>
                <a:latin typeface="Arial MT"/>
              </a:rPr>
              <a:t>Entretenimiento: </a:t>
            </a:r>
            <a:r>
              <a:rPr lang="es-419" sz="1150" spc="-20" dirty="0">
                <a:solidFill>
                  <a:srgbClr val="231F20"/>
                </a:solidFill>
                <a:latin typeface="Arial MT"/>
                <a:cs typeface="Arial MT"/>
              </a:rPr>
              <a:t>Disponibilidad de espacio para mascotas y sesión de cine para mascotas</a:t>
            </a:r>
            <a:endParaRPr lang="es-419" sz="1150" dirty="0">
              <a:latin typeface="Arial MT"/>
              <a:cs typeface="Arial MT"/>
            </a:endParaRPr>
          </a:p>
          <a:p>
            <a:pPr marL="425450" marR="149860">
              <a:lnSpc>
                <a:spcPct val="200000"/>
              </a:lnSpc>
            </a:pPr>
            <a:r>
              <a:rPr lang="es-419" sz="1150" b="1" dirty="0">
                <a:solidFill>
                  <a:srgbClr val="00669B"/>
                </a:solidFill>
                <a:latin typeface="Arial MT"/>
              </a:rPr>
              <a:t>Eventos: </a:t>
            </a:r>
            <a:r>
              <a:rPr lang="es-419" sz="1150" spc="-20" dirty="0">
                <a:solidFill>
                  <a:srgbClr val="231F20"/>
                </a:solidFill>
                <a:latin typeface="Arial MT"/>
              </a:rPr>
              <a:t>Feria de adopciones, </a:t>
            </a:r>
            <a:r>
              <a:rPr lang="es-419" sz="1150" i="1" spc="-20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150" i="1" spc="-2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i="1" spc="-20" dirty="0" err="1">
                <a:solidFill>
                  <a:srgbClr val="231F20"/>
                </a:solidFill>
                <a:latin typeface="Arial MT"/>
              </a:rPr>
              <a:t>day</a:t>
            </a:r>
            <a:r>
              <a:rPr lang="es-419" sz="1150" i="1" spc="-2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spc="-20" dirty="0">
                <a:solidFill>
                  <a:srgbClr val="231F20"/>
                </a:solidFill>
                <a:latin typeface="Arial MT"/>
              </a:rPr>
              <a:t>y trono </a:t>
            </a:r>
            <a:r>
              <a:rPr lang="es-419" sz="1150" spc="-20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150" spc="-20" dirty="0">
                <a:solidFill>
                  <a:srgbClr val="231F20"/>
                </a:solidFill>
                <a:latin typeface="Arial MT"/>
              </a:rPr>
              <a:t> (Navidad)</a:t>
            </a:r>
          </a:p>
        </p:txBody>
      </p:sp>
      <p:sp>
        <p:nvSpPr>
          <p:cNvPr id="48" name="object 87">
            <a:extLst>
              <a:ext uri="{FF2B5EF4-FFF2-40B4-BE49-F238E27FC236}">
                <a16:creationId xmlns:a16="http://schemas.microsoft.com/office/drawing/2014/main" id="{206DA631-FB9D-348E-5CE8-DFD8F9008026}"/>
              </a:ext>
            </a:extLst>
          </p:cNvPr>
          <p:cNvSpPr/>
          <p:nvPr/>
        </p:nvSpPr>
        <p:spPr>
          <a:xfrm>
            <a:off x="6243546" y="4413329"/>
            <a:ext cx="269875" cy="270510"/>
          </a:xfrm>
          <a:custGeom>
            <a:avLst/>
            <a:gdLst/>
            <a:ahLst/>
            <a:cxnLst/>
            <a:rect l="l" t="t" r="r" b="b"/>
            <a:pathLst>
              <a:path w="269875" h="270510">
                <a:moveTo>
                  <a:pt x="179476" y="0"/>
                </a:moveTo>
                <a:lnTo>
                  <a:pt x="90678" y="0"/>
                </a:lnTo>
                <a:lnTo>
                  <a:pt x="81965" y="1416"/>
                </a:lnTo>
                <a:lnTo>
                  <a:pt x="75450" y="5511"/>
                </a:lnTo>
                <a:lnTo>
                  <a:pt x="71364" y="12055"/>
                </a:lnTo>
                <a:lnTo>
                  <a:pt x="69938" y="20815"/>
                </a:lnTo>
                <a:lnTo>
                  <a:pt x="70027" y="52095"/>
                </a:lnTo>
                <a:lnTo>
                  <a:pt x="69621" y="52908"/>
                </a:lnTo>
                <a:lnTo>
                  <a:pt x="28803" y="52832"/>
                </a:lnTo>
                <a:lnTo>
                  <a:pt x="8458" y="77825"/>
                </a:lnTo>
                <a:lnTo>
                  <a:pt x="9245" y="86017"/>
                </a:lnTo>
                <a:lnTo>
                  <a:pt x="9093" y="98399"/>
                </a:lnTo>
                <a:lnTo>
                  <a:pt x="977" y="98450"/>
                </a:lnTo>
                <a:lnTo>
                  <a:pt x="0" y="99428"/>
                </a:lnTo>
                <a:lnTo>
                  <a:pt x="0" y="151307"/>
                </a:lnTo>
                <a:lnTo>
                  <a:pt x="10934" y="151028"/>
                </a:lnTo>
                <a:lnTo>
                  <a:pt x="11290" y="151968"/>
                </a:lnTo>
                <a:lnTo>
                  <a:pt x="11239" y="264287"/>
                </a:lnTo>
                <a:lnTo>
                  <a:pt x="16649" y="269748"/>
                </a:lnTo>
                <a:lnTo>
                  <a:pt x="134937" y="269748"/>
                </a:lnTo>
                <a:lnTo>
                  <a:pt x="252514" y="269989"/>
                </a:lnTo>
                <a:lnTo>
                  <a:pt x="258737" y="263220"/>
                </a:lnTo>
                <a:lnTo>
                  <a:pt x="258458" y="229565"/>
                </a:lnTo>
                <a:lnTo>
                  <a:pt x="258508" y="155905"/>
                </a:lnTo>
                <a:lnTo>
                  <a:pt x="257784" y="152984"/>
                </a:lnTo>
                <a:lnTo>
                  <a:pt x="260083" y="150202"/>
                </a:lnTo>
                <a:lnTo>
                  <a:pt x="263105" y="151269"/>
                </a:lnTo>
                <a:lnTo>
                  <a:pt x="268605" y="151079"/>
                </a:lnTo>
                <a:lnTo>
                  <a:pt x="269722" y="150063"/>
                </a:lnTo>
                <a:lnTo>
                  <a:pt x="269722" y="99644"/>
                </a:lnTo>
                <a:lnTo>
                  <a:pt x="268554" y="98513"/>
                </a:lnTo>
                <a:lnTo>
                  <a:pt x="263804" y="98310"/>
                </a:lnTo>
                <a:lnTo>
                  <a:pt x="260908" y="98767"/>
                </a:lnTo>
                <a:lnTo>
                  <a:pt x="260553" y="97840"/>
                </a:lnTo>
                <a:lnTo>
                  <a:pt x="254798" y="58586"/>
                </a:lnTo>
                <a:lnTo>
                  <a:pt x="239941" y="52806"/>
                </a:lnTo>
                <a:lnTo>
                  <a:pt x="200139" y="52882"/>
                </a:lnTo>
                <a:lnTo>
                  <a:pt x="199694" y="52146"/>
                </a:lnTo>
                <a:lnTo>
                  <a:pt x="199771" y="20116"/>
                </a:lnTo>
                <a:lnTo>
                  <a:pt x="198300" y="11803"/>
                </a:lnTo>
                <a:lnTo>
                  <a:pt x="194205" y="5462"/>
                </a:lnTo>
                <a:lnTo>
                  <a:pt x="187819" y="1419"/>
                </a:lnTo>
                <a:lnTo>
                  <a:pt x="179476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49" name="object 88">
            <a:extLst>
              <a:ext uri="{FF2B5EF4-FFF2-40B4-BE49-F238E27FC236}">
                <a16:creationId xmlns:a16="http://schemas.microsoft.com/office/drawing/2014/main" id="{DB8A48C1-75C4-24BD-61BE-DA6B51A2C64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0208" y="4540089"/>
            <a:ext cx="256402" cy="136244"/>
          </a:xfrm>
          <a:prstGeom prst="rect">
            <a:avLst/>
          </a:prstGeom>
        </p:spPr>
      </p:pic>
      <p:sp>
        <p:nvSpPr>
          <p:cNvPr id="50" name="object 89">
            <a:extLst>
              <a:ext uri="{FF2B5EF4-FFF2-40B4-BE49-F238E27FC236}">
                <a16:creationId xmlns:a16="http://schemas.microsoft.com/office/drawing/2014/main" id="{F44F846D-9493-EA75-1818-EEB0F9469E46}"/>
              </a:ext>
            </a:extLst>
          </p:cNvPr>
          <p:cNvSpPr/>
          <p:nvPr/>
        </p:nvSpPr>
        <p:spPr>
          <a:xfrm>
            <a:off x="6250200" y="4518499"/>
            <a:ext cx="256540" cy="21590"/>
          </a:xfrm>
          <a:custGeom>
            <a:avLst/>
            <a:gdLst/>
            <a:ahLst/>
            <a:cxnLst/>
            <a:rect l="l" t="t" r="r" b="b"/>
            <a:pathLst>
              <a:path w="256540" h="21589">
                <a:moveTo>
                  <a:pt x="0" y="21590"/>
                </a:moveTo>
                <a:lnTo>
                  <a:pt x="256421" y="21590"/>
                </a:lnTo>
                <a:lnTo>
                  <a:pt x="256421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51" name="object 90">
            <a:extLst>
              <a:ext uri="{FF2B5EF4-FFF2-40B4-BE49-F238E27FC236}">
                <a16:creationId xmlns:a16="http://schemas.microsoft.com/office/drawing/2014/main" id="{FB2A03B1-D211-5437-C9E1-E33C6467B10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9256" y="4420077"/>
            <a:ext cx="238290" cy="91739"/>
          </a:xfrm>
          <a:prstGeom prst="rect">
            <a:avLst/>
          </a:prstGeom>
        </p:spPr>
      </p:pic>
      <p:pic>
        <p:nvPicPr>
          <p:cNvPr id="52" name="object 91">
            <a:extLst>
              <a:ext uri="{FF2B5EF4-FFF2-40B4-BE49-F238E27FC236}">
                <a16:creationId xmlns:a16="http://schemas.microsoft.com/office/drawing/2014/main" id="{7FFDD0C1-C7D4-D20F-64BC-D2F4878136B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3952" y="4546971"/>
            <a:ext cx="82670" cy="116923"/>
          </a:xfrm>
          <a:prstGeom prst="rect">
            <a:avLst/>
          </a:prstGeom>
        </p:spPr>
      </p:pic>
      <p:grpSp>
        <p:nvGrpSpPr>
          <p:cNvPr id="53" name="Agrupar 52">
            <a:extLst>
              <a:ext uri="{FF2B5EF4-FFF2-40B4-BE49-F238E27FC236}">
                <a16:creationId xmlns:a16="http://schemas.microsoft.com/office/drawing/2014/main" id="{FA6426FF-B9D0-D86E-A9DB-84DAFDF1A7EF}"/>
              </a:ext>
            </a:extLst>
          </p:cNvPr>
          <p:cNvGrpSpPr/>
          <p:nvPr/>
        </p:nvGrpSpPr>
        <p:grpSpPr>
          <a:xfrm>
            <a:off x="6246556" y="6182801"/>
            <a:ext cx="303530" cy="303530"/>
            <a:chOff x="677899" y="4771837"/>
            <a:chExt cx="303530" cy="303530"/>
          </a:xfrm>
        </p:grpSpPr>
        <p:sp>
          <p:nvSpPr>
            <p:cNvPr id="54" name="object 92">
              <a:extLst>
                <a:ext uri="{FF2B5EF4-FFF2-40B4-BE49-F238E27FC236}">
                  <a16:creationId xmlns:a16="http://schemas.microsoft.com/office/drawing/2014/main" id="{B6130627-6F81-9068-1B21-BCCEFA78603A}"/>
                </a:ext>
              </a:extLst>
            </p:cNvPr>
            <p:cNvSpPr/>
            <p:nvPr/>
          </p:nvSpPr>
          <p:spPr>
            <a:xfrm>
              <a:off x="677899" y="4771837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204450" y="270090"/>
                  </a:moveTo>
                  <a:lnTo>
                    <a:pt x="132626" y="270090"/>
                  </a:lnTo>
                  <a:lnTo>
                    <a:pt x="133210" y="270751"/>
                  </a:lnTo>
                  <a:lnTo>
                    <a:pt x="137502" y="279479"/>
                  </a:lnTo>
                  <a:lnTo>
                    <a:pt x="148252" y="300977"/>
                  </a:lnTo>
                  <a:lnTo>
                    <a:pt x="149009" y="302831"/>
                  </a:lnTo>
                  <a:lnTo>
                    <a:pt x="154089" y="302996"/>
                  </a:lnTo>
                  <a:lnTo>
                    <a:pt x="154978" y="300901"/>
                  </a:lnTo>
                  <a:lnTo>
                    <a:pt x="170205" y="270459"/>
                  </a:lnTo>
                  <a:lnTo>
                    <a:pt x="204395" y="270459"/>
                  </a:lnTo>
                  <a:lnTo>
                    <a:pt x="204450" y="270090"/>
                  </a:lnTo>
                  <a:close/>
                </a:path>
                <a:path w="303530" h="303529">
                  <a:moveTo>
                    <a:pt x="206068" y="258622"/>
                  </a:moveTo>
                  <a:lnTo>
                    <a:pt x="97129" y="258622"/>
                  </a:lnTo>
                  <a:lnTo>
                    <a:pt x="99647" y="276024"/>
                  </a:lnTo>
                  <a:lnTo>
                    <a:pt x="102539" y="294716"/>
                  </a:lnTo>
                  <a:lnTo>
                    <a:pt x="106781" y="296138"/>
                  </a:lnTo>
                  <a:lnTo>
                    <a:pt x="108216" y="295008"/>
                  </a:lnTo>
                  <a:lnTo>
                    <a:pt x="125399" y="277598"/>
                  </a:lnTo>
                  <a:lnTo>
                    <a:pt x="132626" y="270090"/>
                  </a:lnTo>
                  <a:lnTo>
                    <a:pt x="204450" y="270090"/>
                  </a:lnTo>
                  <a:lnTo>
                    <a:pt x="204742" y="268144"/>
                  </a:lnTo>
                  <a:lnTo>
                    <a:pt x="206068" y="258622"/>
                  </a:lnTo>
                  <a:close/>
                </a:path>
                <a:path w="303530" h="303529">
                  <a:moveTo>
                    <a:pt x="204395" y="270459"/>
                  </a:moveTo>
                  <a:lnTo>
                    <a:pt x="170205" y="270459"/>
                  </a:lnTo>
                  <a:lnTo>
                    <a:pt x="171577" y="270878"/>
                  </a:lnTo>
                  <a:lnTo>
                    <a:pt x="172186" y="271932"/>
                  </a:lnTo>
                  <a:lnTo>
                    <a:pt x="195249" y="295262"/>
                  </a:lnTo>
                  <a:lnTo>
                    <a:pt x="196532" y="295960"/>
                  </a:lnTo>
                  <a:lnTo>
                    <a:pt x="200037" y="295008"/>
                  </a:lnTo>
                  <a:lnTo>
                    <a:pt x="200799" y="293763"/>
                  </a:lnTo>
                  <a:lnTo>
                    <a:pt x="201117" y="291325"/>
                  </a:lnTo>
                  <a:lnTo>
                    <a:pt x="201320" y="290614"/>
                  </a:lnTo>
                  <a:lnTo>
                    <a:pt x="204395" y="270459"/>
                  </a:lnTo>
                  <a:close/>
                </a:path>
                <a:path w="303530" h="303529">
                  <a:moveTo>
                    <a:pt x="237223" y="236359"/>
                  </a:moveTo>
                  <a:lnTo>
                    <a:pt x="66001" y="236359"/>
                  </a:lnTo>
                  <a:lnTo>
                    <a:pt x="66655" y="236791"/>
                  </a:lnTo>
                  <a:lnTo>
                    <a:pt x="66621" y="237108"/>
                  </a:lnTo>
                  <a:lnTo>
                    <a:pt x="64903" y="246860"/>
                  </a:lnTo>
                  <a:lnTo>
                    <a:pt x="60917" y="270878"/>
                  </a:lnTo>
                  <a:lnTo>
                    <a:pt x="60709" y="271932"/>
                  </a:lnTo>
                  <a:lnTo>
                    <a:pt x="60713" y="272618"/>
                  </a:lnTo>
                  <a:lnTo>
                    <a:pt x="64401" y="275310"/>
                  </a:lnTo>
                  <a:lnTo>
                    <a:pt x="66179" y="274446"/>
                  </a:lnTo>
                  <a:lnTo>
                    <a:pt x="96583" y="258622"/>
                  </a:lnTo>
                  <a:lnTo>
                    <a:pt x="206070" y="258610"/>
                  </a:lnTo>
                  <a:lnTo>
                    <a:pt x="240230" y="258610"/>
                  </a:lnTo>
                  <a:lnTo>
                    <a:pt x="238276" y="246789"/>
                  </a:lnTo>
                  <a:lnTo>
                    <a:pt x="236512" y="236791"/>
                  </a:lnTo>
                  <a:lnTo>
                    <a:pt x="237223" y="236359"/>
                  </a:lnTo>
                  <a:close/>
                </a:path>
                <a:path w="303530" h="303529">
                  <a:moveTo>
                    <a:pt x="240230" y="258610"/>
                  </a:moveTo>
                  <a:lnTo>
                    <a:pt x="206070" y="258610"/>
                  </a:lnTo>
                  <a:lnTo>
                    <a:pt x="206629" y="258622"/>
                  </a:lnTo>
                  <a:lnTo>
                    <a:pt x="237197" y="274561"/>
                  </a:lnTo>
                  <a:lnTo>
                    <a:pt x="238925" y="275234"/>
                  </a:lnTo>
                  <a:lnTo>
                    <a:pt x="242455" y="272618"/>
                  </a:lnTo>
                  <a:lnTo>
                    <a:pt x="242252" y="270840"/>
                  </a:lnTo>
                  <a:lnTo>
                    <a:pt x="240230" y="258610"/>
                  </a:lnTo>
                  <a:close/>
                </a:path>
                <a:path w="303530" h="303529">
                  <a:moveTo>
                    <a:pt x="30480" y="60388"/>
                  </a:moveTo>
                  <a:lnTo>
                    <a:pt x="27660" y="64173"/>
                  </a:lnTo>
                  <a:lnTo>
                    <a:pt x="28840" y="66535"/>
                  </a:lnTo>
                  <a:lnTo>
                    <a:pt x="39935" y="87907"/>
                  </a:lnTo>
                  <a:lnTo>
                    <a:pt x="44323" y="96291"/>
                  </a:lnTo>
                  <a:lnTo>
                    <a:pt x="44450" y="96913"/>
                  </a:lnTo>
                  <a:lnTo>
                    <a:pt x="34621" y="98279"/>
                  </a:lnTo>
                  <a:lnTo>
                    <a:pt x="10223" y="102006"/>
                  </a:lnTo>
                  <a:lnTo>
                    <a:pt x="8166" y="102222"/>
                  </a:lnTo>
                  <a:lnTo>
                    <a:pt x="6870" y="106933"/>
                  </a:lnTo>
                  <a:lnTo>
                    <a:pt x="8216" y="108216"/>
                  </a:lnTo>
                  <a:lnTo>
                    <a:pt x="25745" y="125547"/>
                  </a:lnTo>
                  <a:lnTo>
                    <a:pt x="32740" y="132359"/>
                  </a:lnTo>
                  <a:lnTo>
                    <a:pt x="32537" y="132854"/>
                  </a:lnTo>
                  <a:lnTo>
                    <a:pt x="2019" y="148043"/>
                  </a:lnTo>
                  <a:lnTo>
                    <a:pt x="0" y="148882"/>
                  </a:lnTo>
                  <a:lnTo>
                    <a:pt x="152" y="153974"/>
                  </a:lnTo>
                  <a:lnTo>
                    <a:pt x="2095" y="154762"/>
                  </a:lnTo>
                  <a:lnTo>
                    <a:pt x="32562" y="170002"/>
                  </a:lnTo>
                  <a:lnTo>
                    <a:pt x="31838" y="171665"/>
                  </a:lnTo>
                  <a:lnTo>
                    <a:pt x="30467" y="172542"/>
                  </a:lnTo>
                  <a:lnTo>
                    <a:pt x="8089" y="194678"/>
                  </a:lnTo>
                  <a:lnTo>
                    <a:pt x="6921" y="195948"/>
                  </a:lnTo>
                  <a:lnTo>
                    <a:pt x="8077" y="200317"/>
                  </a:lnTo>
                  <a:lnTo>
                    <a:pt x="9905" y="200685"/>
                  </a:lnTo>
                  <a:lnTo>
                    <a:pt x="11823" y="201002"/>
                  </a:lnTo>
                  <a:lnTo>
                    <a:pt x="44411" y="205930"/>
                  </a:lnTo>
                  <a:lnTo>
                    <a:pt x="43827" y="207175"/>
                  </a:lnTo>
                  <a:lnTo>
                    <a:pt x="43370" y="208216"/>
                  </a:lnTo>
                  <a:lnTo>
                    <a:pt x="28447" y="236931"/>
                  </a:lnTo>
                  <a:lnTo>
                    <a:pt x="27736" y="238658"/>
                  </a:lnTo>
                  <a:lnTo>
                    <a:pt x="30327" y="242214"/>
                  </a:lnTo>
                  <a:lnTo>
                    <a:pt x="32092" y="242049"/>
                  </a:lnTo>
                  <a:lnTo>
                    <a:pt x="56072" y="238077"/>
                  </a:lnTo>
                  <a:lnTo>
                    <a:pt x="66001" y="236359"/>
                  </a:lnTo>
                  <a:lnTo>
                    <a:pt x="274464" y="236359"/>
                  </a:lnTo>
                  <a:lnTo>
                    <a:pt x="258724" y="206006"/>
                  </a:lnTo>
                  <a:lnTo>
                    <a:pt x="259842" y="205765"/>
                  </a:lnTo>
                  <a:lnTo>
                    <a:pt x="293433" y="200672"/>
                  </a:lnTo>
                  <a:lnTo>
                    <a:pt x="295008" y="200215"/>
                  </a:lnTo>
                  <a:lnTo>
                    <a:pt x="296303" y="196303"/>
                  </a:lnTo>
                  <a:lnTo>
                    <a:pt x="295376" y="194919"/>
                  </a:lnTo>
                  <a:lnTo>
                    <a:pt x="272249" y="172084"/>
                  </a:lnTo>
                  <a:lnTo>
                    <a:pt x="271094" y="171424"/>
                  </a:lnTo>
                  <a:lnTo>
                    <a:pt x="270687" y="170002"/>
                  </a:lnTo>
                  <a:lnTo>
                    <a:pt x="301574" y="154508"/>
                  </a:lnTo>
                  <a:lnTo>
                    <a:pt x="303060" y="153593"/>
                  </a:lnTo>
                  <a:lnTo>
                    <a:pt x="303174" y="149237"/>
                  </a:lnTo>
                  <a:lnTo>
                    <a:pt x="301599" y="148272"/>
                  </a:lnTo>
                  <a:lnTo>
                    <a:pt x="279570" y="137221"/>
                  </a:lnTo>
                  <a:lnTo>
                    <a:pt x="270639" y="132854"/>
                  </a:lnTo>
                  <a:lnTo>
                    <a:pt x="270611" y="132194"/>
                  </a:lnTo>
                  <a:lnTo>
                    <a:pt x="277739" y="125248"/>
                  </a:lnTo>
                  <a:lnTo>
                    <a:pt x="295351" y="107861"/>
                  </a:lnTo>
                  <a:lnTo>
                    <a:pt x="296227" y="106552"/>
                  </a:lnTo>
                  <a:lnTo>
                    <a:pt x="295148" y="102730"/>
                  </a:lnTo>
                  <a:lnTo>
                    <a:pt x="293687" y="102120"/>
                  </a:lnTo>
                  <a:lnTo>
                    <a:pt x="291388" y="101815"/>
                  </a:lnTo>
                  <a:lnTo>
                    <a:pt x="290880" y="101663"/>
                  </a:lnTo>
                  <a:lnTo>
                    <a:pt x="268627" y="98279"/>
                  </a:lnTo>
                  <a:lnTo>
                    <a:pt x="258724" y="96913"/>
                  </a:lnTo>
                  <a:lnTo>
                    <a:pt x="258940" y="96202"/>
                  </a:lnTo>
                  <a:lnTo>
                    <a:pt x="263373" y="87750"/>
                  </a:lnTo>
                  <a:lnTo>
                    <a:pt x="274359" y="66535"/>
                  </a:lnTo>
                  <a:lnTo>
                    <a:pt x="236524" y="66535"/>
                  </a:lnTo>
                  <a:lnTo>
                    <a:pt x="66243" y="66471"/>
                  </a:lnTo>
                  <a:lnTo>
                    <a:pt x="48896" y="63480"/>
                  </a:lnTo>
                  <a:lnTo>
                    <a:pt x="32397" y="60769"/>
                  </a:lnTo>
                  <a:lnTo>
                    <a:pt x="30480" y="60388"/>
                  </a:lnTo>
                  <a:close/>
                </a:path>
                <a:path w="303530" h="303529">
                  <a:moveTo>
                    <a:pt x="274464" y="236359"/>
                  </a:moveTo>
                  <a:lnTo>
                    <a:pt x="237223" y="236359"/>
                  </a:lnTo>
                  <a:lnTo>
                    <a:pt x="247216" y="238087"/>
                  </a:lnTo>
                  <a:lnTo>
                    <a:pt x="271360" y="242087"/>
                  </a:lnTo>
                  <a:lnTo>
                    <a:pt x="272983" y="242049"/>
                  </a:lnTo>
                  <a:lnTo>
                    <a:pt x="275374" y="238785"/>
                  </a:lnTo>
                  <a:lnTo>
                    <a:pt x="274853" y="237108"/>
                  </a:lnTo>
                  <a:lnTo>
                    <a:pt x="274464" y="236359"/>
                  </a:lnTo>
                  <a:close/>
                </a:path>
                <a:path w="303530" h="303529">
                  <a:moveTo>
                    <a:pt x="272808" y="60223"/>
                  </a:moveTo>
                  <a:lnTo>
                    <a:pt x="270624" y="60782"/>
                  </a:lnTo>
                  <a:lnTo>
                    <a:pt x="254230" y="63484"/>
                  </a:lnTo>
                  <a:lnTo>
                    <a:pt x="236537" y="66456"/>
                  </a:lnTo>
                  <a:lnTo>
                    <a:pt x="274359" y="66535"/>
                  </a:lnTo>
                  <a:lnTo>
                    <a:pt x="275564" y="64477"/>
                  </a:lnTo>
                  <a:lnTo>
                    <a:pt x="272808" y="60223"/>
                  </a:lnTo>
                  <a:close/>
                </a:path>
                <a:path w="303530" h="303529">
                  <a:moveTo>
                    <a:pt x="64198" y="27597"/>
                  </a:moveTo>
                  <a:lnTo>
                    <a:pt x="60934" y="30010"/>
                  </a:lnTo>
                  <a:lnTo>
                    <a:pt x="61012" y="32308"/>
                  </a:lnTo>
                  <a:lnTo>
                    <a:pt x="64896" y="55765"/>
                  </a:lnTo>
                  <a:lnTo>
                    <a:pt x="66404" y="64477"/>
                  </a:lnTo>
                  <a:lnTo>
                    <a:pt x="66517" y="65951"/>
                  </a:lnTo>
                  <a:lnTo>
                    <a:pt x="66243" y="66471"/>
                  </a:lnTo>
                  <a:lnTo>
                    <a:pt x="236448" y="66471"/>
                  </a:lnTo>
                  <a:lnTo>
                    <a:pt x="236573" y="66243"/>
                  </a:lnTo>
                  <a:lnTo>
                    <a:pt x="238337" y="55731"/>
                  </a:lnTo>
                  <a:lnTo>
                    <a:pt x="240225" y="44284"/>
                  </a:lnTo>
                  <a:lnTo>
                    <a:pt x="206133" y="44284"/>
                  </a:lnTo>
                  <a:lnTo>
                    <a:pt x="206110" y="44132"/>
                  </a:lnTo>
                  <a:lnTo>
                    <a:pt x="96329" y="44132"/>
                  </a:lnTo>
                  <a:lnTo>
                    <a:pt x="95923" y="43726"/>
                  </a:lnTo>
                  <a:lnTo>
                    <a:pt x="65874" y="28143"/>
                  </a:lnTo>
                  <a:lnTo>
                    <a:pt x="64198" y="27597"/>
                  </a:lnTo>
                  <a:close/>
                </a:path>
                <a:path w="303530" h="303529">
                  <a:moveTo>
                    <a:pt x="238671" y="27444"/>
                  </a:moveTo>
                  <a:lnTo>
                    <a:pt x="236905" y="28384"/>
                  </a:lnTo>
                  <a:lnTo>
                    <a:pt x="206133" y="44284"/>
                  </a:lnTo>
                  <a:lnTo>
                    <a:pt x="240225" y="44284"/>
                  </a:lnTo>
                  <a:lnTo>
                    <a:pt x="242201" y="32308"/>
                  </a:lnTo>
                  <a:lnTo>
                    <a:pt x="242709" y="30251"/>
                  </a:lnTo>
                  <a:lnTo>
                    <a:pt x="238671" y="27444"/>
                  </a:lnTo>
                  <a:close/>
                </a:path>
                <a:path w="303530" h="303529">
                  <a:moveTo>
                    <a:pt x="106680" y="6667"/>
                  </a:moveTo>
                  <a:lnTo>
                    <a:pt x="102743" y="7988"/>
                  </a:lnTo>
                  <a:lnTo>
                    <a:pt x="102311" y="9563"/>
                  </a:lnTo>
                  <a:lnTo>
                    <a:pt x="97116" y="43776"/>
                  </a:lnTo>
                  <a:lnTo>
                    <a:pt x="96329" y="44132"/>
                  </a:lnTo>
                  <a:lnTo>
                    <a:pt x="206110" y="44132"/>
                  </a:lnTo>
                  <a:lnTo>
                    <a:pt x="204474" y="33235"/>
                  </a:lnTo>
                  <a:lnTo>
                    <a:pt x="170675" y="33235"/>
                  </a:lnTo>
                  <a:lnTo>
                    <a:pt x="170407" y="32702"/>
                  </a:lnTo>
                  <a:lnTo>
                    <a:pt x="132816" y="32702"/>
                  </a:lnTo>
                  <a:lnTo>
                    <a:pt x="108064" y="7607"/>
                  </a:lnTo>
                  <a:lnTo>
                    <a:pt x="106680" y="6667"/>
                  </a:lnTo>
                  <a:close/>
                </a:path>
                <a:path w="303530" h="303529">
                  <a:moveTo>
                    <a:pt x="195961" y="6489"/>
                  </a:moveTo>
                  <a:lnTo>
                    <a:pt x="194602" y="8178"/>
                  </a:lnTo>
                  <a:lnTo>
                    <a:pt x="187350" y="15532"/>
                  </a:lnTo>
                  <a:lnTo>
                    <a:pt x="181546" y="21335"/>
                  </a:lnTo>
                  <a:lnTo>
                    <a:pt x="174091" y="29006"/>
                  </a:lnTo>
                  <a:lnTo>
                    <a:pt x="172567" y="31000"/>
                  </a:lnTo>
                  <a:lnTo>
                    <a:pt x="170675" y="33235"/>
                  </a:lnTo>
                  <a:lnTo>
                    <a:pt x="204474" y="33235"/>
                  </a:lnTo>
                  <a:lnTo>
                    <a:pt x="201053" y="10464"/>
                  </a:lnTo>
                  <a:lnTo>
                    <a:pt x="201041" y="8178"/>
                  </a:lnTo>
                  <a:lnTo>
                    <a:pt x="195961" y="6489"/>
                  </a:lnTo>
                  <a:close/>
                </a:path>
                <a:path w="303530" h="303529">
                  <a:moveTo>
                    <a:pt x="153797" y="0"/>
                  </a:moveTo>
                  <a:lnTo>
                    <a:pt x="149364" y="12"/>
                  </a:lnTo>
                  <a:lnTo>
                    <a:pt x="148361" y="1562"/>
                  </a:lnTo>
                  <a:lnTo>
                    <a:pt x="144397" y="9563"/>
                  </a:lnTo>
                  <a:lnTo>
                    <a:pt x="132816" y="32702"/>
                  </a:lnTo>
                  <a:lnTo>
                    <a:pt x="170407" y="32702"/>
                  </a:lnTo>
                  <a:lnTo>
                    <a:pt x="162994" y="17935"/>
                  </a:lnTo>
                  <a:lnTo>
                    <a:pt x="154813" y="1523"/>
                  </a:lnTo>
                  <a:lnTo>
                    <a:pt x="153797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55" name="object 93">
              <a:extLst>
                <a:ext uri="{FF2B5EF4-FFF2-40B4-BE49-F238E27FC236}">
                  <a16:creationId xmlns:a16="http://schemas.microsoft.com/office/drawing/2014/main" id="{FB838B9C-2EBC-5E72-5D78-2DBD069F6512}"/>
                </a:ext>
              </a:extLst>
            </p:cNvPr>
            <p:cNvSpPr/>
            <p:nvPr/>
          </p:nvSpPr>
          <p:spPr>
            <a:xfrm>
              <a:off x="690890" y="4784519"/>
              <a:ext cx="278130" cy="278130"/>
            </a:xfrm>
            <a:custGeom>
              <a:avLst/>
              <a:gdLst/>
              <a:ahLst/>
              <a:cxnLst/>
              <a:rect l="l" t="t" r="r" b="b"/>
              <a:pathLst>
                <a:path w="278130" h="278129">
                  <a:moveTo>
                    <a:pt x="138353" y="0"/>
                  </a:moveTo>
                  <a:lnTo>
                    <a:pt x="122834" y="30848"/>
                  </a:lnTo>
                  <a:lnTo>
                    <a:pt x="120345" y="31203"/>
                  </a:lnTo>
                  <a:lnTo>
                    <a:pt x="95567" y="7150"/>
                  </a:lnTo>
                  <a:lnTo>
                    <a:pt x="95237" y="8204"/>
                  </a:lnTo>
                  <a:lnTo>
                    <a:pt x="90296" y="41389"/>
                  </a:lnTo>
                  <a:lnTo>
                    <a:pt x="88366" y="42379"/>
                  </a:lnTo>
                  <a:lnTo>
                    <a:pt x="56768" y="26098"/>
                  </a:lnTo>
                  <a:lnTo>
                    <a:pt x="62915" y="61455"/>
                  </a:lnTo>
                  <a:lnTo>
                    <a:pt x="61252" y="62992"/>
                  </a:lnTo>
                  <a:lnTo>
                    <a:pt x="53162" y="61404"/>
                  </a:lnTo>
                  <a:lnTo>
                    <a:pt x="26441" y="56934"/>
                  </a:lnTo>
                  <a:lnTo>
                    <a:pt x="26301" y="58115"/>
                  </a:lnTo>
                  <a:lnTo>
                    <a:pt x="26923" y="58737"/>
                  </a:lnTo>
                  <a:lnTo>
                    <a:pt x="42227" y="88277"/>
                  </a:lnTo>
                  <a:lnTo>
                    <a:pt x="41224" y="90322"/>
                  </a:lnTo>
                  <a:lnTo>
                    <a:pt x="7010" y="95567"/>
                  </a:lnTo>
                  <a:lnTo>
                    <a:pt x="31559" y="120878"/>
                  </a:lnTo>
                  <a:lnTo>
                    <a:pt x="31343" y="122656"/>
                  </a:lnTo>
                  <a:lnTo>
                    <a:pt x="1117" y="137833"/>
                  </a:lnTo>
                  <a:lnTo>
                    <a:pt x="50" y="137820"/>
                  </a:lnTo>
                  <a:lnTo>
                    <a:pt x="0" y="139052"/>
                  </a:lnTo>
                  <a:lnTo>
                    <a:pt x="30987" y="154571"/>
                  </a:lnTo>
                  <a:lnTo>
                    <a:pt x="31305" y="156781"/>
                  </a:lnTo>
                  <a:lnTo>
                    <a:pt x="7023" y="181889"/>
                  </a:lnTo>
                  <a:lnTo>
                    <a:pt x="41300" y="186994"/>
                  </a:lnTo>
                  <a:lnTo>
                    <a:pt x="42303" y="188874"/>
                  </a:lnTo>
                  <a:lnTo>
                    <a:pt x="26060" y="220345"/>
                  </a:lnTo>
                  <a:lnTo>
                    <a:pt x="28511" y="220192"/>
                  </a:lnTo>
                  <a:lnTo>
                    <a:pt x="60413" y="214909"/>
                  </a:lnTo>
                  <a:lnTo>
                    <a:pt x="62407" y="216827"/>
                  </a:lnTo>
                  <a:lnTo>
                    <a:pt x="56794" y="251371"/>
                  </a:lnTo>
                  <a:lnTo>
                    <a:pt x="88239" y="235064"/>
                  </a:lnTo>
                  <a:lnTo>
                    <a:pt x="90258" y="236067"/>
                  </a:lnTo>
                  <a:lnTo>
                    <a:pt x="95503" y="270179"/>
                  </a:lnTo>
                  <a:lnTo>
                    <a:pt x="120497" y="246049"/>
                  </a:lnTo>
                  <a:lnTo>
                    <a:pt x="122694" y="246316"/>
                  </a:lnTo>
                  <a:lnTo>
                    <a:pt x="138645" y="277926"/>
                  </a:lnTo>
                  <a:lnTo>
                    <a:pt x="154546" y="246151"/>
                  </a:lnTo>
                  <a:lnTo>
                    <a:pt x="156552" y="245872"/>
                  </a:lnTo>
                  <a:lnTo>
                    <a:pt x="181711" y="270217"/>
                  </a:lnTo>
                  <a:lnTo>
                    <a:pt x="182130" y="269709"/>
                  </a:lnTo>
                  <a:lnTo>
                    <a:pt x="182029" y="268617"/>
                  </a:lnTo>
                  <a:lnTo>
                    <a:pt x="187032" y="236321"/>
                  </a:lnTo>
                  <a:lnTo>
                    <a:pt x="189229" y="235280"/>
                  </a:lnTo>
                  <a:lnTo>
                    <a:pt x="220294" y="251256"/>
                  </a:lnTo>
                  <a:lnTo>
                    <a:pt x="214782" y="216712"/>
                  </a:lnTo>
                  <a:lnTo>
                    <a:pt x="216649" y="214896"/>
                  </a:lnTo>
                  <a:lnTo>
                    <a:pt x="251142" y="220510"/>
                  </a:lnTo>
                  <a:lnTo>
                    <a:pt x="235140" y="189306"/>
                  </a:lnTo>
                  <a:lnTo>
                    <a:pt x="236143" y="187172"/>
                  </a:lnTo>
                  <a:lnTo>
                    <a:pt x="270522" y="181787"/>
                  </a:lnTo>
                  <a:lnTo>
                    <a:pt x="270865" y="180987"/>
                  </a:lnTo>
                  <a:lnTo>
                    <a:pt x="269125" y="179793"/>
                  </a:lnTo>
                  <a:lnTo>
                    <a:pt x="246113" y="157035"/>
                  </a:lnTo>
                  <a:lnTo>
                    <a:pt x="246519" y="154520"/>
                  </a:lnTo>
                  <a:lnTo>
                    <a:pt x="277748" y="138760"/>
                  </a:lnTo>
                  <a:lnTo>
                    <a:pt x="246418" y="122910"/>
                  </a:lnTo>
                  <a:lnTo>
                    <a:pt x="246024" y="120434"/>
                  </a:lnTo>
                  <a:lnTo>
                    <a:pt x="269392" y="97282"/>
                  </a:lnTo>
                  <a:lnTo>
                    <a:pt x="270382" y="96888"/>
                  </a:lnTo>
                  <a:lnTo>
                    <a:pt x="270408" y="95669"/>
                  </a:lnTo>
                  <a:lnTo>
                    <a:pt x="235889" y="90411"/>
                  </a:lnTo>
                  <a:lnTo>
                    <a:pt x="234911" y="88531"/>
                  </a:lnTo>
                  <a:lnTo>
                    <a:pt x="251167" y="57035"/>
                  </a:lnTo>
                  <a:lnTo>
                    <a:pt x="216687" y="62522"/>
                  </a:lnTo>
                  <a:lnTo>
                    <a:pt x="214807" y="60604"/>
                  </a:lnTo>
                  <a:lnTo>
                    <a:pt x="220408" y="26111"/>
                  </a:lnTo>
                  <a:lnTo>
                    <a:pt x="189280" y="42113"/>
                  </a:lnTo>
                  <a:lnTo>
                    <a:pt x="187109" y="41084"/>
                  </a:lnTo>
                  <a:lnTo>
                    <a:pt x="181660" y="6388"/>
                  </a:lnTo>
                  <a:lnTo>
                    <a:pt x="156844" y="31330"/>
                  </a:lnTo>
                  <a:lnTo>
                    <a:pt x="154444" y="30962"/>
                  </a:lnTo>
                  <a:lnTo>
                    <a:pt x="139598" y="1473"/>
                  </a:lnTo>
                  <a:lnTo>
                    <a:pt x="139522" y="431"/>
                  </a:lnTo>
                  <a:lnTo>
                    <a:pt x="1383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pic>
          <p:nvPicPr>
            <p:cNvPr id="56" name="object 94">
              <a:extLst>
                <a:ext uri="{FF2B5EF4-FFF2-40B4-BE49-F238E27FC236}">
                  <a16:creationId xmlns:a16="http://schemas.microsoft.com/office/drawing/2014/main" id="{202418BA-9EE9-6811-5785-D1733AB99F5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194" y="4875291"/>
              <a:ext cx="166620" cy="96075"/>
            </a:xfrm>
            <a:prstGeom prst="rect">
              <a:avLst/>
            </a:prstGeom>
          </p:spPr>
        </p:pic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98FA1CF6-032F-D602-1B76-D41F8CA573BF}"/>
              </a:ext>
            </a:extLst>
          </p:cNvPr>
          <p:cNvGrpSpPr/>
          <p:nvPr/>
        </p:nvGrpSpPr>
        <p:grpSpPr>
          <a:xfrm>
            <a:off x="6252229" y="5576992"/>
            <a:ext cx="318135" cy="250825"/>
            <a:chOff x="670961" y="4106047"/>
            <a:chExt cx="318135" cy="250825"/>
          </a:xfrm>
        </p:grpSpPr>
        <p:sp>
          <p:nvSpPr>
            <p:cNvPr id="58" name="object 95">
              <a:extLst>
                <a:ext uri="{FF2B5EF4-FFF2-40B4-BE49-F238E27FC236}">
                  <a16:creationId xmlns:a16="http://schemas.microsoft.com/office/drawing/2014/main" id="{5ECE7175-CA32-B27E-3B83-14149438F1DC}"/>
                </a:ext>
              </a:extLst>
            </p:cNvPr>
            <p:cNvSpPr/>
            <p:nvPr/>
          </p:nvSpPr>
          <p:spPr>
            <a:xfrm>
              <a:off x="670961" y="4106047"/>
              <a:ext cx="318135" cy="250825"/>
            </a:xfrm>
            <a:custGeom>
              <a:avLst/>
              <a:gdLst/>
              <a:ahLst/>
              <a:cxnLst/>
              <a:rect l="l" t="t" r="r" b="b"/>
              <a:pathLst>
                <a:path w="318134" h="250825">
                  <a:moveTo>
                    <a:pt x="38125" y="18288"/>
                  </a:moveTo>
                  <a:lnTo>
                    <a:pt x="36360" y="16535"/>
                  </a:lnTo>
                  <a:lnTo>
                    <a:pt x="31978" y="16649"/>
                  </a:lnTo>
                  <a:lnTo>
                    <a:pt x="30048" y="18605"/>
                  </a:lnTo>
                  <a:lnTo>
                    <a:pt x="30022" y="22974"/>
                  </a:lnTo>
                  <a:lnTo>
                    <a:pt x="31826" y="24790"/>
                  </a:lnTo>
                  <a:lnTo>
                    <a:pt x="36080" y="24650"/>
                  </a:lnTo>
                  <a:lnTo>
                    <a:pt x="38100" y="22606"/>
                  </a:lnTo>
                  <a:lnTo>
                    <a:pt x="38112" y="20497"/>
                  </a:lnTo>
                  <a:lnTo>
                    <a:pt x="38125" y="18288"/>
                  </a:lnTo>
                  <a:close/>
                </a:path>
                <a:path w="318134" h="250825">
                  <a:moveTo>
                    <a:pt x="118173" y="123405"/>
                  </a:moveTo>
                  <a:lnTo>
                    <a:pt x="92862" y="102831"/>
                  </a:lnTo>
                  <a:lnTo>
                    <a:pt x="86118" y="108864"/>
                  </a:lnTo>
                  <a:lnTo>
                    <a:pt x="86182" y="117665"/>
                  </a:lnTo>
                  <a:lnTo>
                    <a:pt x="86245" y="126149"/>
                  </a:lnTo>
                  <a:lnTo>
                    <a:pt x="93002" y="134429"/>
                  </a:lnTo>
                  <a:lnTo>
                    <a:pt x="110147" y="138036"/>
                  </a:lnTo>
                  <a:lnTo>
                    <a:pt x="117754" y="132283"/>
                  </a:lnTo>
                  <a:lnTo>
                    <a:pt x="118173" y="123405"/>
                  </a:lnTo>
                  <a:close/>
                </a:path>
                <a:path w="318134" h="250825">
                  <a:moveTo>
                    <a:pt x="149999" y="96062"/>
                  </a:moveTo>
                  <a:lnTo>
                    <a:pt x="148209" y="84645"/>
                  </a:lnTo>
                  <a:lnTo>
                    <a:pt x="141097" y="77901"/>
                  </a:lnTo>
                  <a:lnTo>
                    <a:pt x="131330" y="77901"/>
                  </a:lnTo>
                  <a:lnTo>
                    <a:pt x="128219" y="77939"/>
                  </a:lnTo>
                  <a:lnTo>
                    <a:pt x="124345" y="80581"/>
                  </a:lnTo>
                  <a:lnTo>
                    <a:pt x="121818" y="85217"/>
                  </a:lnTo>
                  <a:lnTo>
                    <a:pt x="119875" y="91440"/>
                  </a:lnTo>
                  <a:lnTo>
                    <a:pt x="120230" y="97993"/>
                  </a:lnTo>
                  <a:lnTo>
                    <a:pt x="122707" y="104140"/>
                  </a:lnTo>
                  <a:lnTo>
                    <a:pt x="127139" y="109131"/>
                  </a:lnTo>
                  <a:lnTo>
                    <a:pt x="133578" y="112115"/>
                  </a:lnTo>
                  <a:lnTo>
                    <a:pt x="140004" y="111747"/>
                  </a:lnTo>
                  <a:lnTo>
                    <a:pt x="145453" y="108318"/>
                  </a:lnTo>
                  <a:lnTo>
                    <a:pt x="148971" y="102158"/>
                  </a:lnTo>
                  <a:lnTo>
                    <a:pt x="149872" y="99123"/>
                  </a:lnTo>
                  <a:lnTo>
                    <a:pt x="149999" y="96062"/>
                  </a:lnTo>
                  <a:close/>
                </a:path>
                <a:path w="318134" h="250825">
                  <a:moveTo>
                    <a:pt x="197370" y="93662"/>
                  </a:moveTo>
                  <a:lnTo>
                    <a:pt x="197256" y="92621"/>
                  </a:lnTo>
                  <a:lnTo>
                    <a:pt x="197269" y="91186"/>
                  </a:lnTo>
                  <a:lnTo>
                    <a:pt x="195643" y="84366"/>
                  </a:lnTo>
                  <a:lnTo>
                    <a:pt x="192824" y="80098"/>
                  </a:lnTo>
                  <a:lnTo>
                    <a:pt x="181787" y="76822"/>
                  </a:lnTo>
                  <a:lnTo>
                    <a:pt x="177165" y="78549"/>
                  </a:lnTo>
                  <a:lnTo>
                    <a:pt x="167551" y="87693"/>
                  </a:lnTo>
                  <a:lnTo>
                    <a:pt x="165722" y="96367"/>
                  </a:lnTo>
                  <a:lnTo>
                    <a:pt x="171843" y="111594"/>
                  </a:lnTo>
                  <a:lnTo>
                    <a:pt x="180568" y="114744"/>
                  </a:lnTo>
                  <a:lnTo>
                    <a:pt x="194170" y="106807"/>
                  </a:lnTo>
                  <a:lnTo>
                    <a:pt x="196913" y="101053"/>
                  </a:lnTo>
                  <a:lnTo>
                    <a:pt x="197370" y="93662"/>
                  </a:lnTo>
                  <a:close/>
                </a:path>
                <a:path w="318134" h="250825">
                  <a:moveTo>
                    <a:pt x="203530" y="162102"/>
                  </a:moveTo>
                  <a:lnTo>
                    <a:pt x="178104" y="125806"/>
                  </a:lnTo>
                  <a:lnTo>
                    <a:pt x="155486" y="121996"/>
                  </a:lnTo>
                  <a:lnTo>
                    <a:pt x="147739" y="122669"/>
                  </a:lnTo>
                  <a:lnTo>
                    <a:pt x="141884" y="124294"/>
                  </a:lnTo>
                  <a:lnTo>
                    <a:pt x="133934" y="128346"/>
                  </a:lnTo>
                  <a:lnTo>
                    <a:pt x="133134" y="130327"/>
                  </a:lnTo>
                  <a:lnTo>
                    <a:pt x="135153" y="134607"/>
                  </a:lnTo>
                  <a:lnTo>
                    <a:pt x="137172" y="135178"/>
                  </a:lnTo>
                  <a:lnTo>
                    <a:pt x="141198" y="133337"/>
                  </a:lnTo>
                  <a:lnTo>
                    <a:pt x="152844" y="130060"/>
                  </a:lnTo>
                  <a:lnTo>
                    <a:pt x="192747" y="148920"/>
                  </a:lnTo>
                  <a:lnTo>
                    <a:pt x="195783" y="161645"/>
                  </a:lnTo>
                  <a:lnTo>
                    <a:pt x="192709" y="174396"/>
                  </a:lnTo>
                  <a:lnTo>
                    <a:pt x="183553" y="185280"/>
                  </a:lnTo>
                  <a:lnTo>
                    <a:pt x="175514" y="190131"/>
                  </a:lnTo>
                  <a:lnTo>
                    <a:pt x="167017" y="192862"/>
                  </a:lnTo>
                  <a:lnTo>
                    <a:pt x="158089" y="193598"/>
                  </a:lnTo>
                  <a:lnTo>
                    <a:pt x="148793" y="192455"/>
                  </a:lnTo>
                  <a:lnTo>
                    <a:pt x="121666" y="165989"/>
                  </a:lnTo>
                  <a:lnTo>
                    <a:pt x="121894" y="156591"/>
                  </a:lnTo>
                  <a:lnTo>
                    <a:pt x="125425" y="147129"/>
                  </a:lnTo>
                  <a:lnTo>
                    <a:pt x="126377" y="145402"/>
                  </a:lnTo>
                  <a:lnTo>
                    <a:pt x="126746" y="143814"/>
                  </a:lnTo>
                  <a:lnTo>
                    <a:pt x="124460" y="140792"/>
                  </a:lnTo>
                  <a:lnTo>
                    <a:pt x="123024" y="140462"/>
                  </a:lnTo>
                  <a:lnTo>
                    <a:pt x="119913" y="141135"/>
                  </a:lnTo>
                  <a:lnTo>
                    <a:pt x="118452" y="143611"/>
                  </a:lnTo>
                  <a:lnTo>
                    <a:pt x="114528" y="153568"/>
                  </a:lnTo>
                  <a:lnTo>
                    <a:pt x="113499" y="163398"/>
                  </a:lnTo>
                  <a:lnTo>
                    <a:pt x="115417" y="173062"/>
                  </a:lnTo>
                  <a:lnTo>
                    <a:pt x="120370" y="182511"/>
                  </a:lnTo>
                  <a:lnTo>
                    <a:pt x="135890" y="195986"/>
                  </a:lnTo>
                  <a:lnTo>
                    <a:pt x="155689" y="201295"/>
                  </a:lnTo>
                  <a:lnTo>
                    <a:pt x="176098" y="198234"/>
                  </a:lnTo>
                  <a:lnTo>
                    <a:pt x="193471" y="186639"/>
                  </a:lnTo>
                  <a:lnTo>
                    <a:pt x="200914" y="174942"/>
                  </a:lnTo>
                  <a:lnTo>
                    <a:pt x="203530" y="162102"/>
                  </a:lnTo>
                  <a:close/>
                </a:path>
                <a:path w="318134" h="250825">
                  <a:moveTo>
                    <a:pt x="230911" y="117424"/>
                  </a:moveTo>
                  <a:lnTo>
                    <a:pt x="230847" y="108864"/>
                  </a:lnTo>
                  <a:lnTo>
                    <a:pt x="224205" y="102908"/>
                  </a:lnTo>
                  <a:lnTo>
                    <a:pt x="215773" y="103847"/>
                  </a:lnTo>
                  <a:lnTo>
                    <a:pt x="209169" y="105956"/>
                  </a:lnTo>
                  <a:lnTo>
                    <a:pt x="203771" y="110312"/>
                  </a:lnTo>
                  <a:lnTo>
                    <a:pt x="200152" y="116243"/>
                  </a:lnTo>
                  <a:lnTo>
                    <a:pt x="198882" y="123088"/>
                  </a:lnTo>
                  <a:lnTo>
                    <a:pt x="198996" y="130886"/>
                  </a:lnTo>
                  <a:lnTo>
                    <a:pt x="205308" y="136918"/>
                  </a:lnTo>
                  <a:lnTo>
                    <a:pt x="212940" y="136512"/>
                  </a:lnTo>
                  <a:lnTo>
                    <a:pt x="219862" y="134670"/>
                  </a:lnTo>
                  <a:lnTo>
                    <a:pt x="225602" y="130416"/>
                  </a:lnTo>
                  <a:lnTo>
                    <a:pt x="229501" y="124434"/>
                  </a:lnTo>
                  <a:lnTo>
                    <a:pt x="230911" y="117424"/>
                  </a:lnTo>
                  <a:close/>
                </a:path>
                <a:path w="318134" h="250825">
                  <a:moveTo>
                    <a:pt x="317525" y="89433"/>
                  </a:moveTo>
                  <a:lnTo>
                    <a:pt x="303987" y="39065"/>
                  </a:lnTo>
                  <a:lnTo>
                    <a:pt x="263779" y="4851"/>
                  </a:lnTo>
                  <a:lnTo>
                    <a:pt x="243954" y="88"/>
                  </a:lnTo>
                  <a:lnTo>
                    <a:pt x="223520" y="1092"/>
                  </a:lnTo>
                  <a:lnTo>
                    <a:pt x="180098" y="20142"/>
                  </a:lnTo>
                  <a:lnTo>
                    <a:pt x="158864" y="38557"/>
                  </a:lnTo>
                  <a:lnTo>
                    <a:pt x="158064" y="38442"/>
                  </a:lnTo>
                  <a:lnTo>
                    <a:pt x="119913" y="9956"/>
                  </a:lnTo>
                  <a:lnTo>
                    <a:pt x="75996" y="0"/>
                  </a:lnTo>
                  <a:lnTo>
                    <a:pt x="66357" y="1168"/>
                  </a:lnTo>
                  <a:lnTo>
                    <a:pt x="56946" y="3632"/>
                  </a:lnTo>
                  <a:lnTo>
                    <a:pt x="45453" y="8432"/>
                  </a:lnTo>
                  <a:lnTo>
                    <a:pt x="44589" y="10731"/>
                  </a:lnTo>
                  <a:lnTo>
                    <a:pt x="46888" y="14884"/>
                  </a:lnTo>
                  <a:lnTo>
                    <a:pt x="48806" y="15214"/>
                  </a:lnTo>
                  <a:lnTo>
                    <a:pt x="64528" y="9512"/>
                  </a:lnTo>
                  <a:lnTo>
                    <a:pt x="77406" y="7658"/>
                  </a:lnTo>
                  <a:lnTo>
                    <a:pt x="117906" y="17665"/>
                  </a:lnTo>
                  <a:lnTo>
                    <a:pt x="154508" y="45897"/>
                  </a:lnTo>
                  <a:lnTo>
                    <a:pt x="157797" y="49377"/>
                  </a:lnTo>
                  <a:lnTo>
                    <a:pt x="159334" y="49377"/>
                  </a:lnTo>
                  <a:lnTo>
                    <a:pt x="194259" y="20472"/>
                  </a:lnTo>
                  <a:lnTo>
                    <a:pt x="229997" y="8128"/>
                  </a:lnTo>
                  <a:lnTo>
                    <a:pt x="252666" y="9537"/>
                  </a:lnTo>
                  <a:lnTo>
                    <a:pt x="291045" y="34340"/>
                  </a:lnTo>
                  <a:lnTo>
                    <a:pt x="308533" y="74891"/>
                  </a:lnTo>
                  <a:lnTo>
                    <a:pt x="309778" y="89966"/>
                  </a:lnTo>
                  <a:lnTo>
                    <a:pt x="309499" y="97332"/>
                  </a:lnTo>
                  <a:lnTo>
                    <a:pt x="297865" y="137617"/>
                  </a:lnTo>
                  <a:lnTo>
                    <a:pt x="275932" y="170421"/>
                  </a:lnTo>
                  <a:lnTo>
                    <a:pt x="240766" y="202222"/>
                  </a:lnTo>
                  <a:lnTo>
                    <a:pt x="193878" y="230136"/>
                  </a:lnTo>
                  <a:lnTo>
                    <a:pt x="161798" y="242671"/>
                  </a:lnTo>
                  <a:lnTo>
                    <a:pt x="155371" y="242671"/>
                  </a:lnTo>
                  <a:lnTo>
                    <a:pt x="99225" y="217462"/>
                  </a:lnTo>
                  <a:lnTo>
                    <a:pt x="55346" y="184950"/>
                  </a:lnTo>
                  <a:lnTo>
                    <a:pt x="22682" y="144208"/>
                  </a:lnTo>
                  <a:lnTo>
                    <a:pt x="8572" y="104927"/>
                  </a:lnTo>
                  <a:lnTo>
                    <a:pt x="7518" y="82080"/>
                  </a:lnTo>
                  <a:lnTo>
                    <a:pt x="12319" y="59728"/>
                  </a:lnTo>
                  <a:lnTo>
                    <a:pt x="24752" y="34988"/>
                  </a:lnTo>
                  <a:lnTo>
                    <a:pt x="24371" y="33235"/>
                  </a:lnTo>
                  <a:lnTo>
                    <a:pt x="20739" y="30886"/>
                  </a:lnTo>
                  <a:lnTo>
                    <a:pt x="18923" y="31115"/>
                  </a:lnTo>
                  <a:lnTo>
                    <a:pt x="16725" y="33604"/>
                  </a:lnTo>
                  <a:lnTo>
                    <a:pt x="5410" y="55905"/>
                  </a:lnTo>
                  <a:lnTo>
                    <a:pt x="292" y="76962"/>
                  </a:lnTo>
                  <a:lnTo>
                    <a:pt x="0" y="98628"/>
                  </a:lnTo>
                  <a:lnTo>
                    <a:pt x="4445" y="120865"/>
                  </a:lnTo>
                  <a:lnTo>
                    <a:pt x="22707" y="159194"/>
                  </a:lnTo>
                  <a:lnTo>
                    <a:pt x="50584" y="191096"/>
                  </a:lnTo>
                  <a:lnTo>
                    <a:pt x="95465" y="224383"/>
                  </a:lnTo>
                  <a:lnTo>
                    <a:pt x="146329" y="247815"/>
                  </a:lnTo>
                  <a:lnTo>
                    <a:pt x="154470" y="250609"/>
                  </a:lnTo>
                  <a:lnTo>
                    <a:pt x="162560" y="250609"/>
                  </a:lnTo>
                  <a:lnTo>
                    <a:pt x="214299" y="228346"/>
                  </a:lnTo>
                  <a:lnTo>
                    <a:pt x="254038" y="201841"/>
                  </a:lnTo>
                  <a:lnTo>
                    <a:pt x="291147" y="163182"/>
                  </a:lnTo>
                  <a:lnTo>
                    <a:pt x="309930" y="129146"/>
                  </a:lnTo>
                  <a:lnTo>
                    <a:pt x="315620" y="109639"/>
                  </a:lnTo>
                  <a:lnTo>
                    <a:pt x="317525" y="8943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59" name="object 96">
              <a:extLst>
                <a:ext uri="{FF2B5EF4-FFF2-40B4-BE49-F238E27FC236}">
                  <a16:creationId xmlns:a16="http://schemas.microsoft.com/office/drawing/2014/main" id="{DB7C09C7-2F32-9DCB-794F-9C0480C7FEEF}"/>
                </a:ext>
              </a:extLst>
            </p:cNvPr>
            <p:cNvSpPr/>
            <p:nvPr/>
          </p:nvSpPr>
          <p:spPr>
            <a:xfrm>
              <a:off x="764725" y="4190616"/>
              <a:ext cx="129539" cy="45085"/>
            </a:xfrm>
            <a:custGeom>
              <a:avLst/>
              <a:gdLst/>
              <a:ahLst/>
              <a:cxnLst/>
              <a:rect l="l" t="t" r="r" b="b"/>
              <a:pathLst>
                <a:path w="129540" h="45084">
                  <a:moveTo>
                    <a:pt x="16738" y="42291"/>
                  </a:moveTo>
                  <a:lnTo>
                    <a:pt x="16662" y="38061"/>
                  </a:lnTo>
                  <a:lnTo>
                    <a:pt x="16560" y="32829"/>
                  </a:lnTo>
                  <a:lnTo>
                    <a:pt x="12014" y="27660"/>
                  </a:lnTo>
                  <a:lnTo>
                    <a:pt x="3213" y="26377"/>
                  </a:lnTo>
                  <a:lnTo>
                    <a:pt x="419" y="28714"/>
                  </a:lnTo>
                  <a:lnTo>
                    <a:pt x="0" y="37604"/>
                  </a:lnTo>
                  <a:lnTo>
                    <a:pt x="3873" y="42621"/>
                  </a:lnTo>
                  <a:lnTo>
                    <a:pt x="13284" y="45008"/>
                  </a:lnTo>
                  <a:lnTo>
                    <a:pt x="16738" y="42291"/>
                  </a:lnTo>
                  <a:close/>
                </a:path>
                <a:path w="129540" h="45084">
                  <a:moveTo>
                    <a:pt x="48374" y="13462"/>
                  </a:moveTo>
                  <a:lnTo>
                    <a:pt x="48361" y="11379"/>
                  </a:lnTo>
                  <a:lnTo>
                    <a:pt x="48094" y="7886"/>
                  </a:lnTo>
                  <a:lnTo>
                    <a:pt x="46723" y="4495"/>
                  </a:lnTo>
                  <a:lnTo>
                    <a:pt x="40271" y="101"/>
                  </a:lnTo>
                  <a:lnTo>
                    <a:pt x="36703" y="990"/>
                  </a:lnTo>
                  <a:lnTo>
                    <a:pt x="32270" y="9004"/>
                  </a:lnTo>
                  <a:lnTo>
                    <a:pt x="34353" y="16395"/>
                  </a:lnTo>
                  <a:lnTo>
                    <a:pt x="42392" y="20955"/>
                  </a:lnTo>
                  <a:lnTo>
                    <a:pt x="45732" y="19900"/>
                  </a:lnTo>
                  <a:lnTo>
                    <a:pt x="48031" y="15024"/>
                  </a:lnTo>
                  <a:lnTo>
                    <a:pt x="48374" y="13462"/>
                  </a:lnTo>
                  <a:close/>
                </a:path>
                <a:path w="129540" h="45084">
                  <a:moveTo>
                    <a:pt x="97116" y="9055"/>
                  </a:moveTo>
                  <a:lnTo>
                    <a:pt x="92989" y="965"/>
                  </a:lnTo>
                  <a:lnTo>
                    <a:pt x="89458" y="0"/>
                  </a:lnTo>
                  <a:lnTo>
                    <a:pt x="82842" y="4495"/>
                  </a:lnTo>
                  <a:lnTo>
                    <a:pt x="81495" y="7912"/>
                  </a:lnTo>
                  <a:lnTo>
                    <a:pt x="81229" y="11226"/>
                  </a:lnTo>
                  <a:lnTo>
                    <a:pt x="81203" y="15278"/>
                  </a:lnTo>
                  <a:lnTo>
                    <a:pt x="82562" y="18110"/>
                  </a:lnTo>
                  <a:lnTo>
                    <a:pt x="87007" y="20548"/>
                  </a:lnTo>
                  <a:lnTo>
                    <a:pt x="89039" y="20040"/>
                  </a:lnTo>
                  <a:lnTo>
                    <a:pt x="95313" y="15938"/>
                  </a:lnTo>
                  <a:lnTo>
                    <a:pt x="97116" y="9055"/>
                  </a:lnTo>
                  <a:close/>
                </a:path>
                <a:path w="129540" h="45084">
                  <a:moveTo>
                    <a:pt x="129374" y="28968"/>
                  </a:moveTo>
                  <a:lnTo>
                    <a:pt x="126657" y="26390"/>
                  </a:lnTo>
                  <a:lnTo>
                    <a:pt x="117436" y="27597"/>
                  </a:lnTo>
                  <a:lnTo>
                    <a:pt x="112750" y="33108"/>
                  </a:lnTo>
                  <a:lnTo>
                    <a:pt x="113004" y="41986"/>
                  </a:lnTo>
                  <a:lnTo>
                    <a:pt x="115912" y="44602"/>
                  </a:lnTo>
                  <a:lnTo>
                    <a:pt x="124485" y="43688"/>
                  </a:lnTo>
                  <a:lnTo>
                    <a:pt x="129286" y="38404"/>
                  </a:lnTo>
                  <a:lnTo>
                    <a:pt x="129336" y="33096"/>
                  </a:lnTo>
                  <a:lnTo>
                    <a:pt x="129374" y="289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C935CEA0-1E45-1A16-C545-CFCC22E77E29}"/>
              </a:ext>
            </a:extLst>
          </p:cNvPr>
          <p:cNvGrpSpPr/>
          <p:nvPr/>
        </p:nvGrpSpPr>
        <p:grpSpPr>
          <a:xfrm>
            <a:off x="6303952" y="4832386"/>
            <a:ext cx="187426" cy="290830"/>
            <a:chOff x="660343" y="3349930"/>
            <a:chExt cx="339090" cy="290830"/>
          </a:xfrm>
        </p:grpSpPr>
        <p:sp>
          <p:nvSpPr>
            <p:cNvPr id="61" name="object 97">
              <a:extLst>
                <a:ext uri="{FF2B5EF4-FFF2-40B4-BE49-F238E27FC236}">
                  <a16:creationId xmlns:a16="http://schemas.microsoft.com/office/drawing/2014/main" id="{5EA91A32-3DE5-A66B-E65B-1CBD7674BA44}"/>
                </a:ext>
              </a:extLst>
            </p:cNvPr>
            <p:cNvSpPr/>
            <p:nvPr/>
          </p:nvSpPr>
          <p:spPr>
            <a:xfrm>
              <a:off x="660343" y="3349930"/>
              <a:ext cx="339090" cy="290830"/>
            </a:xfrm>
            <a:custGeom>
              <a:avLst/>
              <a:gdLst/>
              <a:ahLst/>
              <a:cxnLst/>
              <a:rect l="l" t="t" r="r" b="b"/>
              <a:pathLst>
                <a:path w="339090" h="290829">
                  <a:moveTo>
                    <a:pt x="76074" y="0"/>
                  </a:moveTo>
                  <a:lnTo>
                    <a:pt x="43980" y="28303"/>
                  </a:lnTo>
                  <a:lnTo>
                    <a:pt x="43891" y="31173"/>
                  </a:lnTo>
                  <a:lnTo>
                    <a:pt x="41579" y="31085"/>
                  </a:lnTo>
                  <a:lnTo>
                    <a:pt x="11455" y="56269"/>
                  </a:lnTo>
                  <a:lnTo>
                    <a:pt x="9271" y="65209"/>
                  </a:lnTo>
                  <a:lnTo>
                    <a:pt x="11988" y="73045"/>
                  </a:lnTo>
                  <a:lnTo>
                    <a:pt x="19392" y="78481"/>
                  </a:lnTo>
                  <a:lnTo>
                    <a:pt x="28846" y="82991"/>
                  </a:lnTo>
                  <a:lnTo>
                    <a:pt x="38995" y="83731"/>
                  </a:lnTo>
                  <a:lnTo>
                    <a:pt x="48725" y="80801"/>
                  </a:lnTo>
                  <a:lnTo>
                    <a:pt x="56921" y="74303"/>
                  </a:lnTo>
                  <a:lnTo>
                    <a:pt x="58508" y="72436"/>
                  </a:lnTo>
                  <a:lnTo>
                    <a:pt x="59220" y="72563"/>
                  </a:lnTo>
                  <a:lnTo>
                    <a:pt x="63893" y="77528"/>
                  </a:lnTo>
                  <a:lnTo>
                    <a:pt x="70929" y="84259"/>
                  </a:lnTo>
                  <a:lnTo>
                    <a:pt x="57726" y="89636"/>
                  </a:lnTo>
                  <a:lnTo>
                    <a:pt x="24736" y="118833"/>
                  </a:lnTo>
                  <a:lnTo>
                    <a:pt x="16801" y="151836"/>
                  </a:lnTo>
                  <a:lnTo>
                    <a:pt x="11679" y="174042"/>
                  </a:lnTo>
                  <a:lnTo>
                    <a:pt x="0" y="222435"/>
                  </a:lnTo>
                  <a:lnTo>
                    <a:pt x="114" y="226309"/>
                  </a:lnTo>
                  <a:lnTo>
                    <a:pt x="1155" y="230271"/>
                  </a:lnTo>
                  <a:lnTo>
                    <a:pt x="30689" y="262389"/>
                  </a:lnTo>
                  <a:lnTo>
                    <a:pt x="70307" y="278252"/>
                  </a:lnTo>
                  <a:lnTo>
                    <a:pt x="110447" y="286713"/>
                  </a:lnTo>
                  <a:lnTo>
                    <a:pt x="151320" y="290355"/>
                  </a:lnTo>
                  <a:lnTo>
                    <a:pt x="180268" y="290631"/>
                  </a:lnTo>
                  <a:lnTo>
                    <a:pt x="209026" y="288982"/>
                  </a:lnTo>
                  <a:lnTo>
                    <a:pt x="265836" y="278874"/>
                  </a:lnTo>
                  <a:lnTo>
                    <a:pt x="304573" y="264071"/>
                  </a:lnTo>
                  <a:lnTo>
                    <a:pt x="337070" y="232405"/>
                  </a:lnTo>
                  <a:lnTo>
                    <a:pt x="339051" y="226144"/>
                  </a:lnTo>
                  <a:lnTo>
                    <a:pt x="318327" y="137766"/>
                  </a:lnTo>
                  <a:lnTo>
                    <a:pt x="316445" y="127833"/>
                  </a:lnTo>
                  <a:lnTo>
                    <a:pt x="290017" y="94102"/>
                  </a:lnTo>
                  <a:lnTo>
                    <a:pt x="251663" y="79195"/>
                  </a:lnTo>
                  <a:lnTo>
                    <a:pt x="192494" y="70040"/>
                  </a:lnTo>
                  <a:lnTo>
                    <a:pt x="166304" y="69312"/>
                  </a:lnTo>
                  <a:lnTo>
                    <a:pt x="140132" y="70545"/>
                  </a:lnTo>
                  <a:lnTo>
                    <a:pt x="112179" y="74061"/>
                  </a:lnTo>
                  <a:lnTo>
                    <a:pt x="111163" y="73337"/>
                  </a:lnTo>
                  <a:lnTo>
                    <a:pt x="85801" y="47899"/>
                  </a:lnTo>
                  <a:lnTo>
                    <a:pt x="83705" y="46909"/>
                  </a:lnTo>
                  <a:lnTo>
                    <a:pt x="88887" y="43315"/>
                  </a:lnTo>
                  <a:lnTo>
                    <a:pt x="92430" y="39797"/>
                  </a:lnTo>
                  <a:lnTo>
                    <a:pt x="94653" y="35161"/>
                  </a:lnTo>
                  <a:lnTo>
                    <a:pt x="96982" y="28455"/>
                  </a:lnTo>
                  <a:lnTo>
                    <a:pt x="97447" y="21877"/>
                  </a:lnTo>
                  <a:lnTo>
                    <a:pt x="96006" y="15452"/>
                  </a:lnTo>
                  <a:lnTo>
                    <a:pt x="92621" y="9202"/>
                  </a:lnTo>
                  <a:lnTo>
                    <a:pt x="87865" y="4227"/>
                  </a:lnTo>
                  <a:lnTo>
                    <a:pt x="82316" y="1257"/>
                  </a:lnTo>
                  <a:lnTo>
                    <a:pt x="76074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2" name="object 98">
              <a:extLst>
                <a:ext uri="{FF2B5EF4-FFF2-40B4-BE49-F238E27FC236}">
                  <a16:creationId xmlns:a16="http://schemas.microsoft.com/office/drawing/2014/main" id="{42363437-CEAD-B213-39E1-7EDB95013A62}"/>
                </a:ext>
              </a:extLst>
            </p:cNvPr>
            <p:cNvSpPr/>
            <p:nvPr/>
          </p:nvSpPr>
          <p:spPr>
            <a:xfrm>
              <a:off x="667355" y="3427270"/>
              <a:ext cx="323850" cy="205740"/>
            </a:xfrm>
            <a:custGeom>
              <a:avLst/>
              <a:gdLst/>
              <a:ahLst/>
              <a:cxnLst/>
              <a:rect l="l" t="t" r="r" b="b"/>
              <a:pathLst>
                <a:path w="323850" h="205740">
                  <a:moveTo>
                    <a:pt x="301269" y="51498"/>
                  </a:moveTo>
                  <a:lnTo>
                    <a:pt x="269113" y="18745"/>
                  </a:lnTo>
                  <a:lnTo>
                    <a:pt x="218414" y="4406"/>
                  </a:lnTo>
                  <a:lnTo>
                    <a:pt x="155155" y="0"/>
                  </a:lnTo>
                  <a:lnTo>
                    <a:pt x="123202" y="2057"/>
                  </a:lnTo>
                  <a:lnTo>
                    <a:pt x="112331" y="3492"/>
                  </a:lnTo>
                  <a:lnTo>
                    <a:pt x="111874" y="4394"/>
                  </a:lnTo>
                  <a:lnTo>
                    <a:pt x="122085" y="14020"/>
                  </a:lnTo>
                  <a:lnTo>
                    <a:pt x="122809" y="14122"/>
                  </a:lnTo>
                  <a:lnTo>
                    <a:pt x="139992" y="12598"/>
                  </a:lnTo>
                  <a:lnTo>
                    <a:pt x="156260" y="11963"/>
                  </a:lnTo>
                  <a:lnTo>
                    <a:pt x="203809" y="14376"/>
                  </a:lnTo>
                  <a:lnTo>
                    <a:pt x="247764" y="24117"/>
                  </a:lnTo>
                  <a:lnTo>
                    <a:pt x="279234" y="51612"/>
                  </a:lnTo>
                  <a:lnTo>
                    <a:pt x="277431" y="58940"/>
                  </a:lnTo>
                  <a:lnTo>
                    <a:pt x="241947" y="81305"/>
                  </a:lnTo>
                  <a:lnTo>
                    <a:pt x="200698" y="89446"/>
                  </a:lnTo>
                  <a:lnTo>
                    <a:pt x="153466" y="91528"/>
                  </a:lnTo>
                  <a:lnTo>
                    <a:pt x="129908" y="90106"/>
                  </a:lnTo>
                  <a:lnTo>
                    <a:pt x="84302" y="81902"/>
                  </a:lnTo>
                  <a:lnTo>
                    <a:pt x="44094" y="55067"/>
                  </a:lnTo>
                  <a:lnTo>
                    <a:pt x="44170" y="47713"/>
                  </a:lnTo>
                  <a:lnTo>
                    <a:pt x="52031" y="36944"/>
                  </a:lnTo>
                  <a:lnTo>
                    <a:pt x="56235" y="33870"/>
                  </a:lnTo>
                  <a:lnTo>
                    <a:pt x="66624" y="27774"/>
                  </a:lnTo>
                  <a:lnTo>
                    <a:pt x="80086" y="22885"/>
                  </a:lnTo>
                  <a:lnTo>
                    <a:pt x="70002" y="13322"/>
                  </a:lnTo>
                  <a:lnTo>
                    <a:pt x="32029" y="33020"/>
                  </a:lnTo>
                  <a:lnTo>
                    <a:pt x="22948" y="51142"/>
                  </a:lnTo>
                  <a:lnTo>
                    <a:pt x="24168" y="58013"/>
                  </a:lnTo>
                  <a:lnTo>
                    <a:pt x="55245" y="83934"/>
                  </a:lnTo>
                  <a:lnTo>
                    <a:pt x="96837" y="96685"/>
                  </a:lnTo>
                  <a:lnTo>
                    <a:pt x="158407" y="102806"/>
                  </a:lnTo>
                  <a:lnTo>
                    <a:pt x="184594" y="102209"/>
                  </a:lnTo>
                  <a:lnTo>
                    <a:pt x="236537" y="94703"/>
                  </a:lnTo>
                  <a:lnTo>
                    <a:pt x="282003" y="77050"/>
                  </a:lnTo>
                  <a:lnTo>
                    <a:pt x="300151" y="57772"/>
                  </a:lnTo>
                  <a:lnTo>
                    <a:pt x="301269" y="51498"/>
                  </a:lnTo>
                  <a:close/>
                </a:path>
                <a:path w="323850" h="205740">
                  <a:moveTo>
                    <a:pt x="323761" y="147345"/>
                  </a:moveTo>
                  <a:lnTo>
                    <a:pt x="304749" y="66484"/>
                  </a:lnTo>
                  <a:lnTo>
                    <a:pt x="299567" y="72923"/>
                  </a:lnTo>
                  <a:lnTo>
                    <a:pt x="293751" y="78346"/>
                  </a:lnTo>
                  <a:lnTo>
                    <a:pt x="255676" y="97472"/>
                  </a:lnTo>
                  <a:lnTo>
                    <a:pt x="201282" y="108661"/>
                  </a:lnTo>
                  <a:lnTo>
                    <a:pt x="156679" y="110680"/>
                  </a:lnTo>
                  <a:lnTo>
                    <a:pt x="130759" y="109486"/>
                  </a:lnTo>
                  <a:lnTo>
                    <a:pt x="79552" y="100634"/>
                  </a:lnTo>
                  <a:lnTo>
                    <a:pt x="32105" y="79565"/>
                  </a:lnTo>
                  <a:lnTo>
                    <a:pt x="19443" y="66840"/>
                  </a:lnTo>
                  <a:lnTo>
                    <a:pt x="10579" y="104660"/>
                  </a:lnTo>
                  <a:lnTo>
                    <a:pt x="0" y="148577"/>
                  </a:lnTo>
                  <a:lnTo>
                    <a:pt x="2184" y="155219"/>
                  </a:lnTo>
                  <a:lnTo>
                    <a:pt x="11569" y="167563"/>
                  </a:lnTo>
                  <a:lnTo>
                    <a:pt x="55651" y="190347"/>
                  </a:lnTo>
                  <a:lnTo>
                    <a:pt x="105575" y="201701"/>
                  </a:lnTo>
                  <a:lnTo>
                    <a:pt x="144983" y="205168"/>
                  </a:lnTo>
                  <a:lnTo>
                    <a:pt x="174015" y="205409"/>
                  </a:lnTo>
                  <a:lnTo>
                    <a:pt x="202831" y="203657"/>
                  </a:lnTo>
                  <a:lnTo>
                    <a:pt x="259689" y="193040"/>
                  </a:lnTo>
                  <a:lnTo>
                    <a:pt x="295732" y="178701"/>
                  </a:lnTo>
                  <a:lnTo>
                    <a:pt x="322834" y="151523"/>
                  </a:lnTo>
                  <a:lnTo>
                    <a:pt x="323761" y="147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pic>
          <p:nvPicPr>
            <p:cNvPr id="63" name="object 99">
              <a:extLst>
                <a:ext uri="{FF2B5EF4-FFF2-40B4-BE49-F238E27FC236}">
                  <a16:creationId xmlns:a16="http://schemas.microsoft.com/office/drawing/2014/main" id="{AA6D7279-876D-9F8C-ED47-88A6C2B4380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819" y="3357748"/>
              <a:ext cx="261752" cy="153293"/>
            </a:xfrm>
            <a:prstGeom prst="rect">
              <a:avLst/>
            </a:prstGeom>
          </p:spPr>
        </p:pic>
      </p:grpSp>
      <p:sp>
        <p:nvSpPr>
          <p:cNvPr id="64" name="object 7">
            <a:extLst>
              <a:ext uri="{FF2B5EF4-FFF2-40B4-BE49-F238E27FC236}">
                <a16:creationId xmlns:a16="http://schemas.microsoft.com/office/drawing/2014/main" id="{F8CC7363-8F6C-8450-CC18-627071550087}"/>
              </a:ext>
            </a:extLst>
          </p:cNvPr>
          <p:cNvSpPr txBox="1"/>
          <p:nvPr/>
        </p:nvSpPr>
        <p:spPr>
          <a:xfrm>
            <a:off x="6251203" y="2027272"/>
            <a:ext cx="6173736" cy="2176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042669" indent="-285750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" panose="020B0604020202020204" pitchFamily="34" charset="0"/>
              <a:buChar char="•"/>
            </a:pPr>
            <a:r>
              <a:rPr lang="es-419" sz="1150" dirty="0">
                <a:solidFill>
                  <a:srgbClr val="231F20"/>
                </a:solidFill>
                <a:latin typeface="Arial MT"/>
              </a:rPr>
              <a:t>Según una investigación sobre el 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comportamiento de los visitantes de los centros comerciales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realizada por </a:t>
            </a:r>
            <a:r>
              <a:rPr lang="es-419" sz="1150" dirty="0" err="1">
                <a:solidFill>
                  <a:srgbClr val="231F20"/>
                </a:solidFill>
                <a:latin typeface="Arial MT"/>
              </a:rPr>
              <a:t>Abrasce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en 2023, 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el 73% de los visitantes tienen mascotas en casa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. De ellos, 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el 30% suelen llevarlas a los centros comerciales y el 53% de los visitantes tienen este hábito entre el público de mayores ingresos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marL="298450" marR="1042669" indent="-285750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" panose="020B0604020202020204" pitchFamily="34" charset="0"/>
              <a:buChar char="•"/>
            </a:pPr>
            <a:endParaRPr lang="es-419" sz="1150" dirty="0">
              <a:solidFill>
                <a:srgbClr val="231F20"/>
              </a:solidFill>
              <a:latin typeface="Arial MT"/>
            </a:endParaRPr>
          </a:p>
          <a:p>
            <a:pPr marL="298450" marR="1042669" indent="-285750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" panose="020B0604020202020204" pitchFamily="34" charset="0"/>
              <a:buChar char="•"/>
            </a:pPr>
            <a:r>
              <a:rPr lang="es-419" sz="1150" dirty="0" err="1">
                <a:solidFill>
                  <a:srgbClr val="231F20"/>
                </a:solidFill>
                <a:latin typeface="Arial MT"/>
              </a:rPr>
              <a:t>Abrasce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lanzó el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Boletim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Tendências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e Oportunidades – Universo </a:t>
            </a:r>
            <a:r>
              <a:rPr lang="es-419" sz="1150" b="1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 en 2022,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 en el que mapeó las 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principales prácticas </a:t>
            </a:r>
            <a:r>
              <a:rPr lang="es-419" sz="115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150" b="1" i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150" b="1" dirty="0">
                <a:solidFill>
                  <a:srgbClr val="231F20"/>
                </a:solidFill>
                <a:latin typeface="Arial MT"/>
              </a:rPr>
              <a:t>adoptadas en los centros comerciales de Brasil</a:t>
            </a:r>
            <a:r>
              <a:rPr lang="es-419" sz="1150" dirty="0">
                <a:solidFill>
                  <a:srgbClr val="231F20"/>
                </a:solidFill>
                <a:latin typeface="Arial MT"/>
              </a:rPr>
              <a:t>. A continuación, los artículos buscados se dividieron en categorías:</a:t>
            </a:r>
            <a:endParaRPr lang="es-419" sz="1150" dirty="0">
              <a:latin typeface="Tahoma"/>
              <a:cs typeface="Tahoma"/>
            </a:endParaRPr>
          </a:p>
        </p:txBody>
      </p:sp>
      <p:pic>
        <p:nvPicPr>
          <p:cNvPr id="66" name="Imagem 65">
            <a:extLst>
              <a:ext uri="{FF2B5EF4-FFF2-40B4-BE49-F238E27FC236}">
                <a16:creationId xmlns:a16="http://schemas.microsoft.com/office/drawing/2014/main" id="{8B93DB74-5409-3024-CA3C-180B41185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345141" y="1249784"/>
            <a:ext cx="410258" cy="28718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40D2ED3-E1EB-FCF9-2DBD-E89C6007B24E}"/>
              </a:ext>
            </a:extLst>
          </p:cNvPr>
          <p:cNvSpPr/>
          <p:nvPr/>
        </p:nvSpPr>
        <p:spPr>
          <a:xfrm>
            <a:off x="5713646" y="4128181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92700D9-DBC1-A5E0-EE3D-698B5371841A}"/>
              </a:ext>
            </a:extLst>
          </p:cNvPr>
          <p:cNvSpPr/>
          <p:nvPr/>
        </p:nvSpPr>
        <p:spPr>
          <a:xfrm>
            <a:off x="5713609" y="218280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733429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Gráfico, Gráfico de barras, Gráfico en cascada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4289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Texto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397002" y="1135380"/>
            <a:ext cx="11397996" cy="653034"/>
          </a:xfrm>
          <a:custGeom>
            <a:avLst/>
            <a:gdLst/>
            <a:ahLst/>
            <a:cxnLst/>
            <a:rect l="l" t="t" r="r" b="b"/>
            <a:pathLst>
              <a:path w="11397996" h="653034">
                <a:moveTo>
                  <a:pt x="0" y="0"/>
                </a:moveTo>
                <a:lnTo>
                  <a:pt x="11397996" y="0"/>
                </a:lnTo>
                <a:lnTo>
                  <a:pt x="11397996" y="653034"/>
                </a:lnTo>
                <a:lnTo>
                  <a:pt x="0" y="653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841267" y="1130351"/>
            <a:ext cx="10408120" cy="476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2"/>
              </a:lnSpc>
            </a:pPr>
            <a:r>
              <a:rPr lang="en-US" sz="2802">
                <a:solidFill>
                  <a:srgbClr val="000000"/>
                </a:solidFill>
                <a:latin typeface="Montserrat Bold"/>
              </a:rPr>
              <a:t>MILLENNIALS: La Generación de Pet Lover a nivel Mundial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Escala de tiempo  Descripción generada automáticamente con confianza baj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Gráfico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71AFF3C3-55A1-D884-7931-04A00437E5E2}"/>
              </a:ext>
            </a:extLst>
          </p:cNvPr>
          <p:cNvSpPr/>
          <p:nvPr/>
        </p:nvSpPr>
        <p:spPr>
          <a:xfrm rot="5400000">
            <a:off x="3368844" y="443091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F2BE59D6-9973-4F31-7A81-05156035BF53}"/>
              </a:ext>
            </a:extLst>
          </p:cNvPr>
          <p:cNvSpPr txBox="1">
            <a:spLocks/>
          </p:cNvSpPr>
          <p:nvPr/>
        </p:nvSpPr>
        <p:spPr>
          <a:xfrm>
            <a:off x="226222" y="274563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LOJAS E SERVIÇOS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bject 31">
            <a:extLst>
              <a:ext uri="{FF2B5EF4-FFF2-40B4-BE49-F238E27FC236}">
                <a16:creationId xmlns:a16="http://schemas.microsoft.com/office/drawing/2014/main" id="{EDC95394-42FF-384C-FDB8-4CF102E8049F}"/>
              </a:ext>
            </a:extLst>
          </p:cNvPr>
          <p:cNvSpPr txBox="1"/>
          <p:nvPr/>
        </p:nvSpPr>
        <p:spPr>
          <a:xfrm>
            <a:off x="115920" y="776787"/>
            <a:ext cx="222714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Shopping</a:t>
            </a:r>
            <a:r>
              <a:rPr lang="es-419" sz="1200" b="1" spc="-55" dirty="0">
                <a:solidFill>
                  <a:srgbClr val="8A5E9B"/>
                </a:solidFill>
                <a:latin typeface="Arial MT"/>
                <a:cs typeface="Lucida Sans Unicode"/>
              </a:rPr>
              <a:t> </a:t>
            </a:r>
            <a:r>
              <a:rPr lang="es-419" sz="1200" b="1" spc="-35" dirty="0">
                <a:solidFill>
                  <a:srgbClr val="8A5E9B"/>
                </a:solidFill>
                <a:latin typeface="Arial MT"/>
                <a:cs typeface="Lucida Sans Unicode"/>
              </a:rPr>
              <a:t>centers</a:t>
            </a:r>
            <a:r>
              <a:rPr lang="es-419" sz="1200" b="1" spc="-60" dirty="0">
                <a:solidFill>
                  <a:srgbClr val="8A5E9B"/>
                </a:solidFill>
                <a:latin typeface="Arial MT"/>
                <a:cs typeface="Lucida Sans Unicode"/>
              </a:rPr>
              <a:t> </a:t>
            </a:r>
            <a:r>
              <a:rPr lang="es-419" sz="1200" b="1" spc="-10" dirty="0">
                <a:solidFill>
                  <a:srgbClr val="8A5E9B"/>
                </a:solidFill>
                <a:latin typeface="Arial MT"/>
                <a:cs typeface="Lucida Sans Unicode"/>
              </a:rPr>
              <a:t>que</a:t>
            </a:r>
            <a:r>
              <a:rPr lang="es-419" sz="1200" b="1" spc="-55" dirty="0">
                <a:solidFill>
                  <a:srgbClr val="8A5E9B"/>
                </a:solidFill>
                <a:latin typeface="Arial MT"/>
                <a:cs typeface="Lucida Sans Unicode"/>
              </a:rPr>
              <a:t> </a:t>
            </a:r>
          </a:p>
          <a:p>
            <a:pPr marL="12700" algn="ctr">
              <a:lnSpc>
                <a:spcPct val="100000"/>
              </a:lnSpc>
            </a:pPr>
            <a:r>
              <a:rPr lang="es-419" sz="1200" b="1" spc="-45" dirty="0" err="1">
                <a:solidFill>
                  <a:srgbClr val="8A5E9B"/>
                </a:solidFill>
                <a:latin typeface="Arial MT"/>
                <a:cs typeface="Lucida Sans Unicode"/>
              </a:rPr>
              <a:t>possuem</a:t>
            </a:r>
            <a:r>
              <a:rPr lang="es-419" sz="1200" b="1" spc="-55" dirty="0">
                <a:solidFill>
                  <a:srgbClr val="8A5E9B"/>
                </a:solidFill>
                <a:latin typeface="Arial MT"/>
                <a:cs typeface="Lucida Sans Unicode"/>
              </a:rPr>
              <a:t> </a:t>
            </a:r>
            <a:r>
              <a:rPr lang="es-419" sz="1200" b="1" spc="-25" dirty="0" err="1">
                <a:solidFill>
                  <a:srgbClr val="8A5E9B"/>
                </a:solidFill>
                <a:latin typeface="Arial MT"/>
                <a:cs typeface="Lucida Sans Unicode"/>
              </a:rPr>
              <a:t>pet</a:t>
            </a:r>
            <a:r>
              <a:rPr lang="es-419" sz="1200" b="1" spc="-55" dirty="0">
                <a:solidFill>
                  <a:srgbClr val="8A5E9B"/>
                </a:solidFill>
                <a:latin typeface="Arial MT"/>
                <a:cs typeface="Lucida Sans Unicode"/>
              </a:rPr>
              <a:t> 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shop</a:t>
            </a:r>
            <a:endParaRPr lang="es-419" sz="1200" b="1" dirty="0">
              <a:latin typeface="Arial MT"/>
              <a:cs typeface="Lucida Sans Unicode"/>
            </a:endParaRPr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DD733208-338A-7E48-ADAE-6D64D8A6BF37}"/>
              </a:ext>
            </a:extLst>
          </p:cNvPr>
          <p:cNvGrpSpPr/>
          <p:nvPr/>
        </p:nvGrpSpPr>
        <p:grpSpPr>
          <a:xfrm>
            <a:off x="482842" y="4739128"/>
            <a:ext cx="1422507" cy="1447034"/>
            <a:chOff x="976170" y="2256006"/>
            <a:chExt cx="1794510" cy="1794510"/>
          </a:xfrm>
        </p:grpSpPr>
        <p:grpSp>
          <p:nvGrpSpPr>
            <p:cNvPr id="5" name="object 33">
              <a:extLst>
                <a:ext uri="{FF2B5EF4-FFF2-40B4-BE49-F238E27FC236}">
                  <a16:creationId xmlns:a16="http://schemas.microsoft.com/office/drawing/2014/main" id="{BB7D52AB-CEBD-3F39-F88E-B4F334029227}"/>
                </a:ext>
              </a:extLst>
            </p:cNvPr>
            <p:cNvGrpSpPr/>
            <p:nvPr/>
          </p:nvGrpSpPr>
          <p:grpSpPr>
            <a:xfrm>
              <a:off x="976170" y="2256006"/>
              <a:ext cx="1794510" cy="1794510"/>
              <a:chOff x="2836543" y="7023002"/>
              <a:chExt cx="1794510" cy="1794510"/>
            </a:xfrm>
          </p:grpSpPr>
          <p:sp>
            <p:nvSpPr>
              <p:cNvPr id="23" name="object 34">
                <a:extLst>
                  <a:ext uri="{FF2B5EF4-FFF2-40B4-BE49-F238E27FC236}">
                    <a16:creationId xmlns:a16="http://schemas.microsoft.com/office/drawing/2014/main" id="{66021742-58D3-9E6F-115C-5860EFC6AFD0}"/>
                  </a:ext>
                </a:extLst>
              </p:cNvPr>
              <p:cNvSpPr/>
              <p:nvPr/>
            </p:nvSpPr>
            <p:spPr>
              <a:xfrm>
                <a:off x="2836543" y="7023002"/>
                <a:ext cx="1377950" cy="1794510"/>
              </a:xfrm>
              <a:custGeom>
                <a:avLst/>
                <a:gdLst/>
                <a:ahLst/>
                <a:cxnLst/>
                <a:rect l="l" t="t" r="r" b="b"/>
                <a:pathLst>
                  <a:path w="1377950" h="1794509">
                    <a:moveTo>
                      <a:pt x="897039" y="0"/>
                    </a:moveTo>
                    <a:lnTo>
                      <a:pt x="849397" y="1243"/>
                    </a:lnTo>
                    <a:lnTo>
                      <a:pt x="802404" y="4932"/>
                    </a:lnTo>
                    <a:lnTo>
                      <a:pt x="756120" y="11004"/>
                    </a:lnTo>
                    <a:lnTo>
                      <a:pt x="710608" y="19398"/>
                    </a:lnTo>
                    <a:lnTo>
                      <a:pt x="665929" y="30051"/>
                    </a:lnTo>
                    <a:lnTo>
                      <a:pt x="622146" y="42902"/>
                    </a:lnTo>
                    <a:lnTo>
                      <a:pt x="579321" y="57889"/>
                    </a:lnTo>
                    <a:lnTo>
                      <a:pt x="537516" y="74948"/>
                    </a:lnTo>
                    <a:lnTo>
                      <a:pt x="496792" y="94020"/>
                    </a:lnTo>
                    <a:lnTo>
                      <a:pt x="457212" y="115041"/>
                    </a:lnTo>
                    <a:lnTo>
                      <a:pt x="418837" y="137949"/>
                    </a:lnTo>
                    <a:lnTo>
                      <a:pt x="381730" y="162683"/>
                    </a:lnTo>
                    <a:lnTo>
                      <a:pt x="345953" y="189181"/>
                    </a:lnTo>
                    <a:lnTo>
                      <a:pt x="311567" y="217380"/>
                    </a:lnTo>
                    <a:lnTo>
                      <a:pt x="278635" y="247219"/>
                    </a:lnTo>
                    <a:lnTo>
                      <a:pt x="247219" y="278635"/>
                    </a:lnTo>
                    <a:lnTo>
                      <a:pt x="217380" y="311567"/>
                    </a:lnTo>
                    <a:lnTo>
                      <a:pt x="189181" y="345953"/>
                    </a:lnTo>
                    <a:lnTo>
                      <a:pt x="162683" y="381730"/>
                    </a:lnTo>
                    <a:lnTo>
                      <a:pt x="137949" y="418837"/>
                    </a:lnTo>
                    <a:lnTo>
                      <a:pt x="115041" y="457212"/>
                    </a:lnTo>
                    <a:lnTo>
                      <a:pt x="94020" y="496792"/>
                    </a:lnTo>
                    <a:lnTo>
                      <a:pt x="74948" y="537516"/>
                    </a:lnTo>
                    <a:lnTo>
                      <a:pt x="57889" y="579321"/>
                    </a:lnTo>
                    <a:lnTo>
                      <a:pt x="42902" y="622146"/>
                    </a:lnTo>
                    <a:lnTo>
                      <a:pt x="30051" y="665929"/>
                    </a:lnTo>
                    <a:lnTo>
                      <a:pt x="19398" y="710608"/>
                    </a:lnTo>
                    <a:lnTo>
                      <a:pt x="11004" y="756120"/>
                    </a:lnTo>
                    <a:lnTo>
                      <a:pt x="4932" y="802404"/>
                    </a:lnTo>
                    <a:lnTo>
                      <a:pt x="1243" y="849397"/>
                    </a:lnTo>
                    <a:lnTo>
                      <a:pt x="0" y="897039"/>
                    </a:lnTo>
                    <a:lnTo>
                      <a:pt x="1243" y="944680"/>
                    </a:lnTo>
                    <a:lnTo>
                      <a:pt x="4932" y="991674"/>
                    </a:lnTo>
                    <a:lnTo>
                      <a:pt x="11004" y="1037957"/>
                    </a:lnTo>
                    <a:lnTo>
                      <a:pt x="19398" y="1083470"/>
                    </a:lnTo>
                    <a:lnTo>
                      <a:pt x="30051" y="1128148"/>
                    </a:lnTo>
                    <a:lnTo>
                      <a:pt x="42902" y="1171931"/>
                    </a:lnTo>
                    <a:lnTo>
                      <a:pt x="57889" y="1214756"/>
                    </a:lnTo>
                    <a:lnTo>
                      <a:pt x="74948" y="1256562"/>
                    </a:lnTo>
                    <a:lnTo>
                      <a:pt x="94020" y="1297285"/>
                    </a:lnTo>
                    <a:lnTo>
                      <a:pt x="115041" y="1336866"/>
                    </a:lnTo>
                    <a:lnTo>
                      <a:pt x="137949" y="1375240"/>
                    </a:lnTo>
                    <a:lnTo>
                      <a:pt x="162683" y="1412347"/>
                    </a:lnTo>
                    <a:lnTo>
                      <a:pt x="189181" y="1448124"/>
                    </a:lnTo>
                    <a:lnTo>
                      <a:pt x="217380" y="1482510"/>
                    </a:lnTo>
                    <a:lnTo>
                      <a:pt x="247219" y="1515442"/>
                    </a:lnTo>
                    <a:lnTo>
                      <a:pt x="278635" y="1546858"/>
                    </a:lnTo>
                    <a:lnTo>
                      <a:pt x="311567" y="1576697"/>
                    </a:lnTo>
                    <a:lnTo>
                      <a:pt x="345953" y="1604896"/>
                    </a:lnTo>
                    <a:lnTo>
                      <a:pt x="381730" y="1631394"/>
                    </a:lnTo>
                    <a:lnTo>
                      <a:pt x="418837" y="1656128"/>
                    </a:lnTo>
                    <a:lnTo>
                      <a:pt x="457212" y="1679036"/>
                    </a:lnTo>
                    <a:lnTo>
                      <a:pt x="496792" y="1700057"/>
                    </a:lnTo>
                    <a:lnTo>
                      <a:pt x="537516" y="1719129"/>
                    </a:lnTo>
                    <a:lnTo>
                      <a:pt x="579321" y="1736189"/>
                    </a:lnTo>
                    <a:lnTo>
                      <a:pt x="622146" y="1751175"/>
                    </a:lnTo>
                    <a:lnTo>
                      <a:pt x="665929" y="1764026"/>
                    </a:lnTo>
                    <a:lnTo>
                      <a:pt x="710608" y="1774679"/>
                    </a:lnTo>
                    <a:lnTo>
                      <a:pt x="756120" y="1783073"/>
                    </a:lnTo>
                    <a:lnTo>
                      <a:pt x="802404" y="1789145"/>
                    </a:lnTo>
                    <a:lnTo>
                      <a:pt x="849397" y="1792834"/>
                    </a:lnTo>
                    <a:lnTo>
                      <a:pt x="897039" y="1794078"/>
                    </a:lnTo>
                    <a:lnTo>
                      <a:pt x="947979" y="1792630"/>
                    </a:lnTo>
                    <a:lnTo>
                      <a:pt x="998593" y="1788311"/>
                    </a:lnTo>
                    <a:lnTo>
                      <a:pt x="1048762" y="1781153"/>
                    </a:lnTo>
                    <a:lnTo>
                      <a:pt x="1098371" y="1771191"/>
                    </a:lnTo>
                    <a:lnTo>
                      <a:pt x="1147302" y="1758459"/>
                    </a:lnTo>
                    <a:lnTo>
                      <a:pt x="1195437" y="1742991"/>
                    </a:lnTo>
                    <a:lnTo>
                      <a:pt x="1242662" y="1724821"/>
                    </a:lnTo>
                    <a:lnTo>
                      <a:pt x="1288857" y="1703984"/>
                    </a:lnTo>
                    <a:lnTo>
                      <a:pt x="1333908" y="1680512"/>
                    </a:lnTo>
                    <a:lnTo>
                      <a:pt x="1377695" y="1654441"/>
                    </a:lnTo>
                    <a:lnTo>
                      <a:pt x="897039" y="897039"/>
                    </a:lnTo>
                    <a:lnTo>
                      <a:pt x="897039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27" name="object 35">
                <a:extLst>
                  <a:ext uri="{FF2B5EF4-FFF2-40B4-BE49-F238E27FC236}">
                    <a16:creationId xmlns:a16="http://schemas.microsoft.com/office/drawing/2014/main" id="{3C47B4F2-71B6-87B8-C14C-BA7E45401246}"/>
                  </a:ext>
                </a:extLst>
              </p:cNvPr>
              <p:cNvSpPr/>
              <p:nvPr/>
            </p:nvSpPr>
            <p:spPr>
              <a:xfrm>
                <a:off x="3733582" y="7023002"/>
                <a:ext cx="897255" cy="1654810"/>
              </a:xfrm>
              <a:custGeom>
                <a:avLst/>
                <a:gdLst/>
                <a:ahLst/>
                <a:cxnLst/>
                <a:rect l="l" t="t" r="r" b="b"/>
                <a:pathLst>
                  <a:path w="897254" h="1654809">
                    <a:moveTo>
                      <a:pt x="0" y="0"/>
                    </a:moveTo>
                    <a:lnTo>
                      <a:pt x="0" y="897039"/>
                    </a:lnTo>
                    <a:lnTo>
                      <a:pt x="480656" y="1654441"/>
                    </a:lnTo>
                    <a:lnTo>
                      <a:pt x="520215" y="1627863"/>
                    </a:lnTo>
                    <a:lnTo>
                      <a:pt x="557916" y="1599568"/>
                    </a:lnTo>
                    <a:lnTo>
                      <a:pt x="593741" y="1569640"/>
                    </a:lnTo>
                    <a:lnTo>
                      <a:pt x="627670" y="1538166"/>
                    </a:lnTo>
                    <a:lnTo>
                      <a:pt x="659685" y="1505231"/>
                    </a:lnTo>
                    <a:lnTo>
                      <a:pt x="689766" y="1470920"/>
                    </a:lnTo>
                    <a:lnTo>
                      <a:pt x="717895" y="1435319"/>
                    </a:lnTo>
                    <a:lnTo>
                      <a:pt x="744051" y="1398514"/>
                    </a:lnTo>
                    <a:lnTo>
                      <a:pt x="768216" y="1360590"/>
                    </a:lnTo>
                    <a:lnTo>
                      <a:pt x="790371" y="1321633"/>
                    </a:lnTo>
                    <a:lnTo>
                      <a:pt x="810497" y="1281728"/>
                    </a:lnTo>
                    <a:lnTo>
                      <a:pt x="828575" y="1240961"/>
                    </a:lnTo>
                    <a:lnTo>
                      <a:pt x="844584" y="1199418"/>
                    </a:lnTo>
                    <a:lnTo>
                      <a:pt x="858507" y="1157184"/>
                    </a:lnTo>
                    <a:lnTo>
                      <a:pt x="870325" y="1114344"/>
                    </a:lnTo>
                    <a:lnTo>
                      <a:pt x="880017" y="1070984"/>
                    </a:lnTo>
                    <a:lnTo>
                      <a:pt x="887565" y="1027190"/>
                    </a:lnTo>
                    <a:lnTo>
                      <a:pt x="892950" y="983047"/>
                    </a:lnTo>
                    <a:lnTo>
                      <a:pt x="896153" y="938641"/>
                    </a:lnTo>
                    <a:lnTo>
                      <a:pt x="897154" y="894057"/>
                    </a:lnTo>
                    <a:lnTo>
                      <a:pt x="895935" y="849381"/>
                    </a:lnTo>
                    <a:lnTo>
                      <a:pt x="892476" y="804699"/>
                    </a:lnTo>
                    <a:lnTo>
                      <a:pt x="886758" y="760096"/>
                    </a:lnTo>
                    <a:lnTo>
                      <a:pt x="878762" y="715657"/>
                    </a:lnTo>
                    <a:lnTo>
                      <a:pt x="868469" y="671469"/>
                    </a:lnTo>
                    <a:lnTo>
                      <a:pt x="855860" y="627616"/>
                    </a:lnTo>
                    <a:lnTo>
                      <a:pt x="840915" y="584184"/>
                    </a:lnTo>
                    <a:lnTo>
                      <a:pt x="823617" y="541259"/>
                    </a:lnTo>
                    <a:lnTo>
                      <a:pt x="803944" y="498927"/>
                    </a:lnTo>
                    <a:lnTo>
                      <a:pt x="781879" y="457273"/>
                    </a:lnTo>
                    <a:lnTo>
                      <a:pt x="757402" y="416382"/>
                    </a:lnTo>
                    <a:lnTo>
                      <a:pt x="730427" y="376298"/>
                    </a:lnTo>
                    <a:lnTo>
                      <a:pt x="701525" y="337960"/>
                    </a:lnTo>
                    <a:lnTo>
                      <a:pt x="670784" y="301418"/>
                    </a:lnTo>
                    <a:lnTo>
                      <a:pt x="638290" y="266718"/>
                    </a:lnTo>
                    <a:lnTo>
                      <a:pt x="604132" y="233909"/>
                    </a:lnTo>
                    <a:lnTo>
                      <a:pt x="568395" y="203039"/>
                    </a:lnTo>
                    <a:lnTo>
                      <a:pt x="531169" y="174156"/>
                    </a:lnTo>
                    <a:lnTo>
                      <a:pt x="492539" y="147307"/>
                    </a:lnTo>
                    <a:lnTo>
                      <a:pt x="452594" y="122541"/>
                    </a:lnTo>
                    <a:lnTo>
                      <a:pt x="411420" y="99907"/>
                    </a:lnTo>
                    <a:lnTo>
                      <a:pt x="369106" y="79450"/>
                    </a:lnTo>
                    <a:lnTo>
                      <a:pt x="325738" y="61221"/>
                    </a:lnTo>
                    <a:lnTo>
                      <a:pt x="281404" y="45267"/>
                    </a:lnTo>
                    <a:lnTo>
                      <a:pt x="236191" y="31635"/>
                    </a:lnTo>
                    <a:lnTo>
                      <a:pt x="190186" y="20374"/>
                    </a:lnTo>
                    <a:lnTo>
                      <a:pt x="143478" y="11532"/>
                    </a:lnTo>
                    <a:lnTo>
                      <a:pt x="96152" y="5157"/>
                    </a:lnTo>
                    <a:lnTo>
                      <a:pt x="48297" y="12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28" name="object 36">
              <a:extLst>
                <a:ext uri="{FF2B5EF4-FFF2-40B4-BE49-F238E27FC236}">
                  <a16:creationId xmlns:a16="http://schemas.microsoft.com/office/drawing/2014/main" id="{B8B4C347-CF01-9219-AC3D-1616E782633D}"/>
                </a:ext>
              </a:extLst>
            </p:cNvPr>
            <p:cNvSpPr txBox="1"/>
            <p:nvPr/>
          </p:nvSpPr>
          <p:spPr>
            <a:xfrm>
              <a:off x="1165262" y="2833241"/>
              <a:ext cx="1555480" cy="591609"/>
            </a:xfrm>
            <a:prstGeom prst="rect">
              <a:avLst/>
            </a:prstGeom>
          </p:spPr>
          <p:txBody>
            <a:bodyPr vert="horz" wrap="square" lIns="0" tIns="73660" rIns="0" bIns="0" rtlCol="0">
              <a:spAutoFit/>
            </a:bodyPr>
            <a:lstStyle/>
            <a:p>
              <a:pPr marL="911860">
                <a:lnSpc>
                  <a:spcPct val="100000"/>
                </a:lnSpc>
                <a:spcBef>
                  <a:spcPts val="58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41%</a:t>
              </a:r>
              <a:endParaRPr lang="es-419" sz="11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48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59%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9A19865-C43B-0299-6EBB-62F218A4C963}"/>
              </a:ext>
            </a:extLst>
          </p:cNvPr>
          <p:cNvSpPr txBox="1"/>
          <p:nvPr/>
        </p:nvSpPr>
        <p:spPr>
          <a:xfrm>
            <a:off x="3711160" y="187496"/>
            <a:ext cx="85899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 SHOPS, BANHO E TOSA </a:t>
            </a:r>
          </a:p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CLÍNICAS VETERINÁRIAS</a:t>
            </a:r>
            <a:endParaRPr lang="es-419" sz="1500" dirty="0">
              <a:solidFill>
                <a:srgbClr val="00669B"/>
              </a:solidFill>
            </a:endParaRPr>
          </a:p>
        </p:txBody>
      </p:sp>
      <p:sp>
        <p:nvSpPr>
          <p:cNvPr id="42" name="object 21">
            <a:extLst>
              <a:ext uri="{FF2B5EF4-FFF2-40B4-BE49-F238E27FC236}">
                <a16:creationId xmlns:a16="http://schemas.microsoft.com/office/drawing/2014/main" id="{409C2B29-3224-729B-7A0E-387ACC06CCA6}"/>
              </a:ext>
            </a:extLst>
          </p:cNvPr>
          <p:cNvSpPr txBox="1"/>
          <p:nvPr/>
        </p:nvSpPr>
        <p:spPr>
          <a:xfrm>
            <a:off x="4431360" y="774882"/>
            <a:ext cx="222714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Pet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shops que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oferecem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banho</a:t>
            </a:r>
            <a:r>
              <a:rPr lang="es-419" sz="1200" b="1" spc="5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e</a:t>
            </a:r>
            <a:r>
              <a:rPr lang="es-419" sz="1200" b="1" spc="10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Arial MT"/>
              </a:rPr>
              <a:t>tosa em shoppings</a:t>
            </a:r>
            <a:endParaRPr lang="es-419" sz="1200" b="1" dirty="0">
              <a:latin typeface="Arial MT"/>
              <a:cs typeface="Arial MT"/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B064C10D-5ACE-F88E-EBEA-8563DA1A7157}"/>
              </a:ext>
            </a:extLst>
          </p:cNvPr>
          <p:cNvGrpSpPr/>
          <p:nvPr/>
        </p:nvGrpSpPr>
        <p:grpSpPr>
          <a:xfrm>
            <a:off x="4459986" y="4685057"/>
            <a:ext cx="1478381" cy="1503871"/>
            <a:chOff x="3916918" y="2567245"/>
            <a:chExt cx="1864995" cy="1864995"/>
          </a:xfrm>
        </p:grpSpPr>
        <p:grpSp>
          <p:nvGrpSpPr>
            <p:cNvPr id="39" name="object 17">
              <a:extLst>
                <a:ext uri="{FF2B5EF4-FFF2-40B4-BE49-F238E27FC236}">
                  <a16:creationId xmlns:a16="http://schemas.microsoft.com/office/drawing/2014/main" id="{8E57D0E2-1216-4DD3-B730-2FA91B966197}"/>
                </a:ext>
              </a:extLst>
            </p:cNvPr>
            <p:cNvGrpSpPr/>
            <p:nvPr/>
          </p:nvGrpSpPr>
          <p:grpSpPr>
            <a:xfrm>
              <a:off x="3916918" y="2567245"/>
              <a:ext cx="1864995" cy="1864995"/>
              <a:chOff x="706611" y="5172395"/>
              <a:chExt cx="1864995" cy="1864995"/>
            </a:xfrm>
          </p:grpSpPr>
          <p:sp>
            <p:nvSpPr>
              <p:cNvPr id="40" name="object 18">
                <a:extLst>
                  <a:ext uri="{FF2B5EF4-FFF2-40B4-BE49-F238E27FC236}">
                    <a16:creationId xmlns:a16="http://schemas.microsoft.com/office/drawing/2014/main" id="{56767724-F502-74F3-76B1-8A7923A3F409}"/>
                  </a:ext>
                </a:extLst>
              </p:cNvPr>
              <p:cNvSpPr/>
              <p:nvPr/>
            </p:nvSpPr>
            <p:spPr>
              <a:xfrm>
                <a:off x="706611" y="5172395"/>
                <a:ext cx="1799589" cy="1864995"/>
              </a:xfrm>
              <a:custGeom>
                <a:avLst/>
                <a:gdLst/>
                <a:ahLst/>
                <a:cxnLst/>
                <a:rect l="l" t="t" r="r" b="b"/>
                <a:pathLst>
                  <a:path w="1799589" h="1864995">
                    <a:moveTo>
                      <a:pt x="932218" y="0"/>
                    </a:moveTo>
                    <a:lnTo>
                      <a:pt x="884245" y="1212"/>
                    </a:lnTo>
                    <a:lnTo>
                      <a:pt x="836902" y="4812"/>
                    </a:lnTo>
                    <a:lnTo>
                      <a:pt x="790248" y="10741"/>
                    </a:lnTo>
                    <a:lnTo>
                      <a:pt x="744341" y="18939"/>
                    </a:lnTo>
                    <a:lnTo>
                      <a:pt x="699239" y="29348"/>
                    </a:lnTo>
                    <a:lnTo>
                      <a:pt x="655001" y="41909"/>
                    </a:lnTo>
                    <a:lnTo>
                      <a:pt x="611686" y="56565"/>
                    </a:lnTo>
                    <a:lnTo>
                      <a:pt x="569353" y="73257"/>
                    </a:lnTo>
                    <a:lnTo>
                      <a:pt x="528059" y="91925"/>
                    </a:lnTo>
                    <a:lnTo>
                      <a:pt x="487863" y="112512"/>
                    </a:lnTo>
                    <a:lnTo>
                      <a:pt x="448825" y="134958"/>
                    </a:lnTo>
                    <a:lnTo>
                      <a:pt x="411002" y="159206"/>
                    </a:lnTo>
                    <a:lnTo>
                      <a:pt x="374453" y="185196"/>
                    </a:lnTo>
                    <a:lnTo>
                      <a:pt x="339237" y="212870"/>
                    </a:lnTo>
                    <a:lnTo>
                      <a:pt x="305412" y="242170"/>
                    </a:lnTo>
                    <a:lnTo>
                      <a:pt x="273037" y="273037"/>
                    </a:lnTo>
                    <a:lnTo>
                      <a:pt x="242170" y="305412"/>
                    </a:lnTo>
                    <a:lnTo>
                      <a:pt x="212870" y="339237"/>
                    </a:lnTo>
                    <a:lnTo>
                      <a:pt x="185196" y="374453"/>
                    </a:lnTo>
                    <a:lnTo>
                      <a:pt x="159206" y="411002"/>
                    </a:lnTo>
                    <a:lnTo>
                      <a:pt x="134958" y="448825"/>
                    </a:lnTo>
                    <a:lnTo>
                      <a:pt x="112512" y="487863"/>
                    </a:lnTo>
                    <a:lnTo>
                      <a:pt x="91925" y="528059"/>
                    </a:lnTo>
                    <a:lnTo>
                      <a:pt x="73257" y="569353"/>
                    </a:lnTo>
                    <a:lnTo>
                      <a:pt x="56565" y="611686"/>
                    </a:lnTo>
                    <a:lnTo>
                      <a:pt x="41909" y="655001"/>
                    </a:lnTo>
                    <a:lnTo>
                      <a:pt x="29348" y="699239"/>
                    </a:lnTo>
                    <a:lnTo>
                      <a:pt x="18939" y="744341"/>
                    </a:lnTo>
                    <a:lnTo>
                      <a:pt x="10741" y="790248"/>
                    </a:lnTo>
                    <a:lnTo>
                      <a:pt x="4812" y="836902"/>
                    </a:lnTo>
                    <a:lnTo>
                      <a:pt x="1212" y="884245"/>
                    </a:lnTo>
                    <a:lnTo>
                      <a:pt x="0" y="932218"/>
                    </a:lnTo>
                    <a:lnTo>
                      <a:pt x="1212" y="980189"/>
                    </a:lnTo>
                    <a:lnTo>
                      <a:pt x="4812" y="1027531"/>
                    </a:lnTo>
                    <a:lnTo>
                      <a:pt x="10741" y="1074184"/>
                    </a:lnTo>
                    <a:lnTo>
                      <a:pt x="18939" y="1120091"/>
                    </a:lnTo>
                    <a:lnTo>
                      <a:pt x="29348" y="1165192"/>
                    </a:lnTo>
                    <a:lnTo>
                      <a:pt x="41909" y="1209429"/>
                    </a:lnTo>
                    <a:lnTo>
                      <a:pt x="56565" y="1252744"/>
                    </a:lnTo>
                    <a:lnTo>
                      <a:pt x="73257" y="1295077"/>
                    </a:lnTo>
                    <a:lnTo>
                      <a:pt x="91925" y="1336371"/>
                    </a:lnTo>
                    <a:lnTo>
                      <a:pt x="112512" y="1376566"/>
                    </a:lnTo>
                    <a:lnTo>
                      <a:pt x="134958" y="1415605"/>
                    </a:lnTo>
                    <a:lnTo>
                      <a:pt x="159206" y="1453428"/>
                    </a:lnTo>
                    <a:lnTo>
                      <a:pt x="185196" y="1489977"/>
                    </a:lnTo>
                    <a:lnTo>
                      <a:pt x="212870" y="1525193"/>
                    </a:lnTo>
                    <a:lnTo>
                      <a:pt x="242170" y="1559018"/>
                    </a:lnTo>
                    <a:lnTo>
                      <a:pt x="273037" y="1591394"/>
                    </a:lnTo>
                    <a:lnTo>
                      <a:pt x="305412" y="1622261"/>
                    </a:lnTo>
                    <a:lnTo>
                      <a:pt x="339237" y="1651561"/>
                    </a:lnTo>
                    <a:lnTo>
                      <a:pt x="374453" y="1679236"/>
                    </a:lnTo>
                    <a:lnTo>
                      <a:pt x="411002" y="1705226"/>
                    </a:lnTo>
                    <a:lnTo>
                      <a:pt x="448825" y="1729474"/>
                    </a:lnTo>
                    <a:lnTo>
                      <a:pt x="487863" y="1751921"/>
                    </a:lnTo>
                    <a:lnTo>
                      <a:pt x="528059" y="1772508"/>
                    </a:lnTo>
                    <a:lnTo>
                      <a:pt x="569353" y="1791177"/>
                    </a:lnTo>
                    <a:lnTo>
                      <a:pt x="611686" y="1807868"/>
                    </a:lnTo>
                    <a:lnTo>
                      <a:pt x="655001" y="1822525"/>
                    </a:lnTo>
                    <a:lnTo>
                      <a:pt x="699239" y="1835087"/>
                    </a:lnTo>
                    <a:lnTo>
                      <a:pt x="744341" y="1845496"/>
                    </a:lnTo>
                    <a:lnTo>
                      <a:pt x="790248" y="1853694"/>
                    </a:lnTo>
                    <a:lnTo>
                      <a:pt x="836902" y="1859623"/>
                    </a:lnTo>
                    <a:lnTo>
                      <a:pt x="884245" y="1863223"/>
                    </a:lnTo>
                    <a:lnTo>
                      <a:pt x="932218" y="1864436"/>
                    </a:lnTo>
                    <a:lnTo>
                      <a:pt x="981860" y="1863121"/>
                    </a:lnTo>
                    <a:lnTo>
                      <a:pt x="1030983" y="1859212"/>
                    </a:lnTo>
                    <a:lnTo>
                      <a:pt x="1079503" y="1852765"/>
                    </a:lnTo>
                    <a:lnTo>
                      <a:pt x="1127341" y="1843834"/>
                    </a:lnTo>
                    <a:lnTo>
                      <a:pt x="1174416" y="1832474"/>
                    </a:lnTo>
                    <a:lnTo>
                      <a:pt x="1220646" y="1818741"/>
                    </a:lnTo>
                    <a:lnTo>
                      <a:pt x="1265951" y="1802689"/>
                    </a:lnTo>
                    <a:lnTo>
                      <a:pt x="1310250" y="1784374"/>
                    </a:lnTo>
                    <a:lnTo>
                      <a:pt x="1353462" y="1763850"/>
                    </a:lnTo>
                    <a:lnTo>
                      <a:pt x="1395506" y="1741172"/>
                    </a:lnTo>
                    <a:lnTo>
                      <a:pt x="1436301" y="1716396"/>
                    </a:lnTo>
                    <a:lnTo>
                      <a:pt x="1475767" y="1689576"/>
                    </a:lnTo>
                    <a:lnTo>
                      <a:pt x="1513821" y="1660767"/>
                    </a:lnTo>
                    <a:lnTo>
                      <a:pt x="1550384" y="1630024"/>
                    </a:lnTo>
                    <a:lnTo>
                      <a:pt x="1585375" y="1597403"/>
                    </a:lnTo>
                    <a:lnTo>
                      <a:pt x="1618712" y="1562958"/>
                    </a:lnTo>
                    <a:lnTo>
                      <a:pt x="1650315" y="1526744"/>
                    </a:lnTo>
                    <a:lnTo>
                      <a:pt x="1680102" y="1488817"/>
                    </a:lnTo>
                    <a:lnTo>
                      <a:pt x="1707994" y="1449230"/>
                    </a:lnTo>
                    <a:lnTo>
                      <a:pt x="1733908" y="1408040"/>
                    </a:lnTo>
                    <a:lnTo>
                      <a:pt x="1757765" y="1365301"/>
                    </a:lnTo>
                    <a:lnTo>
                      <a:pt x="1779482" y="1321069"/>
                    </a:lnTo>
                    <a:lnTo>
                      <a:pt x="1798980" y="1275397"/>
                    </a:lnTo>
                    <a:lnTo>
                      <a:pt x="932218" y="932218"/>
                    </a:lnTo>
                    <a:lnTo>
                      <a:pt x="932218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41" name="object 19">
                <a:extLst>
                  <a:ext uri="{FF2B5EF4-FFF2-40B4-BE49-F238E27FC236}">
                    <a16:creationId xmlns:a16="http://schemas.microsoft.com/office/drawing/2014/main" id="{A4DB482F-02EE-1CD9-34CE-4E6ABE1AE332}"/>
                  </a:ext>
                </a:extLst>
              </p:cNvPr>
              <p:cNvSpPr/>
              <p:nvPr/>
            </p:nvSpPr>
            <p:spPr>
              <a:xfrm>
                <a:off x="1638829" y="5172395"/>
                <a:ext cx="932815" cy="1275715"/>
              </a:xfrm>
              <a:custGeom>
                <a:avLst/>
                <a:gdLst/>
                <a:ahLst/>
                <a:cxnLst/>
                <a:rect l="l" t="t" r="r" b="b"/>
                <a:pathLst>
                  <a:path w="932814" h="1275714">
                    <a:moveTo>
                      <a:pt x="0" y="0"/>
                    </a:moveTo>
                    <a:lnTo>
                      <a:pt x="0" y="932218"/>
                    </a:lnTo>
                    <a:lnTo>
                      <a:pt x="866762" y="1275397"/>
                    </a:lnTo>
                    <a:lnTo>
                      <a:pt x="883293" y="1230347"/>
                    </a:lnTo>
                    <a:lnTo>
                      <a:pt x="897373" y="1185004"/>
                    </a:lnTo>
                    <a:lnTo>
                      <a:pt x="909035" y="1139443"/>
                    </a:lnTo>
                    <a:lnTo>
                      <a:pt x="918311" y="1093742"/>
                    </a:lnTo>
                    <a:lnTo>
                      <a:pt x="925235" y="1047975"/>
                    </a:lnTo>
                    <a:lnTo>
                      <a:pt x="929840" y="1002219"/>
                    </a:lnTo>
                    <a:lnTo>
                      <a:pt x="932158" y="956551"/>
                    </a:lnTo>
                    <a:lnTo>
                      <a:pt x="932222" y="911045"/>
                    </a:lnTo>
                    <a:lnTo>
                      <a:pt x="930066" y="865778"/>
                    </a:lnTo>
                    <a:lnTo>
                      <a:pt x="925721" y="820826"/>
                    </a:lnTo>
                    <a:lnTo>
                      <a:pt x="919221" y="776266"/>
                    </a:lnTo>
                    <a:lnTo>
                      <a:pt x="910600" y="732172"/>
                    </a:lnTo>
                    <a:lnTo>
                      <a:pt x="899889" y="688622"/>
                    </a:lnTo>
                    <a:lnTo>
                      <a:pt x="887121" y="645690"/>
                    </a:lnTo>
                    <a:lnTo>
                      <a:pt x="872331" y="603454"/>
                    </a:lnTo>
                    <a:lnTo>
                      <a:pt x="855549" y="561989"/>
                    </a:lnTo>
                    <a:lnTo>
                      <a:pt x="836810" y="521371"/>
                    </a:lnTo>
                    <a:lnTo>
                      <a:pt x="816147" y="481676"/>
                    </a:lnTo>
                    <a:lnTo>
                      <a:pt x="793591" y="442980"/>
                    </a:lnTo>
                    <a:lnTo>
                      <a:pt x="769177" y="405360"/>
                    </a:lnTo>
                    <a:lnTo>
                      <a:pt x="742936" y="368891"/>
                    </a:lnTo>
                    <a:lnTo>
                      <a:pt x="714902" y="333649"/>
                    </a:lnTo>
                    <a:lnTo>
                      <a:pt x="685108" y="299711"/>
                    </a:lnTo>
                    <a:lnTo>
                      <a:pt x="653587" y="267151"/>
                    </a:lnTo>
                    <a:lnTo>
                      <a:pt x="620371" y="236047"/>
                    </a:lnTo>
                    <a:lnTo>
                      <a:pt x="585494" y="206475"/>
                    </a:lnTo>
                    <a:lnTo>
                      <a:pt x="548988" y="178510"/>
                    </a:lnTo>
                    <a:lnTo>
                      <a:pt x="510886" y="152228"/>
                    </a:lnTo>
                    <a:lnTo>
                      <a:pt x="471221" y="127706"/>
                    </a:lnTo>
                    <a:lnTo>
                      <a:pt x="430027" y="105019"/>
                    </a:lnTo>
                    <a:lnTo>
                      <a:pt x="387335" y="84243"/>
                    </a:lnTo>
                    <a:lnTo>
                      <a:pt x="343179" y="65455"/>
                    </a:lnTo>
                    <a:lnTo>
                      <a:pt x="295937" y="48213"/>
                    </a:lnTo>
                    <a:lnTo>
                      <a:pt x="247922" y="33567"/>
                    </a:lnTo>
                    <a:lnTo>
                      <a:pt x="199242" y="21538"/>
                    </a:lnTo>
                    <a:lnTo>
                      <a:pt x="150002" y="12146"/>
                    </a:lnTo>
                    <a:lnTo>
                      <a:pt x="100310" y="5412"/>
                    </a:lnTo>
                    <a:lnTo>
                      <a:pt x="50274" y="13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50" name="object 30">
              <a:extLst>
                <a:ext uri="{FF2B5EF4-FFF2-40B4-BE49-F238E27FC236}">
                  <a16:creationId xmlns:a16="http://schemas.microsoft.com/office/drawing/2014/main" id="{57AEF072-A761-7FB5-2445-9057C143DD6A}"/>
                </a:ext>
              </a:extLst>
            </p:cNvPr>
            <p:cNvSpPr txBox="1"/>
            <p:nvPr/>
          </p:nvSpPr>
          <p:spPr>
            <a:xfrm>
              <a:off x="4249006" y="3565340"/>
              <a:ext cx="432128" cy="224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69%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52" name="object 32">
              <a:extLst>
                <a:ext uri="{FF2B5EF4-FFF2-40B4-BE49-F238E27FC236}">
                  <a16:creationId xmlns:a16="http://schemas.microsoft.com/office/drawing/2014/main" id="{0E0CF48C-6E65-B7CA-089F-4D8BAA82D14A}"/>
                </a:ext>
              </a:extLst>
            </p:cNvPr>
            <p:cNvSpPr txBox="1"/>
            <p:nvPr/>
          </p:nvSpPr>
          <p:spPr>
            <a:xfrm>
              <a:off x="5152205" y="3170442"/>
              <a:ext cx="491025" cy="2258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31%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13032FD6-1C48-A7AF-A271-55DD4B7D654E}"/>
              </a:ext>
            </a:extLst>
          </p:cNvPr>
          <p:cNvGrpSpPr/>
          <p:nvPr/>
        </p:nvGrpSpPr>
        <p:grpSpPr>
          <a:xfrm>
            <a:off x="8575489" y="4694900"/>
            <a:ext cx="1482911" cy="1508479"/>
            <a:chOff x="7515498" y="2431577"/>
            <a:chExt cx="1870710" cy="1870710"/>
          </a:xfrm>
        </p:grpSpPr>
        <p:grpSp>
          <p:nvGrpSpPr>
            <p:cNvPr id="36" name="object 14">
              <a:extLst>
                <a:ext uri="{FF2B5EF4-FFF2-40B4-BE49-F238E27FC236}">
                  <a16:creationId xmlns:a16="http://schemas.microsoft.com/office/drawing/2014/main" id="{7E6B74DE-147A-CED9-5572-2189CEF29926}"/>
                </a:ext>
              </a:extLst>
            </p:cNvPr>
            <p:cNvGrpSpPr/>
            <p:nvPr/>
          </p:nvGrpSpPr>
          <p:grpSpPr>
            <a:xfrm>
              <a:off x="7515498" y="2431577"/>
              <a:ext cx="1870710" cy="1870710"/>
              <a:chOff x="684000" y="7808997"/>
              <a:chExt cx="1870710" cy="1870710"/>
            </a:xfrm>
          </p:grpSpPr>
          <p:sp>
            <p:nvSpPr>
              <p:cNvPr id="37" name="object 15">
                <a:extLst>
                  <a:ext uri="{FF2B5EF4-FFF2-40B4-BE49-F238E27FC236}">
                    <a16:creationId xmlns:a16="http://schemas.microsoft.com/office/drawing/2014/main" id="{EA047C63-ED9D-5329-F3CB-4727DEFB6CBE}"/>
                  </a:ext>
                </a:extLst>
              </p:cNvPr>
              <p:cNvSpPr/>
              <p:nvPr/>
            </p:nvSpPr>
            <p:spPr>
              <a:xfrm>
                <a:off x="684000" y="7808997"/>
                <a:ext cx="1870710" cy="1870710"/>
              </a:xfrm>
              <a:custGeom>
                <a:avLst/>
                <a:gdLst/>
                <a:ahLst/>
                <a:cxnLst/>
                <a:rect l="l" t="t" r="r" b="b"/>
                <a:pathLst>
                  <a:path w="1870710" h="1870709">
                    <a:moveTo>
                      <a:pt x="935177" y="0"/>
                    </a:moveTo>
                    <a:lnTo>
                      <a:pt x="887053" y="1216"/>
                    </a:lnTo>
                    <a:lnTo>
                      <a:pt x="839560" y="4828"/>
                    </a:lnTo>
                    <a:lnTo>
                      <a:pt x="792759" y="10775"/>
                    </a:lnTo>
                    <a:lnTo>
                      <a:pt x="746706" y="18999"/>
                    </a:lnTo>
                    <a:lnTo>
                      <a:pt x="701462" y="29441"/>
                    </a:lnTo>
                    <a:lnTo>
                      <a:pt x="657084" y="42043"/>
                    </a:lnTo>
                    <a:lnTo>
                      <a:pt x="613632" y="56746"/>
                    </a:lnTo>
                    <a:lnTo>
                      <a:pt x="571164" y="73490"/>
                    </a:lnTo>
                    <a:lnTo>
                      <a:pt x="529739" y="92218"/>
                    </a:lnTo>
                    <a:lnTo>
                      <a:pt x="489416" y="112870"/>
                    </a:lnTo>
                    <a:lnTo>
                      <a:pt x="450254" y="135388"/>
                    </a:lnTo>
                    <a:lnTo>
                      <a:pt x="412310" y="159713"/>
                    </a:lnTo>
                    <a:lnTo>
                      <a:pt x="375645" y="185786"/>
                    </a:lnTo>
                    <a:lnTo>
                      <a:pt x="340317" y="213549"/>
                    </a:lnTo>
                    <a:lnTo>
                      <a:pt x="306385" y="242942"/>
                    </a:lnTo>
                    <a:lnTo>
                      <a:pt x="273907" y="273907"/>
                    </a:lnTo>
                    <a:lnTo>
                      <a:pt x="242942" y="306385"/>
                    </a:lnTo>
                    <a:lnTo>
                      <a:pt x="213549" y="340317"/>
                    </a:lnTo>
                    <a:lnTo>
                      <a:pt x="185786" y="375645"/>
                    </a:lnTo>
                    <a:lnTo>
                      <a:pt x="159713" y="412310"/>
                    </a:lnTo>
                    <a:lnTo>
                      <a:pt x="135388" y="450254"/>
                    </a:lnTo>
                    <a:lnTo>
                      <a:pt x="112870" y="489416"/>
                    </a:lnTo>
                    <a:lnTo>
                      <a:pt x="92218" y="529739"/>
                    </a:lnTo>
                    <a:lnTo>
                      <a:pt x="73490" y="571164"/>
                    </a:lnTo>
                    <a:lnTo>
                      <a:pt x="56746" y="613632"/>
                    </a:lnTo>
                    <a:lnTo>
                      <a:pt x="42043" y="657084"/>
                    </a:lnTo>
                    <a:lnTo>
                      <a:pt x="29441" y="701462"/>
                    </a:lnTo>
                    <a:lnTo>
                      <a:pt x="18999" y="746706"/>
                    </a:lnTo>
                    <a:lnTo>
                      <a:pt x="10775" y="792759"/>
                    </a:lnTo>
                    <a:lnTo>
                      <a:pt x="4828" y="839560"/>
                    </a:lnTo>
                    <a:lnTo>
                      <a:pt x="1216" y="887053"/>
                    </a:lnTo>
                    <a:lnTo>
                      <a:pt x="0" y="935177"/>
                    </a:lnTo>
                    <a:lnTo>
                      <a:pt x="1216" y="983301"/>
                    </a:lnTo>
                    <a:lnTo>
                      <a:pt x="4828" y="1030793"/>
                    </a:lnTo>
                    <a:lnTo>
                      <a:pt x="10775" y="1077595"/>
                    </a:lnTo>
                    <a:lnTo>
                      <a:pt x="18999" y="1123647"/>
                    </a:lnTo>
                    <a:lnTo>
                      <a:pt x="29441" y="1168892"/>
                    </a:lnTo>
                    <a:lnTo>
                      <a:pt x="42043" y="1213270"/>
                    </a:lnTo>
                    <a:lnTo>
                      <a:pt x="56746" y="1256722"/>
                    </a:lnTo>
                    <a:lnTo>
                      <a:pt x="73490" y="1299190"/>
                    </a:lnTo>
                    <a:lnTo>
                      <a:pt x="92218" y="1340614"/>
                    </a:lnTo>
                    <a:lnTo>
                      <a:pt x="112870" y="1380937"/>
                    </a:lnTo>
                    <a:lnTo>
                      <a:pt x="135388" y="1420100"/>
                    </a:lnTo>
                    <a:lnTo>
                      <a:pt x="159713" y="1458043"/>
                    </a:lnTo>
                    <a:lnTo>
                      <a:pt x="185786" y="1494708"/>
                    </a:lnTo>
                    <a:lnTo>
                      <a:pt x="213549" y="1530036"/>
                    </a:lnTo>
                    <a:lnTo>
                      <a:pt x="242942" y="1563969"/>
                    </a:lnTo>
                    <a:lnTo>
                      <a:pt x="273907" y="1596447"/>
                    </a:lnTo>
                    <a:lnTo>
                      <a:pt x="306385" y="1627412"/>
                    </a:lnTo>
                    <a:lnTo>
                      <a:pt x="340317" y="1656805"/>
                    </a:lnTo>
                    <a:lnTo>
                      <a:pt x="375645" y="1684567"/>
                    </a:lnTo>
                    <a:lnTo>
                      <a:pt x="412310" y="1710640"/>
                    </a:lnTo>
                    <a:lnTo>
                      <a:pt x="450254" y="1734965"/>
                    </a:lnTo>
                    <a:lnTo>
                      <a:pt x="489416" y="1757483"/>
                    </a:lnTo>
                    <a:lnTo>
                      <a:pt x="529739" y="1778135"/>
                    </a:lnTo>
                    <a:lnTo>
                      <a:pt x="571164" y="1796863"/>
                    </a:lnTo>
                    <a:lnTo>
                      <a:pt x="613632" y="1813608"/>
                    </a:lnTo>
                    <a:lnTo>
                      <a:pt x="657084" y="1828310"/>
                    </a:lnTo>
                    <a:lnTo>
                      <a:pt x="701462" y="1840912"/>
                    </a:lnTo>
                    <a:lnTo>
                      <a:pt x="746706" y="1851354"/>
                    </a:lnTo>
                    <a:lnTo>
                      <a:pt x="792759" y="1859579"/>
                    </a:lnTo>
                    <a:lnTo>
                      <a:pt x="839560" y="1865526"/>
                    </a:lnTo>
                    <a:lnTo>
                      <a:pt x="887053" y="1869137"/>
                    </a:lnTo>
                    <a:lnTo>
                      <a:pt x="935177" y="1870354"/>
                    </a:lnTo>
                    <a:lnTo>
                      <a:pt x="983301" y="1869137"/>
                    </a:lnTo>
                    <a:lnTo>
                      <a:pt x="1030793" y="1865526"/>
                    </a:lnTo>
                    <a:lnTo>
                      <a:pt x="1077595" y="1859579"/>
                    </a:lnTo>
                    <a:lnTo>
                      <a:pt x="1123647" y="1851354"/>
                    </a:lnTo>
                    <a:lnTo>
                      <a:pt x="1168892" y="1840912"/>
                    </a:lnTo>
                    <a:lnTo>
                      <a:pt x="1213270" y="1828310"/>
                    </a:lnTo>
                    <a:lnTo>
                      <a:pt x="1256722" y="1813608"/>
                    </a:lnTo>
                    <a:lnTo>
                      <a:pt x="1299190" y="1796863"/>
                    </a:lnTo>
                    <a:lnTo>
                      <a:pt x="1340614" y="1778135"/>
                    </a:lnTo>
                    <a:lnTo>
                      <a:pt x="1380937" y="1757483"/>
                    </a:lnTo>
                    <a:lnTo>
                      <a:pt x="1420100" y="1734965"/>
                    </a:lnTo>
                    <a:lnTo>
                      <a:pt x="1458043" y="1710640"/>
                    </a:lnTo>
                    <a:lnTo>
                      <a:pt x="1494708" y="1684567"/>
                    </a:lnTo>
                    <a:lnTo>
                      <a:pt x="1530036" y="1656805"/>
                    </a:lnTo>
                    <a:lnTo>
                      <a:pt x="1563969" y="1627412"/>
                    </a:lnTo>
                    <a:lnTo>
                      <a:pt x="1596447" y="1596447"/>
                    </a:lnTo>
                    <a:lnTo>
                      <a:pt x="1627412" y="1563969"/>
                    </a:lnTo>
                    <a:lnTo>
                      <a:pt x="1656805" y="1530036"/>
                    </a:lnTo>
                    <a:lnTo>
                      <a:pt x="1684567" y="1494708"/>
                    </a:lnTo>
                    <a:lnTo>
                      <a:pt x="1710640" y="1458043"/>
                    </a:lnTo>
                    <a:lnTo>
                      <a:pt x="1734965" y="1420100"/>
                    </a:lnTo>
                    <a:lnTo>
                      <a:pt x="1757483" y="1380937"/>
                    </a:lnTo>
                    <a:lnTo>
                      <a:pt x="1778135" y="1340614"/>
                    </a:lnTo>
                    <a:lnTo>
                      <a:pt x="1796863" y="1299190"/>
                    </a:lnTo>
                    <a:lnTo>
                      <a:pt x="1813608" y="1256722"/>
                    </a:lnTo>
                    <a:lnTo>
                      <a:pt x="1828310" y="1213270"/>
                    </a:lnTo>
                    <a:lnTo>
                      <a:pt x="1840912" y="1168892"/>
                    </a:lnTo>
                    <a:lnTo>
                      <a:pt x="1851354" y="1123647"/>
                    </a:lnTo>
                    <a:lnTo>
                      <a:pt x="1859579" y="1077595"/>
                    </a:lnTo>
                    <a:lnTo>
                      <a:pt x="1865526" y="1030793"/>
                    </a:lnTo>
                    <a:lnTo>
                      <a:pt x="1869137" y="983301"/>
                    </a:lnTo>
                    <a:lnTo>
                      <a:pt x="1870354" y="935177"/>
                    </a:lnTo>
                    <a:lnTo>
                      <a:pt x="1869070" y="886178"/>
                    </a:lnTo>
                    <a:lnTo>
                      <a:pt x="1865227" y="837380"/>
                    </a:lnTo>
                    <a:lnTo>
                      <a:pt x="1858841" y="788882"/>
                    </a:lnTo>
                    <a:lnTo>
                      <a:pt x="1849929" y="740785"/>
                    </a:lnTo>
                    <a:lnTo>
                      <a:pt x="1838504" y="693187"/>
                    </a:lnTo>
                    <a:lnTo>
                      <a:pt x="1824583" y="646188"/>
                    </a:lnTo>
                    <a:lnTo>
                      <a:pt x="935177" y="935177"/>
                    </a:lnTo>
                    <a:lnTo>
                      <a:pt x="935177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38" name="object 16">
                <a:extLst>
                  <a:ext uri="{FF2B5EF4-FFF2-40B4-BE49-F238E27FC236}">
                    <a16:creationId xmlns:a16="http://schemas.microsoft.com/office/drawing/2014/main" id="{1B08394F-6B6C-5D90-19F1-C13FCB7A4B9B}"/>
                  </a:ext>
                </a:extLst>
              </p:cNvPr>
              <p:cNvSpPr/>
              <p:nvPr/>
            </p:nvSpPr>
            <p:spPr>
              <a:xfrm>
                <a:off x="1619177" y="7808997"/>
                <a:ext cx="889635" cy="935355"/>
              </a:xfrm>
              <a:custGeom>
                <a:avLst/>
                <a:gdLst/>
                <a:ahLst/>
                <a:cxnLst/>
                <a:rect l="l" t="t" r="r" b="b"/>
                <a:pathLst>
                  <a:path w="889635" h="935354">
                    <a:moveTo>
                      <a:pt x="0" y="0"/>
                    </a:moveTo>
                    <a:lnTo>
                      <a:pt x="0" y="935177"/>
                    </a:lnTo>
                    <a:lnTo>
                      <a:pt x="889406" y="646188"/>
                    </a:lnTo>
                    <a:lnTo>
                      <a:pt x="873272" y="600558"/>
                    </a:lnTo>
                    <a:lnTo>
                      <a:pt x="854965" y="556174"/>
                    </a:lnTo>
                    <a:lnTo>
                      <a:pt x="834556" y="513089"/>
                    </a:lnTo>
                    <a:lnTo>
                      <a:pt x="812119" y="471356"/>
                    </a:lnTo>
                    <a:lnTo>
                      <a:pt x="787726" y="431027"/>
                    </a:lnTo>
                    <a:lnTo>
                      <a:pt x="761448" y="392155"/>
                    </a:lnTo>
                    <a:lnTo>
                      <a:pt x="733357" y="354791"/>
                    </a:lnTo>
                    <a:lnTo>
                      <a:pt x="703526" y="318989"/>
                    </a:lnTo>
                    <a:lnTo>
                      <a:pt x="672026" y="284800"/>
                    </a:lnTo>
                    <a:lnTo>
                      <a:pt x="638931" y="252278"/>
                    </a:lnTo>
                    <a:lnTo>
                      <a:pt x="604312" y="221474"/>
                    </a:lnTo>
                    <a:lnTo>
                      <a:pt x="568240" y="192441"/>
                    </a:lnTo>
                    <a:lnTo>
                      <a:pt x="530789" y="165231"/>
                    </a:lnTo>
                    <a:lnTo>
                      <a:pt x="492030" y="139896"/>
                    </a:lnTo>
                    <a:lnTo>
                      <a:pt x="452036" y="116490"/>
                    </a:lnTo>
                    <a:lnTo>
                      <a:pt x="410878" y="95064"/>
                    </a:lnTo>
                    <a:lnTo>
                      <a:pt x="368628" y="75671"/>
                    </a:lnTo>
                    <a:lnTo>
                      <a:pt x="325360" y="58364"/>
                    </a:lnTo>
                    <a:lnTo>
                      <a:pt x="281144" y="43194"/>
                    </a:lnTo>
                    <a:lnTo>
                      <a:pt x="236054" y="30214"/>
                    </a:lnTo>
                    <a:lnTo>
                      <a:pt x="190160" y="19476"/>
                    </a:lnTo>
                    <a:lnTo>
                      <a:pt x="143536" y="11034"/>
                    </a:lnTo>
                    <a:lnTo>
                      <a:pt x="96253" y="4939"/>
                    </a:lnTo>
                    <a:lnTo>
                      <a:pt x="48383" y="12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51" name="object 31">
              <a:extLst>
                <a:ext uri="{FF2B5EF4-FFF2-40B4-BE49-F238E27FC236}">
                  <a16:creationId xmlns:a16="http://schemas.microsoft.com/office/drawing/2014/main" id="{DF744841-20F0-5DD8-704C-D0CEB073220B}"/>
                </a:ext>
              </a:extLst>
            </p:cNvPr>
            <p:cNvSpPr txBox="1"/>
            <p:nvPr/>
          </p:nvSpPr>
          <p:spPr>
            <a:xfrm>
              <a:off x="7968655" y="3503983"/>
              <a:ext cx="482020" cy="2258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80%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53" name="object 33">
              <a:extLst>
                <a:ext uri="{FF2B5EF4-FFF2-40B4-BE49-F238E27FC236}">
                  <a16:creationId xmlns:a16="http://schemas.microsoft.com/office/drawing/2014/main" id="{5F4652A7-9B6F-76D5-6E58-51499E927199}"/>
                </a:ext>
              </a:extLst>
            </p:cNvPr>
            <p:cNvSpPr txBox="1"/>
            <p:nvPr/>
          </p:nvSpPr>
          <p:spPr>
            <a:xfrm>
              <a:off x="8689769" y="2822182"/>
              <a:ext cx="418481" cy="2258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20%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sp>
        <p:nvSpPr>
          <p:cNvPr id="57" name="object 21">
            <a:extLst>
              <a:ext uri="{FF2B5EF4-FFF2-40B4-BE49-F238E27FC236}">
                <a16:creationId xmlns:a16="http://schemas.microsoft.com/office/drawing/2014/main" id="{36441F37-8217-9285-F0FB-AE5B41BC2CA4}"/>
              </a:ext>
            </a:extLst>
          </p:cNvPr>
          <p:cNvSpPr txBox="1"/>
          <p:nvPr/>
        </p:nvSpPr>
        <p:spPr>
          <a:xfrm>
            <a:off x="8054475" y="774882"/>
            <a:ext cx="291238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Pet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shops que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oferecem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clínicas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veterinárias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em shoppings</a:t>
            </a:r>
            <a:endParaRPr lang="es-419" sz="1200" b="1" dirty="0">
              <a:latin typeface="Arial MT"/>
              <a:cs typeface="Arial MT"/>
            </a:endParaRPr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2FF99B40-F3D3-B4E9-F28B-3405CA54C207}"/>
              </a:ext>
            </a:extLst>
          </p:cNvPr>
          <p:cNvGrpSpPr/>
          <p:nvPr/>
        </p:nvGrpSpPr>
        <p:grpSpPr>
          <a:xfrm>
            <a:off x="6435400" y="5153091"/>
            <a:ext cx="627232" cy="627843"/>
            <a:chOff x="10082126" y="2927186"/>
            <a:chExt cx="791261" cy="778608"/>
          </a:xfrm>
        </p:grpSpPr>
        <p:sp>
          <p:nvSpPr>
            <p:cNvPr id="63" name="object 25">
              <a:extLst>
                <a:ext uri="{FF2B5EF4-FFF2-40B4-BE49-F238E27FC236}">
                  <a16:creationId xmlns:a16="http://schemas.microsoft.com/office/drawing/2014/main" id="{54D64B4C-B9B3-7DED-3FFA-70A2991B05C2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4" name="object 27">
              <a:extLst>
                <a:ext uri="{FF2B5EF4-FFF2-40B4-BE49-F238E27FC236}">
                  <a16:creationId xmlns:a16="http://schemas.microsoft.com/office/drawing/2014/main" id="{8B115FBE-84DD-99AF-4E78-C0E096B0DD29}"/>
                </a:ext>
              </a:extLst>
            </p:cNvPr>
            <p:cNvSpPr/>
            <p:nvPr/>
          </p:nvSpPr>
          <p:spPr>
            <a:xfrm>
              <a:off x="10082126" y="3478466"/>
              <a:ext cx="227330" cy="227328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5" name="object 29">
              <a:extLst>
                <a:ext uri="{FF2B5EF4-FFF2-40B4-BE49-F238E27FC236}">
                  <a16:creationId xmlns:a16="http://schemas.microsoft.com/office/drawing/2014/main" id="{CC4B9EA1-EED9-8D6A-D542-97985C0A6B52}"/>
                </a:ext>
              </a:extLst>
            </p:cNvPr>
            <p:cNvSpPr txBox="1"/>
            <p:nvPr/>
          </p:nvSpPr>
          <p:spPr>
            <a:xfrm>
              <a:off x="10417237" y="2927186"/>
              <a:ext cx="456150" cy="7760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97980882-E16A-430D-6BE9-B3DFC8F820A9}"/>
              </a:ext>
            </a:extLst>
          </p:cNvPr>
          <p:cNvGrpSpPr/>
          <p:nvPr/>
        </p:nvGrpSpPr>
        <p:grpSpPr>
          <a:xfrm>
            <a:off x="10364892" y="5195906"/>
            <a:ext cx="622528" cy="625812"/>
            <a:chOff x="10082126" y="2997883"/>
            <a:chExt cx="785327" cy="776089"/>
          </a:xfrm>
        </p:grpSpPr>
        <p:sp>
          <p:nvSpPr>
            <p:cNvPr id="68" name="object 25">
              <a:extLst>
                <a:ext uri="{FF2B5EF4-FFF2-40B4-BE49-F238E27FC236}">
                  <a16:creationId xmlns:a16="http://schemas.microsoft.com/office/drawing/2014/main" id="{A695A50E-5518-8474-5F56-812A281A20AA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9" name="object 27">
              <a:extLst>
                <a:ext uri="{FF2B5EF4-FFF2-40B4-BE49-F238E27FC236}">
                  <a16:creationId xmlns:a16="http://schemas.microsoft.com/office/drawing/2014/main" id="{99CB19E5-7665-D001-DD57-A93C7D78B6EA}"/>
                </a:ext>
              </a:extLst>
            </p:cNvPr>
            <p:cNvSpPr/>
            <p:nvPr/>
          </p:nvSpPr>
          <p:spPr>
            <a:xfrm>
              <a:off x="10082126" y="3533116"/>
              <a:ext cx="227328" cy="227328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70" name="object 29">
              <a:extLst>
                <a:ext uri="{FF2B5EF4-FFF2-40B4-BE49-F238E27FC236}">
                  <a16:creationId xmlns:a16="http://schemas.microsoft.com/office/drawing/2014/main" id="{84AE843E-FD37-3C4E-DC01-A01D60966965}"/>
                </a:ext>
              </a:extLst>
            </p:cNvPr>
            <p:cNvSpPr txBox="1"/>
            <p:nvPr/>
          </p:nvSpPr>
          <p:spPr>
            <a:xfrm>
              <a:off x="10375454" y="2997883"/>
              <a:ext cx="491999" cy="7760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sp>
        <p:nvSpPr>
          <p:cNvPr id="4" name="object 31">
            <a:extLst>
              <a:ext uri="{FF2B5EF4-FFF2-40B4-BE49-F238E27FC236}">
                <a16:creationId xmlns:a16="http://schemas.microsoft.com/office/drawing/2014/main" id="{8EB618E7-F515-618E-130C-D90407227861}"/>
              </a:ext>
            </a:extLst>
          </p:cNvPr>
          <p:cNvSpPr txBox="1"/>
          <p:nvPr/>
        </p:nvSpPr>
        <p:spPr>
          <a:xfrm>
            <a:off x="135678" y="4021064"/>
            <a:ext cx="222714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Centros comerciales que cuentan con tienda de mascotas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sp>
        <p:nvSpPr>
          <p:cNvPr id="7" name="object 21">
            <a:extLst>
              <a:ext uri="{FF2B5EF4-FFF2-40B4-BE49-F238E27FC236}">
                <a16:creationId xmlns:a16="http://schemas.microsoft.com/office/drawing/2014/main" id="{88AB58CE-0A8A-E49A-EFA0-CA8907E3F242}"/>
              </a:ext>
            </a:extLst>
          </p:cNvPr>
          <p:cNvSpPr txBox="1"/>
          <p:nvPr/>
        </p:nvSpPr>
        <p:spPr>
          <a:xfrm>
            <a:off x="4188188" y="4021082"/>
            <a:ext cx="222714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Tiendas de mascotas que ofrecen baño y peluquería en centros comerciales</a:t>
            </a:r>
            <a:endParaRPr lang="es-419" sz="1200" b="1" dirty="0">
              <a:latin typeface="Arial MT"/>
              <a:cs typeface="Arial MT"/>
            </a:endParaRP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AA654373-89DB-FC99-A1AE-0C52326A909E}"/>
              </a:ext>
            </a:extLst>
          </p:cNvPr>
          <p:cNvSpPr txBox="1"/>
          <p:nvPr/>
        </p:nvSpPr>
        <p:spPr>
          <a:xfrm>
            <a:off x="7944248" y="4002190"/>
            <a:ext cx="291238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Tiendas de mascotas que ofrecen clínicas veterinarias en centros comerciales</a:t>
            </a:r>
            <a:endParaRPr lang="es-419" sz="1200" b="1" dirty="0">
              <a:latin typeface="Arial MT"/>
              <a:cs typeface="Arial MT"/>
            </a:endParaRPr>
          </a:p>
        </p:txBody>
      </p:sp>
      <p:sp>
        <p:nvSpPr>
          <p:cNvPr id="11" name="object 40">
            <a:extLst>
              <a:ext uri="{FF2B5EF4-FFF2-40B4-BE49-F238E27FC236}">
                <a16:creationId xmlns:a16="http://schemas.microsoft.com/office/drawing/2014/main" id="{E3CF67CA-D6DC-840E-BBA1-E56E44801EFE}"/>
              </a:ext>
            </a:extLst>
          </p:cNvPr>
          <p:cNvSpPr txBox="1"/>
          <p:nvPr/>
        </p:nvSpPr>
        <p:spPr>
          <a:xfrm>
            <a:off x="429051" y="6368693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Fuente: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highlight>
                <a:srgbClr val="FFFF00"/>
              </a:highlight>
              <a:latin typeface="Tahoma"/>
              <a:cs typeface="Tahoma"/>
            </a:endParaRPr>
          </a:p>
        </p:txBody>
      </p:sp>
      <p:sp>
        <p:nvSpPr>
          <p:cNvPr id="43" name="object 17">
            <a:extLst>
              <a:ext uri="{FF2B5EF4-FFF2-40B4-BE49-F238E27FC236}">
                <a16:creationId xmlns:a16="http://schemas.microsoft.com/office/drawing/2014/main" id="{406859CF-30AD-9C45-677D-0B8FB187525F}"/>
              </a:ext>
            </a:extLst>
          </p:cNvPr>
          <p:cNvSpPr txBox="1">
            <a:spLocks/>
          </p:cNvSpPr>
          <p:nvPr/>
        </p:nvSpPr>
        <p:spPr>
          <a:xfrm>
            <a:off x="186996" y="3414714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TIENDAS Y SERVICIOS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object 18">
            <a:extLst>
              <a:ext uri="{FF2B5EF4-FFF2-40B4-BE49-F238E27FC236}">
                <a16:creationId xmlns:a16="http://schemas.microsoft.com/office/drawing/2014/main" id="{D7321B87-9C62-6D29-7196-243B561AECFE}"/>
              </a:ext>
            </a:extLst>
          </p:cNvPr>
          <p:cNvSpPr/>
          <p:nvPr/>
        </p:nvSpPr>
        <p:spPr>
          <a:xfrm rot="5400000">
            <a:off x="3978662" y="3531202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2F3B381-E2BD-FB8B-AE9E-C25892E5FC8B}"/>
              </a:ext>
            </a:extLst>
          </p:cNvPr>
          <p:cNvSpPr txBox="1"/>
          <p:nvPr/>
        </p:nvSpPr>
        <p:spPr>
          <a:xfrm>
            <a:off x="4397652" y="3351993"/>
            <a:ext cx="59445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TIENDAS DE MASCOTAS, BAÑO Y PELUQUERÍA </a:t>
            </a:r>
          </a:p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 CLÍNICA VETERINARIA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A4EF3BFE-FD41-E588-0FB5-ECEAD62B2866}"/>
              </a:ext>
            </a:extLst>
          </p:cNvPr>
          <p:cNvGrpSpPr/>
          <p:nvPr/>
        </p:nvGrpSpPr>
        <p:grpSpPr>
          <a:xfrm>
            <a:off x="2266114" y="5171453"/>
            <a:ext cx="627232" cy="638860"/>
            <a:chOff x="10082126" y="2927186"/>
            <a:chExt cx="791261" cy="792271"/>
          </a:xfrm>
        </p:grpSpPr>
        <p:sp>
          <p:nvSpPr>
            <p:cNvPr id="54" name="object 25">
              <a:extLst>
                <a:ext uri="{FF2B5EF4-FFF2-40B4-BE49-F238E27FC236}">
                  <a16:creationId xmlns:a16="http://schemas.microsoft.com/office/drawing/2014/main" id="{E44FFF80-2EA2-EE9A-AD47-7DFA40403BC8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55" name="object 27">
              <a:extLst>
                <a:ext uri="{FF2B5EF4-FFF2-40B4-BE49-F238E27FC236}">
                  <a16:creationId xmlns:a16="http://schemas.microsoft.com/office/drawing/2014/main" id="{F0C9F8B9-6574-39F1-0976-5B2CB97C9661}"/>
                </a:ext>
              </a:extLst>
            </p:cNvPr>
            <p:cNvSpPr/>
            <p:nvPr/>
          </p:nvSpPr>
          <p:spPr>
            <a:xfrm>
              <a:off x="10082126" y="3492128"/>
              <a:ext cx="227330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56" name="object 29">
              <a:extLst>
                <a:ext uri="{FF2B5EF4-FFF2-40B4-BE49-F238E27FC236}">
                  <a16:creationId xmlns:a16="http://schemas.microsoft.com/office/drawing/2014/main" id="{C3897F42-4327-73E4-CC91-EE03EA1A50D0}"/>
                </a:ext>
              </a:extLst>
            </p:cNvPr>
            <p:cNvSpPr txBox="1"/>
            <p:nvPr/>
          </p:nvSpPr>
          <p:spPr>
            <a:xfrm>
              <a:off x="10417237" y="2927186"/>
              <a:ext cx="456150" cy="7760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pic>
        <p:nvPicPr>
          <p:cNvPr id="77" name="Imagem 76">
            <a:extLst>
              <a:ext uri="{FF2B5EF4-FFF2-40B4-BE49-F238E27FC236}">
                <a16:creationId xmlns:a16="http://schemas.microsoft.com/office/drawing/2014/main" id="{EC9CE52E-0E31-46DE-A01F-A948F2893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51" y="379113"/>
            <a:ext cx="410258" cy="287181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4C38630C-7C0A-5467-6F0B-BA218CC71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95309" y="3386520"/>
            <a:ext cx="410258" cy="287182"/>
          </a:xfrm>
          <a:prstGeom prst="rect">
            <a:avLst/>
          </a:prstGeom>
        </p:spPr>
      </p:pic>
      <p:grpSp>
        <p:nvGrpSpPr>
          <p:cNvPr id="96" name="Agrupar 95">
            <a:extLst>
              <a:ext uri="{FF2B5EF4-FFF2-40B4-BE49-F238E27FC236}">
                <a16:creationId xmlns:a16="http://schemas.microsoft.com/office/drawing/2014/main" id="{6816F54F-A978-AD50-D390-43D51345E912}"/>
              </a:ext>
            </a:extLst>
          </p:cNvPr>
          <p:cNvGrpSpPr/>
          <p:nvPr/>
        </p:nvGrpSpPr>
        <p:grpSpPr>
          <a:xfrm>
            <a:off x="447953" y="1251844"/>
            <a:ext cx="1422507" cy="1447034"/>
            <a:chOff x="976170" y="2256006"/>
            <a:chExt cx="1794510" cy="1794510"/>
          </a:xfrm>
        </p:grpSpPr>
        <p:grpSp>
          <p:nvGrpSpPr>
            <p:cNvPr id="97" name="object 33">
              <a:extLst>
                <a:ext uri="{FF2B5EF4-FFF2-40B4-BE49-F238E27FC236}">
                  <a16:creationId xmlns:a16="http://schemas.microsoft.com/office/drawing/2014/main" id="{7310E149-B142-F084-4BD0-6058C86D4A71}"/>
                </a:ext>
              </a:extLst>
            </p:cNvPr>
            <p:cNvGrpSpPr/>
            <p:nvPr/>
          </p:nvGrpSpPr>
          <p:grpSpPr>
            <a:xfrm>
              <a:off x="976170" y="2256006"/>
              <a:ext cx="1794510" cy="1794510"/>
              <a:chOff x="2836543" y="7023002"/>
              <a:chExt cx="1794510" cy="1794510"/>
            </a:xfrm>
          </p:grpSpPr>
          <p:sp>
            <p:nvSpPr>
              <p:cNvPr id="99" name="object 34">
                <a:extLst>
                  <a:ext uri="{FF2B5EF4-FFF2-40B4-BE49-F238E27FC236}">
                    <a16:creationId xmlns:a16="http://schemas.microsoft.com/office/drawing/2014/main" id="{EAABB43A-291D-5DC3-C83C-6E229391771E}"/>
                  </a:ext>
                </a:extLst>
              </p:cNvPr>
              <p:cNvSpPr/>
              <p:nvPr/>
            </p:nvSpPr>
            <p:spPr>
              <a:xfrm>
                <a:off x="2836543" y="7023002"/>
                <a:ext cx="1377950" cy="1794510"/>
              </a:xfrm>
              <a:custGeom>
                <a:avLst/>
                <a:gdLst/>
                <a:ahLst/>
                <a:cxnLst/>
                <a:rect l="l" t="t" r="r" b="b"/>
                <a:pathLst>
                  <a:path w="1377950" h="1794509">
                    <a:moveTo>
                      <a:pt x="897039" y="0"/>
                    </a:moveTo>
                    <a:lnTo>
                      <a:pt x="849397" y="1243"/>
                    </a:lnTo>
                    <a:lnTo>
                      <a:pt x="802404" y="4932"/>
                    </a:lnTo>
                    <a:lnTo>
                      <a:pt x="756120" y="11004"/>
                    </a:lnTo>
                    <a:lnTo>
                      <a:pt x="710608" y="19398"/>
                    </a:lnTo>
                    <a:lnTo>
                      <a:pt x="665929" y="30051"/>
                    </a:lnTo>
                    <a:lnTo>
                      <a:pt x="622146" y="42902"/>
                    </a:lnTo>
                    <a:lnTo>
                      <a:pt x="579321" y="57889"/>
                    </a:lnTo>
                    <a:lnTo>
                      <a:pt x="537516" y="74948"/>
                    </a:lnTo>
                    <a:lnTo>
                      <a:pt x="496792" y="94020"/>
                    </a:lnTo>
                    <a:lnTo>
                      <a:pt x="457212" y="115041"/>
                    </a:lnTo>
                    <a:lnTo>
                      <a:pt x="418837" y="137949"/>
                    </a:lnTo>
                    <a:lnTo>
                      <a:pt x="381730" y="162683"/>
                    </a:lnTo>
                    <a:lnTo>
                      <a:pt x="345953" y="189181"/>
                    </a:lnTo>
                    <a:lnTo>
                      <a:pt x="311567" y="217380"/>
                    </a:lnTo>
                    <a:lnTo>
                      <a:pt x="278635" y="247219"/>
                    </a:lnTo>
                    <a:lnTo>
                      <a:pt x="247219" y="278635"/>
                    </a:lnTo>
                    <a:lnTo>
                      <a:pt x="217380" y="311567"/>
                    </a:lnTo>
                    <a:lnTo>
                      <a:pt x="189181" y="345953"/>
                    </a:lnTo>
                    <a:lnTo>
                      <a:pt x="162683" y="381730"/>
                    </a:lnTo>
                    <a:lnTo>
                      <a:pt x="137949" y="418837"/>
                    </a:lnTo>
                    <a:lnTo>
                      <a:pt x="115041" y="457212"/>
                    </a:lnTo>
                    <a:lnTo>
                      <a:pt x="94020" y="496792"/>
                    </a:lnTo>
                    <a:lnTo>
                      <a:pt x="74948" y="537516"/>
                    </a:lnTo>
                    <a:lnTo>
                      <a:pt x="57889" y="579321"/>
                    </a:lnTo>
                    <a:lnTo>
                      <a:pt x="42902" y="622146"/>
                    </a:lnTo>
                    <a:lnTo>
                      <a:pt x="30051" y="665929"/>
                    </a:lnTo>
                    <a:lnTo>
                      <a:pt x="19398" y="710608"/>
                    </a:lnTo>
                    <a:lnTo>
                      <a:pt x="11004" y="756120"/>
                    </a:lnTo>
                    <a:lnTo>
                      <a:pt x="4932" y="802404"/>
                    </a:lnTo>
                    <a:lnTo>
                      <a:pt x="1243" y="849397"/>
                    </a:lnTo>
                    <a:lnTo>
                      <a:pt x="0" y="897039"/>
                    </a:lnTo>
                    <a:lnTo>
                      <a:pt x="1243" y="944680"/>
                    </a:lnTo>
                    <a:lnTo>
                      <a:pt x="4932" y="991674"/>
                    </a:lnTo>
                    <a:lnTo>
                      <a:pt x="11004" y="1037957"/>
                    </a:lnTo>
                    <a:lnTo>
                      <a:pt x="19398" y="1083470"/>
                    </a:lnTo>
                    <a:lnTo>
                      <a:pt x="30051" y="1128148"/>
                    </a:lnTo>
                    <a:lnTo>
                      <a:pt x="42902" y="1171931"/>
                    </a:lnTo>
                    <a:lnTo>
                      <a:pt x="57889" y="1214756"/>
                    </a:lnTo>
                    <a:lnTo>
                      <a:pt x="74948" y="1256562"/>
                    </a:lnTo>
                    <a:lnTo>
                      <a:pt x="94020" y="1297285"/>
                    </a:lnTo>
                    <a:lnTo>
                      <a:pt x="115041" y="1336866"/>
                    </a:lnTo>
                    <a:lnTo>
                      <a:pt x="137949" y="1375240"/>
                    </a:lnTo>
                    <a:lnTo>
                      <a:pt x="162683" y="1412347"/>
                    </a:lnTo>
                    <a:lnTo>
                      <a:pt x="189181" y="1448124"/>
                    </a:lnTo>
                    <a:lnTo>
                      <a:pt x="217380" y="1482510"/>
                    </a:lnTo>
                    <a:lnTo>
                      <a:pt x="247219" y="1515442"/>
                    </a:lnTo>
                    <a:lnTo>
                      <a:pt x="278635" y="1546858"/>
                    </a:lnTo>
                    <a:lnTo>
                      <a:pt x="311567" y="1576697"/>
                    </a:lnTo>
                    <a:lnTo>
                      <a:pt x="345953" y="1604896"/>
                    </a:lnTo>
                    <a:lnTo>
                      <a:pt x="381730" y="1631394"/>
                    </a:lnTo>
                    <a:lnTo>
                      <a:pt x="418837" y="1656128"/>
                    </a:lnTo>
                    <a:lnTo>
                      <a:pt x="457212" y="1679036"/>
                    </a:lnTo>
                    <a:lnTo>
                      <a:pt x="496792" y="1700057"/>
                    </a:lnTo>
                    <a:lnTo>
                      <a:pt x="537516" y="1719129"/>
                    </a:lnTo>
                    <a:lnTo>
                      <a:pt x="579321" y="1736189"/>
                    </a:lnTo>
                    <a:lnTo>
                      <a:pt x="622146" y="1751175"/>
                    </a:lnTo>
                    <a:lnTo>
                      <a:pt x="665929" y="1764026"/>
                    </a:lnTo>
                    <a:lnTo>
                      <a:pt x="710608" y="1774679"/>
                    </a:lnTo>
                    <a:lnTo>
                      <a:pt x="756120" y="1783073"/>
                    </a:lnTo>
                    <a:lnTo>
                      <a:pt x="802404" y="1789145"/>
                    </a:lnTo>
                    <a:lnTo>
                      <a:pt x="849397" y="1792834"/>
                    </a:lnTo>
                    <a:lnTo>
                      <a:pt x="897039" y="1794078"/>
                    </a:lnTo>
                    <a:lnTo>
                      <a:pt x="947979" y="1792630"/>
                    </a:lnTo>
                    <a:lnTo>
                      <a:pt x="998593" y="1788311"/>
                    </a:lnTo>
                    <a:lnTo>
                      <a:pt x="1048762" y="1781153"/>
                    </a:lnTo>
                    <a:lnTo>
                      <a:pt x="1098371" y="1771191"/>
                    </a:lnTo>
                    <a:lnTo>
                      <a:pt x="1147302" y="1758459"/>
                    </a:lnTo>
                    <a:lnTo>
                      <a:pt x="1195437" y="1742991"/>
                    </a:lnTo>
                    <a:lnTo>
                      <a:pt x="1242662" y="1724821"/>
                    </a:lnTo>
                    <a:lnTo>
                      <a:pt x="1288857" y="1703984"/>
                    </a:lnTo>
                    <a:lnTo>
                      <a:pt x="1333908" y="1680512"/>
                    </a:lnTo>
                    <a:lnTo>
                      <a:pt x="1377695" y="1654441"/>
                    </a:lnTo>
                    <a:lnTo>
                      <a:pt x="897039" y="897039"/>
                    </a:lnTo>
                    <a:lnTo>
                      <a:pt x="897039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100" name="object 35">
                <a:extLst>
                  <a:ext uri="{FF2B5EF4-FFF2-40B4-BE49-F238E27FC236}">
                    <a16:creationId xmlns:a16="http://schemas.microsoft.com/office/drawing/2014/main" id="{5F96F226-48D1-3C5D-8DB5-4E44EF26622C}"/>
                  </a:ext>
                </a:extLst>
              </p:cNvPr>
              <p:cNvSpPr/>
              <p:nvPr/>
            </p:nvSpPr>
            <p:spPr>
              <a:xfrm>
                <a:off x="3733582" y="7023002"/>
                <a:ext cx="897255" cy="1654810"/>
              </a:xfrm>
              <a:custGeom>
                <a:avLst/>
                <a:gdLst/>
                <a:ahLst/>
                <a:cxnLst/>
                <a:rect l="l" t="t" r="r" b="b"/>
                <a:pathLst>
                  <a:path w="897254" h="1654809">
                    <a:moveTo>
                      <a:pt x="0" y="0"/>
                    </a:moveTo>
                    <a:lnTo>
                      <a:pt x="0" y="897039"/>
                    </a:lnTo>
                    <a:lnTo>
                      <a:pt x="480656" y="1654441"/>
                    </a:lnTo>
                    <a:lnTo>
                      <a:pt x="520215" y="1627863"/>
                    </a:lnTo>
                    <a:lnTo>
                      <a:pt x="557916" y="1599568"/>
                    </a:lnTo>
                    <a:lnTo>
                      <a:pt x="593741" y="1569640"/>
                    </a:lnTo>
                    <a:lnTo>
                      <a:pt x="627670" y="1538166"/>
                    </a:lnTo>
                    <a:lnTo>
                      <a:pt x="659685" y="1505231"/>
                    </a:lnTo>
                    <a:lnTo>
                      <a:pt x="689766" y="1470920"/>
                    </a:lnTo>
                    <a:lnTo>
                      <a:pt x="717895" y="1435319"/>
                    </a:lnTo>
                    <a:lnTo>
                      <a:pt x="744051" y="1398514"/>
                    </a:lnTo>
                    <a:lnTo>
                      <a:pt x="768216" y="1360590"/>
                    </a:lnTo>
                    <a:lnTo>
                      <a:pt x="790371" y="1321633"/>
                    </a:lnTo>
                    <a:lnTo>
                      <a:pt x="810497" y="1281728"/>
                    </a:lnTo>
                    <a:lnTo>
                      <a:pt x="828575" y="1240961"/>
                    </a:lnTo>
                    <a:lnTo>
                      <a:pt x="844584" y="1199418"/>
                    </a:lnTo>
                    <a:lnTo>
                      <a:pt x="858507" y="1157184"/>
                    </a:lnTo>
                    <a:lnTo>
                      <a:pt x="870325" y="1114344"/>
                    </a:lnTo>
                    <a:lnTo>
                      <a:pt x="880017" y="1070984"/>
                    </a:lnTo>
                    <a:lnTo>
                      <a:pt x="887565" y="1027190"/>
                    </a:lnTo>
                    <a:lnTo>
                      <a:pt x="892950" y="983047"/>
                    </a:lnTo>
                    <a:lnTo>
                      <a:pt x="896153" y="938641"/>
                    </a:lnTo>
                    <a:lnTo>
                      <a:pt x="897154" y="894057"/>
                    </a:lnTo>
                    <a:lnTo>
                      <a:pt x="895935" y="849381"/>
                    </a:lnTo>
                    <a:lnTo>
                      <a:pt x="892476" y="804699"/>
                    </a:lnTo>
                    <a:lnTo>
                      <a:pt x="886758" y="760096"/>
                    </a:lnTo>
                    <a:lnTo>
                      <a:pt x="878762" y="715657"/>
                    </a:lnTo>
                    <a:lnTo>
                      <a:pt x="868469" y="671469"/>
                    </a:lnTo>
                    <a:lnTo>
                      <a:pt x="855860" y="627616"/>
                    </a:lnTo>
                    <a:lnTo>
                      <a:pt x="840915" y="584184"/>
                    </a:lnTo>
                    <a:lnTo>
                      <a:pt x="823617" y="541259"/>
                    </a:lnTo>
                    <a:lnTo>
                      <a:pt x="803944" y="498927"/>
                    </a:lnTo>
                    <a:lnTo>
                      <a:pt x="781879" y="457273"/>
                    </a:lnTo>
                    <a:lnTo>
                      <a:pt x="757402" y="416382"/>
                    </a:lnTo>
                    <a:lnTo>
                      <a:pt x="730427" y="376298"/>
                    </a:lnTo>
                    <a:lnTo>
                      <a:pt x="701525" y="337960"/>
                    </a:lnTo>
                    <a:lnTo>
                      <a:pt x="670784" y="301418"/>
                    </a:lnTo>
                    <a:lnTo>
                      <a:pt x="638290" y="266718"/>
                    </a:lnTo>
                    <a:lnTo>
                      <a:pt x="604132" y="233909"/>
                    </a:lnTo>
                    <a:lnTo>
                      <a:pt x="568395" y="203039"/>
                    </a:lnTo>
                    <a:lnTo>
                      <a:pt x="531169" y="174156"/>
                    </a:lnTo>
                    <a:lnTo>
                      <a:pt x="492539" y="147307"/>
                    </a:lnTo>
                    <a:lnTo>
                      <a:pt x="452594" y="122541"/>
                    </a:lnTo>
                    <a:lnTo>
                      <a:pt x="411420" y="99907"/>
                    </a:lnTo>
                    <a:lnTo>
                      <a:pt x="369106" y="79450"/>
                    </a:lnTo>
                    <a:lnTo>
                      <a:pt x="325738" y="61221"/>
                    </a:lnTo>
                    <a:lnTo>
                      <a:pt x="281404" y="45267"/>
                    </a:lnTo>
                    <a:lnTo>
                      <a:pt x="236191" y="31635"/>
                    </a:lnTo>
                    <a:lnTo>
                      <a:pt x="190186" y="20374"/>
                    </a:lnTo>
                    <a:lnTo>
                      <a:pt x="143478" y="11532"/>
                    </a:lnTo>
                    <a:lnTo>
                      <a:pt x="96152" y="5157"/>
                    </a:lnTo>
                    <a:lnTo>
                      <a:pt x="48297" y="12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98" name="object 36">
              <a:extLst>
                <a:ext uri="{FF2B5EF4-FFF2-40B4-BE49-F238E27FC236}">
                  <a16:creationId xmlns:a16="http://schemas.microsoft.com/office/drawing/2014/main" id="{582F1C00-2D31-EB4A-E5CB-EDCDEE141E87}"/>
                </a:ext>
              </a:extLst>
            </p:cNvPr>
            <p:cNvSpPr txBox="1"/>
            <p:nvPr/>
          </p:nvSpPr>
          <p:spPr>
            <a:xfrm>
              <a:off x="1165262" y="2833241"/>
              <a:ext cx="1555480" cy="591609"/>
            </a:xfrm>
            <a:prstGeom prst="rect">
              <a:avLst/>
            </a:prstGeom>
          </p:spPr>
          <p:txBody>
            <a:bodyPr vert="horz" wrap="square" lIns="0" tIns="73660" rIns="0" bIns="0" rtlCol="0">
              <a:spAutoFit/>
            </a:bodyPr>
            <a:lstStyle/>
            <a:p>
              <a:pPr marL="911860">
                <a:lnSpc>
                  <a:spcPct val="100000"/>
                </a:lnSpc>
                <a:spcBef>
                  <a:spcPts val="58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41%</a:t>
              </a:r>
              <a:endParaRPr lang="es-419" sz="11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48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59%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101" name="Agrupar 100">
            <a:extLst>
              <a:ext uri="{FF2B5EF4-FFF2-40B4-BE49-F238E27FC236}">
                <a16:creationId xmlns:a16="http://schemas.microsoft.com/office/drawing/2014/main" id="{B74F309E-EC00-5E40-578F-7F5F2BD1F0E1}"/>
              </a:ext>
            </a:extLst>
          </p:cNvPr>
          <p:cNvGrpSpPr/>
          <p:nvPr/>
        </p:nvGrpSpPr>
        <p:grpSpPr>
          <a:xfrm>
            <a:off x="2231225" y="1666239"/>
            <a:ext cx="627232" cy="638860"/>
            <a:chOff x="10082126" y="2927186"/>
            <a:chExt cx="791261" cy="792271"/>
          </a:xfrm>
        </p:grpSpPr>
        <p:sp>
          <p:nvSpPr>
            <p:cNvPr id="102" name="object 25">
              <a:extLst>
                <a:ext uri="{FF2B5EF4-FFF2-40B4-BE49-F238E27FC236}">
                  <a16:creationId xmlns:a16="http://schemas.microsoft.com/office/drawing/2014/main" id="{486D1A4F-8265-D0F4-214B-4B30D197840A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03" name="object 27">
              <a:extLst>
                <a:ext uri="{FF2B5EF4-FFF2-40B4-BE49-F238E27FC236}">
                  <a16:creationId xmlns:a16="http://schemas.microsoft.com/office/drawing/2014/main" id="{A9FEF0A7-F02B-5462-7EBD-AFD336870D25}"/>
                </a:ext>
              </a:extLst>
            </p:cNvPr>
            <p:cNvSpPr/>
            <p:nvPr/>
          </p:nvSpPr>
          <p:spPr>
            <a:xfrm>
              <a:off x="10082126" y="3492128"/>
              <a:ext cx="227330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04" name="object 29">
              <a:extLst>
                <a:ext uri="{FF2B5EF4-FFF2-40B4-BE49-F238E27FC236}">
                  <a16:creationId xmlns:a16="http://schemas.microsoft.com/office/drawing/2014/main" id="{2A5EA770-2293-2C1C-AA6B-AA4913E13DE2}"/>
                </a:ext>
              </a:extLst>
            </p:cNvPr>
            <p:cNvSpPr txBox="1"/>
            <p:nvPr/>
          </p:nvSpPr>
          <p:spPr>
            <a:xfrm>
              <a:off x="10417237" y="2927186"/>
              <a:ext cx="456150" cy="7760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105" name="Agrupar 104">
            <a:extLst>
              <a:ext uri="{FF2B5EF4-FFF2-40B4-BE49-F238E27FC236}">
                <a16:creationId xmlns:a16="http://schemas.microsoft.com/office/drawing/2014/main" id="{ED401B2D-D07F-32C0-D0FD-161E708420E8}"/>
              </a:ext>
            </a:extLst>
          </p:cNvPr>
          <p:cNvGrpSpPr/>
          <p:nvPr/>
        </p:nvGrpSpPr>
        <p:grpSpPr>
          <a:xfrm>
            <a:off x="4579335" y="1278998"/>
            <a:ext cx="1478381" cy="1503871"/>
            <a:chOff x="3916918" y="2567245"/>
            <a:chExt cx="1864995" cy="1864995"/>
          </a:xfrm>
        </p:grpSpPr>
        <p:grpSp>
          <p:nvGrpSpPr>
            <p:cNvPr id="106" name="object 17">
              <a:extLst>
                <a:ext uri="{FF2B5EF4-FFF2-40B4-BE49-F238E27FC236}">
                  <a16:creationId xmlns:a16="http://schemas.microsoft.com/office/drawing/2014/main" id="{EF21EA96-E42F-A0DD-84AD-716598C82A75}"/>
                </a:ext>
              </a:extLst>
            </p:cNvPr>
            <p:cNvGrpSpPr/>
            <p:nvPr/>
          </p:nvGrpSpPr>
          <p:grpSpPr>
            <a:xfrm>
              <a:off x="3916918" y="2567245"/>
              <a:ext cx="1864995" cy="1864995"/>
              <a:chOff x="706611" y="5172395"/>
              <a:chExt cx="1864995" cy="1864995"/>
            </a:xfrm>
          </p:grpSpPr>
          <p:sp>
            <p:nvSpPr>
              <p:cNvPr id="109" name="object 18">
                <a:extLst>
                  <a:ext uri="{FF2B5EF4-FFF2-40B4-BE49-F238E27FC236}">
                    <a16:creationId xmlns:a16="http://schemas.microsoft.com/office/drawing/2014/main" id="{E636D728-F98F-8314-8DB0-C9245CAE042B}"/>
                  </a:ext>
                </a:extLst>
              </p:cNvPr>
              <p:cNvSpPr/>
              <p:nvPr/>
            </p:nvSpPr>
            <p:spPr>
              <a:xfrm>
                <a:off x="706611" y="5172395"/>
                <a:ext cx="1799589" cy="1864995"/>
              </a:xfrm>
              <a:custGeom>
                <a:avLst/>
                <a:gdLst/>
                <a:ahLst/>
                <a:cxnLst/>
                <a:rect l="l" t="t" r="r" b="b"/>
                <a:pathLst>
                  <a:path w="1799589" h="1864995">
                    <a:moveTo>
                      <a:pt x="932218" y="0"/>
                    </a:moveTo>
                    <a:lnTo>
                      <a:pt x="884245" y="1212"/>
                    </a:lnTo>
                    <a:lnTo>
                      <a:pt x="836902" y="4812"/>
                    </a:lnTo>
                    <a:lnTo>
                      <a:pt x="790248" y="10741"/>
                    </a:lnTo>
                    <a:lnTo>
                      <a:pt x="744341" y="18939"/>
                    </a:lnTo>
                    <a:lnTo>
                      <a:pt x="699239" y="29348"/>
                    </a:lnTo>
                    <a:lnTo>
                      <a:pt x="655001" y="41909"/>
                    </a:lnTo>
                    <a:lnTo>
                      <a:pt x="611686" y="56565"/>
                    </a:lnTo>
                    <a:lnTo>
                      <a:pt x="569353" y="73257"/>
                    </a:lnTo>
                    <a:lnTo>
                      <a:pt x="528059" y="91925"/>
                    </a:lnTo>
                    <a:lnTo>
                      <a:pt x="487863" y="112512"/>
                    </a:lnTo>
                    <a:lnTo>
                      <a:pt x="448825" y="134958"/>
                    </a:lnTo>
                    <a:lnTo>
                      <a:pt x="411002" y="159206"/>
                    </a:lnTo>
                    <a:lnTo>
                      <a:pt x="374453" y="185196"/>
                    </a:lnTo>
                    <a:lnTo>
                      <a:pt x="339237" y="212870"/>
                    </a:lnTo>
                    <a:lnTo>
                      <a:pt x="305412" y="242170"/>
                    </a:lnTo>
                    <a:lnTo>
                      <a:pt x="273037" y="273037"/>
                    </a:lnTo>
                    <a:lnTo>
                      <a:pt x="242170" y="305412"/>
                    </a:lnTo>
                    <a:lnTo>
                      <a:pt x="212870" y="339237"/>
                    </a:lnTo>
                    <a:lnTo>
                      <a:pt x="185196" y="374453"/>
                    </a:lnTo>
                    <a:lnTo>
                      <a:pt x="159206" y="411002"/>
                    </a:lnTo>
                    <a:lnTo>
                      <a:pt x="134958" y="448825"/>
                    </a:lnTo>
                    <a:lnTo>
                      <a:pt x="112512" y="487863"/>
                    </a:lnTo>
                    <a:lnTo>
                      <a:pt x="91925" y="528059"/>
                    </a:lnTo>
                    <a:lnTo>
                      <a:pt x="73257" y="569353"/>
                    </a:lnTo>
                    <a:lnTo>
                      <a:pt x="56565" y="611686"/>
                    </a:lnTo>
                    <a:lnTo>
                      <a:pt x="41909" y="655001"/>
                    </a:lnTo>
                    <a:lnTo>
                      <a:pt x="29348" y="699239"/>
                    </a:lnTo>
                    <a:lnTo>
                      <a:pt x="18939" y="744341"/>
                    </a:lnTo>
                    <a:lnTo>
                      <a:pt x="10741" y="790248"/>
                    </a:lnTo>
                    <a:lnTo>
                      <a:pt x="4812" y="836902"/>
                    </a:lnTo>
                    <a:lnTo>
                      <a:pt x="1212" y="884245"/>
                    </a:lnTo>
                    <a:lnTo>
                      <a:pt x="0" y="932218"/>
                    </a:lnTo>
                    <a:lnTo>
                      <a:pt x="1212" y="980189"/>
                    </a:lnTo>
                    <a:lnTo>
                      <a:pt x="4812" y="1027531"/>
                    </a:lnTo>
                    <a:lnTo>
                      <a:pt x="10741" y="1074184"/>
                    </a:lnTo>
                    <a:lnTo>
                      <a:pt x="18939" y="1120091"/>
                    </a:lnTo>
                    <a:lnTo>
                      <a:pt x="29348" y="1165192"/>
                    </a:lnTo>
                    <a:lnTo>
                      <a:pt x="41909" y="1209429"/>
                    </a:lnTo>
                    <a:lnTo>
                      <a:pt x="56565" y="1252744"/>
                    </a:lnTo>
                    <a:lnTo>
                      <a:pt x="73257" y="1295077"/>
                    </a:lnTo>
                    <a:lnTo>
                      <a:pt x="91925" y="1336371"/>
                    </a:lnTo>
                    <a:lnTo>
                      <a:pt x="112512" y="1376566"/>
                    </a:lnTo>
                    <a:lnTo>
                      <a:pt x="134958" y="1415605"/>
                    </a:lnTo>
                    <a:lnTo>
                      <a:pt x="159206" y="1453428"/>
                    </a:lnTo>
                    <a:lnTo>
                      <a:pt x="185196" y="1489977"/>
                    </a:lnTo>
                    <a:lnTo>
                      <a:pt x="212870" y="1525193"/>
                    </a:lnTo>
                    <a:lnTo>
                      <a:pt x="242170" y="1559018"/>
                    </a:lnTo>
                    <a:lnTo>
                      <a:pt x="273037" y="1591394"/>
                    </a:lnTo>
                    <a:lnTo>
                      <a:pt x="305412" y="1622261"/>
                    </a:lnTo>
                    <a:lnTo>
                      <a:pt x="339237" y="1651561"/>
                    </a:lnTo>
                    <a:lnTo>
                      <a:pt x="374453" y="1679236"/>
                    </a:lnTo>
                    <a:lnTo>
                      <a:pt x="411002" y="1705226"/>
                    </a:lnTo>
                    <a:lnTo>
                      <a:pt x="448825" y="1729474"/>
                    </a:lnTo>
                    <a:lnTo>
                      <a:pt x="487863" y="1751921"/>
                    </a:lnTo>
                    <a:lnTo>
                      <a:pt x="528059" y="1772508"/>
                    </a:lnTo>
                    <a:lnTo>
                      <a:pt x="569353" y="1791177"/>
                    </a:lnTo>
                    <a:lnTo>
                      <a:pt x="611686" y="1807868"/>
                    </a:lnTo>
                    <a:lnTo>
                      <a:pt x="655001" y="1822525"/>
                    </a:lnTo>
                    <a:lnTo>
                      <a:pt x="699239" y="1835087"/>
                    </a:lnTo>
                    <a:lnTo>
                      <a:pt x="744341" y="1845496"/>
                    </a:lnTo>
                    <a:lnTo>
                      <a:pt x="790248" y="1853694"/>
                    </a:lnTo>
                    <a:lnTo>
                      <a:pt x="836902" y="1859623"/>
                    </a:lnTo>
                    <a:lnTo>
                      <a:pt x="884245" y="1863223"/>
                    </a:lnTo>
                    <a:lnTo>
                      <a:pt x="932218" y="1864436"/>
                    </a:lnTo>
                    <a:lnTo>
                      <a:pt x="981860" y="1863121"/>
                    </a:lnTo>
                    <a:lnTo>
                      <a:pt x="1030983" y="1859212"/>
                    </a:lnTo>
                    <a:lnTo>
                      <a:pt x="1079503" y="1852765"/>
                    </a:lnTo>
                    <a:lnTo>
                      <a:pt x="1127341" y="1843834"/>
                    </a:lnTo>
                    <a:lnTo>
                      <a:pt x="1174416" y="1832474"/>
                    </a:lnTo>
                    <a:lnTo>
                      <a:pt x="1220646" y="1818741"/>
                    </a:lnTo>
                    <a:lnTo>
                      <a:pt x="1265951" y="1802689"/>
                    </a:lnTo>
                    <a:lnTo>
                      <a:pt x="1310250" y="1784374"/>
                    </a:lnTo>
                    <a:lnTo>
                      <a:pt x="1353462" y="1763850"/>
                    </a:lnTo>
                    <a:lnTo>
                      <a:pt x="1395506" y="1741172"/>
                    </a:lnTo>
                    <a:lnTo>
                      <a:pt x="1436301" y="1716396"/>
                    </a:lnTo>
                    <a:lnTo>
                      <a:pt x="1475767" y="1689576"/>
                    </a:lnTo>
                    <a:lnTo>
                      <a:pt x="1513821" y="1660767"/>
                    </a:lnTo>
                    <a:lnTo>
                      <a:pt x="1550384" y="1630024"/>
                    </a:lnTo>
                    <a:lnTo>
                      <a:pt x="1585375" y="1597403"/>
                    </a:lnTo>
                    <a:lnTo>
                      <a:pt x="1618712" y="1562958"/>
                    </a:lnTo>
                    <a:lnTo>
                      <a:pt x="1650315" y="1526744"/>
                    </a:lnTo>
                    <a:lnTo>
                      <a:pt x="1680102" y="1488817"/>
                    </a:lnTo>
                    <a:lnTo>
                      <a:pt x="1707994" y="1449230"/>
                    </a:lnTo>
                    <a:lnTo>
                      <a:pt x="1733908" y="1408040"/>
                    </a:lnTo>
                    <a:lnTo>
                      <a:pt x="1757765" y="1365301"/>
                    </a:lnTo>
                    <a:lnTo>
                      <a:pt x="1779482" y="1321069"/>
                    </a:lnTo>
                    <a:lnTo>
                      <a:pt x="1798980" y="1275397"/>
                    </a:lnTo>
                    <a:lnTo>
                      <a:pt x="932218" y="932218"/>
                    </a:lnTo>
                    <a:lnTo>
                      <a:pt x="932218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110" name="object 19">
                <a:extLst>
                  <a:ext uri="{FF2B5EF4-FFF2-40B4-BE49-F238E27FC236}">
                    <a16:creationId xmlns:a16="http://schemas.microsoft.com/office/drawing/2014/main" id="{D0721A48-7127-AD1E-DB1F-DC5C42DD01AE}"/>
                  </a:ext>
                </a:extLst>
              </p:cNvPr>
              <p:cNvSpPr/>
              <p:nvPr/>
            </p:nvSpPr>
            <p:spPr>
              <a:xfrm>
                <a:off x="1638829" y="5172395"/>
                <a:ext cx="932815" cy="1275715"/>
              </a:xfrm>
              <a:custGeom>
                <a:avLst/>
                <a:gdLst/>
                <a:ahLst/>
                <a:cxnLst/>
                <a:rect l="l" t="t" r="r" b="b"/>
                <a:pathLst>
                  <a:path w="932814" h="1275714">
                    <a:moveTo>
                      <a:pt x="0" y="0"/>
                    </a:moveTo>
                    <a:lnTo>
                      <a:pt x="0" y="932218"/>
                    </a:lnTo>
                    <a:lnTo>
                      <a:pt x="866762" y="1275397"/>
                    </a:lnTo>
                    <a:lnTo>
                      <a:pt x="883293" y="1230347"/>
                    </a:lnTo>
                    <a:lnTo>
                      <a:pt x="897373" y="1185004"/>
                    </a:lnTo>
                    <a:lnTo>
                      <a:pt x="909035" y="1139443"/>
                    </a:lnTo>
                    <a:lnTo>
                      <a:pt x="918311" y="1093742"/>
                    </a:lnTo>
                    <a:lnTo>
                      <a:pt x="925235" y="1047975"/>
                    </a:lnTo>
                    <a:lnTo>
                      <a:pt x="929840" y="1002219"/>
                    </a:lnTo>
                    <a:lnTo>
                      <a:pt x="932158" y="956551"/>
                    </a:lnTo>
                    <a:lnTo>
                      <a:pt x="932222" y="911045"/>
                    </a:lnTo>
                    <a:lnTo>
                      <a:pt x="930066" y="865778"/>
                    </a:lnTo>
                    <a:lnTo>
                      <a:pt x="925721" y="820826"/>
                    </a:lnTo>
                    <a:lnTo>
                      <a:pt x="919221" y="776266"/>
                    </a:lnTo>
                    <a:lnTo>
                      <a:pt x="910600" y="732172"/>
                    </a:lnTo>
                    <a:lnTo>
                      <a:pt x="899889" y="688622"/>
                    </a:lnTo>
                    <a:lnTo>
                      <a:pt x="887121" y="645690"/>
                    </a:lnTo>
                    <a:lnTo>
                      <a:pt x="872331" y="603454"/>
                    </a:lnTo>
                    <a:lnTo>
                      <a:pt x="855549" y="561989"/>
                    </a:lnTo>
                    <a:lnTo>
                      <a:pt x="836810" y="521371"/>
                    </a:lnTo>
                    <a:lnTo>
                      <a:pt x="816147" y="481676"/>
                    </a:lnTo>
                    <a:lnTo>
                      <a:pt x="793591" y="442980"/>
                    </a:lnTo>
                    <a:lnTo>
                      <a:pt x="769177" y="405360"/>
                    </a:lnTo>
                    <a:lnTo>
                      <a:pt x="742936" y="368891"/>
                    </a:lnTo>
                    <a:lnTo>
                      <a:pt x="714902" y="333649"/>
                    </a:lnTo>
                    <a:lnTo>
                      <a:pt x="685108" y="299711"/>
                    </a:lnTo>
                    <a:lnTo>
                      <a:pt x="653587" y="267151"/>
                    </a:lnTo>
                    <a:lnTo>
                      <a:pt x="620371" y="236047"/>
                    </a:lnTo>
                    <a:lnTo>
                      <a:pt x="585494" y="206475"/>
                    </a:lnTo>
                    <a:lnTo>
                      <a:pt x="548988" y="178510"/>
                    </a:lnTo>
                    <a:lnTo>
                      <a:pt x="510886" y="152228"/>
                    </a:lnTo>
                    <a:lnTo>
                      <a:pt x="471221" y="127706"/>
                    </a:lnTo>
                    <a:lnTo>
                      <a:pt x="430027" y="105019"/>
                    </a:lnTo>
                    <a:lnTo>
                      <a:pt x="387335" y="84243"/>
                    </a:lnTo>
                    <a:lnTo>
                      <a:pt x="343179" y="65455"/>
                    </a:lnTo>
                    <a:lnTo>
                      <a:pt x="295937" y="48213"/>
                    </a:lnTo>
                    <a:lnTo>
                      <a:pt x="247922" y="33567"/>
                    </a:lnTo>
                    <a:lnTo>
                      <a:pt x="199242" y="21538"/>
                    </a:lnTo>
                    <a:lnTo>
                      <a:pt x="150002" y="12146"/>
                    </a:lnTo>
                    <a:lnTo>
                      <a:pt x="100310" y="5412"/>
                    </a:lnTo>
                    <a:lnTo>
                      <a:pt x="50274" y="13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107" name="object 30">
              <a:extLst>
                <a:ext uri="{FF2B5EF4-FFF2-40B4-BE49-F238E27FC236}">
                  <a16:creationId xmlns:a16="http://schemas.microsoft.com/office/drawing/2014/main" id="{862D0C54-C99F-0B39-55BC-519E28B98169}"/>
                </a:ext>
              </a:extLst>
            </p:cNvPr>
            <p:cNvSpPr txBox="1"/>
            <p:nvPr/>
          </p:nvSpPr>
          <p:spPr>
            <a:xfrm>
              <a:off x="4249006" y="3565340"/>
              <a:ext cx="432128" cy="2241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69%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108" name="object 32">
              <a:extLst>
                <a:ext uri="{FF2B5EF4-FFF2-40B4-BE49-F238E27FC236}">
                  <a16:creationId xmlns:a16="http://schemas.microsoft.com/office/drawing/2014/main" id="{53AFEE7D-1FF6-F738-4FF7-E40EA9D75FD0}"/>
                </a:ext>
              </a:extLst>
            </p:cNvPr>
            <p:cNvSpPr txBox="1"/>
            <p:nvPr/>
          </p:nvSpPr>
          <p:spPr>
            <a:xfrm>
              <a:off x="5152205" y="3170442"/>
              <a:ext cx="491025" cy="2258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31%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096B35F5-7692-CD4E-74EB-2B325E55386C}"/>
              </a:ext>
            </a:extLst>
          </p:cNvPr>
          <p:cNvGrpSpPr/>
          <p:nvPr/>
        </p:nvGrpSpPr>
        <p:grpSpPr>
          <a:xfrm>
            <a:off x="6554749" y="1747032"/>
            <a:ext cx="627232" cy="627843"/>
            <a:chOff x="10082126" y="2927186"/>
            <a:chExt cx="791261" cy="778608"/>
          </a:xfrm>
        </p:grpSpPr>
        <p:sp>
          <p:nvSpPr>
            <p:cNvPr id="112" name="object 25">
              <a:extLst>
                <a:ext uri="{FF2B5EF4-FFF2-40B4-BE49-F238E27FC236}">
                  <a16:creationId xmlns:a16="http://schemas.microsoft.com/office/drawing/2014/main" id="{CCC7C89F-68A8-BFF1-5DE2-0952B4E616FC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13" name="object 27">
              <a:extLst>
                <a:ext uri="{FF2B5EF4-FFF2-40B4-BE49-F238E27FC236}">
                  <a16:creationId xmlns:a16="http://schemas.microsoft.com/office/drawing/2014/main" id="{4459C2C6-AC95-E4F2-C3E5-74A2DDDFA609}"/>
                </a:ext>
              </a:extLst>
            </p:cNvPr>
            <p:cNvSpPr/>
            <p:nvPr/>
          </p:nvSpPr>
          <p:spPr>
            <a:xfrm>
              <a:off x="10082126" y="3478466"/>
              <a:ext cx="227330" cy="227328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14" name="object 29">
              <a:extLst>
                <a:ext uri="{FF2B5EF4-FFF2-40B4-BE49-F238E27FC236}">
                  <a16:creationId xmlns:a16="http://schemas.microsoft.com/office/drawing/2014/main" id="{397CB2B8-2001-221C-DBCA-C495A2F6D7DC}"/>
                </a:ext>
              </a:extLst>
            </p:cNvPr>
            <p:cNvSpPr txBox="1"/>
            <p:nvPr/>
          </p:nvSpPr>
          <p:spPr>
            <a:xfrm>
              <a:off x="10417237" y="2927186"/>
              <a:ext cx="456150" cy="7760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C4A89CE4-42AD-DFDE-853A-A0343465AFE9}"/>
              </a:ext>
            </a:extLst>
          </p:cNvPr>
          <p:cNvGrpSpPr/>
          <p:nvPr/>
        </p:nvGrpSpPr>
        <p:grpSpPr>
          <a:xfrm>
            <a:off x="8727889" y="1273719"/>
            <a:ext cx="1482911" cy="1508479"/>
            <a:chOff x="7515498" y="2431577"/>
            <a:chExt cx="1870710" cy="1870710"/>
          </a:xfrm>
        </p:grpSpPr>
        <p:grpSp>
          <p:nvGrpSpPr>
            <p:cNvPr id="116" name="object 14">
              <a:extLst>
                <a:ext uri="{FF2B5EF4-FFF2-40B4-BE49-F238E27FC236}">
                  <a16:creationId xmlns:a16="http://schemas.microsoft.com/office/drawing/2014/main" id="{7EA132C5-D4AC-ABE3-19B9-FD72B68FDF0E}"/>
                </a:ext>
              </a:extLst>
            </p:cNvPr>
            <p:cNvGrpSpPr/>
            <p:nvPr/>
          </p:nvGrpSpPr>
          <p:grpSpPr>
            <a:xfrm>
              <a:off x="7515498" y="2431577"/>
              <a:ext cx="1870710" cy="1870710"/>
              <a:chOff x="684000" y="7808997"/>
              <a:chExt cx="1870710" cy="1870710"/>
            </a:xfrm>
          </p:grpSpPr>
          <p:sp>
            <p:nvSpPr>
              <p:cNvPr id="119" name="object 15">
                <a:extLst>
                  <a:ext uri="{FF2B5EF4-FFF2-40B4-BE49-F238E27FC236}">
                    <a16:creationId xmlns:a16="http://schemas.microsoft.com/office/drawing/2014/main" id="{B4D8C9F9-0BA9-A7C5-3DD8-5B464DC6BC00}"/>
                  </a:ext>
                </a:extLst>
              </p:cNvPr>
              <p:cNvSpPr/>
              <p:nvPr/>
            </p:nvSpPr>
            <p:spPr>
              <a:xfrm>
                <a:off x="684000" y="7808997"/>
                <a:ext cx="1870710" cy="1870710"/>
              </a:xfrm>
              <a:custGeom>
                <a:avLst/>
                <a:gdLst/>
                <a:ahLst/>
                <a:cxnLst/>
                <a:rect l="l" t="t" r="r" b="b"/>
                <a:pathLst>
                  <a:path w="1870710" h="1870709">
                    <a:moveTo>
                      <a:pt x="935177" y="0"/>
                    </a:moveTo>
                    <a:lnTo>
                      <a:pt x="887053" y="1216"/>
                    </a:lnTo>
                    <a:lnTo>
                      <a:pt x="839560" y="4828"/>
                    </a:lnTo>
                    <a:lnTo>
                      <a:pt x="792759" y="10775"/>
                    </a:lnTo>
                    <a:lnTo>
                      <a:pt x="746706" y="18999"/>
                    </a:lnTo>
                    <a:lnTo>
                      <a:pt x="701462" y="29441"/>
                    </a:lnTo>
                    <a:lnTo>
                      <a:pt x="657084" y="42043"/>
                    </a:lnTo>
                    <a:lnTo>
                      <a:pt x="613632" y="56746"/>
                    </a:lnTo>
                    <a:lnTo>
                      <a:pt x="571164" y="73490"/>
                    </a:lnTo>
                    <a:lnTo>
                      <a:pt x="529739" y="92218"/>
                    </a:lnTo>
                    <a:lnTo>
                      <a:pt x="489416" y="112870"/>
                    </a:lnTo>
                    <a:lnTo>
                      <a:pt x="450254" y="135388"/>
                    </a:lnTo>
                    <a:lnTo>
                      <a:pt x="412310" y="159713"/>
                    </a:lnTo>
                    <a:lnTo>
                      <a:pt x="375645" y="185786"/>
                    </a:lnTo>
                    <a:lnTo>
                      <a:pt x="340317" y="213549"/>
                    </a:lnTo>
                    <a:lnTo>
                      <a:pt x="306385" y="242942"/>
                    </a:lnTo>
                    <a:lnTo>
                      <a:pt x="273907" y="273907"/>
                    </a:lnTo>
                    <a:lnTo>
                      <a:pt x="242942" y="306385"/>
                    </a:lnTo>
                    <a:lnTo>
                      <a:pt x="213549" y="340317"/>
                    </a:lnTo>
                    <a:lnTo>
                      <a:pt x="185786" y="375645"/>
                    </a:lnTo>
                    <a:lnTo>
                      <a:pt x="159713" y="412310"/>
                    </a:lnTo>
                    <a:lnTo>
                      <a:pt x="135388" y="450254"/>
                    </a:lnTo>
                    <a:lnTo>
                      <a:pt x="112870" y="489416"/>
                    </a:lnTo>
                    <a:lnTo>
                      <a:pt x="92218" y="529739"/>
                    </a:lnTo>
                    <a:lnTo>
                      <a:pt x="73490" y="571164"/>
                    </a:lnTo>
                    <a:lnTo>
                      <a:pt x="56746" y="613632"/>
                    </a:lnTo>
                    <a:lnTo>
                      <a:pt x="42043" y="657084"/>
                    </a:lnTo>
                    <a:lnTo>
                      <a:pt x="29441" y="701462"/>
                    </a:lnTo>
                    <a:lnTo>
                      <a:pt x="18999" y="746706"/>
                    </a:lnTo>
                    <a:lnTo>
                      <a:pt x="10775" y="792759"/>
                    </a:lnTo>
                    <a:lnTo>
                      <a:pt x="4828" y="839560"/>
                    </a:lnTo>
                    <a:lnTo>
                      <a:pt x="1216" y="887053"/>
                    </a:lnTo>
                    <a:lnTo>
                      <a:pt x="0" y="935177"/>
                    </a:lnTo>
                    <a:lnTo>
                      <a:pt x="1216" y="983301"/>
                    </a:lnTo>
                    <a:lnTo>
                      <a:pt x="4828" y="1030793"/>
                    </a:lnTo>
                    <a:lnTo>
                      <a:pt x="10775" y="1077595"/>
                    </a:lnTo>
                    <a:lnTo>
                      <a:pt x="18999" y="1123647"/>
                    </a:lnTo>
                    <a:lnTo>
                      <a:pt x="29441" y="1168892"/>
                    </a:lnTo>
                    <a:lnTo>
                      <a:pt x="42043" y="1213270"/>
                    </a:lnTo>
                    <a:lnTo>
                      <a:pt x="56746" y="1256722"/>
                    </a:lnTo>
                    <a:lnTo>
                      <a:pt x="73490" y="1299190"/>
                    </a:lnTo>
                    <a:lnTo>
                      <a:pt x="92218" y="1340614"/>
                    </a:lnTo>
                    <a:lnTo>
                      <a:pt x="112870" y="1380937"/>
                    </a:lnTo>
                    <a:lnTo>
                      <a:pt x="135388" y="1420100"/>
                    </a:lnTo>
                    <a:lnTo>
                      <a:pt x="159713" y="1458043"/>
                    </a:lnTo>
                    <a:lnTo>
                      <a:pt x="185786" y="1494708"/>
                    </a:lnTo>
                    <a:lnTo>
                      <a:pt x="213549" y="1530036"/>
                    </a:lnTo>
                    <a:lnTo>
                      <a:pt x="242942" y="1563969"/>
                    </a:lnTo>
                    <a:lnTo>
                      <a:pt x="273907" y="1596447"/>
                    </a:lnTo>
                    <a:lnTo>
                      <a:pt x="306385" y="1627412"/>
                    </a:lnTo>
                    <a:lnTo>
                      <a:pt x="340317" y="1656805"/>
                    </a:lnTo>
                    <a:lnTo>
                      <a:pt x="375645" y="1684567"/>
                    </a:lnTo>
                    <a:lnTo>
                      <a:pt x="412310" y="1710640"/>
                    </a:lnTo>
                    <a:lnTo>
                      <a:pt x="450254" y="1734965"/>
                    </a:lnTo>
                    <a:lnTo>
                      <a:pt x="489416" y="1757483"/>
                    </a:lnTo>
                    <a:lnTo>
                      <a:pt x="529739" y="1778135"/>
                    </a:lnTo>
                    <a:lnTo>
                      <a:pt x="571164" y="1796863"/>
                    </a:lnTo>
                    <a:lnTo>
                      <a:pt x="613632" y="1813608"/>
                    </a:lnTo>
                    <a:lnTo>
                      <a:pt x="657084" y="1828310"/>
                    </a:lnTo>
                    <a:lnTo>
                      <a:pt x="701462" y="1840912"/>
                    </a:lnTo>
                    <a:lnTo>
                      <a:pt x="746706" y="1851354"/>
                    </a:lnTo>
                    <a:lnTo>
                      <a:pt x="792759" y="1859579"/>
                    </a:lnTo>
                    <a:lnTo>
                      <a:pt x="839560" y="1865526"/>
                    </a:lnTo>
                    <a:lnTo>
                      <a:pt x="887053" y="1869137"/>
                    </a:lnTo>
                    <a:lnTo>
                      <a:pt x="935177" y="1870354"/>
                    </a:lnTo>
                    <a:lnTo>
                      <a:pt x="983301" y="1869137"/>
                    </a:lnTo>
                    <a:lnTo>
                      <a:pt x="1030793" y="1865526"/>
                    </a:lnTo>
                    <a:lnTo>
                      <a:pt x="1077595" y="1859579"/>
                    </a:lnTo>
                    <a:lnTo>
                      <a:pt x="1123647" y="1851354"/>
                    </a:lnTo>
                    <a:lnTo>
                      <a:pt x="1168892" y="1840912"/>
                    </a:lnTo>
                    <a:lnTo>
                      <a:pt x="1213270" y="1828310"/>
                    </a:lnTo>
                    <a:lnTo>
                      <a:pt x="1256722" y="1813608"/>
                    </a:lnTo>
                    <a:lnTo>
                      <a:pt x="1299190" y="1796863"/>
                    </a:lnTo>
                    <a:lnTo>
                      <a:pt x="1340614" y="1778135"/>
                    </a:lnTo>
                    <a:lnTo>
                      <a:pt x="1380937" y="1757483"/>
                    </a:lnTo>
                    <a:lnTo>
                      <a:pt x="1420100" y="1734965"/>
                    </a:lnTo>
                    <a:lnTo>
                      <a:pt x="1458043" y="1710640"/>
                    </a:lnTo>
                    <a:lnTo>
                      <a:pt x="1494708" y="1684567"/>
                    </a:lnTo>
                    <a:lnTo>
                      <a:pt x="1530036" y="1656805"/>
                    </a:lnTo>
                    <a:lnTo>
                      <a:pt x="1563969" y="1627412"/>
                    </a:lnTo>
                    <a:lnTo>
                      <a:pt x="1596447" y="1596447"/>
                    </a:lnTo>
                    <a:lnTo>
                      <a:pt x="1627412" y="1563969"/>
                    </a:lnTo>
                    <a:lnTo>
                      <a:pt x="1656805" y="1530036"/>
                    </a:lnTo>
                    <a:lnTo>
                      <a:pt x="1684567" y="1494708"/>
                    </a:lnTo>
                    <a:lnTo>
                      <a:pt x="1710640" y="1458043"/>
                    </a:lnTo>
                    <a:lnTo>
                      <a:pt x="1734965" y="1420100"/>
                    </a:lnTo>
                    <a:lnTo>
                      <a:pt x="1757483" y="1380937"/>
                    </a:lnTo>
                    <a:lnTo>
                      <a:pt x="1778135" y="1340614"/>
                    </a:lnTo>
                    <a:lnTo>
                      <a:pt x="1796863" y="1299190"/>
                    </a:lnTo>
                    <a:lnTo>
                      <a:pt x="1813608" y="1256722"/>
                    </a:lnTo>
                    <a:lnTo>
                      <a:pt x="1828310" y="1213270"/>
                    </a:lnTo>
                    <a:lnTo>
                      <a:pt x="1840912" y="1168892"/>
                    </a:lnTo>
                    <a:lnTo>
                      <a:pt x="1851354" y="1123647"/>
                    </a:lnTo>
                    <a:lnTo>
                      <a:pt x="1859579" y="1077595"/>
                    </a:lnTo>
                    <a:lnTo>
                      <a:pt x="1865526" y="1030793"/>
                    </a:lnTo>
                    <a:lnTo>
                      <a:pt x="1869137" y="983301"/>
                    </a:lnTo>
                    <a:lnTo>
                      <a:pt x="1870354" y="935177"/>
                    </a:lnTo>
                    <a:lnTo>
                      <a:pt x="1869070" y="886178"/>
                    </a:lnTo>
                    <a:lnTo>
                      <a:pt x="1865227" y="837380"/>
                    </a:lnTo>
                    <a:lnTo>
                      <a:pt x="1858841" y="788882"/>
                    </a:lnTo>
                    <a:lnTo>
                      <a:pt x="1849929" y="740785"/>
                    </a:lnTo>
                    <a:lnTo>
                      <a:pt x="1838504" y="693187"/>
                    </a:lnTo>
                    <a:lnTo>
                      <a:pt x="1824583" y="646188"/>
                    </a:lnTo>
                    <a:lnTo>
                      <a:pt x="935177" y="935177"/>
                    </a:lnTo>
                    <a:lnTo>
                      <a:pt x="935177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120" name="object 16">
                <a:extLst>
                  <a:ext uri="{FF2B5EF4-FFF2-40B4-BE49-F238E27FC236}">
                    <a16:creationId xmlns:a16="http://schemas.microsoft.com/office/drawing/2014/main" id="{8DFF1C76-B8C9-579A-41D2-D5F4B2935881}"/>
                  </a:ext>
                </a:extLst>
              </p:cNvPr>
              <p:cNvSpPr/>
              <p:nvPr/>
            </p:nvSpPr>
            <p:spPr>
              <a:xfrm>
                <a:off x="1619177" y="7808997"/>
                <a:ext cx="889635" cy="935355"/>
              </a:xfrm>
              <a:custGeom>
                <a:avLst/>
                <a:gdLst/>
                <a:ahLst/>
                <a:cxnLst/>
                <a:rect l="l" t="t" r="r" b="b"/>
                <a:pathLst>
                  <a:path w="889635" h="935354">
                    <a:moveTo>
                      <a:pt x="0" y="0"/>
                    </a:moveTo>
                    <a:lnTo>
                      <a:pt x="0" y="935177"/>
                    </a:lnTo>
                    <a:lnTo>
                      <a:pt x="889406" y="646188"/>
                    </a:lnTo>
                    <a:lnTo>
                      <a:pt x="873272" y="600558"/>
                    </a:lnTo>
                    <a:lnTo>
                      <a:pt x="854965" y="556174"/>
                    </a:lnTo>
                    <a:lnTo>
                      <a:pt x="834556" y="513089"/>
                    </a:lnTo>
                    <a:lnTo>
                      <a:pt x="812119" y="471356"/>
                    </a:lnTo>
                    <a:lnTo>
                      <a:pt x="787726" y="431027"/>
                    </a:lnTo>
                    <a:lnTo>
                      <a:pt x="761448" y="392155"/>
                    </a:lnTo>
                    <a:lnTo>
                      <a:pt x="733357" y="354791"/>
                    </a:lnTo>
                    <a:lnTo>
                      <a:pt x="703526" y="318989"/>
                    </a:lnTo>
                    <a:lnTo>
                      <a:pt x="672026" y="284800"/>
                    </a:lnTo>
                    <a:lnTo>
                      <a:pt x="638931" y="252278"/>
                    </a:lnTo>
                    <a:lnTo>
                      <a:pt x="604312" y="221474"/>
                    </a:lnTo>
                    <a:lnTo>
                      <a:pt x="568240" y="192441"/>
                    </a:lnTo>
                    <a:lnTo>
                      <a:pt x="530789" y="165231"/>
                    </a:lnTo>
                    <a:lnTo>
                      <a:pt x="492030" y="139896"/>
                    </a:lnTo>
                    <a:lnTo>
                      <a:pt x="452036" y="116490"/>
                    </a:lnTo>
                    <a:lnTo>
                      <a:pt x="410878" y="95064"/>
                    </a:lnTo>
                    <a:lnTo>
                      <a:pt x="368628" y="75671"/>
                    </a:lnTo>
                    <a:lnTo>
                      <a:pt x="325360" y="58364"/>
                    </a:lnTo>
                    <a:lnTo>
                      <a:pt x="281144" y="43194"/>
                    </a:lnTo>
                    <a:lnTo>
                      <a:pt x="236054" y="30214"/>
                    </a:lnTo>
                    <a:lnTo>
                      <a:pt x="190160" y="19476"/>
                    </a:lnTo>
                    <a:lnTo>
                      <a:pt x="143536" y="11034"/>
                    </a:lnTo>
                    <a:lnTo>
                      <a:pt x="96253" y="4939"/>
                    </a:lnTo>
                    <a:lnTo>
                      <a:pt x="48383" y="12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117" name="object 31">
              <a:extLst>
                <a:ext uri="{FF2B5EF4-FFF2-40B4-BE49-F238E27FC236}">
                  <a16:creationId xmlns:a16="http://schemas.microsoft.com/office/drawing/2014/main" id="{861D49F0-9777-FADD-62E5-15238DD9899C}"/>
                </a:ext>
              </a:extLst>
            </p:cNvPr>
            <p:cNvSpPr txBox="1"/>
            <p:nvPr/>
          </p:nvSpPr>
          <p:spPr>
            <a:xfrm>
              <a:off x="7968655" y="3503983"/>
              <a:ext cx="482020" cy="2258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80%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118" name="object 33">
              <a:extLst>
                <a:ext uri="{FF2B5EF4-FFF2-40B4-BE49-F238E27FC236}">
                  <a16:creationId xmlns:a16="http://schemas.microsoft.com/office/drawing/2014/main" id="{6F64E4F7-647B-980F-F0B3-2F0365F09F56}"/>
                </a:ext>
              </a:extLst>
            </p:cNvPr>
            <p:cNvSpPr txBox="1"/>
            <p:nvPr/>
          </p:nvSpPr>
          <p:spPr>
            <a:xfrm>
              <a:off x="8689769" y="2822182"/>
              <a:ext cx="418481" cy="2258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20%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E7BBA121-2E9B-01AA-48A0-706B4C0FEAD0}"/>
              </a:ext>
            </a:extLst>
          </p:cNvPr>
          <p:cNvGrpSpPr/>
          <p:nvPr/>
        </p:nvGrpSpPr>
        <p:grpSpPr>
          <a:xfrm>
            <a:off x="10517292" y="1765757"/>
            <a:ext cx="622528" cy="625812"/>
            <a:chOff x="10082126" y="2997883"/>
            <a:chExt cx="785327" cy="776090"/>
          </a:xfrm>
        </p:grpSpPr>
        <p:sp>
          <p:nvSpPr>
            <p:cNvPr id="122" name="object 25">
              <a:extLst>
                <a:ext uri="{FF2B5EF4-FFF2-40B4-BE49-F238E27FC236}">
                  <a16:creationId xmlns:a16="http://schemas.microsoft.com/office/drawing/2014/main" id="{A046EABB-9AE2-6D94-C209-98D4B2FA0328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23" name="object 27">
              <a:extLst>
                <a:ext uri="{FF2B5EF4-FFF2-40B4-BE49-F238E27FC236}">
                  <a16:creationId xmlns:a16="http://schemas.microsoft.com/office/drawing/2014/main" id="{94B8E9D7-1000-391E-33B7-AE36DDF21805}"/>
                </a:ext>
              </a:extLst>
            </p:cNvPr>
            <p:cNvSpPr/>
            <p:nvPr/>
          </p:nvSpPr>
          <p:spPr>
            <a:xfrm>
              <a:off x="10082126" y="3533116"/>
              <a:ext cx="227328" cy="227328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24" name="object 29">
              <a:extLst>
                <a:ext uri="{FF2B5EF4-FFF2-40B4-BE49-F238E27FC236}">
                  <a16:creationId xmlns:a16="http://schemas.microsoft.com/office/drawing/2014/main" id="{E56248F2-2D70-365A-8707-DD48E0C8BD74}"/>
                </a:ext>
              </a:extLst>
            </p:cNvPr>
            <p:cNvSpPr txBox="1"/>
            <p:nvPr/>
          </p:nvSpPr>
          <p:spPr>
            <a:xfrm>
              <a:off x="10375454" y="2997883"/>
              <a:ext cx="491999" cy="7760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D4DA9DF3-CD38-9D0E-722D-C92DC2C0469B}"/>
              </a:ext>
            </a:extLst>
          </p:cNvPr>
          <p:cNvSpPr txBox="1"/>
          <p:nvPr/>
        </p:nvSpPr>
        <p:spPr>
          <a:xfrm>
            <a:off x="260701" y="2833584"/>
            <a:ext cx="66211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Fonte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: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3320279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71AFF3C3-55A1-D884-7931-04A00437E5E2}"/>
              </a:ext>
            </a:extLst>
          </p:cNvPr>
          <p:cNvSpPr/>
          <p:nvPr/>
        </p:nvSpPr>
        <p:spPr>
          <a:xfrm rot="5400000">
            <a:off x="2688491" y="359140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F2BE59D6-9973-4F31-7A81-05156035BF53}"/>
              </a:ext>
            </a:extLst>
          </p:cNvPr>
          <p:cNvSpPr txBox="1">
            <a:spLocks/>
          </p:cNvSpPr>
          <p:nvPr/>
        </p:nvSpPr>
        <p:spPr>
          <a:xfrm>
            <a:off x="468277" y="227172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FACILIDADES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bject 31">
            <a:extLst>
              <a:ext uri="{FF2B5EF4-FFF2-40B4-BE49-F238E27FC236}">
                <a16:creationId xmlns:a16="http://schemas.microsoft.com/office/drawing/2014/main" id="{EDC95394-42FF-384C-FDB8-4CF102E8049F}"/>
              </a:ext>
            </a:extLst>
          </p:cNvPr>
          <p:cNvSpPr txBox="1"/>
          <p:nvPr/>
        </p:nvSpPr>
        <p:spPr>
          <a:xfrm>
            <a:off x="516880" y="704223"/>
            <a:ext cx="24544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Disponibilidade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 de kit higiene </a:t>
            </a:r>
          </a:p>
          <a:p>
            <a:pPr marL="12700" algn="ctr">
              <a:lnSpc>
                <a:spcPct val="100000"/>
              </a:lnSpc>
            </a:pPr>
            <a:r>
              <a:rPr lang="es-419" sz="1200" b="1" dirty="0">
                <a:solidFill>
                  <a:srgbClr val="8A5E9B"/>
                </a:solidFill>
                <a:latin typeface="Arial MT"/>
              </a:rPr>
              <a:t>em shoppings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9A19865-C43B-0299-6EBB-62F218A4C963}"/>
              </a:ext>
            </a:extLst>
          </p:cNvPr>
          <p:cNvSpPr txBox="1"/>
          <p:nvPr/>
        </p:nvSpPr>
        <p:spPr>
          <a:xfrm>
            <a:off x="3043845" y="150225"/>
            <a:ext cx="45661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DISPONIBILIDADE DE KIT HIGIENE, PET CARS E BEBEDOUROS</a:t>
            </a:r>
            <a:endParaRPr lang="es-419" sz="1500" dirty="0">
              <a:solidFill>
                <a:srgbClr val="00669B"/>
              </a:solidFill>
            </a:endParaRPr>
          </a:p>
        </p:txBody>
      </p:sp>
      <p:sp>
        <p:nvSpPr>
          <p:cNvPr id="42" name="object 21">
            <a:extLst>
              <a:ext uri="{FF2B5EF4-FFF2-40B4-BE49-F238E27FC236}">
                <a16:creationId xmlns:a16="http://schemas.microsoft.com/office/drawing/2014/main" id="{409C2B29-3224-729B-7A0E-387ACC06CCA6}"/>
              </a:ext>
            </a:extLst>
          </p:cNvPr>
          <p:cNvSpPr txBox="1"/>
          <p:nvPr/>
        </p:nvSpPr>
        <p:spPr>
          <a:xfrm>
            <a:off x="4050587" y="734215"/>
            <a:ext cx="25581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Disponibilidade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de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pet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cars</a:t>
            </a:r>
          </a:p>
          <a:p>
            <a:pPr marL="12700" algn="ctr"/>
            <a:r>
              <a:rPr lang="es-419" sz="1200" b="1" dirty="0">
                <a:solidFill>
                  <a:srgbClr val="8A5E9B"/>
                </a:solidFill>
                <a:latin typeface="Arial MT"/>
              </a:rPr>
              <a:t>em shoppings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B8BDB896-1FAD-C683-1F3A-F678A81B3D22}"/>
              </a:ext>
            </a:extLst>
          </p:cNvPr>
          <p:cNvGrpSpPr/>
          <p:nvPr/>
        </p:nvGrpSpPr>
        <p:grpSpPr>
          <a:xfrm>
            <a:off x="2971350" y="1721214"/>
            <a:ext cx="575308" cy="625812"/>
            <a:chOff x="10082126" y="2997883"/>
            <a:chExt cx="631783" cy="720893"/>
          </a:xfrm>
        </p:grpSpPr>
        <p:sp>
          <p:nvSpPr>
            <p:cNvPr id="45" name="object 25">
              <a:extLst>
                <a:ext uri="{FF2B5EF4-FFF2-40B4-BE49-F238E27FC236}">
                  <a16:creationId xmlns:a16="http://schemas.microsoft.com/office/drawing/2014/main" id="{AAEC94B5-A78D-12F2-2765-21B7170753D0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47" name="object 27">
              <a:extLst>
                <a:ext uri="{FF2B5EF4-FFF2-40B4-BE49-F238E27FC236}">
                  <a16:creationId xmlns:a16="http://schemas.microsoft.com/office/drawing/2014/main" id="{D89B5907-ED9C-8D94-6A17-90FF2DEA8C80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49" name="object 29">
              <a:extLst>
                <a:ext uri="{FF2B5EF4-FFF2-40B4-BE49-F238E27FC236}">
                  <a16:creationId xmlns:a16="http://schemas.microsoft.com/office/drawing/2014/main" id="{E9E9AFA7-CC7A-1843-5F35-6FE8CD17561C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2089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sp>
        <p:nvSpPr>
          <p:cNvPr id="57" name="object 21">
            <a:extLst>
              <a:ext uri="{FF2B5EF4-FFF2-40B4-BE49-F238E27FC236}">
                <a16:creationId xmlns:a16="http://schemas.microsoft.com/office/drawing/2014/main" id="{36441F37-8217-9285-F0FB-AE5B41BC2CA4}"/>
              </a:ext>
            </a:extLst>
          </p:cNvPr>
          <p:cNvSpPr txBox="1"/>
          <p:nvPr/>
        </p:nvSpPr>
        <p:spPr>
          <a:xfrm>
            <a:off x="8372356" y="734215"/>
            <a:ext cx="25581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es-419" sz="1200" b="1" dirty="0" err="1">
                <a:solidFill>
                  <a:srgbClr val="8A5E9B"/>
                </a:solidFill>
                <a:latin typeface="Arial MT"/>
              </a:rPr>
              <a:t>Disponibilidade</a:t>
            </a:r>
            <a:r>
              <a:rPr lang="es-419" sz="1200" b="1" dirty="0">
                <a:solidFill>
                  <a:srgbClr val="8A5E9B"/>
                </a:solidFill>
                <a:latin typeface="Arial MT"/>
              </a:rPr>
              <a:t> de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</a:rPr>
              <a:t>bebedouros</a:t>
            </a:r>
            <a:r>
              <a:rPr lang="es-419" sz="1200" b="1" dirty="0">
                <a:solidFill>
                  <a:srgbClr val="8A5E9B"/>
                </a:solidFill>
                <a:latin typeface="Arial MT"/>
              </a:rPr>
              <a:t> para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</a:rPr>
              <a:t>pet</a:t>
            </a:r>
            <a:r>
              <a:rPr lang="es-419" sz="1200" b="1" dirty="0">
                <a:solidFill>
                  <a:srgbClr val="8A5E9B"/>
                </a:solidFill>
                <a:latin typeface="Arial MT"/>
              </a:rPr>
              <a:t> em shoppings</a:t>
            </a:r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2FF99B40-F3D3-B4E9-F28B-3405CA54C207}"/>
              </a:ext>
            </a:extLst>
          </p:cNvPr>
          <p:cNvGrpSpPr/>
          <p:nvPr/>
        </p:nvGrpSpPr>
        <p:grpSpPr>
          <a:xfrm>
            <a:off x="6814904" y="1721214"/>
            <a:ext cx="575308" cy="625812"/>
            <a:chOff x="10082126" y="2997883"/>
            <a:chExt cx="631783" cy="720893"/>
          </a:xfrm>
        </p:grpSpPr>
        <p:sp>
          <p:nvSpPr>
            <p:cNvPr id="63" name="object 25">
              <a:extLst>
                <a:ext uri="{FF2B5EF4-FFF2-40B4-BE49-F238E27FC236}">
                  <a16:creationId xmlns:a16="http://schemas.microsoft.com/office/drawing/2014/main" id="{54D64B4C-B9B3-7DED-3FFA-70A2991B05C2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4" name="object 27">
              <a:extLst>
                <a:ext uri="{FF2B5EF4-FFF2-40B4-BE49-F238E27FC236}">
                  <a16:creationId xmlns:a16="http://schemas.microsoft.com/office/drawing/2014/main" id="{8B115FBE-84DD-99AF-4E78-C0E096B0DD29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5" name="object 29">
              <a:extLst>
                <a:ext uri="{FF2B5EF4-FFF2-40B4-BE49-F238E27FC236}">
                  <a16:creationId xmlns:a16="http://schemas.microsoft.com/office/drawing/2014/main" id="{CC4B9EA1-EED9-8D6A-D542-97985C0A6B52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2089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97980882-E16A-430D-6BE9-B3DFC8F820A9}"/>
              </a:ext>
            </a:extLst>
          </p:cNvPr>
          <p:cNvGrpSpPr/>
          <p:nvPr/>
        </p:nvGrpSpPr>
        <p:grpSpPr>
          <a:xfrm>
            <a:off x="10726280" y="1708424"/>
            <a:ext cx="575308" cy="625812"/>
            <a:chOff x="10082126" y="2997883"/>
            <a:chExt cx="631783" cy="720893"/>
          </a:xfrm>
        </p:grpSpPr>
        <p:sp>
          <p:nvSpPr>
            <p:cNvPr id="68" name="object 25">
              <a:extLst>
                <a:ext uri="{FF2B5EF4-FFF2-40B4-BE49-F238E27FC236}">
                  <a16:creationId xmlns:a16="http://schemas.microsoft.com/office/drawing/2014/main" id="{A695A50E-5518-8474-5F56-812A281A20AA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9" name="object 27">
              <a:extLst>
                <a:ext uri="{FF2B5EF4-FFF2-40B4-BE49-F238E27FC236}">
                  <a16:creationId xmlns:a16="http://schemas.microsoft.com/office/drawing/2014/main" id="{99CB19E5-7665-D001-DD57-A93C7D78B6EA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70" name="object 29">
              <a:extLst>
                <a:ext uri="{FF2B5EF4-FFF2-40B4-BE49-F238E27FC236}">
                  <a16:creationId xmlns:a16="http://schemas.microsoft.com/office/drawing/2014/main" id="{84AE843E-FD37-3C4E-DC01-A01D60966965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2089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8" name="object 6">
            <a:extLst>
              <a:ext uri="{FF2B5EF4-FFF2-40B4-BE49-F238E27FC236}">
                <a16:creationId xmlns:a16="http://schemas.microsoft.com/office/drawing/2014/main" id="{6EA4ECF2-D05A-33FA-D504-D3E4B22DCB29}"/>
              </a:ext>
            </a:extLst>
          </p:cNvPr>
          <p:cNvGrpSpPr/>
          <p:nvPr/>
        </p:nvGrpSpPr>
        <p:grpSpPr>
          <a:xfrm>
            <a:off x="841134" y="1210141"/>
            <a:ext cx="1685560" cy="1606884"/>
            <a:chOff x="693801" y="4302949"/>
            <a:chExt cx="1851025" cy="1851025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30F8E8A0-A8DE-9C7D-5109-FBB6C2CCE8A4}"/>
                </a:ext>
              </a:extLst>
            </p:cNvPr>
            <p:cNvSpPr/>
            <p:nvPr/>
          </p:nvSpPr>
          <p:spPr>
            <a:xfrm>
              <a:off x="693801" y="4302949"/>
              <a:ext cx="1851025" cy="1851025"/>
            </a:xfrm>
            <a:custGeom>
              <a:avLst/>
              <a:gdLst/>
              <a:ahLst/>
              <a:cxnLst/>
              <a:rect l="l" t="t" r="r" b="b"/>
              <a:pathLst>
                <a:path w="1851025" h="1851025">
                  <a:moveTo>
                    <a:pt x="925436" y="0"/>
                  </a:moveTo>
                  <a:lnTo>
                    <a:pt x="877813" y="1204"/>
                  </a:lnTo>
                  <a:lnTo>
                    <a:pt x="830816" y="4777"/>
                  </a:lnTo>
                  <a:lnTo>
                    <a:pt x="784502" y="10663"/>
                  </a:lnTo>
                  <a:lnTo>
                    <a:pt x="738930" y="18801"/>
                  </a:lnTo>
                  <a:lnTo>
                    <a:pt x="694157" y="29135"/>
                  </a:lnTo>
                  <a:lnTo>
                    <a:pt x="650241" y="41606"/>
                  </a:lnTo>
                  <a:lnTo>
                    <a:pt x="607242" y="56155"/>
                  </a:lnTo>
                  <a:lnTo>
                    <a:pt x="565217" y="72726"/>
                  </a:lnTo>
                  <a:lnTo>
                    <a:pt x="524223" y="91259"/>
                  </a:lnTo>
                  <a:lnTo>
                    <a:pt x="484320" y="111696"/>
                  </a:lnTo>
                  <a:lnTo>
                    <a:pt x="445566" y="133979"/>
                  </a:lnTo>
                  <a:lnTo>
                    <a:pt x="408018" y="158051"/>
                  </a:lnTo>
                  <a:lnTo>
                    <a:pt x="371735" y="183853"/>
                  </a:lnTo>
                  <a:lnTo>
                    <a:pt x="336775" y="211326"/>
                  </a:lnTo>
                  <a:lnTo>
                    <a:pt x="303196" y="240413"/>
                  </a:lnTo>
                  <a:lnTo>
                    <a:pt x="271056" y="271056"/>
                  </a:lnTo>
                  <a:lnTo>
                    <a:pt x="240413" y="303196"/>
                  </a:lnTo>
                  <a:lnTo>
                    <a:pt x="211326" y="336775"/>
                  </a:lnTo>
                  <a:lnTo>
                    <a:pt x="183853" y="371735"/>
                  </a:lnTo>
                  <a:lnTo>
                    <a:pt x="158051" y="408018"/>
                  </a:lnTo>
                  <a:lnTo>
                    <a:pt x="133979" y="445566"/>
                  </a:lnTo>
                  <a:lnTo>
                    <a:pt x="111696" y="484320"/>
                  </a:lnTo>
                  <a:lnTo>
                    <a:pt x="91259" y="524223"/>
                  </a:lnTo>
                  <a:lnTo>
                    <a:pt x="72726" y="565217"/>
                  </a:lnTo>
                  <a:lnTo>
                    <a:pt x="56155" y="607242"/>
                  </a:lnTo>
                  <a:lnTo>
                    <a:pt x="41606" y="650241"/>
                  </a:lnTo>
                  <a:lnTo>
                    <a:pt x="29135" y="694157"/>
                  </a:lnTo>
                  <a:lnTo>
                    <a:pt x="18801" y="738930"/>
                  </a:lnTo>
                  <a:lnTo>
                    <a:pt x="10663" y="784502"/>
                  </a:lnTo>
                  <a:lnTo>
                    <a:pt x="4777" y="830816"/>
                  </a:lnTo>
                  <a:lnTo>
                    <a:pt x="1204" y="877813"/>
                  </a:lnTo>
                  <a:lnTo>
                    <a:pt x="0" y="925436"/>
                  </a:lnTo>
                  <a:lnTo>
                    <a:pt x="1204" y="973058"/>
                  </a:lnTo>
                  <a:lnTo>
                    <a:pt x="4777" y="1020055"/>
                  </a:lnTo>
                  <a:lnTo>
                    <a:pt x="10663" y="1066369"/>
                  </a:lnTo>
                  <a:lnTo>
                    <a:pt x="18801" y="1111942"/>
                  </a:lnTo>
                  <a:lnTo>
                    <a:pt x="29135" y="1156715"/>
                  </a:lnTo>
                  <a:lnTo>
                    <a:pt x="41606" y="1200630"/>
                  </a:lnTo>
                  <a:lnTo>
                    <a:pt x="56155" y="1243630"/>
                  </a:lnTo>
                  <a:lnTo>
                    <a:pt x="72726" y="1285655"/>
                  </a:lnTo>
                  <a:lnTo>
                    <a:pt x="91259" y="1326648"/>
                  </a:lnTo>
                  <a:lnTo>
                    <a:pt x="111696" y="1366551"/>
                  </a:lnTo>
                  <a:lnTo>
                    <a:pt x="133979" y="1405306"/>
                  </a:lnTo>
                  <a:lnTo>
                    <a:pt x="158051" y="1442854"/>
                  </a:lnTo>
                  <a:lnTo>
                    <a:pt x="183853" y="1479137"/>
                  </a:lnTo>
                  <a:lnTo>
                    <a:pt x="211326" y="1514097"/>
                  </a:lnTo>
                  <a:lnTo>
                    <a:pt x="240413" y="1547676"/>
                  </a:lnTo>
                  <a:lnTo>
                    <a:pt x="271056" y="1579816"/>
                  </a:lnTo>
                  <a:lnTo>
                    <a:pt x="303196" y="1610459"/>
                  </a:lnTo>
                  <a:lnTo>
                    <a:pt x="336775" y="1639546"/>
                  </a:lnTo>
                  <a:lnTo>
                    <a:pt x="371735" y="1667019"/>
                  </a:lnTo>
                  <a:lnTo>
                    <a:pt x="408018" y="1692821"/>
                  </a:lnTo>
                  <a:lnTo>
                    <a:pt x="445566" y="1716892"/>
                  </a:lnTo>
                  <a:lnTo>
                    <a:pt x="484320" y="1739176"/>
                  </a:lnTo>
                  <a:lnTo>
                    <a:pt x="524223" y="1759613"/>
                  </a:lnTo>
                  <a:lnTo>
                    <a:pt x="565217" y="1778146"/>
                  </a:lnTo>
                  <a:lnTo>
                    <a:pt x="607242" y="1794716"/>
                  </a:lnTo>
                  <a:lnTo>
                    <a:pt x="650241" y="1809266"/>
                  </a:lnTo>
                  <a:lnTo>
                    <a:pt x="694157" y="1821737"/>
                  </a:lnTo>
                  <a:lnTo>
                    <a:pt x="738930" y="1832070"/>
                  </a:lnTo>
                  <a:lnTo>
                    <a:pt x="784502" y="1840209"/>
                  </a:lnTo>
                  <a:lnTo>
                    <a:pt x="830816" y="1846094"/>
                  </a:lnTo>
                  <a:lnTo>
                    <a:pt x="877813" y="1849668"/>
                  </a:lnTo>
                  <a:lnTo>
                    <a:pt x="925436" y="1850872"/>
                  </a:lnTo>
                  <a:lnTo>
                    <a:pt x="973058" y="1849668"/>
                  </a:lnTo>
                  <a:lnTo>
                    <a:pt x="1020055" y="1846094"/>
                  </a:lnTo>
                  <a:lnTo>
                    <a:pt x="1066369" y="1840209"/>
                  </a:lnTo>
                  <a:lnTo>
                    <a:pt x="1111942" y="1832070"/>
                  </a:lnTo>
                  <a:lnTo>
                    <a:pt x="1156715" y="1821737"/>
                  </a:lnTo>
                  <a:lnTo>
                    <a:pt x="1200630" y="1809266"/>
                  </a:lnTo>
                  <a:lnTo>
                    <a:pt x="1243630" y="1794716"/>
                  </a:lnTo>
                  <a:lnTo>
                    <a:pt x="1285655" y="1778146"/>
                  </a:lnTo>
                  <a:lnTo>
                    <a:pt x="1326648" y="1759613"/>
                  </a:lnTo>
                  <a:lnTo>
                    <a:pt x="1366551" y="1739176"/>
                  </a:lnTo>
                  <a:lnTo>
                    <a:pt x="1405306" y="1716892"/>
                  </a:lnTo>
                  <a:lnTo>
                    <a:pt x="1442854" y="1692821"/>
                  </a:lnTo>
                  <a:lnTo>
                    <a:pt x="1479137" y="1667019"/>
                  </a:lnTo>
                  <a:lnTo>
                    <a:pt x="1514097" y="1639546"/>
                  </a:lnTo>
                  <a:lnTo>
                    <a:pt x="1547676" y="1610459"/>
                  </a:lnTo>
                  <a:lnTo>
                    <a:pt x="1579816" y="1579816"/>
                  </a:lnTo>
                  <a:lnTo>
                    <a:pt x="1610459" y="1547676"/>
                  </a:lnTo>
                  <a:lnTo>
                    <a:pt x="1639546" y="1514097"/>
                  </a:lnTo>
                  <a:lnTo>
                    <a:pt x="1667019" y="1479137"/>
                  </a:lnTo>
                  <a:lnTo>
                    <a:pt x="1692821" y="1442854"/>
                  </a:lnTo>
                  <a:lnTo>
                    <a:pt x="1716892" y="1405306"/>
                  </a:lnTo>
                  <a:lnTo>
                    <a:pt x="1739176" y="1366551"/>
                  </a:lnTo>
                  <a:lnTo>
                    <a:pt x="1759613" y="1326648"/>
                  </a:lnTo>
                  <a:lnTo>
                    <a:pt x="1778146" y="1285655"/>
                  </a:lnTo>
                  <a:lnTo>
                    <a:pt x="1794716" y="1243630"/>
                  </a:lnTo>
                  <a:lnTo>
                    <a:pt x="1809266" y="1200630"/>
                  </a:lnTo>
                  <a:lnTo>
                    <a:pt x="1821737" y="1156715"/>
                  </a:lnTo>
                  <a:lnTo>
                    <a:pt x="1832070" y="1111942"/>
                  </a:lnTo>
                  <a:lnTo>
                    <a:pt x="1840209" y="1066369"/>
                  </a:lnTo>
                  <a:lnTo>
                    <a:pt x="1846094" y="1020055"/>
                  </a:lnTo>
                  <a:lnTo>
                    <a:pt x="1849668" y="973058"/>
                  </a:lnTo>
                  <a:lnTo>
                    <a:pt x="1850872" y="925436"/>
                  </a:lnTo>
                  <a:lnTo>
                    <a:pt x="925436" y="925436"/>
                  </a:lnTo>
                  <a:lnTo>
                    <a:pt x="925436" y="0"/>
                  </a:lnTo>
                  <a:close/>
                </a:path>
              </a:pathLst>
            </a:custGeom>
            <a:solidFill>
              <a:srgbClr val="8A5D97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25655C74-9597-131C-D503-1EF99EAB53FE}"/>
                </a:ext>
              </a:extLst>
            </p:cNvPr>
            <p:cNvSpPr/>
            <p:nvPr/>
          </p:nvSpPr>
          <p:spPr>
            <a:xfrm>
              <a:off x="1619237" y="4302949"/>
              <a:ext cx="925830" cy="925830"/>
            </a:xfrm>
            <a:custGeom>
              <a:avLst/>
              <a:gdLst/>
              <a:ahLst/>
              <a:cxnLst/>
              <a:rect l="l" t="t" r="r" b="b"/>
              <a:pathLst>
                <a:path w="925830" h="925829">
                  <a:moveTo>
                    <a:pt x="0" y="0"/>
                  </a:moveTo>
                  <a:lnTo>
                    <a:pt x="0" y="925436"/>
                  </a:lnTo>
                  <a:lnTo>
                    <a:pt x="925436" y="925436"/>
                  </a:lnTo>
                  <a:lnTo>
                    <a:pt x="924232" y="877813"/>
                  </a:lnTo>
                  <a:lnTo>
                    <a:pt x="920658" y="830816"/>
                  </a:lnTo>
                  <a:lnTo>
                    <a:pt x="914773" y="784502"/>
                  </a:lnTo>
                  <a:lnTo>
                    <a:pt x="906634" y="738930"/>
                  </a:lnTo>
                  <a:lnTo>
                    <a:pt x="896300" y="694157"/>
                  </a:lnTo>
                  <a:lnTo>
                    <a:pt x="883830" y="650241"/>
                  </a:lnTo>
                  <a:lnTo>
                    <a:pt x="869280" y="607242"/>
                  </a:lnTo>
                  <a:lnTo>
                    <a:pt x="852710" y="565217"/>
                  </a:lnTo>
                  <a:lnTo>
                    <a:pt x="834177" y="524223"/>
                  </a:lnTo>
                  <a:lnTo>
                    <a:pt x="813740" y="484320"/>
                  </a:lnTo>
                  <a:lnTo>
                    <a:pt x="791456" y="445566"/>
                  </a:lnTo>
                  <a:lnTo>
                    <a:pt x="767384" y="408018"/>
                  </a:lnTo>
                  <a:lnTo>
                    <a:pt x="741583" y="371735"/>
                  </a:lnTo>
                  <a:lnTo>
                    <a:pt x="714109" y="336775"/>
                  </a:lnTo>
                  <a:lnTo>
                    <a:pt x="685022" y="303196"/>
                  </a:lnTo>
                  <a:lnTo>
                    <a:pt x="654380" y="271056"/>
                  </a:lnTo>
                  <a:lnTo>
                    <a:pt x="622240" y="240413"/>
                  </a:lnTo>
                  <a:lnTo>
                    <a:pt x="588661" y="211326"/>
                  </a:lnTo>
                  <a:lnTo>
                    <a:pt x="553700" y="183853"/>
                  </a:lnTo>
                  <a:lnTo>
                    <a:pt x="517417" y="158051"/>
                  </a:lnTo>
                  <a:lnTo>
                    <a:pt x="479869" y="133979"/>
                  </a:lnTo>
                  <a:lnTo>
                    <a:pt x="441115" y="111696"/>
                  </a:lnTo>
                  <a:lnTo>
                    <a:pt x="401212" y="91259"/>
                  </a:lnTo>
                  <a:lnTo>
                    <a:pt x="360219" y="72726"/>
                  </a:lnTo>
                  <a:lnTo>
                    <a:pt x="318193" y="56155"/>
                  </a:lnTo>
                  <a:lnTo>
                    <a:pt x="275194" y="41606"/>
                  </a:lnTo>
                  <a:lnTo>
                    <a:pt x="231279" y="29135"/>
                  </a:lnTo>
                  <a:lnTo>
                    <a:pt x="186506" y="18801"/>
                  </a:lnTo>
                  <a:lnTo>
                    <a:pt x="140933" y="10663"/>
                  </a:lnTo>
                  <a:lnTo>
                    <a:pt x="94619" y="4777"/>
                  </a:lnTo>
                  <a:lnTo>
                    <a:pt x="47622" y="1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5D97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id="{9113AD8D-BB6D-B3E6-8846-8E9E0FB88D71}"/>
              </a:ext>
            </a:extLst>
          </p:cNvPr>
          <p:cNvSpPr txBox="1"/>
          <p:nvPr/>
        </p:nvSpPr>
        <p:spPr>
          <a:xfrm>
            <a:off x="1125241" y="3421318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75%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4E24B3F6-78EC-B2C5-FECF-1462C9680A01}"/>
              </a:ext>
            </a:extLst>
          </p:cNvPr>
          <p:cNvSpPr txBox="1"/>
          <p:nvPr/>
        </p:nvSpPr>
        <p:spPr>
          <a:xfrm>
            <a:off x="1884824" y="1573401"/>
            <a:ext cx="2965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25%</a:t>
            </a:r>
            <a:endParaRPr lang="es-419" sz="1100" dirty="0">
              <a:latin typeface="Arial MT"/>
              <a:cs typeface="Arial MT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F065162F-3B0F-552D-F437-42EBE9F6427F}"/>
              </a:ext>
            </a:extLst>
          </p:cNvPr>
          <p:cNvGrpSpPr/>
          <p:nvPr/>
        </p:nvGrpSpPr>
        <p:grpSpPr>
          <a:xfrm>
            <a:off x="4488505" y="1207417"/>
            <a:ext cx="1703485" cy="1623973"/>
            <a:chOff x="4354030" y="2220446"/>
            <a:chExt cx="1870710" cy="1870710"/>
          </a:xfrm>
        </p:grpSpPr>
        <p:grpSp>
          <p:nvGrpSpPr>
            <p:cNvPr id="16" name="object 13">
              <a:extLst>
                <a:ext uri="{FF2B5EF4-FFF2-40B4-BE49-F238E27FC236}">
                  <a16:creationId xmlns:a16="http://schemas.microsoft.com/office/drawing/2014/main" id="{0DAD7227-F6FE-0F63-6933-F2AFB50270EE}"/>
                </a:ext>
              </a:extLst>
            </p:cNvPr>
            <p:cNvGrpSpPr/>
            <p:nvPr/>
          </p:nvGrpSpPr>
          <p:grpSpPr>
            <a:xfrm>
              <a:off x="4354030" y="2220446"/>
              <a:ext cx="1870710" cy="1870710"/>
              <a:chOff x="709400" y="2481797"/>
              <a:chExt cx="1870710" cy="1870710"/>
            </a:xfrm>
          </p:grpSpPr>
          <p:sp>
            <p:nvSpPr>
              <p:cNvPr id="17" name="object 14">
                <a:extLst>
                  <a:ext uri="{FF2B5EF4-FFF2-40B4-BE49-F238E27FC236}">
                    <a16:creationId xmlns:a16="http://schemas.microsoft.com/office/drawing/2014/main" id="{B8CA9664-666E-5B7A-F5E0-830CC40307ED}"/>
                  </a:ext>
                </a:extLst>
              </p:cNvPr>
              <p:cNvSpPr/>
              <p:nvPr/>
            </p:nvSpPr>
            <p:spPr>
              <a:xfrm>
                <a:off x="709400" y="2481797"/>
                <a:ext cx="1870710" cy="1870710"/>
              </a:xfrm>
              <a:custGeom>
                <a:avLst/>
                <a:gdLst/>
                <a:ahLst/>
                <a:cxnLst/>
                <a:rect l="l" t="t" r="r" b="b"/>
                <a:pathLst>
                  <a:path w="1870710" h="1870710">
                    <a:moveTo>
                      <a:pt x="935177" y="0"/>
                    </a:moveTo>
                    <a:lnTo>
                      <a:pt x="887053" y="1216"/>
                    </a:lnTo>
                    <a:lnTo>
                      <a:pt x="839560" y="4828"/>
                    </a:lnTo>
                    <a:lnTo>
                      <a:pt x="792759" y="10775"/>
                    </a:lnTo>
                    <a:lnTo>
                      <a:pt x="746706" y="18999"/>
                    </a:lnTo>
                    <a:lnTo>
                      <a:pt x="701462" y="29441"/>
                    </a:lnTo>
                    <a:lnTo>
                      <a:pt x="657084" y="42043"/>
                    </a:lnTo>
                    <a:lnTo>
                      <a:pt x="613632" y="56746"/>
                    </a:lnTo>
                    <a:lnTo>
                      <a:pt x="571164" y="73490"/>
                    </a:lnTo>
                    <a:lnTo>
                      <a:pt x="529739" y="92218"/>
                    </a:lnTo>
                    <a:lnTo>
                      <a:pt x="489416" y="112870"/>
                    </a:lnTo>
                    <a:lnTo>
                      <a:pt x="450254" y="135388"/>
                    </a:lnTo>
                    <a:lnTo>
                      <a:pt x="412310" y="159713"/>
                    </a:lnTo>
                    <a:lnTo>
                      <a:pt x="375645" y="185786"/>
                    </a:lnTo>
                    <a:lnTo>
                      <a:pt x="340317" y="213549"/>
                    </a:lnTo>
                    <a:lnTo>
                      <a:pt x="306385" y="242942"/>
                    </a:lnTo>
                    <a:lnTo>
                      <a:pt x="273907" y="273907"/>
                    </a:lnTo>
                    <a:lnTo>
                      <a:pt x="242942" y="306385"/>
                    </a:lnTo>
                    <a:lnTo>
                      <a:pt x="213549" y="340317"/>
                    </a:lnTo>
                    <a:lnTo>
                      <a:pt x="185786" y="375645"/>
                    </a:lnTo>
                    <a:lnTo>
                      <a:pt x="159713" y="412310"/>
                    </a:lnTo>
                    <a:lnTo>
                      <a:pt x="135388" y="450254"/>
                    </a:lnTo>
                    <a:lnTo>
                      <a:pt x="112870" y="489416"/>
                    </a:lnTo>
                    <a:lnTo>
                      <a:pt x="92218" y="529739"/>
                    </a:lnTo>
                    <a:lnTo>
                      <a:pt x="73490" y="571164"/>
                    </a:lnTo>
                    <a:lnTo>
                      <a:pt x="56746" y="613632"/>
                    </a:lnTo>
                    <a:lnTo>
                      <a:pt x="42043" y="657084"/>
                    </a:lnTo>
                    <a:lnTo>
                      <a:pt x="29441" y="701462"/>
                    </a:lnTo>
                    <a:lnTo>
                      <a:pt x="18999" y="746706"/>
                    </a:lnTo>
                    <a:lnTo>
                      <a:pt x="10775" y="792759"/>
                    </a:lnTo>
                    <a:lnTo>
                      <a:pt x="4828" y="839560"/>
                    </a:lnTo>
                    <a:lnTo>
                      <a:pt x="1216" y="887053"/>
                    </a:lnTo>
                    <a:lnTo>
                      <a:pt x="0" y="935177"/>
                    </a:lnTo>
                    <a:lnTo>
                      <a:pt x="1216" y="983301"/>
                    </a:lnTo>
                    <a:lnTo>
                      <a:pt x="4828" y="1030793"/>
                    </a:lnTo>
                    <a:lnTo>
                      <a:pt x="10775" y="1077595"/>
                    </a:lnTo>
                    <a:lnTo>
                      <a:pt x="18999" y="1123647"/>
                    </a:lnTo>
                    <a:lnTo>
                      <a:pt x="29441" y="1168892"/>
                    </a:lnTo>
                    <a:lnTo>
                      <a:pt x="42043" y="1213270"/>
                    </a:lnTo>
                    <a:lnTo>
                      <a:pt x="56746" y="1256722"/>
                    </a:lnTo>
                    <a:lnTo>
                      <a:pt x="73490" y="1299190"/>
                    </a:lnTo>
                    <a:lnTo>
                      <a:pt x="92218" y="1340614"/>
                    </a:lnTo>
                    <a:lnTo>
                      <a:pt x="112870" y="1380937"/>
                    </a:lnTo>
                    <a:lnTo>
                      <a:pt x="135388" y="1420100"/>
                    </a:lnTo>
                    <a:lnTo>
                      <a:pt x="159713" y="1458043"/>
                    </a:lnTo>
                    <a:lnTo>
                      <a:pt x="185786" y="1494708"/>
                    </a:lnTo>
                    <a:lnTo>
                      <a:pt x="213549" y="1530036"/>
                    </a:lnTo>
                    <a:lnTo>
                      <a:pt x="242942" y="1563969"/>
                    </a:lnTo>
                    <a:lnTo>
                      <a:pt x="273907" y="1596447"/>
                    </a:lnTo>
                    <a:lnTo>
                      <a:pt x="306385" y="1627412"/>
                    </a:lnTo>
                    <a:lnTo>
                      <a:pt x="340317" y="1656805"/>
                    </a:lnTo>
                    <a:lnTo>
                      <a:pt x="375645" y="1684567"/>
                    </a:lnTo>
                    <a:lnTo>
                      <a:pt x="412310" y="1710640"/>
                    </a:lnTo>
                    <a:lnTo>
                      <a:pt x="450254" y="1734965"/>
                    </a:lnTo>
                    <a:lnTo>
                      <a:pt x="489416" y="1757483"/>
                    </a:lnTo>
                    <a:lnTo>
                      <a:pt x="529739" y="1778135"/>
                    </a:lnTo>
                    <a:lnTo>
                      <a:pt x="571164" y="1796863"/>
                    </a:lnTo>
                    <a:lnTo>
                      <a:pt x="613632" y="1813608"/>
                    </a:lnTo>
                    <a:lnTo>
                      <a:pt x="657084" y="1828310"/>
                    </a:lnTo>
                    <a:lnTo>
                      <a:pt x="701462" y="1840912"/>
                    </a:lnTo>
                    <a:lnTo>
                      <a:pt x="746706" y="1851354"/>
                    </a:lnTo>
                    <a:lnTo>
                      <a:pt x="792759" y="1859579"/>
                    </a:lnTo>
                    <a:lnTo>
                      <a:pt x="839560" y="1865526"/>
                    </a:lnTo>
                    <a:lnTo>
                      <a:pt x="887053" y="1869137"/>
                    </a:lnTo>
                    <a:lnTo>
                      <a:pt x="935177" y="1870354"/>
                    </a:lnTo>
                    <a:lnTo>
                      <a:pt x="983301" y="1869137"/>
                    </a:lnTo>
                    <a:lnTo>
                      <a:pt x="1030793" y="1865526"/>
                    </a:lnTo>
                    <a:lnTo>
                      <a:pt x="1077595" y="1859579"/>
                    </a:lnTo>
                    <a:lnTo>
                      <a:pt x="1123647" y="1851354"/>
                    </a:lnTo>
                    <a:lnTo>
                      <a:pt x="1168892" y="1840912"/>
                    </a:lnTo>
                    <a:lnTo>
                      <a:pt x="1213270" y="1828310"/>
                    </a:lnTo>
                    <a:lnTo>
                      <a:pt x="1256722" y="1813608"/>
                    </a:lnTo>
                    <a:lnTo>
                      <a:pt x="1299190" y="1796863"/>
                    </a:lnTo>
                    <a:lnTo>
                      <a:pt x="1340614" y="1778135"/>
                    </a:lnTo>
                    <a:lnTo>
                      <a:pt x="1380937" y="1757483"/>
                    </a:lnTo>
                    <a:lnTo>
                      <a:pt x="1420100" y="1734965"/>
                    </a:lnTo>
                    <a:lnTo>
                      <a:pt x="1458043" y="1710640"/>
                    </a:lnTo>
                    <a:lnTo>
                      <a:pt x="1494708" y="1684567"/>
                    </a:lnTo>
                    <a:lnTo>
                      <a:pt x="1530036" y="1656805"/>
                    </a:lnTo>
                    <a:lnTo>
                      <a:pt x="1563969" y="1627412"/>
                    </a:lnTo>
                    <a:lnTo>
                      <a:pt x="1596447" y="1596447"/>
                    </a:lnTo>
                    <a:lnTo>
                      <a:pt x="1627412" y="1563969"/>
                    </a:lnTo>
                    <a:lnTo>
                      <a:pt x="1656805" y="1530036"/>
                    </a:lnTo>
                    <a:lnTo>
                      <a:pt x="1684567" y="1494708"/>
                    </a:lnTo>
                    <a:lnTo>
                      <a:pt x="1710640" y="1458043"/>
                    </a:lnTo>
                    <a:lnTo>
                      <a:pt x="1734965" y="1420100"/>
                    </a:lnTo>
                    <a:lnTo>
                      <a:pt x="1757483" y="1380937"/>
                    </a:lnTo>
                    <a:lnTo>
                      <a:pt x="1778135" y="1340614"/>
                    </a:lnTo>
                    <a:lnTo>
                      <a:pt x="1796863" y="1299190"/>
                    </a:lnTo>
                    <a:lnTo>
                      <a:pt x="1813608" y="1256722"/>
                    </a:lnTo>
                    <a:lnTo>
                      <a:pt x="1828310" y="1213270"/>
                    </a:lnTo>
                    <a:lnTo>
                      <a:pt x="1840912" y="1168892"/>
                    </a:lnTo>
                    <a:lnTo>
                      <a:pt x="1851354" y="1123647"/>
                    </a:lnTo>
                    <a:lnTo>
                      <a:pt x="1859579" y="1077595"/>
                    </a:lnTo>
                    <a:lnTo>
                      <a:pt x="1865526" y="1030793"/>
                    </a:lnTo>
                    <a:lnTo>
                      <a:pt x="1869137" y="983301"/>
                    </a:lnTo>
                    <a:lnTo>
                      <a:pt x="1870354" y="935177"/>
                    </a:lnTo>
                    <a:lnTo>
                      <a:pt x="1869070" y="886178"/>
                    </a:lnTo>
                    <a:lnTo>
                      <a:pt x="1865227" y="837380"/>
                    </a:lnTo>
                    <a:lnTo>
                      <a:pt x="1858841" y="788882"/>
                    </a:lnTo>
                    <a:lnTo>
                      <a:pt x="1849929" y="740785"/>
                    </a:lnTo>
                    <a:lnTo>
                      <a:pt x="1838504" y="693187"/>
                    </a:lnTo>
                    <a:lnTo>
                      <a:pt x="1824583" y="646188"/>
                    </a:lnTo>
                    <a:lnTo>
                      <a:pt x="935177" y="935177"/>
                    </a:lnTo>
                    <a:lnTo>
                      <a:pt x="935177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18" name="object 15">
                <a:extLst>
                  <a:ext uri="{FF2B5EF4-FFF2-40B4-BE49-F238E27FC236}">
                    <a16:creationId xmlns:a16="http://schemas.microsoft.com/office/drawing/2014/main" id="{30FEEE72-D269-C9B0-9C62-282A336A452A}"/>
                  </a:ext>
                </a:extLst>
              </p:cNvPr>
              <p:cNvSpPr/>
              <p:nvPr/>
            </p:nvSpPr>
            <p:spPr>
              <a:xfrm>
                <a:off x="1644577" y="2481797"/>
                <a:ext cx="889635" cy="935355"/>
              </a:xfrm>
              <a:custGeom>
                <a:avLst/>
                <a:gdLst/>
                <a:ahLst/>
                <a:cxnLst/>
                <a:rect l="l" t="t" r="r" b="b"/>
                <a:pathLst>
                  <a:path w="889635" h="935354">
                    <a:moveTo>
                      <a:pt x="0" y="0"/>
                    </a:moveTo>
                    <a:lnTo>
                      <a:pt x="0" y="935177"/>
                    </a:lnTo>
                    <a:lnTo>
                      <a:pt x="889406" y="646188"/>
                    </a:lnTo>
                    <a:lnTo>
                      <a:pt x="873272" y="600558"/>
                    </a:lnTo>
                    <a:lnTo>
                      <a:pt x="854965" y="556174"/>
                    </a:lnTo>
                    <a:lnTo>
                      <a:pt x="834556" y="513089"/>
                    </a:lnTo>
                    <a:lnTo>
                      <a:pt x="812119" y="471356"/>
                    </a:lnTo>
                    <a:lnTo>
                      <a:pt x="787726" y="431027"/>
                    </a:lnTo>
                    <a:lnTo>
                      <a:pt x="761448" y="392155"/>
                    </a:lnTo>
                    <a:lnTo>
                      <a:pt x="733357" y="354791"/>
                    </a:lnTo>
                    <a:lnTo>
                      <a:pt x="703526" y="318989"/>
                    </a:lnTo>
                    <a:lnTo>
                      <a:pt x="672026" y="284800"/>
                    </a:lnTo>
                    <a:lnTo>
                      <a:pt x="638931" y="252278"/>
                    </a:lnTo>
                    <a:lnTo>
                      <a:pt x="604312" y="221474"/>
                    </a:lnTo>
                    <a:lnTo>
                      <a:pt x="568240" y="192441"/>
                    </a:lnTo>
                    <a:lnTo>
                      <a:pt x="530789" y="165231"/>
                    </a:lnTo>
                    <a:lnTo>
                      <a:pt x="492030" y="139896"/>
                    </a:lnTo>
                    <a:lnTo>
                      <a:pt x="452036" y="116490"/>
                    </a:lnTo>
                    <a:lnTo>
                      <a:pt x="410878" y="95064"/>
                    </a:lnTo>
                    <a:lnTo>
                      <a:pt x="368628" y="75671"/>
                    </a:lnTo>
                    <a:lnTo>
                      <a:pt x="325360" y="58364"/>
                    </a:lnTo>
                    <a:lnTo>
                      <a:pt x="281144" y="43194"/>
                    </a:lnTo>
                    <a:lnTo>
                      <a:pt x="236054" y="30214"/>
                    </a:lnTo>
                    <a:lnTo>
                      <a:pt x="190160" y="19476"/>
                    </a:lnTo>
                    <a:lnTo>
                      <a:pt x="143536" y="11034"/>
                    </a:lnTo>
                    <a:lnTo>
                      <a:pt x="96253" y="4939"/>
                    </a:lnTo>
                    <a:lnTo>
                      <a:pt x="48383" y="12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1E9D1D44-FDED-DF24-7E95-A681E93A8694}"/>
                </a:ext>
              </a:extLst>
            </p:cNvPr>
            <p:cNvSpPr txBox="1"/>
            <p:nvPr/>
          </p:nvSpPr>
          <p:spPr>
            <a:xfrm>
              <a:off x="4807186" y="3292852"/>
              <a:ext cx="429352" cy="2097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80%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01EA46BC-B349-6320-C111-CB81F2BB7D81}"/>
                </a:ext>
              </a:extLst>
            </p:cNvPr>
            <p:cNvSpPr txBox="1"/>
            <p:nvPr/>
          </p:nvSpPr>
          <p:spPr>
            <a:xfrm>
              <a:off x="5528300" y="2611051"/>
              <a:ext cx="415697" cy="2097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20%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sp>
        <p:nvSpPr>
          <p:cNvPr id="26" name="object 40">
            <a:extLst>
              <a:ext uri="{FF2B5EF4-FFF2-40B4-BE49-F238E27FC236}">
                <a16:creationId xmlns:a16="http://schemas.microsoft.com/office/drawing/2014/main" id="{564BE4C7-D5F3-397A-5A68-03AF6B05E9A5}"/>
              </a:ext>
            </a:extLst>
          </p:cNvPr>
          <p:cNvSpPr txBox="1"/>
          <p:nvPr/>
        </p:nvSpPr>
        <p:spPr>
          <a:xfrm>
            <a:off x="600768" y="3138988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Fonte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r>
              <a:rPr lang="es-419" sz="10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latin typeface="Tahoma"/>
              <a:cs typeface="Tahoma"/>
            </a:endParaRPr>
          </a:p>
        </p:txBody>
      </p:sp>
      <p:grpSp>
        <p:nvGrpSpPr>
          <p:cNvPr id="29" name="object 6">
            <a:extLst>
              <a:ext uri="{FF2B5EF4-FFF2-40B4-BE49-F238E27FC236}">
                <a16:creationId xmlns:a16="http://schemas.microsoft.com/office/drawing/2014/main" id="{01163BD5-C759-7A8F-3DE2-EA6EF5824F2E}"/>
              </a:ext>
            </a:extLst>
          </p:cNvPr>
          <p:cNvGrpSpPr/>
          <p:nvPr/>
        </p:nvGrpSpPr>
        <p:grpSpPr>
          <a:xfrm>
            <a:off x="8767379" y="1177348"/>
            <a:ext cx="1709268" cy="1629486"/>
            <a:chOff x="684165" y="1900903"/>
            <a:chExt cx="1877060" cy="1877060"/>
          </a:xfrm>
        </p:grpSpPr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1BFF2CE2-0486-D2DC-062D-27C737B15B9A}"/>
                </a:ext>
              </a:extLst>
            </p:cNvPr>
            <p:cNvSpPr/>
            <p:nvPr/>
          </p:nvSpPr>
          <p:spPr>
            <a:xfrm>
              <a:off x="684165" y="1900903"/>
              <a:ext cx="1877060" cy="1877060"/>
            </a:xfrm>
            <a:custGeom>
              <a:avLst/>
              <a:gdLst/>
              <a:ahLst/>
              <a:cxnLst/>
              <a:rect l="l" t="t" r="r" b="b"/>
              <a:pathLst>
                <a:path w="1877060" h="1877060">
                  <a:moveTo>
                    <a:pt x="938403" y="0"/>
                  </a:moveTo>
                  <a:lnTo>
                    <a:pt x="890113" y="1221"/>
                  </a:lnTo>
                  <a:lnTo>
                    <a:pt x="842457" y="4844"/>
                  </a:lnTo>
                  <a:lnTo>
                    <a:pt x="795494" y="10812"/>
                  </a:lnTo>
                  <a:lnTo>
                    <a:pt x="749283" y="19065"/>
                  </a:lnTo>
                  <a:lnTo>
                    <a:pt x="703882" y="29543"/>
                  </a:lnTo>
                  <a:lnTo>
                    <a:pt x="659352" y="42189"/>
                  </a:lnTo>
                  <a:lnTo>
                    <a:pt x="615750" y="56942"/>
                  </a:lnTo>
                  <a:lnTo>
                    <a:pt x="573135" y="73744"/>
                  </a:lnTo>
                  <a:lnTo>
                    <a:pt x="531568" y="92537"/>
                  </a:lnTo>
                  <a:lnTo>
                    <a:pt x="491106" y="113260"/>
                  </a:lnTo>
                  <a:lnTo>
                    <a:pt x="451808" y="135856"/>
                  </a:lnTo>
                  <a:lnTo>
                    <a:pt x="413734" y="160265"/>
                  </a:lnTo>
                  <a:lnTo>
                    <a:pt x="376943" y="186428"/>
                  </a:lnTo>
                  <a:lnTo>
                    <a:pt x="341493" y="214286"/>
                  </a:lnTo>
                  <a:lnTo>
                    <a:pt x="307443" y="243781"/>
                  </a:lnTo>
                  <a:lnTo>
                    <a:pt x="274853" y="274853"/>
                  </a:lnTo>
                  <a:lnTo>
                    <a:pt x="243781" y="307443"/>
                  </a:lnTo>
                  <a:lnTo>
                    <a:pt x="214286" y="341493"/>
                  </a:lnTo>
                  <a:lnTo>
                    <a:pt x="186428" y="376943"/>
                  </a:lnTo>
                  <a:lnTo>
                    <a:pt x="160265" y="413734"/>
                  </a:lnTo>
                  <a:lnTo>
                    <a:pt x="135856" y="451808"/>
                  </a:lnTo>
                  <a:lnTo>
                    <a:pt x="113260" y="491106"/>
                  </a:lnTo>
                  <a:lnTo>
                    <a:pt x="92537" y="531568"/>
                  </a:lnTo>
                  <a:lnTo>
                    <a:pt x="73744" y="573135"/>
                  </a:lnTo>
                  <a:lnTo>
                    <a:pt x="56942" y="615750"/>
                  </a:lnTo>
                  <a:lnTo>
                    <a:pt x="42189" y="659352"/>
                  </a:lnTo>
                  <a:lnTo>
                    <a:pt x="29543" y="703882"/>
                  </a:lnTo>
                  <a:lnTo>
                    <a:pt x="19065" y="749283"/>
                  </a:lnTo>
                  <a:lnTo>
                    <a:pt x="10812" y="795494"/>
                  </a:lnTo>
                  <a:lnTo>
                    <a:pt x="4844" y="842457"/>
                  </a:lnTo>
                  <a:lnTo>
                    <a:pt x="1221" y="890113"/>
                  </a:lnTo>
                  <a:lnTo>
                    <a:pt x="0" y="938402"/>
                  </a:lnTo>
                  <a:lnTo>
                    <a:pt x="1221" y="986692"/>
                  </a:lnTo>
                  <a:lnTo>
                    <a:pt x="4844" y="1034348"/>
                  </a:lnTo>
                  <a:lnTo>
                    <a:pt x="10812" y="1081311"/>
                  </a:lnTo>
                  <a:lnTo>
                    <a:pt x="19065" y="1127522"/>
                  </a:lnTo>
                  <a:lnTo>
                    <a:pt x="29543" y="1172923"/>
                  </a:lnTo>
                  <a:lnTo>
                    <a:pt x="42189" y="1217453"/>
                  </a:lnTo>
                  <a:lnTo>
                    <a:pt x="56942" y="1261055"/>
                  </a:lnTo>
                  <a:lnTo>
                    <a:pt x="73744" y="1303670"/>
                  </a:lnTo>
                  <a:lnTo>
                    <a:pt x="92537" y="1345237"/>
                  </a:lnTo>
                  <a:lnTo>
                    <a:pt x="113260" y="1385699"/>
                  </a:lnTo>
                  <a:lnTo>
                    <a:pt x="135856" y="1424997"/>
                  </a:lnTo>
                  <a:lnTo>
                    <a:pt x="160265" y="1463071"/>
                  </a:lnTo>
                  <a:lnTo>
                    <a:pt x="186428" y="1499862"/>
                  </a:lnTo>
                  <a:lnTo>
                    <a:pt x="214286" y="1535312"/>
                  </a:lnTo>
                  <a:lnTo>
                    <a:pt x="243781" y="1569362"/>
                  </a:lnTo>
                  <a:lnTo>
                    <a:pt x="274853" y="1601952"/>
                  </a:lnTo>
                  <a:lnTo>
                    <a:pt x="307443" y="1633024"/>
                  </a:lnTo>
                  <a:lnTo>
                    <a:pt x="341493" y="1662519"/>
                  </a:lnTo>
                  <a:lnTo>
                    <a:pt x="376943" y="1690377"/>
                  </a:lnTo>
                  <a:lnTo>
                    <a:pt x="413734" y="1716540"/>
                  </a:lnTo>
                  <a:lnTo>
                    <a:pt x="451808" y="1740949"/>
                  </a:lnTo>
                  <a:lnTo>
                    <a:pt x="491106" y="1763545"/>
                  </a:lnTo>
                  <a:lnTo>
                    <a:pt x="531568" y="1784268"/>
                  </a:lnTo>
                  <a:lnTo>
                    <a:pt x="573135" y="1803061"/>
                  </a:lnTo>
                  <a:lnTo>
                    <a:pt x="615750" y="1819863"/>
                  </a:lnTo>
                  <a:lnTo>
                    <a:pt x="659352" y="1834616"/>
                  </a:lnTo>
                  <a:lnTo>
                    <a:pt x="703882" y="1847262"/>
                  </a:lnTo>
                  <a:lnTo>
                    <a:pt x="749283" y="1857740"/>
                  </a:lnTo>
                  <a:lnTo>
                    <a:pt x="795494" y="1865993"/>
                  </a:lnTo>
                  <a:lnTo>
                    <a:pt x="842457" y="1871961"/>
                  </a:lnTo>
                  <a:lnTo>
                    <a:pt x="890113" y="1875584"/>
                  </a:lnTo>
                  <a:lnTo>
                    <a:pt x="938403" y="1876805"/>
                  </a:lnTo>
                  <a:lnTo>
                    <a:pt x="986692" y="1875584"/>
                  </a:lnTo>
                  <a:lnTo>
                    <a:pt x="1034348" y="1871961"/>
                  </a:lnTo>
                  <a:lnTo>
                    <a:pt x="1081311" y="1865993"/>
                  </a:lnTo>
                  <a:lnTo>
                    <a:pt x="1127522" y="1857740"/>
                  </a:lnTo>
                  <a:lnTo>
                    <a:pt x="1172923" y="1847262"/>
                  </a:lnTo>
                  <a:lnTo>
                    <a:pt x="1217453" y="1834616"/>
                  </a:lnTo>
                  <a:lnTo>
                    <a:pt x="1261055" y="1819863"/>
                  </a:lnTo>
                  <a:lnTo>
                    <a:pt x="1303670" y="1803061"/>
                  </a:lnTo>
                  <a:lnTo>
                    <a:pt x="1345237" y="1784268"/>
                  </a:lnTo>
                  <a:lnTo>
                    <a:pt x="1385699" y="1763545"/>
                  </a:lnTo>
                  <a:lnTo>
                    <a:pt x="1424997" y="1740949"/>
                  </a:lnTo>
                  <a:lnTo>
                    <a:pt x="1463071" y="1716540"/>
                  </a:lnTo>
                  <a:lnTo>
                    <a:pt x="1499862" y="1690377"/>
                  </a:lnTo>
                  <a:lnTo>
                    <a:pt x="1535312" y="1662519"/>
                  </a:lnTo>
                  <a:lnTo>
                    <a:pt x="1569362" y="1633024"/>
                  </a:lnTo>
                  <a:lnTo>
                    <a:pt x="1601952" y="1601952"/>
                  </a:lnTo>
                  <a:lnTo>
                    <a:pt x="1633024" y="1569362"/>
                  </a:lnTo>
                  <a:lnTo>
                    <a:pt x="1662519" y="1535312"/>
                  </a:lnTo>
                  <a:lnTo>
                    <a:pt x="1690377" y="1499862"/>
                  </a:lnTo>
                  <a:lnTo>
                    <a:pt x="1716540" y="1463071"/>
                  </a:lnTo>
                  <a:lnTo>
                    <a:pt x="1740949" y="1424997"/>
                  </a:lnTo>
                  <a:lnTo>
                    <a:pt x="1763545" y="1385699"/>
                  </a:lnTo>
                  <a:lnTo>
                    <a:pt x="1784268" y="1345237"/>
                  </a:lnTo>
                  <a:lnTo>
                    <a:pt x="1803061" y="1303670"/>
                  </a:lnTo>
                  <a:lnTo>
                    <a:pt x="1819863" y="1261055"/>
                  </a:lnTo>
                  <a:lnTo>
                    <a:pt x="1834616" y="1217453"/>
                  </a:lnTo>
                  <a:lnTo>
                    <a:pt x="1847262" y="1172923"/>
                  </a:lnTo>
                  <a:lnTo>
                    <a:pt x="1857740" y="1127522"/>
                  </a:lnTo>
                  <a:lnTo>
                    <a:pt x="1865993" y="1081311"/>
                  </a:lnTo>
                  <a:lnTo>
                    <a:pt x="1871961" y="1034348"/>
                  </a:lnTo>
                  <a:lnTo>
                    <a:pt x="1875584" y="986692"/>
                  </a:lnTo>
                  <a:lnTo>
                    <a:pt x="1876806" y="938402"/>
                  </a:lnTo>
                  <a:lnTo>
                    <a:pt x="1875504" y="888982"/>
                  </a:lnTo>
                  <a:lnTo>
                    <a:pt x="1871619" y="839870"/>
                  </a:lnTo>
                  <a:lnTo>
                    <a:pt x="1865183" y="791161"/>
                  </a:lnTo>
                  <a:lnTo>
                    <a:pt x="1856226" y="742954"/>
                  </a:lnTo>
                  <a:lnTo>
                    <a:pt x="1844780" y="695342"/>
                  </a:lnTo>
                  <a:lnTo>
                    <a:pt x="1830876" y="648423"/>
                  </a:lnTo>
                  <a:lnTo>
                    <a:pt x="1814545" y="602293"/>
                  </a:lnTo>
                  <a:lnTo>
                    <a:pt x="1795819" y="557047"/>
                  </a:lnTo>
                  <a:lnTo>
                    <a:pt x="1774728" y="512781"/>
                  </a:lnTo>
                  <a:lnTo>
                    <a:pt x="1751305" y="469593"/>
                  </a:lnTo>
                  <a:lnTo>
                    <a:pt x="1725579" y="427576"/>
                  </a:lnTo>
                  <a:lnTo>
                    <a:pt x="1697583" y="386829"/>
                  </a:lnTo>
                  <a:lnTo>
                    <a:pt x="938403" y="938402"/>
                  </a:lnTo>
                  <a:lnTo>
                    <a:pt x="938403" y="0"/>
                  </a:lnTo>
                  <a:close/>
                </a:path>
              </a:pathLst>
            </a:custGeom>
            <a:solidFill>
              <a:srgbClr val="8A5D97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31" name="object 8">
              <a:extLst>
                <a:ext uri="{FF2B5EF4-FFF2-40B4-BE49-F238E27FC236}">
                  <a16:creationId xmlns:a16="http://schemas.microsoft.com/office/drawing/2014/main" id="{9E6FE341-7860-059E-B31A-9B8CD1109C99}"/>
                </a:ext>
              </a:extLst>
            </p:cNvPr>
            <p:cNvSpPr/>
            <p:nvPr/>
          </p:nvSpPr>
          <p:spPr>
            <a:xfrm>
              <a:off x="1622568" y="1900903"/>
              <a:ext cx="759460" cy="938530"/>
            </a:xfrm>
            <a:custGeom>
              <a:avLst/>
              <a:gdLst/>
              <a:ahLst/>
              <a:cxnLst/>
              <a:rect l="l" t="t" r="r" b="b"/>
              <a:pathLst>
                <a:path w="759460" h="938530">
                  <a:moveTo>
                    <a:pt x="0" y="0"/>
                  </a:moveTo>
                  <a:lnTo>
                    <a:pt x="0" y="938402"/>
                  </a:lnTo>
                  <a:lnTo>
                    <a:pt x="759180" y="386829"/>
                  </a:lnTo>
                  <a:lnTo>
                    <a:pt x="728789" y="347253"/>
                  </a:lnTo>
                  <a:lnTo>
                    <a:pt x="696531" y="309559"/>
                  </a:lnTo>
                  <a:lnTo>
                    <a:pt x="662496" y="273795"/>
                  </a:lnTo>
                  <a:lnTo>
                    <a:pt x="626774" y="240005"/>
                  </a:lnTo>
                  <a:lnTo>
                    <a:pt x="589457" y="208236"/>
                  </a:lnTo>
                  <a:lnTo>
                    <a:pt x="550632" y="178533"/>
                  </a:lnTo>
                  <a:lnTo>
                    <a:pt x="510391" y="150943"/>
                  </a:lnTo>
                  <a:lnTo>
                    <a:pt x="468823" y="125511"/>
                  </a:lnTo>
                  <a:lnTo>
                    <a:pt x="426019" y="102284"/>
                  </a:lnTo>
                  <a:lnTo>
                    <a:pt x="382069" y="81306"/>
                  </a:lnTo>
                  <a:lnTo>
                    <a:pt x="337062" y="62625"/>
                  </a:lnTo>
                  <a:lnTo>
                    <a:pt x="291089" y="46285"/>
                  </a:lnTo>
                  <a:lnTo>
                    <a:pt x="244240" y="32334"/>
                  </a:lnTo>
                  <a:lnTo>
                    <a:pt x="196604" y="20816"/>
                  </a:lnTo>
                  <a:lnTo>
                    <a:pt x="148272" y="11778"/>
                  </a:lnTo>
                  <a:lnTo>
                    <a:pt x="99334" y="5265"/>
                  </a:lnTo>
                  <a:lnTo>
                    <a:pt x="49880" y="1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5D97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33" name="object 14">
            <a:extLst>
              <a:ext uri="{FF2B5EF4-FFF2-40B4-BE49-F238E27FC236}">
                <a16:creationId xmlns:a16="http://schemas.microsoft.com/office/drawing/2014/main" id="{E55DC197-1680-ACC3-4D88-7807478EBC30}"/>
              </a:ext>
            </a:extLst>
          </p:cNvPr>
          <p:cNvSpPr txBox="1"/>
          <p:nvPr/>
        </p:nvSpPr>
        <p:spPr>
          <a:xfrm>
            <a:off x="9201811" y="2215968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85%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34" name="object 15">
            <a:extLst>
              <a:ext uri="{FF2B5EF4-FFF2-40B4-BE49-F238E27FC236}">
                <a16:creationId xmlns:a16="http://schemas.microsoft.com/office/drawing/2014/main" id="{B37DDC7F-54AE-6F6B-D16C-10AF04788E2B}"/>
              </a:ext>
            </a:extLst>
          </p:cNvPr>
          <p:cNvSpPr txBox="1"/>
          <p:nvPr/>
        </p:nvSpPr>
        <p:spPr>
          <a:xfrm>
            <a:off x="9732324" y="1416695"/>
            <a:ext cx="2965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15%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311C783A-79C6-5445-90D7-8133F2A577E1}"/>
              </a:ext>
            </a:extLst>
          </p:cNvPr>
          <p:cNvSpPr/>
          <p:nvPr/>
        </p:nvSpPr>
        <p:spPr>
          <a:xfrm rot="5400000">
            <a:off x="2262706" y="3684321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BE96DB5E-8C4B-8FA5-FA6F-4DF463109677}"/>
              </a:ext>
            </a:extLst>
          </p:cNvPr>
          <p:cNvSpPr txBox="1">
            <a:spLocks/>
          </p:cNvSpPr>
          <p:nvPr/>
        </p:nvSpPr>
        <p:spPr>
          <a:xfrm>
            <a:off x="468277" y="3529458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SERVICIOS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1BAF5D-F43B-16AF-22AC-B205893E2D20}"/>
              </a:ext>
            </a:extLst>
          </p:cNvPr>
          <p:cNvSpPr txBox="1"/>
          <p:nvPr/>
        </p:nvSpPr>
        <p:spPr>
          <a:xfrm>
            <a:off x="2618060" y="3485352"/>
            <a:ext cx="45661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DISPONIBILIDAD DE KIT DE HIGIENE, COCHES PARA MASCOTAS Y BEBEDEROS</a:t>
            </a:r>
          </a:p>
        </p:txBody>
      </p:sp>
      <p:sp>
        <p:nvSpPr>
          <p:cNvPr id="15" name="object 31">
            <a:extLst>
              <a:ext uri="{FF2B5EF4-FFF2-40B4-BE49-F238E27FC236}">
                <a16:creationId xmlns:a16="http://schemas.microsoft.com/office/drawing/2014/main" id="{E62ECDA1-FFF8-2E0E-9791-2C05C8D1EE0F}"/>
              </a:ext>
            </a:extLst>
          </p:cNvPr>
          <p:cNvSpPr txBox="1"/>
          <p:nvPr/>
        </p:nvSpPr>
        <p:spPr>
          <a:xfrm>
            <a:off x="538016" y="4131852"/>
            <a:ext cx="24544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Disponibilidad de kit de higiene en centros comerciales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DE51235C-29BF-A97D-CB7E-5C32BA0AA488}"/>
              </a:ext>
            </a:extLst>
          </p:cNvPr>
          <p:cNvSpPr txBox="1"/>
          <p:nvPr/>
        </p:nvSpPr>
        <p:spPr>
          <a:xfrm>
            <a:off x="4050590" y="4131852"/>
            <a:ext cx="25581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Disponibilidad de coches para mascotas en centros comerciales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268BC94-EE64-BB87-5B1B-C72A0D6BD874}"/>
              </a:ext>
            </a:extLst>
          </p:cNvPr>
          <p:cNvGrpSpPr/>
          <p:nvPr/>
        </p:nvGrpSpPr>
        <p:grpSpPr>
          <a:xfrm>
            <a:off x="2971353" y="5118851"/>
            <a:ext cx="575308" cy="625812"/>
            <a:chOff x="10082126" y="2997883"/>
            <a:chExt cx="631783" cy="720893"/>
          </a:xfrm>
        </p:grpSpPr>
        <p:sp>
          <p:nvSpPr>
            <p:cNvPr id="24" name="object 25">
              <a:extLst>
                <a:ext uri="{FF2B5EF4-FFF2-40B4-BE49-F238E27FC236}">
                  <a16:creationId xmlns:a16="http://schemas.microsoft.com/office/drawing/2014/main" id="{47BDC292-CD84-AAA7-D397-B61EA147C91F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25" name="object 27">
              <a:extLst>
                <a:ext uri="{FF2B5EF4-FFF2-40B4-BE49-F238E27FC236}">
                  <a16:creationId xmlns:a16="http://schemas.microsoft.com/office/drawing/2014/main" id="{36F75937-0C81-4D0C-D197-BC436742A48F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27" name="object 29">
              <a:extLst>
                <a:ext uri="{FF2B5EF4-FFF2-40B4-BE49-F238E27FC236}">
                  <a16:creationId xmlns:a16="http://schemas.microsoft.com/office/drawing/2014/main" id="{2EE8BAB6-F4CA-70F9-57D8-552EA2AEC847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2089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sp>
        <p:nvSpPr>
          <p:cNvPr id="28" name="object 21">
            <a:extLst>
              <a:ext uri="{FF2B5EF4-FFF2-40B4-BE49-F238E27FC236}">
                <a16:creationId xmlns:a16="http://schemas.microsoft.com/office/drawing/2014/main" id="{F2E9D813-FCD4-EA95-5DE5-4DA1E6AA2AE3}"/>
              </a:ext>
            </a:extLst>
          </p:cNvPr>
          <p:cNvSpPr txBox="1"/>
          <p:nvPr/>
        </p:nvSpPr>
        <p:spPr>
          <a:xfrm>
            <a:off x="8372359" y="4131852"/>
            <a:ext cx="25581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es-419" sz="1200" b="1" dirty="0">
                <a:solidFill>
                  <a:srgbClr val="8A5E9B"/>
                </a:solidFill>
                <a:latin typeface="Arial MT"/>
              </a:rPr>
              <a:t>Disponibilidad de bebederos para mascotas en centros comerciales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D7AF0EA6-E8E7-8DA1-7B37-FD18819A5A70}"/>
              </a:ext>
            </a:extLst>
          </p:cNvPr>
          <p:cNvGrpSpPr/>
          <p:nvPr/>
        </p:nvGrpSpPr>
        <p:grpSpPr>
          <a:xfrm>
            <a:off x="6814907" y="5118851"/>
            <a:ext cx="575308" cy="625812"/>
            <a:chOff x="10082126" y="2997883"/>
            <a:chExt cx="631783" cy="720893"/>
          </a:xfrm>
        </p:grpSpPr>
        <p:sp>
          <p:nvSpPr>
            <p:cNvPr id="36" name="object 25">
              <a:extLst>
                <a:ext uri="{FF2B5EF4-FFF2-40B4-BE49-F238E27FC236}">
                  <a16:creationId xmlns:a16="http://schemas.microsoft.com/office/drawing/2014/main" id="{52CA2E6B-A7CE-1776-83D5-84F170B76BB2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37" name="object 27">
              <a:extLst>
                <a:ext uri="{FF2B5EF4-FFF2-40B4-BE49-F238E27FC236}">
                  <a16:creationId xmlns:a16="http://schemas.microsoft.com/office/drawing/2014/main" id="{10ABCEDA-5A4C-D9C5-F220-B82BDCF45DB9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38" name="object 29">
              <a:extLst>
                <a:ext uri="{FF2B5EF4-FFF2-40B4-BE49-F238E27FC236}">
                  <a16:creationId xmlns:a16="http://schemas.microsoft.com/office/drawing/2014/main" id="{3ACE16BC-48DE-306F-133C-E75EA4947631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2089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B76D981F-3DDF-C4AD-706F-CE66A9A011AD}"/>
              </a:ext>
            </a:extLst>
          </p:cNvPr>
          <p:cNvGrpSpPr/>
          <p:nvPr/>
        </p:nvGrpSpPr>
        <p:grpSpPr>
          <a:xfrm>
            <a:off x="10726283" y="5106061"/>
            <a:ext cx="575308" cy="625812"/>
            <a:chOff x="10082126" y="2997883"/>
            <a:chExt cx="631783" cy="720893"/>
          </a:xfrm>
        </p:grpSpPr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2A78FFF5-F2B3-EDBA-7E8C-6AA3C87C0644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41" name="object 27">
              <a:extLst>
                <a:ext uri="{FF2B5EF4-FFF2-40B4-BE49-F238E27FC236}">
                  <a16:creationId xmlns:a16="http://schemas.microsoft.com/office/drawing/2014/main" id="{B065752D-3CB2-A16C-B2D2-C95A2A462EF6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43" name="object 29">
              <a:extLst>
                <a:ext uri="{FF2B5EF4-FFF2-40B4-BE49-F238E27FC236}">
                  <a16:creationId xmlns:a16="http://schemas.microsoft.com/office/drawing/2014/main" id="{69A5E3EA-9B38-50E2-A7E6-0BAF46B654E7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2089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44" name="object 6">
            <a:extLst>
              <a:ext uri="{FF2B5EF4-FFF2-40B4-BE49-F238E27FC236}">
                <a16:creationId xmlns:a16="http://schemas.microsoft.com/office/drawing/2014/main" id="{540FD9F8-B017-8D05-A50C-38C4896772B5}"/>
              </a:ext>
            </a:extLst>
          </p:cNvPr>
          <p:cNvGrpSpPr/>
          <p:nvPr/>
        </p:nvGrpSpPr>
        <p:grpSpPr>
          <a:xfrm>
            <a:off x="841137" y="4607778"/>
            <a:ext cx="1685560" cy="1606884"/>
            <a:chOff x="693801" y="4302949"/>
            <a:chExt cx="1851025" cy="1851025"/>
          </a:xfrm>
        </p:grpSpPr>
        <p:sp>
          <p:nvSpPr>
            <p:cNvPr id="46" name="object 7">
              <a:extLst>
                <a:ext uri="{FF2B5EF4-FFF2-40B4-BE49-F238E27FC236}">
                  <a16:creationId xmlns:a16="http://schemas.microsoft.com/office/drawing/2014/main" id="{99B33634-AD9F-853E-7D52-2E712FC9BD0B}"/>
                </a:ext>
              </a:extLst>
            </p:cNvPr>
            <p:cNvSpPr/>
            <p:nvPr/>
          </p:nvSpPr>
          <p:spPr>
            <a:xfrm>
              <a:off x="693801" y="4302949"/>
              <a:ext cx="1851025" cy="1851025"/>
            </a:xfrm>
            <a:custGeom>
              <a:avLst/>
              <a:gdLst/>
              <a:ahLst/>
              <a:cxnLst/>
              <a:rect l="l" t="t" r="r" b="b"/>
              <a:pathLst>
                <a:path w="1851025" h="1851025">
                  <a:moveTo>
                    <a:pt x="925436" y="0"/>
                  </a:moveTo>
                  <a:lnTo>
                    <a:pt x="877813" y="1204"/>
                  </a:lnTo>
                  <a:lnTo>
                    <a:pt x="830816" y="4777"/>
                  </a:lnTo>
                  <a:lnTo>
                    <a:pt x="784502" y="10663"/>
                  </a:lnTo>
                  <a:lnTo>
                    <a:pt x="738930" y="18801"/>
                  </a:lnTo>
                  <a:lnTo>
                    <a:pt x="694157" y="29135"/>
                  </a:lnTo>
                  <a:lnTo>
                    <a:pt x="650241" y="41606"/>
                  </a:lnTo>
                  <a:lnTo>
                    <a:pt x="607242" y="56155"/>
                  </a:lnTo>
                  <a:lnTo>
                    <a:pt x="565217" y="72726"/>
                  </a:lnTo>
                  <a:lnTo>
                    <a:pt x="524223" y="91259"/>
                  </a:lnTo>
                  <a:lnTo>
                    <a:pt x="484320" y="111696"/>
                  </a:lnTo>
                  <a:lnTo>
                    <a:pt x="445566" y="133979"/>
                  </a:lnTo>
                  <a:lnTo>
                    <a:pt x="408018" y="158051"/>
                  </a:lnTo>
                  <a:lnTo>
                    <a:pt x="371735" y="183853"/>
                  </a:lnTo>
                  <a:lnTo>
                    <a:pt x="336775" y="211326"/>
                  </a:lnTo>
                  <a:lnTo>
                    <a:pt x="303196" y="240413"/>
                  </a:lnTo>
                  <a:lnTo>
                    <a:pt x="271056" y="271056"/>
                  </a:lnTo>
                  <a:lnTo>
                    <a:pt x="240413" y="303196"/>
                  </a:lnTo>
                  <a:lnTo>
                    <a:pt x="211326" y="336775"/>
                  </a:lnTo>
                  <a:lnTo>
                    <a:pt x="183853" y="371735"/>
                  </a:lnTo>
                  <a:lnTo>
                    <a:pt x="158051" y="408018"/>
                  </a:lnTo>
                  <a:lnTo>
                    <a:pt x="133979" y="445566"/>
                  </a:lnTo>
                  <a:lnTo>
                    <a:pt x="111696" y="484320"/>
                  </a:lnTo>
                  <a:lnTo>
                    <a:pt x="91259" y="524223"/>
                  </a:lnTo>
                  <a:lnTo>
                    <a:pt x="72726" y="565217"/>
                  </a:lnTo>
                  <a:lnTo>
                    <a:pt x="56155" y="607242"/>
                  </a:lnTo>
                  <a:lnTo>
                    <a:pt x="41606" y="650241"/>
                  </a:lnTo>
                  <a:lnTo>
                    <a:pt x="29135" y="694157"/>
                  </a:lnTo>
                  <a:lnTo>
                    <a:pt x="18801" y="738930"/>
                  </a:lnTo>
                  <a:lnTo>
                    <a:pt x="10663" y="784502"/>
                  </a:lnTo>
                  <a:lnTo>
                    <a:pt x="4777" y="830816"/>
                  </a:lnTo>
                  <a:lnTo>
                    <a:pt x="1204" y="877813"/>
                  </a:lnTo>
                  <a:lnTo>
                    <a:pt x="0" y="925436"/>
                  </a:lnTo>
                  <a:lnTo>
                    <a:pt x="1204" y="973058"/>
                  </a:lnTo>
                  <a:lnTo>
                    <a:pt x="4777" y="1020055"/>
                  </a:lnTo>
                  <a:lnTo>
                    <a:pt x="10663" y="1066369"/>
                  </a:lnTo>
                  <a:lnTo>
                    <a:pt x="18801" y="1111942"/>
                  </a:lnTo>
                  <a:lnTo>
                    <a:pt x="29135" y="1156715"/>
                  </a:lnTo>
                  <a:lnTo>
                    <a:pt x="41606" y="1200630"/>
                  </a:lnTo>
                  <a:lnTo>
                    <a:pt x="56155" y="1243630"/>
                  </a:lnTo>
                  <a:lnTo>
                    <a:pt x="72726" y="1285655"/>
                  </a:lnTo>
                  <a:lnTo>
                    <a:pt x="91259" y="1326648"/>
                  </a:lnTo>
                  <a:lnTo>
                    <a:pt x="111696" y="1366551"/>
                  </a:lnTo>
                  <a:lnTo>
                    <a:pt x="133979" y="1405306"/>
                  </a:lnTo>
                  <a:lnTo>
                    <a:pt x="158051" y="1442854"/>
                  </a:lnTo>
                  <a:lnTo>
                    <a:pt x="183853" y="1479137"/>
                  </a:lnTo>
                  <a:lnTo>
                    <a:pt x="211326" y="1514097"/>
                  </a:lnTo>
                  <a:lnTo>
                    <a:pt x="240413" y="1547676"/>
                  </a:lnTo>
                  <a:lnTo>
                    <a:pt x="271056" y="1579816"/>
                  </a:lnTo>
                  <a:lnTo>
                    <a:pt x="303196" y="1610459"/>
                  </a:lnTo>
                  <a:lnTo>
                    <a:pt x="336775" y="1639546"/>
                  </a:lnTo>
                  <a:lnTo>
                    <a:pt x="371735" y="1667019"/>
                  </a:lnTo>
                  <a:lnTo>
                    <a:pt x="408018" y="1692821"/>
                  </a:lnTo>
                  <a:lnTo>
                    <a:pt x="445566" y="1716892"/>
                  </a:lnTo>
                  <a:lnTo>
                    <a:pt x="484320" y="1739176"/>
                  </a:lnTo>
                  <a:lnTo>
                    <a:pt x="524223" y="1759613"/>
                  </a:lnTo>
                  <a:lnTo>
                    <a:pt x="565217" y="1778146"/>
                  </a:lnTo>
                  <a:lnTo>
                    <a:pt x="607242" y="1794716"/>
                  </a:lnTo>
                  <a:lnTo>
                    <a:pt x="650241" y="1809266"/>
                  </a:lnTo>
                  <a:lnTo>
                    <a:pt x="694157" y="1821737"/>
                  </a:lnTo>
                  <a:lnTo>
                    <a:pt x="738930" y="1832070"/>
                  </a:lnTo>
                  <a:lnTo>
                    <a:pt x="784502" y="1840209"/>
                  </a:lnTo>
                  <a:lnTo>
                    <a:pt x="830816" y="1846094"/>
                  </a:lnTo>
                  <a:lnTo>
                    <a:pt x="877813" y="1849668"/>
                  </a:lnTo>
                  <a:lnTo>
                    <a:pt x="925436" y="1850872"/>
                  </a:lnTo>
                  <a:lnTo>
                    <a:pt x="973058" y="1849668"/>
                  </a:lnTo>
                  <a:lnTo>
                    <a:pt x="1020055" y="1846094"/>
                  </a:lnTo>
                  <a:lnTo>
                    <a:pt x="1066369" y="1840209"/>
                  </a:lnTo>
                  <a:lnTo>
                    <a:pt x="1111942" y="1832070"/>
                  </a:lnTo>
                  <a:lnTo>
                    <a:pt x="1156715" y="1821737"/>
                  </a:lnTo>
                  <a:lnTo>
                    <a:pt x="1200630" y="1809266"/>
                  </a:lnTo>
                  <a:lnTo>
                    <a:pt x="1243630" y="1794716"/>
                  </a:lnTo>
                  <a:lnTo>
                    <a:pt x="1285655" y="1778146"/>
                  </a:lnTo>
                  <a:lnTo>
                    <a:pt x="1326648" y="1759613"/>
                  </a:lnTo>
                  <a:lnTo>
                    <a:pt x="1366551" y="1739176"/>
                  </a:lnTo>
                  <a:lnTo>
                    <a:pt x="1405306" y="1716892"/>
                  </a:lnTo>
                  <a:lnTo>
                    <a:pt x="1442854" y="1692821"/>
                  </a:lnTo>
                  <a:lnTo>
                    <a:pt x="1479137" y="1667019"/>
                  </a:lnTo>
                  <a:lnTo>
                    <a:pt x="1514097" y="1639546"/>
                  </a:lnTo>
                  <a:lnTo>
                    <a:pt x="1547676" y="1610459"/>
                  </a:lnTo>
                  <a:lnTo>
                    <a:pt x="1579816" y="1579816"/>
                  </a:lnTo>
                  <a:lnTo>
                    <a:pt x="1610459" y="1547676"/>
                  </a:lnTo>
                  <a:lnTo>
                    <a:pt x="1639546" y="1514097"/>
                  </a:lnTo>
                  <a:lnTo>
                    <a:pt x="1667019" y="1479137"/>
                  </a:lnTo>
                  <a:lnTo>
                    <a:pt x="1692821" y="1442854"/>
                  </a:lnTo>
                  <a:lnTo>
                    <a:pt x="1716892" y="1405306"/>
                  </a:lnTo>
                  <a:lnTo>
                    <a:pt x="1739176" y="1366551"/>
                  </a:lnTo>
                  <a:lnTo>
                    <a:pt x="1759613" y="1326648"/>
                  </a:lnTo>
                  <a:lnTo>
                    <a:pt x="1778146" y="1285655"/>
                  </a:lnTo>
                  <a:lnTo>
                    <a:pt x="1794716" y="1243630"/>
                  </a:lnTo>
                  <a:lnTo>
                    <a:pt x="1809266" y="1200630"/>
                  </a:lnTo>
                  <a:lnTo>
                    <a:pt x="1821737" y="1156715"/>
                  </a:lnTo>
                  <a:lnTo>
                    <a:pt x="1832070" y="1111942"/>
                  </a:lnTo>
                  <a:lnTo>
                    <a:pt x="1840209" y="1066369"/>
                  </a:lnTo>
                  <a:lnTo>
                    <a:pt x="1846094" y="1020055"/>
                  </a:lnTo>
                  <a:lnTo>
                    <a:pt x="1849668" y="973058"/>
                  </a:lnTo>
                  <a:lnTo>
                    <a:pt x="1850872" y="925436"/>
                  </a:lnTo>
                  <a:lnTo>
                    <a:pt x="925436" y="925436"/>
                  </a:lnTo>
                  <a:lnTo>
                    <a:pt x="925436" y="0"/>
                  </a:lnTo>
                  <a:close/>
                </a:path>
              </a:pathLst>
            </a:custGeom>
            <a:solidFill>
              <a:srgbClr val="8A5D97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48" name="object 8">
              <a:extLst>
                <a:ext uri="{FF2B5EF4-FFF2-40B4-BE49-F238E27FC236}">
                  <a16:creationId xmlns:a16="http://schemas.microsoft.com/office/drawing/2014/main" id="{2F0680A3-AF04-2772-B75D-40C01349C390}"/>
                </a:ext>
              </a:extLst>
            </p:cNvPr>
            <p:cNvSpPr/>
            <p:nvPr/>
          </p:nvSpPr>
          <p:spPr>
            <a:xfrm>
              <a:off x="1619237" y="4302949"/>
              <a:ext cx="925830" cy="925830"/>
            </a:xfrm>
            <a:custGeom>
              <a:avLst/>
              <a:gdLst/>
              <a:ahLst/>
              <a:cxnLst/>
              <a:rect l="l" t="t" r="r" b="b"/>
              <a:pathLst>
                <a:path w="925830" h="925829">
                  <a:moveTo>
                    <a:pt x="0" y="0"/>
                  </a:moveTo>
                  <a:lnTo>
                    <a:pt x="0" y="925436"/>
                  </a:lnTo>
                  <a:lnTo>
                    <a:pt x="925436" y="925436"/>
                  </a:lnTo>
                  <a:lnTo>
                    <a:pt x="924232" y="877813"/>
                  </a:lnTo>
                  <a:lnTo>
                    <a:pt x="920658" y="830816"/>
                  </a:lnTo>
                  <a:lnTo>
                    <a:pt x="914773" y="784502"/>
                  </a:lnTo>
                  <a:lnTo>
                    <a:pt x="906634" y="738930"/>
                  </a:lnTo>
                  <a:lnTo>
                    <a:pt x="896300" y="694157"/>
                  </a:lnTo>
                  <a:lnTo>
                    <a:pt x="883830" y="650241"/>
                  </a:lnTo>
                  <a:lnTo>
                    <a:pt x="869280" y="607242"/>
                  </a:lnTo>
                  <a:lnTo>
                    <a:pt x="852710" y="565217"/>
                  </a:lnTo>
                  <a:lnTo>
                    <a:pt x="834177" y="524223"/>
                  </a:lnTo>
                  <a:lnTo>
                    <a:pt x="813740" y="484320"/>
                  </a:lnTo>
                  <a:lnTo>
                    <a:pt x="791456" y="445566"/>
                  </a:lnTo>
                  <a:lnTo>
                    <a:pt x="767384" y="408018"/>
                  </a:lnTo>
                  <a:lnTo>
                    <a:pt x="741583" y="371735"/>
                  </a:lnTo>
                  <a:lnTo>
                    <a:pt x="714109" y="336775"/>
                  </a:lnTo>
                  <a:lnTo>
                    <a:pt x="685022" y="303196"/>
                  </a:lnTo>
                  <a:lnTo>
                    <a:pt x="654380" y="271056"/>
                  </a:lnTo>
                  <a:lnTo>
                    <a:pt x="622240" y="240413"/>
                  </a:lnTo>
                  <a:lnTo>
                    <a:pt x="588661" y="211326"/>
                  </a:lnTo>
                  <a:lnTo>
                    <a:pt x="553700" y="183853"/>
                  </a:lnTo>
                  <a:lnTo>
                    <a:pt x="517417" y="158051"/>
                  </a:lnTo>
                  <a:lnTo>
                    <a:pt x="479869" y="133979"/>
                  </a:lnTo>
                  <a:lnTo>
                    <a:pt x="441115" y="111696"/>
                  </a:lnTo>
                  <a:lnTo>
                    <a:pt x="401212" y="91259"/>
                  </a:lnTo>
                  <a:lnTo>
                    <a:pt x="360219" y="72726"/>
                  </a:lnTo>
                  <a:lnTo>
                    <a:pt x="318193" y="56155"/>
                  </a:lnTo>
                  <a:lnTo>
                    <a:pt x="275194" y="41606"/>
                  </a:lnTo>
                  <a:lnTo>
                    <a:pt x="231279" y="29135"/>
                  </a:lnTo>
                  <a:lnTo>
                    <a:pt x="186506" y="18801"/>
                  </a:lnTo>
                  <a:lnTo>
                    <a:pt x="140933" y="10663"/>
                  </a:lnTo>
                  <a:lnTo>
                    <a:pt x="94619" y="4777"/>
                  </a:lnTo>
                  <a:lnTo>
                    <a:pt x="47622" y="1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5D97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9820957F-01AA-5E09-0934-2D9895C87395}"/>
              </a:ext>
            </a:extLst>
          </p:cNvPr>
          <p:cNvGrpSpPr/>
          <p:nvPr/>
        </p:nvGrpSpPr>
        <p:grpSpPr>
          <a:xfrm>
            <a:off x="4488508" y="4605054"/>
            <a:ext cx="1703485" cy="1623973"/>
            <a:chOff x="4354030" y="2220446"/>
            <a:chExt cx="1870710" cy="1870710"/>
          </a:xfrm>
        </p:grpSpPr>
        <p:grpSp>
          <p:nvGrpSpPr>
            <p:cNvPr id="51" name="object 13">
              <a:extLst>
                <a:ext uri="{FF2B5EF4-FFF2-40B4-BE49-F238E27FC236}">
                  <a16:creationId xmlns:a16="http://schemas.microsoft.com/office/drawing/2014/main" id="{9993EC64-FDCD-F094-E7CF-23AD24D5F856}"/>
                </a:ext>
              </a:extLst>
            </p:cNvPr>
            <p:cNvGrpSpPr/>
            <p:nvPr/>
          </p:nvGrpSpPr>
          <p:grpSpPr>
            <a:xfrm>
              <a:off x="4354030" y="2220446"/>
              <a:ext cx="1870710" cy="1870710"/>
              <a:chOff x="709400" y="2481797"/>
              <a:chExt cx="1870710" cy="1870710"/>
            </a:xfrm>
          </p:grpSpPr>
          <p:sp>
            <p:nvSpPr>
              <p:cNvPr id="54" name="object 14">
                <a:extLst>
                  <a:ext uri="{FF2B5EF4-FFF2-40B4-BE49-F238E27FC236}">
                    <a16:creationId xmlns:a16="http://schemas.microsoft.com/office/drawing/2014/main" id="{43E46EC9-A52E-6767-5492-80CC19E5F960}"/>
                  </a:ext>
                </a:extLst>
              </p:cNvPr>
              <p:cNvSpPr/>
              <p:nvPr/>
            </p:nvSpPr>
            <p:spPr>
              <a:xfrm>
                <a:off x="709400" y="2481797"/>
                <a:ext cx="1870710" cy="1870710"/>
              </a:xfrm>
              <a:custGeom>
                <a:avLst/>
                <a:gdLst/>
                <a:ahLst/>
                <a:cxnLst/>
                <a:rect l="l" t="t" r="r" b="b"/>
                <a:pathLst>
                  <a:path w="1870710" h="1870710">
                    <a:moveTo>
                      <a:pt x="935177" y="0"/>
                    </a:moveTo>
                    <a:lnTo>
                      <a:pt x="887053" y="1216"/>
                    </a:lnTo>
                    <a:lnTo>
                      <a:pt x="839560" y="4828"/>
                    </a:lnTo>
                    <a:lnTo>
                      <a:pt x="792759" y="10775"/>
                    </a:lnTo>
                    <a:lnTo>
                      <a:pt x="746706" y="18999"/>
                    </a:lnTo>
                    <a:lnTo>
                      <a:pt x="701462" y="29441"/>
                    </a:lnTo>
                    <a:lnTo>
                      <a:pt x="657084" y="42043"/>
                    </a:lnTo>
                    <a:lnTo>
                      <a:pt x="613632" y="56746"/>
                    </a:lnTo>
                    <a:lnTo>
                      <a:pt x="571164" y="73490"/>
                    </a:lnTo>
                    <a:lnTo>
                      <a:pt x="529739" y="92218"/>
                    </a:lnTo>
                    <a:lnTo>
                      <a:pt x="489416" y="112870"/>
                    </a:lnTo>
                    <a:lnTo>
                      <a:pt x="450254" y="135388"/>
                    </a:lnTo>
                    <a:lnTo>
                      <a:pt x="412310" y="159713"/>
                    </a:lnTo>
                    <a:lnTo>
                      <a:pt x="375645" y="185786"/>
                    </a:lnTo>
                    <a:lnTo>
                      <a:pt x="340317" y="213549"/>
                    </a:lnTo>
                    <a:lnTo>
                      <a:pt x="306385" y="242942"/>
                    </a:lnTo>
                    <a:lnTo>
                      <a:pt x="273907" y="273907"/>
                    </a:lnTo>
                    <a:lnTo>
                      <a:pt x="242942" y="306385"/>
                    </a:lnTo>
                    <a:lnTo>
                      <a:pt x="213549" y="340317"/>
                    </a:lnTo>
                    <a:lnTo>
                      <a:pt x="185786" y="375645"/>
                    </a:lnTo>
                    <a:lnTo>
                      <a:pt x="159713" y="412310"/>
                    </a:lnTo>
                    <a:lnTo>
                      <a:pt x="135388" y="450254"/>
                    </a:lnTo>
                    <a:lnTo>
                      <a:pt x="112870" y="489416"/>
                    </a:lnTo>
                    <a:lnTo>
                      <a:pt x="92218" y="529739"/>
                    </a:lnTo>
                    <a:lnTo>
                      <a:pt x="73490" y="571164"/>
                    </a:lnTo>
                    <a:lnTo>
                      <a:pt x="56746" y="613632"/>
                    </a:lnTo>
                    <a:lnTo>
                      <a:pt x="42043" y="657084"/>
                    </a:lnTo>
                    <a:lnTo>
                      <a:pt x="29441" y="701462"/>
                    </a:lnTo>
                    <a:lnTo>
                      <a:pt x="18999" y="746706"/>
                    </a:lnTo>
                    <a:lnTo>
                      <a:pt x="10775" y="792759"/>
                    </a:lnTo>
                    <a:lnTo>
                      <a:pt x="4828" y="839560"/>
                    </a:lnTo>
                    <a:lnTo>
                      <a:pt x="1216" y="887053"/>
                    </a:lnTo>
                    <a:lnTo>
                      <a:pt x="0" y="935177"/>
                    </a:lnTo>
                    <a:lnTo>
                      <a:pt x="1216" y="983301"/>
                    </a:lnTo>
                    <a:lnTo>
                      <a:pt x="4828" y="1030793"/>
                    </a:lnTo>
                    <a:lnTo>
                      <a:pt x="10775" y="1077595"/>
                    </a:lnTo>
                    <a:lnTo>
                      <a:pt x="18999" y="1123647"/>
                    </a:lnTo>
                    <a:lnTo>
                      <a:pt x="29441" y="1168892"/>
                    </a:lnTo>
                    <a:lnTo>
                      <a:pt x="42043" y="1213270"/>
                    </a:lnTo>
                    <a:lnTo>
                      <a:pt x="56746" y="1256722"/>
                    </a:lnTo>
                    <a:lnTo>
                      <a:pt x="73490" y="1299190"/>
                    </a:lnTo>
                    <a:lnTo>
                      <a:pt x="92218" y="1340614"/>
                    </a:lnTo>
                    <a:lnTo>
                      <a:pt x="112870" y="1380937"/>
                    </a:lnTo>
                    <a:lnTo>
                      <a:pt x="135388" y="1420100"/>
                    </a:lnTo>
                    <a:lnTo>
                      <a:pt x="159713" y="1458043"/>
                    </a:lnTo>
                    <a:lnTo>
                      <a:pt x="185786" y="1494708"/>
                    </a:lnTo>
                    <a:lnTo>
                      <a:pt x="213549" y="1530036"/>
                    </a:lnTo>
                    <a:lnTo>
                      <a:pt x="242942" y="1563969"/>
                    </a:lnTo>
                    <a:lnTo>
                      <a:pt x="273907" y="1596447"/>
                    </a:lnTo>
                    <a:lnTo>
                      <a:pt x="306385" y="1627412"/>
                    </a:lnTo>
                    <a:lnTo>
                      <a:pt x="340317" y="1656805"/>
                    </a:lnTo>
                    <a:lnTo>
                      <a:pt x="375645" y="1684567"/>
                    </a:lnTo>
                    <a:lnTo>
                      <a:pt x="412310" y="1710640"/>
                    </a:lnTo>
                    <a:lnTo>
                      <a:pt x="450254" y="1734965"/>
                    </a:lnTo>
                    <a:lnTo>
                      <a:pt x="489416" y="1757483"/>
                    </a:lnTo>
                    <a:lnTo>
                      <a:pt x="529739" y="1778135"/>
                    </a:lnTo>
                    <a:lnTo>
                      <a:pt x="571164" y="1796863"/>
                    </a:lnTo>
                    <a:lnTo>
                      <a:pt x="613632" y="1813608"/>
                    </a:lnTo>
                    <a:lnTo>
                      <a:pt x="657084" y="1828310"/>
                    </a:lnTo>
                    <a:lnTo>
                      <a:pt x="701462" y="1840912"/>
                    </a:lnTo>
                    <a:lnTo>
                      <a:pt x="746706" y="1851354"/>
                    </a:lnTo>
                    <a:lnTo>
                      <a:pt x="792759" y="1859579"/>
                    </a:lnTo>
                    <a:lnTo>
                      <a:pt x="839560" y="1865526"/>
                    </a:lnTo>
                    <a:lnTo>
                      <a:pt x="887053" y="1869137"/>
                    </a:lnTo>
                    <a:lnTo>
                      <a:pt x="935177" y="1870354"/>
                    </a:lnTo>
                    <a:lnTo>
                      <a:pt x="983301" y="1869137"/>
                    </a:lnTo>
                    <a:lnTo>
                      <a:pt x="1030793" y="1865526"/>
                    </a:lnTo>
                    <a:lnTo>
                      <a:pt x="1077595" y="1859579"/>
                    </a:lnTo>
                    <a:lnTo>
                      <a:pt x="1123647" y="1851354"/>
                    </a:lnTo>
                    <a:lnTo>
                      <a:pt x="1168892" y="1840912"/>
                    </a:lnTo>
                    <a:lnTo>
                      <a:pt x="1213270" y="1828310"/>
                    </a:lnTo>
                    <a:lnTo>
                      <a:pt x="1256722" y="1813608"/>
                    </a:lnTo>
                    <a:lnTo>
                      <a:pt x="1299190" y="1796863"/>
                    </a:lnTo>
                    <a:lnTo>
                      <a:pt x="1340614" y="1778135"/>
                    </a:lnTo>
                    <a:lnTo>
                      <a:pt x="1380937" y="1757483"/>
                    </a:lnTo>
                    <a:lnTo>
                      <a:pt x="1420100" y="1734965"/>
                    </a:lnTo>
                    <a:lnTo>
                      <a:pt x="1458043" y="1710640"/>
                    </a:lnTo>
                    <a:lnTo>
                      <a:pt x="1494708" y="1684567"/>
                    </a:lnTo>
                    <a:lnTo>
                      <a:pt x="1530036" y="1656805"/>
                    </a:lnTo>
                    <a:lnTo>
                      <a:pt x="1563969" y="1627412"/>
                    </a:lnTo>
                    <a:lnTo>
                      <a:pt x="1596447" y="1596447"/>
                    </a:lnTo>
                    <a:lnTo>
                      <a:pt x="1627412" y="1563969"/>
                    </a:lnTo>
                    <a:lnTo>
                      <a:pt x="1656805" y="1530036"/>
                    </a:lnTo>
                    <a:lnTo>
                      <a:pt x="1684567" y="1494708"/>
                    </a:lnTo>
                    <a:lnTo>
                      <a:pt x="1710640" y="1458043"/>
                    </a:lnTo>
                    <a:lnTo>
                      <a:pt x="1734965" y="1420100"/>
                    </a:lnTo>
                    <a:lnTo>
                      <a:pt x="1757483" y="1380937"/>
                    </a:lnTo>
                    <a:lnTo>
                      <a:pt x="1778135" y="1340614"/>
                    </a:lnTo>
                    <a:lnTo>
                      <a:pt x="1796863" y="1299190"/>
                    </a:lnTo>
                    <a:lnTo>
                      <a:pt x="1813608" y="1256722"/>
                    </a:lnTo>
                    <a:lnTo>
                      <a:pt x="1828310" y="1213270"/>
                    </a:lnTo>
                    <a:lnTo>
                      <a:pt x="1840912" y="1168892"/>
                    </a:lnTo>
                    <a:lnTo>
                      <a:pt x="1851354" y="1123647"/>
                    </a:lnTo>
                    <a:lnTo>
                      <a:pt x="1859579" y="1077595"/>
                    </a:lnTo>
                    <a:lnTo>
                      <a:pt x="1865526" y="1030793"/>
                    </a:lnTo>
                    <a:lnTo>
                      <a:pt x="1869137" y="983301"/>
                    </a:lnTo>
                    <a:lnTo>
                      <a:pt x="1870354" y="935177"/>
                    </a:lnTo>
                    <a:lnTo>
                      <a:pt x="1869070" y="886178"/>
                    </a:lnTo>
                    <a:lnTo>
                      <a:pt x="1865227" y="837380"/>
                    </a:lnTo>
                    <a:lnTo>
                      <a:pt x="1858841" y="788882"/>
                    </a:lnTo>
                    <a:lnTo>
                      <a:pt x="1849929" y="740785"/>
                    </a:lnTo>
                    <a:lnTo>
                      <a:pt x="1838504" y="693187"/>
                    </a:lnTo>
                    <a:lnTo>
                      <a:pt x="1824583" y="646188"/>
                    </a:lnTo>
                    <a:lnTo>
                      <a:pt x="935177" y="935177"/>
                    </a:lnTo>
                    <a:lnTo>
                      <a:pt x="935177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55" name="object 15">
                <a:extLst>
                  <a:ext uri="{FF2B5EF4-FFF2-40B4-BE49-F238E27FC236}">
                    <a16:creationId xmlns:a16="http://schemas.microsoft.com/office/drawing/2014/main" id="{87B147B3-F2DA-A438-3B20-037EE6449702}"/>
                  </a:ext>
                </a:extLst>
              </p:cNvPr>
              <p:cNvSpPr/>
              <p:nvPr/>
            </p:nvSpPr>
            <p:spPr>
              <a:xfrm>
                <a:off x="1644577" y="2481797"/>
                <a:ext cx="889635" cy="935356"/>
              </a:xfrm>
              <a:custGeom>
                <a:avLst/>
                <a:gdLst/>
                <a:ahLst/>
                <a:cxnLst/>
                <a:rect l="l" t="t" r="r" b="b"/>
                <a:pathLst>
                  <a:path w="889635" h="935354">
                    <a:moveTo>
                      <a:pt x="0" y="0"/>
                    </a:moveTo>
                    <a:lnTo>
                      <a:pt x="0" y="935177"/>
                    </a:lnTo>
                    <a:lnTo>
                      <a:pt x="889406" y="646188"/>
                    </a:lnTo>
                    <a:lnTo>
                      <a:pt x="873272" y="600558"/>
                    </a:lnTo>
                    <a:lnTo>
                      <a:pt x="854965" y="556174"/>
                    </a:lnTo>
                    <a:lnTo>
                      <a:pt x="834556" y="513089"/>
                    </a:lnTo>
                    <a:lnTo>
                      <a:pt x="812119" y="471356"/>
                    </a:lnTo>
                    <a:lnTo>
                      <a:pt x="787726" y="431027"/>
                    </a:lnTo>
                    <a:lnTo>
                      <a:pt x="761448" y="392155"/>
                    </a:lnTo>
                    <a:lnTo>
                      <a:pt x="733357" y="354791"/>
                    </a:lnTo>
                    <a:lnTo>
                      <a:pt x="703526" y="318989"/>
                    </a:lnTo>
                    <a:lnTo>
                      <a:pt x="672026" y="284800"/>
                    </a:lnTo>
                    <a:lnTo>
                      <a:pt x="638931" y="252278"/>
                    </a:lnTo>
                    <a:lnTo>
                      <a:pt x="604312" y="221474"/>
                    </a:lnTo>
                    <a:lnTo>
                      <a:pt x="568240" y="192441"/>
                    </a:lnTo>
                    <a:lnTo>
                      <a:pt x="530789" y="165231"/>
                    </a:lnTo>
                    <a:lnTo>
                      <a:pt x="492030" y="139896"/>
                    </a:lnTo>
                    <a:lnTo>
                      <a:pt x="452036" y="116490"/>
                    </a:lnTo>
                    <a:lnTo>
                      <a:pt x="410878" y="95064"/>
                    </a:lnTo>
                    <a:lnTo>
                      <a:pt x="368628" y="75671"/>
                    </a:lnTo>
                    <a:lnTo>
                      <a:pt x="325360" y="58364"/>
                    </a:lnTo>
                    <a:lnTo>
                      <a:pt x="281144" y="43194"/>
                    </a:lnTo>
                    <a:lnTo>
                      <a:pt x="236054" y="30214"/>
                    </a:lnTo>
                    <a:lnTo>
                      <a:pt x="190160" y="19476"/>
                    </a:lnTo>
                    <a:lnTo>
                      <a:pt x="143536" y="11034"/>
                    </a:lnTo>
                    <a:lnTo>
                      <a:pt x="96253" y="4939"/>
                    </a:lnTo>
                    <a:lnTo>
                      <a:pt x="48383" y="12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52" name="object 16">
              <a:extLst>
                <a:ext uri="{FF2B5EF4-FFF2-40B4-BE49-F238E27FC236}">
                  <a16:creationId xmlns:a16="http://schemas.microsoft.com/office/drawing/2014/main" id="{20CDEF27-CAD3-DC78-0A9B-51E11D47DED3}"/>
                </a:ext>
              </a:extLst>
            </p:cNvPr>
            <p:cNvSpPr txBox="1"/>
            <p:nvPr/>
          </p:nvSpPr>
          <p:spPr>
            <a:xfrm>
              <a:off x="4807185" y="3292852"/>
              <a:ext cx="429349" cy="2097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80%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53" name="object 17">
              <a:extLst>
                <a:ext uri="{FF2B5EF4-FFF2-40B4-BE49-F238E27FC236}">
                  <a16:creationId xmlns:a16="http://schemas.microsoft.com/office/drawing/2014/main" id="{3CD35A03-EB25-A15B-BDB0-6E1AE10C8BF6}"/>
                </a:ext>
              </a:extLst>
            </p:cNvPr>
            <p:cNvSpPr txBox="1"/>
            <p:nvPr/>
          </p:nvSpPr>
          <p:spPr>
            <a:xfrm>
              <a:off x="5528300" y="2611051"/>
              <a:ext cx="415692" cy="216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20%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59" name="object 6">
            <a:extLst>
              <a:ext uri="{FF2B5EF4-FFF2-40B4-BE49-F238E27FC236}">
                <a16:creationId xmlns:a16="http://schemas.microsoft.com/office/drawing/2014/main" id="{E6F261F0-27BB-2F03-D91B-B7FD1320C7AC}"/>
              </a:ext>
            </a:extLst>
          </p:cNvPr>
          <p:cNvGrpSpPr/>
          <p:nvPr/>
        </p:nvGrpSpPr>
        <p:grpSpPr>
          <a:xfrm>
            <a:off x="8767382" y="4574985"/>
            <a:ext cx="1709268" cy="1629486"/>
            <a:chOff x="684165" y="1900903"/>
            <a:chExt cx="1877060" cy="1877060"/>
          </a:xfrm>
        </p:grpSpPr>
        <p:sp>
          <p:nvSpPr>
            <p:cNvPr id="60" name="object 7">
              <a:extLst>
                <a:ext uri="{FF2B5EF4-FFF2-40B4-BE49-F238E27FC236}">
                  <a16:creationId xmlns:a16="http://schemas.microsoft.com/office/drawing/2014/main" id="{522E5371-07FD-768B-AF14-4360EC7378BB}"/>
                </a:ext>
              </a:extLst>
            </p:cNvPr>
            <p:cNvSpPr/>
            <p:nvPr/>
          </p:nvSpPr>
          <p:spPr>
            <a:xfrm>
              <a:off x="684165" y="1900903"/>
              <a:ext cx="1877060" cy="1877060"/>
            </a:xfrm>
            <a:custGeom>
              <a:avLst/>
              <a:gdLst/>
              <a:ahLst/>
              <a:cxnLst/>
              <a:rect l="l" t="t" r="r" b="b"/>
              <a:pathLst>
                <a:path w="1877060" h="1877060">
                  <a:moveTo>
                    <a:pt x="938403" y="0"/>
                  </a:moveTo>
                  <a:lnTo>
                    <a:pt x="890113" y="1221"/>
                  </a:lnTo>
                  <a:lnTo>
                    <a:pt x="842457" y="4844"/>
                  </a:lnTo>
                  <a:lnTo>
                    <a:pt x="795494" y="10812"/>
                  </a:lnTo>
                  <a:lnTo>
                    <a:pt x="749283" y="19065"/>
                  </a:lnTo>
                  <a:lnTo>
                    <a:pt x="703882" y="29543"/>
                  </a:lnTo>
                  <a:lnTo>
                    <a:pt x="659352" y="42189"/>
                  </a:lnTo>
                  <a:lnTo>
                    <a:pt x="615750" y="56942"/>
                  </a:lnTo>
                  <a:lnTo>
                    <a:pt x="573135" y="73744"/>
                  </a:lnTo>
                  <a:lnTo>
                    <a:pt x="531568" y="92537"/>
                  </a:lnTo>
                  <a:lnTo>
                    <a:pt x="491106" y="113260"/>
                  </a:lnTo>
                  <a:lnTo>
                    <a:pt x="451808" y="135856"/>
                  </a:lnTo>
                  <a:lnTo>
                    <a:pt x="413734" y="160265"/>
                  </a:lnTo>
                  <a:lnTo>
                    <a:pt x="376943" y="186428"/>
                  </a:lnTo>
                  <a:lnTo>
                    <a:pt x="341493" y="214286"/>
                  </a:lnTo>
                  <a:lnTo>
                    <a:pt x="307443" y="243781"/>
                  </a:lnTo>
                  <a:lnTo>
                    <a:pt x="274853" y="274853"/>
                  </a:lnTo>
                  <a:lnTo>
                    <a:pt x="243781" y="307443"/>
                  </a:lnTo>
                  <a:lnTo>
                    <a:pt x="214286" y="341493"/>
                  </a:lnTo>
                  <a:lnTo>
                    <a:pt x="186428" y="376943"/>
                  </a:lnTo>
                  <a:lnTo>
                    <a:pt x="160265" y="413734"/>
                  </a:lnTo>
                  <a:lnTo>
                    <a:pt x="135856" y="451808"/>
                  </a:lnTo>
                  <a:lnTo>
                    <a:pt x="113260" y="491106"/>
                  </a:lnTo>
                  <a:lnTo>
                    <a:pt x="92537" y="531568"/>
                  </a:lnTo>
                  <a:lnTo>
                    <a:pt x="73744" y="573135"/>
                  </a:lnTo>
                  <a:lnTo>
                    <a:pt x="56942" y="615750"/>
                  </a:lnTo>
                  <a:lnTo>
                    <a:pt x="42189" y="659352"/>
                  </a:lnTo>
                  <a:lnTo>
                    <a:pt x="29543" y="703882"/>
                  </a:lnTo>
                  <a:lnTo>
                    <a:pt x="19065" y="749283"/>
                  </a:lnTo>
                  <a:lnTo>
                    <a:pt x="10812" y="795494"/>
                  </a:lnTo>
                  <a:lnTo>
                    <a:pt x="4844" y="842457"/>
                  </a:lnTo>
                  <a:lnTo>
                    <a:pt x="1221" y="890113"/>
                  </a:lnTo>
                  <a:lnTo>
                    <a:pt x="0" y="938402"/>
                  </a:lnTo>
                  <a:lnTo>
                    <a:pt x="1221" y="986692"/>
                  </a:lnTo>
                  <a:lnTo>
                    <a:pt x="4844" y="1034348"/>
                  </a:lnTo>
                  <a:lnTo>
                    <a:pt x="10812" y="1081311"/>
                  </a:lnTo>
                  <a:lnTo>
                    <a:pt x="19065" y="1127522"/>
                  </a:lnTo>
                  <a:lnTo>
                    <a:pt x="29543" y="1172923"/>
                  </a:lnTo>
                  <a:lnTo>
                    <a:pt x="42189" y="1217453"/>
                  </a:lnTo>
                  <a:lnTo>
                    <a:pt x="56942" y="1261055"/>
                  </a:lnTo>
                  <a:lnTo>
                    <a:pt x="73744" y="1303670"/>
                  </a:lnTo>
                  <a:lnTo>
                    <a:pt x="92537" y="1345237"/>
                  </a:lnTo>
                  <a:lnTo>
                    <a:pt x="113260" y="1385699"/>
                  </a:lnTo>
                  <a:lnTo>
                    <a:pt x="135856" y="1424997"/>
                  </a:lnTo>
                  <a:lnTo>
                    <a:pt x="160265" y="1463071"/>
                  </a:lnTo>
                  <a:lnTo>
                    <a:pt x="186428" y="1499862"/>
                  </a:lnTo>
                  <a:lnTo>
                    <a:pt x="214286" y="1535312"/>
                  </a:lnTo>
                  <a:lnTo>
                    <a:pt x="243781" y="1569362"/>
                  </a:lnTo>
                  <a:lnTo>
                    <a:pt x="274853" y="1601952"/>
                  </a:lnTo>
                  <a:lnTo>
                    <a:pt x="307443" y="1633024"/>
                  </a:lnTo>
                  <a:lnTo>
                    <a:pt x="341493" y="1662519"/>
                  </a:lnTo>
                  <a:lnTo>
                    <a:pt x="376943" y="1690377"/>
                  </a:lnTo>
                  <a:lnTo>
                    <a:pt x="413734" y="1716540"/>
                  </a:lnTo>
                  <a:lnTo>
                    <a:pt x="451808" y="1740949"/>
                  </a:lnTo>
                  <a:lnTo>
                    <a:pt x="491106" y="1763545"/>
                  </a:lnTo>
                  <a:lnTo>
                    <a:pt x="531568" y="1784268"/>
                  </a:lnTo>
                  <a:lnTo>
                    <a:pt x="573135" y="1803061"/>
                  </a:lnTo>
                  <a:lnTo>
                    <a:pt x="615750" y="1819863"/>
                  </a:lnTo>
                  <a:lnTo>
                    <a:pt x="659352" y="1834616"/>
                  </a:lnTo>
                  <a:lnTo>
                    <a:pt x="703882" y="1847262"/>
                  </a:lnTo>
                  <a:lnTo>
                    <a:pt x="749283" y="1857740"/>
                  </a:lnTo>
                  <a:lnTo>
                    <a:pt x="795494" y="1865993"/>
                  </a:lnTo>
                  <a:lnTo>
                    <a:pt x="842457" y="1871961"/>
                  </a:lnTo>
                  <a:lnTo>
                    <a:pt x="890113" y="1875584"/>
                  </a:lnTo>
                  <a:lnTo>
                    <a:pt x="938403" y="1876805"/>
                  </a:lnTo>
                  <a:lnTo>
                    <a:pt x="986692" y="1875584"/>
                  </a:lnTo>
                  <a:lnTo>
                    <a:pt x="1034348" y="1871961"/>
                  </a:lnTo>
                  <a:lnTo>
                    <a:pt x="1081311" y="1865993"/>
                  </a:lnTo>
                  <a:lnTo>
                    <a:pt x="1127522" y="1857740"/>
                  </a:lnTo>
                  <a:lnTo>
                    <a:pt x="1172923" y="1847262"/>
                  </a:lnTo>
                  <a:lnTo>
                    <a:pt x="1217453" y="1834616"/>
                  </a:lnTo>
                  <a:lnTo>
                    <a:pt x="1261055" y="1819863"/>
                  </a:lnTo>
                  <a:lnTo>
                    <a:pt x="1303670" y="1803061"/>
                  </a:lnTo>
                  <a:lnTo>
                    <a:pt x="1345237" y="1784268"/>
                  </a:lnTo>
                  <a:lnTo>
                    <a:pt x="1385699" y="1763545"/>
                  </a:lnTo>
                  <a:lnTo>
                    <a:pt x="1424997" y="1740949"/>
                  </a:lnTo>
                  <a:lnTo>
                    <a:pt x="1463071" y="1716540"/>
                  </a:lnTo>
                  <a:lnTo>
                    <a:pt x="1499862" y="1690377"/>
                  </a:lnTo>
                  <a:lnTo>
                    <a:pt x="1535312" y="1662519"/>
                  </a:lnTo>
                  <a:lnTo>
                    <a:pt x="1569362" y="1633024"/>
                  </a:lnTo>
                  <a:lnTo>
                    <a:pt x="1601952" y="1601952"/>
                  </a:lnTo>
                  <a:lnTo>
                    <a:pt x="1633024" y="1569362"/>
                  </a:lnTo>
                  <a:lnTo>
                    <a:pt x="1662519" y="1535312"/>
                  </a:lnTo>
                  <a:lnTo>
                    <a:pt x="1690377" y="1499862"/>
                  </a:lnTo>
                  <a:lnTo>
                    <a:pt x="1716540" y="1463071"/>
                  </a:lnTo>
                  <a:lnTo>
                    <a:pt x="1740949" y="1424997"/>
                  </a:lnTo>
                  <a:lnTo>
                    <a:pt x="1763545" y="1385699"/>
                  </a:lnTo>
                  <a:lnTo>
                    <a:pt x="1784268" y="1345237"/>
                  </a:lnTo>
                  <a:lnTo>
                    <a:pt x="1803061" y="1303670"/>
                  </a:lnTo>
                  <a:lnTo>
                    <a:pt x="1819863" y="1261055"/>
                  </a:lnTo>
                  <a:lnTo>
                    <a:pt x="1834616" y="1217453"/>
                  </a:lnTo>
                  <a:lnTo>
                    <a:pt x="1847262" y="1172923"/>
                  </a:lnTo>
                  <a:lnTo>
                    <a:pt x="1857740" y="1127522"/>
                  </a:lnTo>
                  <a:lnTo>
                    <a:pt x="1865993" y="1081311"/>
                  </a:lnTo>
                  <a:lnTo>
                    <a:pt x="1871961" y="1034348"/>
                  </a:lnTo>
                  <a:lnTo>
                    <a:pt x="1875584" y="986692"/>
                  </a:lnTo>
                  <a:lnTo>
                    <a:pt x="1876806" y="938402"/>
                  </a:lnTo>
                  <a:lnTo>
                    <a:pt x="1875504" y="888982"/>
                  </a:lnTo>
                  <a:lnTo>
                    <a:pt x="1871619" y="839870"/>
                  </a:lnTo>
                  <a:lnTo>
                    <a:pt x="1865183" y="791161"/>
                  </a:lnTo>
                  <a:lnTo>
                    <a:pt x="1856226" y="742954"/>
                  </a:lnTo>
                  <a:lnTo>
                    <a:pt x="1844780" y="695342"/>
                  </a:lnTo>
                  <a:lnTo>
                    <a:pt x="1830876" y="648423"/>
                  </a:lnTo>
                  <a:lnTo>
                    <a:pt x="1814545" y="602293"/>
                  </a:lnTo>
                  <a:lnTo>
                    <a:pt x="1795819" y="557047"/>
                  </a:lnTo>
                  <a:lnTo>
                    <a:pt x="1774728" y="512781"/>
                  </a:lnTo>
                  <a:lnTo>
                    <a:pt x="1751305" y="469593"/>
                  </a:lnTo>
                  <a:lnTo>
                    <a:pt x="1725579" y="427576"/>
                  </a:lnTo>
                  <a:lnTo>
                    <a:pt x="1697583" y="386829"/>
                  </a:lnTo>
                  <a:lnTo>
                    <a:pt x="938403" y="938402"/>
                  </a:lnTo>
                  <a:lnTo>
                    <a:pt x="938403" y="0"/>
                  </a:lnTo>
                  <a:close/>
                </a:path>
              </a:pathLst>
            </a:custGeom>
            <a:solidFill>
              <a:srgbClr val="8A5D97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1" name="object 8">
              <a:extLst>
                <a:ext uri="{FF2B5EF4-FFF2-40B4-BE49-F238E27FC236}">
                  <a16:creationId xmlns:a16="http://schemas.microsoft.com/office/drawing/2014/main" id="{370F1479-1F93-B03A-044A-6D9672FCB411}"/>
                </a:ext>
              </a:extLst>
            </p:cNvPr>
            <p:cNvSpPr/>
            <p:nvPr/>
          </p:nvSpPr>
          <p:spPr>
            <a:xfrm>
              <a:off x="1622568" y="1900903"/>
              <a:ext cx="759460" cy="938530"/>
            </a:xfrm>
            <a:custGeom>
              <a:avLst/>
              <a:gdLst/>
              <a:ahLst/>
              <a:cxnLst/>
              <a:rect l="l" t="t" r="r" b="b"/>
              <a:pathLst>
                <a:path w="759460" h="938530">
                  <a:moveTo>
                    <a:pt x="0" y="0"/>
                  </a:moveTo>
                  <a:lnTo>
                    <a:pt x="0" y="938402"/>
                  </a:lnTo>
                  <a:lnTo>
                    <a:pt x="759180" y="386829"/>
                  </a:lnTo>
                  <a:lnTo>
                    <a:pt x="728789" y="347253"/>
                  </a:lnTo>
                  <a:lnTo>
                    <a:pt x="696531" y="309559"/>
                  </a:lnTo>
                  <a:lnTo>
                    <a:pt x="662496" y="273795"/>
                  </a:lnTo>
                  <a:lnTo>
                    <a:pt x="626774" y="240005"/>
                  </a:lnTo>
                  <a:lnTo>
                    <a:pt x="589457" y="208236"/>
                  </a:lnTo>
                  <a:lnTo>
                    <a:pt x="550632" y="178533"/>
                  </a:lnTo>
                  <a:lnTo>
                    <a:pt x="510391" y="150943"/>
                  </a:lnTo>
                  <a:lnTo>
                    <a:pt x="468823" y="125511"/>
                  </a:lnTo>
                  <a:lnTo>
                    <a:pt x="426019" y="102284"/>
                  </a:lnTo>
                  <a:lnTo>
                    <a:pt x="382069" y="81306"/>
                  </a:lnTo>
                  <a:lnTo>
                    <a:pt x="337062" y="62625"/>
                  </a:lnTo>
                  <a:lnTo>
                    <a:pt x="291089" y="46285"/>
                  </a:lnTo>
                  <a:lnTo>
                    <a:pt x="244240" y="32334"/>
                  </a:lnTo>
                  <a:lnTo>
                    <a:pt x="196604" y="20816"/>
                  </a:lnTo>
                  <a:lnTo>
                    <a:pt x="148272" y="11778"/>
                  </a:lnTo>
                  <a:lnTo>
                    <a:pt x="99334" y="5265"/>
                  </a:lnTo>
                  <a:lnTo>
                    <a:pt x="49880" y="1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5D97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pic>
        <p:nvPicPr>
          <p:cNvPr id="174" name="Imagem 173">
            <a:extLst>
              <a:ext uri="{FF2B5EF4-FFF2-40B4-BE49-F238E27FC236}">
                <a16:creationId xmlns:a16="http://schemas.microsoft.com/office/drawing/2014/main" id="{1C9BDC54-35E1-E240-3B18-BF4ECBE12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68" y="192841"/>
            <a:ext cx="410258" cy="287181"/>
          </a:xfrm>
          <a:prstGeom prst="rect">
            <a:avLst/>
          </a:prstGeom>
        </p:spPr>
      </p:pic>
      <p:pic>
        <p:nvPicPr>
          <p:cNvPr id="175" name="Imagem 174">
            <a:extLst>
              <a:ext uri="{FF2B5EF4-FFF2-40B4-BE49-F238E27FC236}">
                <a16:creationId xmlns:a16="http://schemas.microsoft.com/office/drawing/2014/main" id="{98F1581B-9C86-8166-906D-3AFC9683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73987" y="3517843"/>
            <a:ext cx="410258" cy="287182"/>
          </a:xfrm>
          <a:prstGeom prst="rect">
            <a:avLst/>
          </a:prstGeom>
        </p:spPr>
      </p:pic>
      <p:sp>
        <p:nvSpPr>
          <p:cNvPr id="176" name="object 15">
            <a:extLst>
              <a:ext uri="{FF2B5EF4-FFF2-40B4-BE49-F238E27FC236}">
                <a16:creationId xmlns:a16="http://schemas.microsoft.com/office/drawing/2014/main" id="{3F10311E-9487-AFC1-D144-BDB51374DDB5}"/>
              </a:ext>
            </a:extLst>
          </p:cNvPr>
          <p:cNvSpPr txBox="1"/>
          <p:nvPr/>
        </p:nvSpPr>
        <p:spPr>
          <a:xfrm>
            <a:off x="1125241" y="2226039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75%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77" name="object 15">
            <a:extLst>
              <a:ext uri="{FF2B5EF4-FFF2-40B4-BE49-F238E27FC236}">
                <a16:creationId xmlns:a16="http://schemas.microsoft.com/office/drawing/2014/main" id="{72729B62-73F0-3659-067B-4286FE5E0323}"/>
              </a:ext>
            </a:extLst>
          </p:cNvPr>
          <p:cNvSpPr txBox="1"/>
          <p:nvPr/>
        </p:nvSpPr>
        <p:spPr>
          <a:xfrm>
            <a:off x="1117983" y="5615128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75%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78" name="object 16">
            <a:extLst>
              <a:ext uri="{FF2B5EF4-FFF2-40B4-BE49-F238E27FC236}">
                <a16:creationId xmlns:a16="http://schemas.microsoft.com/office/drawing/2014/main" id="{82563CD7-578C-D91A-58A9-8334995383D7}"/>
              </a:ext>
            </a:extLst>
          </p:cNvPr>
          <p:cNvSpPr txBox="1"/>
          <p:nvPr/>
        </p:nvSpPr>
        <p:spPr>
          <a:xfrm>
            <a:off x="1887439" y="4977101"/>
            <a:ext cx="2965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25%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79" name="object 15">
            <a:extLst>
              <a:ext uri="{FF2B5EF4-FFF2-40B4-BE49-F238E27FC236}">
                <a16:creationId xmlns:a16="http://schemas.microsoft.com/office/drawing/2014/main" id="{984A281E-A051-9258-DC98-18FDDBB5D5C7}"/>
              </a:ext>
            </a:extLst>
          </p:cNvPr>
          <p:cNvSpPr txBox="1"/>
          <p:nvPr/>
        </p:nvSpPr>
        <p:spPr>
          <a:xfrm>
            <a:off x="9725069" y="4849327"/>
            <a:ext cx="2965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15%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80" name="object 14">
            <a:extLst>
              <a:ext uri="{FF2B5EF4-FFF2-40B4-BE49-F238E27FC236}">
                <a16:creationId xmlns:a16="http://schemas.microsoft.com/office/drawing/2014/main" id="{12E31645-44B9-C17F-39A7-0E033722F331}"/>
              </a:ext>
            </a:extLst>
          </p:cNvPr>
          <p:cNvSpPr txBox="1"/>
          <p:nvPr/>
        </p:nvSpPr>
        <p:spPr>
          <a:xfrm>
            <a:off x="9194553" y="5561514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85%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7" name="object 40">
            <a:extLst>
              <a:ext uri="{FF2B5EF4-FFF2-40B4-BE49-F238E27FC236}">
                <a16:creationId xmlns:a16="http://schemas.microsoft.com/office/drawing/2014/main" id="{5B430614-3DE6-FDC2-9ED8-497D166741B5}"/>
              </a:ext>
            </a:extLst>
          </p:cNvPr>
          <p:cNvSpPr txBox="1"/>
          <p:nvPr/>
        </p:nvSpPr>
        <p:spPr>
          <a:xfrm>
            <a:off x="429051" y="6368693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Fuente: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highlight>
                <a:srgbClr val="FFFF00"/>
              </a:highligh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10014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73" name="Imagem 72" descr="Logotipo&#10;&#10;Descrição gerada automaticamente">
            <a:extLst>
              <a:ext uri="{FF2B5EF4-FFF2-40B4-BE49-F238E27FC236}">
                <a16:creationId xmlns:a16="http://schemas.microsoft.com/office/drawing/2014/main" id="{1EA52ECD-BACC-2013-50D7-F15E391E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ED86EE4-2745-A372-5B14-95DE0E79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89" y="1187543"/>
            <a:ext cx="5990549" cy="48345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A96A8BE-7EE5-D70D-AC27-6BAEB2C69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127" y="1187543"/>
            <a:ext cx="3625920" cy="4834560"/>
          </a:xfrm>
          <a:prstGeom prst="rect">
            <a:avLst/>
          </a:prstGeom>
        </p:spPr>
      </p:pic>
      <p:sp>
        <p:nvSpPr>
          <p:cNvPr id="11" name="object 18">
            <a:extLst>
              <a:ext uri="{FF2B5EF4-FFF2-40B4-BE49-F238E27FC236}">
                <a16:creationId xmlns:a16="http://schemas.microsoft.com/office/drawing/2014/main" id="{AF490650-3FD5-D99D-90BE-85FE70C24367}"/>
              </a:ext>
            </a:extLst>
          </p:cNvPr>
          <p:cNvSpPr/>
          <p:nvPr/>
        </p:nvSpPr>
        <p:spPr>
          <a:xfrm rot="5400000">
            <a:off x="2400918" y="421373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C7B238E4-F7DE-D0AC-CFF1-DA67F83E9630}"/>
              </a:ext>
            </a:extLst>
          </p:cNvPr>
          <p:cNvSpPr txBox="1">
            <a:spLocks/>
          </p:cNvSpPr>
          <p:nvPr/>
        </p:nvSpPr>
        <p:spPr>
          <a:xfrm>
            <a:off x="606489" y="266510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SERVICIOS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A782715-8160-927F-1DDA-B6B4125B8A18}"/>
              </a:ext>
            </a:extLst>
          </p:cNvPr>
          <p:cNvSpPr txBox="1"/>
          <p:nvPr/>
        </p:nvSpPr>
        <p:spPr>
          <a:xfrm>
            <a:off x="2756273" y="222404"/>
            <a:ext cx="31781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KIT DE HIGIENE Y BEBEDEROS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F829672-7CCA-38B5-7699-2D93BD513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34402" y="264254"/>
            <a:ext cx="410258" cy="2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1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7">
            <a:extLst>
              <a:ext uri="{FF2B5EF4-FFF2-40B4-BE49-F238E27FC236}">
                <a16:creationId xmlns:a16="http://schemas.microsoft.com/office/drawing/2014/main" id="{FF95B836-2438-9416-18E2-1A60209FF313}"/>
              </a:ext>
            </a:extLst>
          </p:cNvPr>
          <p:cNvSpPr txBox="1">
            <a:spLocks/>
          </p:cNvSpPr>
          <p:nvPr/>
        </p:nvSpPr>
        <p:spPr>
          <a:xfrm>
            <a:off x="614689" y="853877"/>
            <a:ext cx="4712542" cy="87459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TAMANHO</a:t>
            </a:r>
            <a:r>
              <a:rPr lang="es-419" sz="2800" b="1" spc="-16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419" sz="2800" b="1" spc="-30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</a:t>
            </a:r>
            <a:r>
              <a:rPr lang="es-419" sz="2800" b="1" spc="-16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419" sz="2800" b="1" spc="-50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MERCADO</a:t>
            </a:r>
            <a:r>
              <a:rPr lang="es-419" sz="2800" b="1" spc="-16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419" sz="2800" b="1" spc="-140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BRASILEIRO</a:t>
            </a: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59B9A4DC-4378-5B95-7796-733A23EC6E13}"/>
              </a:ext>
            </a:extLst>
          </p:cNvPr>
          <p:cNvSpPr txBox="1"/>
          <p:nvPr/>
        </p:nvSpPr>
        <p:spPr>
          <a:xfrm>
            <a:off x="540593" y="2406604"/>
            <a:ext cx="4712542" cy="965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21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Estima-se que o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Brasil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tenha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cerca de 167,6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milhões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sendo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considerado o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terceiro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maior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país no que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diz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respeito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à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população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total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animais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estimação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segundo dados de 2022 divulgados pela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Euromonitor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7FB267E0-6418-F1E1-11B9-F379EF91CE0A}"/>
              </a:ext>
            </a:extLst>
          </p:cNvPr>
          <p:cNvSpPr txBox="1"/>
          <p:nvPr/>
        </p:nvSpPr>
        <p:spPr>
          <a:xfrm>
            <a:off x="553289" y="3892959"/>
            <a:ext cx="2855750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s-419" sz="1400" b="1" spc="-70" dirty="0">
                <a:solidFill>
                  <a:srgbClr val="8A5E9B"/>
                </a:solidFill>
                <a:latin typeface="Verdana"/>
                <a:cs typeface="Verdana"/>
              </a:rPr>
              <a:t>PETS</a:t>
            </a:r>
            <a:r>
              <a:rPr lang="es-419" sz="1400" b="1" spc="-85" dirty="0">
                <a:solidFill>
                  <a:srgbClr val="8A5E9B"/>
                </a:solidFill>
                <a:latin typeface="Verdana"/>
                <a:cs typeface="Verdana"/>
              </a:rPr>
              <a:t> </a:t>
            </a:r>
            <a:r>
              <a:rPr lang="es-419" sz="1400" b="1" spc="-50" dirty="0">
                <a:solidFill>
                  <a:srgbClr val="8A5E9B"/>
                </a:solidFill>
                <a:latin typeface="Verdana"/>
                <a:cs typeface="Verdana"/>
              </a:rPr>
              <a:t>NO</a:t>
            </a:r>
            <a:r>
              <a:rPr lang="es-419" sz="1400" b="1" spc="-85" dirty="0">
                <a:solidFill>
                  <a:srgbClr val="8A5E9B"/>
                </a:solidFill>
                <a:latin typeface="Verdana"/>
                <a:cs typeface="Verdana"/>
              </a:rPr>
              <a:t> </a:t>
            </a:r>
            <a:r>
              <a:rPr lang="es-419" sz="1400" b="1" spc="-10" dirty="0">
                <a:solidFill>
                  <a:srgbClr val="8A5E9B"/>
                </a:solidFill>
                <a:latin typeface="Verdana"/>
                <a:cs typeface="Verdana"/>
              </a:rPr>
              <a:t>BRASIL</a:t>
            </a:r>
            <a:endParaRPr lang="es-419"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lang="es-419" sz="1400" dirty="0">
              <a:latin typeface="Verdana"/>
              <a:cs typeface="Verdana"/>
            </a:endParaRPr>
          </a:p>
          <a:p>
            <a:pPr marL="135890" indent="-123189">
              <a:lnSpc>
                <a:spcPct val="100000"/>
              </a:lnSpc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spc="-20" dirty="0" err="1">
                <a:solidFill>
                  <a:srgbClr val="231F20"/>
                </a:solidFill>
                <a:latin typeface="Arial MT"/>
                <a:cs typeface="Arial MT"/>
              </a:rPr>
              <a:t>Cães</a:t>
            </a:r>
            <a:r>
              <a:rPr lang="es-419" sz="1300" spc="-20" dirty="0">
                <a:solidFill>
                  <a:srgbClr val="231F20"/>
                </a:solidFill>
                <a:latin typeface="Arial MT"/>
                <a:cs typeface="Arial MT"/>
              </a:rPr>
              <a:t>:</a:t>
            </a:r>
            <a:r>
              <a:rPr lang="es-419" sz="13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67,8</a:t>
            </a:r>
            <a:r>
              <a:rPr lang="es-419" sz="1300" spc="1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spc="-10" dirty="0" err="1">
                <a:solidFill>
                  <a:srgbClr val="231F20"/>
                </a:solidFill>
                <a:latin typeface="Arial MT"/>
                <a:cs typeface="Arial MT"/>
              </a:rPr>
              <a:t>milhões</a:t>
            </a:r>
            <a:r>
              <a:rPr lang="es-419" sz="1300" spc="-10" dirty="0">
                <a:solidFill>
                  <a:srgbClr val="231F20"/>
                </a:solidFill>
                <a:latin typeface="Arial MT"/>
                <a:cs typeface="Arial MT"/>
              </a:rPr>
              <a:t>;</a:t>
            </a:r>
            <a:endParaRPr lang="es-419" sz="1300" dirty="0">
              <a:latin typeface="Arial MT"/>
              <a:cs typeface="Arial MT"/>
            </a:endParaRPr>
          </a:p>
          <a:p>
            <a:pPr marL="133350" indent="-120650">
              <a:lnSpc>
                <a:spcPct val="100000"/>
              </a:lnSpc>
              <a:spcBef>
                <a:spcPts val="340"/>
              </a:spcBef>
              <a:buClr>
                <a:srgbClr val="00669B"/>
              </a:buClr>
              <a:buChar char="•"/>
              <a:tabLst>
                <a:tab pos="133350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Aves:</a:t>
            </a:r>
            <a:r>
              <a:rPr lang="es-419" sz="1300" spc="2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41,3</a:t>
            </a:r>
            <a:r>
              <a:rPr lang="es-419" sz="1300" spc="2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spc="-10" dirty="0" err="1">
                <a:solidFill>
                  <a:srgbClr val="231F20"/>
                </a:solidFill>
                <a:latin typeface="Arial MT"/>
                <a:cs typeface="Arial MT"/>
              </a:rPr>
              <a:t>milhões</a:t>
            </a:r>
            <a:r>
              <a:rPr lang="es-419" sz="1300" spc="-10" dirty="0">
                <a:solidFill>
                  <a:srgbClr val="231F20"/>
                </a:solidFill>
                <a:latin typeface="Arial MT"/>
                <a:cs typeface="Arial MT"/>
              </a:rPr>
              <a:t>;</a:t>
            </a:r>
            <a:endParaRPr lang="es-419" sz="1300" dirty="0">
              <a:latin typeface="Arial MT"/>
              <a:cs typeface="Arial MT"/>
            </a:endParaRPr>
          </a:p>
          <a:p>
            <a:pPr marL="135890" indent="-123189">
              <a:lnSpc>
                <a:spcPct val="100000"/>
              </a:lnSpc>
              <a:spcBef>
                <a:spcPts val="340"/>
              </a:spcBef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Gatos:</a:t>
            </a:r>
            <a:r>
              <a:rPr lang="es-419" sz="1300" spc="25" dirty="0">
                <a:solidFill>
                  <a:srgbClr val="231F20"/>
                </a:solidFill>
                <a:latin typeface="Arial MT"/>
                <a:cs typeface="Arial MT"/>
              </a:rPr>
              <a:t> 33</a:t>
            </a: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,6</a:t>
            </a:r>
            <a:r>
              <a:rPr lang="es-419" sz="1300" spc="3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spc="-10" dirty="0" err="1">
                <a:solidFill>
                  <a:srgbClr val="231F20"/>
                </a:solidFill>
                <a:latin typeface="Arial MT"/>
                <a:cs typeface="Arial MT"/>
              </a:rPr>
              <a:t>milhões</a:t>
            </a:r>
            <a:r>
              <a:rPr lang="es-419" sz="1300" spc="-10" dirty="0">
                <a:solidFill>
                  <a:srgbClr val="231F20"/>
                </a:solidFill>
                <a:latin typeface="Arial MT"/>
                <a:cs typeface="Arial MT"/>
              </a:rPr>
              <a:t>;</a:t>
            </a:r>
            <a:endParaRPr lang="es-419" sz="1300" dirty="0">
              <a:latin typeface="Arial MT"/>
              <a:cs typeface="Arial MT"/>
            </a:endParaRPr>
          </a:p>
          <a:p>
            <a:pPr marL="135890" indent="-123189">
              <a:lnSpc>
                <a:spcPct val="100000"/>
              </a:lnSpc>
              <a:spcBef>
                <a:spcPts val="340"/>
              </a:spcBef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spc="-20" dirty="0" err="1">
                <a:solidFill>
                  <a:srgbClr val="231F20"/>
                </a:solidFill>
                <a:latin typeface="Arial MT"/>
                <a:cs typeface="Arial MT"/>
              </a:rPr>
              <a:t>Peixes</a:t>
            </a:r>
            <a:r>
              <a:rPr lang="es-419" sz="1300" spc="-20" dirty="0">
                <a:solidFill>
                  <a:srgbClr val="231F20"/>
                </a:solidFill>
                <a:latin typeface="Arial MT"/>
                <a:cs typeface="Arial MT"/>
              </a:rPr>
              <a:t>:</a:t>
            </a:r>
            <a:r>
              <a:rPr lang="es-419" sz="13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22,2</a:t>
            </a:r>
            <a:r>
              <a:rPr lang="es-419" sz="1300" spc="1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spc="-10" dirty="0" err="1">
                <a:solidFill>
                  <a:srgbClr val="231F20"/>
                </a:solidFill>
                <a:latin typeface="Arial MT"/>
                <a:cs typeface="Arial MT"/>
              </a:rPr>
              <a:t>milhões</a:t>
            </a:r>
            <a:r>
              <a:rPr lang="es-419" sz="1300" spc="-10" dirty="0">
                <a:solidFill>
                  <a:srgbClr val="231F20"/>
                </a:solidFill>
                <a:latin typeface="Arial MT"/>
                <a:cs typeface="Arial MT"/>
              </a:rPr>
              <a:t>;</a:t>
            </a:r>
            <a:endParaRPr lang="es-419" sz="1300" dirty="0">
              <a:latin typeface="Arial MT"/>
              <a:cs typeface="Arial MT"/>
            </a:endParaRPr>
          </a:p>
          <a:p>
            <a:pPr marL="135890" indent="-123189">
              <a:lnSpc>
                <a:spcPct val="100000"/>
              </a:lnSpc>
              <a:spcBef>
                <a:spcPts val="340"/>
              </a:spcBef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dirty="0" err="1">
                <a:solidFill>
                  <a:srgbClr val="231F20"/>
                </a:solidFill>
                <a:latin typeface="Arial MT"/>
                <a:cs typeface="Arial MT"/>
              </a:rPr>
              <a:t>Répteis</a:t>
            </a:r>
            <a:r>
              <a:rPr lang="es-419" sz="1300" spc="6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es-419" sz="1300" spc="6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  <a:cs typeface="Arial MT"/>
              </a:rPr>
              <a:t>pequenos</a:t>
            </a:r>
            <a:r>
              <a:rPr lang="es-419" sz="1300" spc="6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mamíferos:</a:t>
            </a:r>
            <a:r>
              <a:rPr lang="es-419" sz="1300" spc="6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2,7</a:t>
            </a:r>
            <a:r>
              <a:rPr lang="es-419" sz="1300" spc="6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419" sz="1300" spc="-10" dirty="0" err="1">
                <a:solidFill>
                  <a:srgbClr val="231F20"/>
                </a:solidFill>
                <a:latin typeface="Arial MT"/>
                <a:cs typeface="Arial MT"/>
              </a:rPr>
              <a:t>milhões</a:t>
            </a:r>
            <a:r>
              <a:rPr lang="es-419" sz="1300" spc="-10" dirty="0">
                <a:solidFill>
                  <a:srgbClr val="231F20"/>
                </a:solidFill>
                <a:latin typeface="Arial MT"/>
                <a:cs typeface="Arial MT"/>
              </a:rPr>
              <a:t>.</a:t>
            </a:r>
            <a:endParaRPr lang="es-419" sz="1300" dirty="0">
              <a:latin typeface="Arial MT"/>
              <a:cs typeface="Arial MT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8F42BAA3-678E-413E-2CBA-64AAD9D75568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3401642A-B647-E641-8369-3BC9129351EF}"/>
              </a:ext>
            </a:extLst>
          </p:cNvPr>
          <p:cNvSpPr txBox="1"/>
          <p:nvPr/>
        </p:nvSpPr>
        <p:spPr>
          <a:xfrm>
            <a:off x="6871362" y="2363154"/>
            <a:ext cx="4712542" cy="965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21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Se estima que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Brasil tiene alrededor de 167,6 millones de mascotas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por lo que es considerado el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tercer país más grande en términos de población total de mascotas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según datos de 2022 de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Euromonitor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7473BE6E-792A-C470-27E8-A2758158C19E}"/>
              </a:ext>
            </a:extLst>
          </p:cNvPr>
          <p:cNvSpPr txBox="1"/>
          <p:nvPr/>
        </p:nvSpPr>
        <p:spPr>
          <a:xfrm>
            <a:off x="6871362" y="3892959"/>
            <a:ext cx="2855750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s-419" sz="1400" b="1" spc="-10" dirty="0">
                <a:solidFill>
                  <a:srgbClr val="8A5E9B"/>
                </a:solidFill>
                <a:latin typeface="Verdana"/>
                <a:cs typeface="Verdana"/>
              </a:rPr>
              <a:t>MASCOTAS EN BRASIL</a:t>
            </a:r>
            <a:endParaRPr lang="es-419"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lang="es-419" sz="1400" dirty="0">
              <a:latin typeface="Verdana"/>
              <a:cs typeface="Verdana"/>
            </a:endParaRPr>
          </a:p>
          <a:p>
            <a:pPr marL="135890" indent="-123189">
              <a:lnSpc>
                <a:spcPct val="100000"/>
              </a:lnSpc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spc="-10" dirty="0">
                <a:solidFill>
                  <a:srgbClr val="231F20"/>
                </a:solidFill>
                <a:latin typeface="Arial MT"/>
                <a:cs typeface="Arial MT"/>
              </a:rPr>
              <a:t>Perros: 67,8 millones;</a:t>
            </a:r>
            <a:endParaRPr lang="es-419" sz="1300" dirty="0">
              <a:latin typeface="Arial MT"/>
              <a:cs typeface="Arial MT"/>
            </a:endParaRPr>
          </a:p>
          <a:p>
            <a:pPr marL="133350" indent="-120650">
              <a:lnSpc>
                <a:spcPct val="100000"/>
              </a:lnSpc>
              <a:spcBef>
                <a:spcPts val="340"/>
              </a:spcBef>
              <a:buClr>
                <a:srgbClr val="00669B"/>
              </a:buClr>
              <a:buChar char="•"/>
              <a:tabLst>
                <a:tab pos="133350" algn="l"/>
              </a:tabLst>
            </a:pPr>
            <a:r>
              <a:rPr lang="es-419" sz="1300" spc="-10" dirty="0">
                <a:solidFill>
                  <a:srgbClr val="231F20"/>
                </a:solidFill>
                <a:latin typeface="Arial MT"/>
                <a:cs typeface="Arial MT"/>
              </a:rPr>
              <a:t>Aves: 41,3 millones;</a:t>
            </a:r>
            <a:endParaRPr lang="es-419" sz="1300" dirty="0">
              <a:latin typeface="Arial MT"/>
              <a:cs typeface="Arial MT"/>
            </a:endParaRPr>
          </a:p>
          <a:p>
            <a:pPr marL="135890" indent="-123189">
              <a:lnSpc>
                <a:spcPct val="100000"/>
              </a:lnSpc>
              <a:spcBef>
                <a:spcPts val="340"/>
              </a:spcBef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spc="-10" dirty="0">
                <a:solidFill>
                  <a:srgbClr val="231F20"/>
                </a:solidFill>
                <a:latin typeface="Arial MT"/>
                <a:cs typeface="Arial MT"/>
              </a:rPr>
              <a:t>Gatos: 33,6 millones;</a:t>
            </a:r>
            <a:endParaRPr lang="es-419" sz="1300" dirty="0">
              <a:latin typeface="Arial MT"/>
              <a:cs typeface="Arial MT"/>
            </a:endParaRPr>
          </a:p>
          <a:p>
            <a:pPr marL="135890" indent="-123189">
              <a:lnSpc>
                <a:spcPct val="100000"/>
              </a:lnSpc>
              <a:spcBef>
                <a:spcPts val="340"/>
              </a:spcBef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spc="-10" dirty="0">
                <a:solidFill>
                  <a:srgbClr val="231F20"/>
                </a:solidFill>
                <a:latin typeface="Arial MT"/>
                <a:cs typeface="Arial MT"/>
              </a:rPr>
              <a:t>Peces: 22,2 millones;</a:t>
            </a:r>
            <a:endParaRPr lang="es-419" sz="1300" dirty="0">
              <a:latin typeface="Arial MT"/>
              <a:cs typeface="Arial MT"/>
            </a:endParaRPr>
          </a:p>
          <a:p>
            <a:pPr marL="135890" indent="-123189">
              <a:lnSpc>
                <a:spcPct val="100000"/>
              </a:lnSpc>
              <a:spcBef>
                <a:spcPts val="340"/>
              </a:spcBef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  <a:cs typeface="Arial MT"/>
              </a:rPr>
              <a:t>Reptiles y pequeños mamíferos: 2,7 millones.</a:t>
            </a:r>
            <a:endParaRPr lang="es-419" sz="1300" dirty="0">
              <a:latin typeface="Arial MT"/>
              <a:cs typeface="Arial M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B3E42D2-AEA7-D825-0731-50EB30FD1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373" y="1374575"/>
            <a:ext cx="410258" cy="287181"/>
          </a:xfrm>
          <a:prstGeom prst="rect">
            <a:avLst/>
          </a:prstGeom>
        </p:spPr>
      </p:pic>
      <p:sp>
        <p:nvSpPr>
          <p:cNvPr id="21" name="object 18">
            <a:extLst>
              <a:ext uri="{FF2B5EF4-FFF2-40B4-BE49-F238E27FC236}">
                <a16:creationId xmlns:a16="http://schemas.microsoft.com/office/drawing/2014/main" id="{C0FF6D5F-45BA-E1C6-F12A-6B102D59FBFD}"/>
              </a:ext>
            </a:extLst>
          </p:cNvPr>
          <p:cNvSpPr/>
          <p:nvPr/>
        </p:nvSpPr>
        <p:spPr>
          <a:xfrm>
            <a:off x="529576" y="1860898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5D7A9172-624F-BC95-76C5-3632950CAD0E}"/>
              </a:ext>
            </a:extLst>
          </p:cNvPr>
          <p:cNvSpPr/>
          <p:nvPr/>
        </p:nvSpPr>
        <p:spPr>
          <a:xfrm>
            <a:off x="525154" y="3570318"/>
            <a:ext cx="179070" cy="95250"/>
          </a:xfrm>
          <a:custGeom>
            <a:avLst/>
            <a:gdLst/>
            <a:ahLst/>
            <a:cxnLst/>
            <a:rect l="l" t="t" r="r" b="b"/>
            <a:pathLst>
              <a:path w="179069" h="95250">
                <a:moveTo>
                  <a:pt x="178993" y="0"/>
                </a:moveTo>
                <a:lnTo>
                  <a:pt x="0" y="0"/>
                </a:lnTo>
                <a:lnTo>
                  <a:pt x="0" y="95021"/>
                </a:lnTo>
                <a:lnTo>
                  <a:pt x="178993" y="95021"/>
                </a:lnTo>
                <a:lnTo>
                  <a:pt x="178993" y="0"/>
                </a:lnTo>
                <a:close/>
              </a:path>
            </a:pathLst>
          </a:custGeom>
          <a:solidFill>
            <a:srgbClr val="8A5E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ED4DAA53-0C58-6833-2AE9-F91248CD9ECA}"/>
              </a:ext>
            </a:extLst>
          </p:cNvPr>
          <p:cNvSpPr/>
          <p:nvPr/>
        </p:nvSpPr>
        <p:spPr>
          <a:xfrm>
            <a:off x="6854092" y="3551375"/>
            <a:ext cx="179070" cy="95250"/>
          </a:xfrm>
          <a:custGeom>
            <a:avLst/>
            <a:gdLst/>
            <a:ahLst/>
            <a:cxnLst/>
            <a:rect l="l" t="t" r="r" b="b"/>
            <a:pathLst>
              <a:path w="179069" h="95250">
                <a:moveTo>
                  <a:pt x="178993" y="0"/>
                </a:moveTo>
                <a:lnTo>
                  <a:pt x="0" y="0"/>
                </a:lnTo>
                <a:lnTo>
                  <a:pt x="0" y="95021"/>
                </a:lnTo>
                <a:lnTo>
                  <a:pt x="178993" y="95021"/>
                </a:lnTo>
                <a:lnTo>
                  <a:pt x="178993" y="0"/>
                </a:lnTo>
                <a:close/>
              </a:path>
            </a:pathLst>
          </a:custGeom>
          <a:solidFill>
            <a:srgbClr val="8A5E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25" name="Imagem 24" descr="Logotipo&#10;&#10;Descrição gerada automaticamente">
            <a:extLst>
              <a:ext uri="{FF2B5EF4-FFF2-40B4-BE49-F238E27FC236}">
                <a16:creationId xmlns:a16="http://schemas.microsoft.com/office/drawing/2014/main" id="{A6F64DB3-9470-11F8-8AC4-EE33A79F6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77AB42A-C4D8-CEB3-A1B9-5CD07CA3922A}"/>
              </a:ext>
            </a:extLst>
          </p:cNvPr>
          <p:cNvSpPr/>
          <p:nvPr/>
        </p:nvSpPr>
        <p:spPr>
          <a:xfrm>
            <a:off x="5713646" y="4128181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2EFD8A7-144B-638E-A1F8-FD1341340E59}"/>
              </a:ext>
            </a:extLst>
          </p:cNvPr>
          <p:cNvSpPr/>
          <p:nvPr/>
        </p:nvSpPr>
        <p:spPr>
          <a:xfrm>
            <a:off x="5713609" y="218280"/>
            <a:ext cx="258513" cy="4017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7AC2A4E6-6480-8D20-4C50-5355A4FF9536}"/>
              </a:ext>
            </a:extLst>
          </p:cNvPr>
          <p:cNvSpPr txBox="1">
            <a:spLocks/>
          </p:cNvSpPr>
          <p:nvPr/>
        </p:nvSpPr>
        <p:spPr>
          <a:xfrm>
            <a:off x="6519974" y="873188"/>
            <a:ext cx="4712542" cy="87459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TAMAÑO DEL MERCADO BRASILEÑO</a:t>
            </a:r>
            <a:endParaRPr lang="es-419" sz="28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B5739CD-0F2D-A4E9-3ABE-55C3C8DDE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24890" y="1407931"/>
            <a:ext cx="410258" cy="287182"/>
          </a:xfrm>
          <a:prstGeom prst="rect">
            <a:avLst/>
          </a:prstGeom>
        </p:spPr>
      </p:pic>
      <p:sp>
        <p:nvSpPr>
          <p:cNvPr id="15" name="object 18">
            <a:extLst>
              <a:ext uri="{FF2B5EF4-FFF2-40B4-BE49-F238E27FC236}">
                <a16:creationId xmlns:a16="http://schemas.microsoft.com/office/drawing/2014/main" id="{A17106AF-46A2-3B12-CDFF-01C4DDF74F08}"/>
              </a:ext>
            </a:extLst>
          </p:cNvPr>
          <p:cNvSpPr/>
          <p:nvPr/>
        </p:nvSpPr>
        <p:spPr>
          <a:xfrm>
            <a:off x="6347157" y="1860899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917533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73" name="Imagem 72" descr="Logotipo&#10;&#10;Descrição gerada automaticamente">
            <a:extLst>
              <a:ext uri="{FF2B5EF4-FFF2-40B4-BE49-F238E27FC236}">
                <a16:creationId xmlns:a16="http://schemas.microsoft.com/office/drawing/2014/main" id="{1EA52ECD-BACC-2013-50D7-F15E391E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2CC0217-A556-C0B8-6E42-396FB437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09"/>
          <a:stretch/>
        </p:blipFill>
        <p:spPr>
          <a:xfrm>
            <a:off x="6658135" y="1105192"/>
            <a:ext cx="5328591" cy="3989322"/>
          </a:xfrm>
          <a:prstGeom prst="rect">
            <a:avLst/>
          </a:prstGeom>
        </p:spPr>
      </p:pic>
      <p:pic>
        <p:nvPicPr>
          <p:cNvPr id="2050" name="Picture 2" descr="Shoppings de Brasília se renderam de vez ao conceito pet friendly - Revista  Encontro">
            <a:extLst>
              <a:ext uri="{FF2B5EF4-FFF2-40B4-BE49-F238E27FC236}">
                <a16:creationId xmlns:a16="http://schemas.microsoft.com/office/drawing/2014/main" id="{9632CE0C-A975-ABBC-3643-A72231B0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9" y="1105192"/>
            <a:ext cx="5989832" cy="398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18">
            <a:extLst>
              <a:ext uri="{FF2B5EF4-FFF2-40B4-BE49-F238E27FC236}">
                <a16:creationId xmlns:a16="http://schemas.microsoft.com/office/drawing/2014/main" id="{4F6DD62A-7E6F-5CBC-B15A-26429E12081B}"/>
              </a:ext>
            </a:extLst>
          </p:cNvPr>
          <p:cNvSpPr/>
          <p:nvPr/>
        </p:nvSpPr>
        <p:spPr>
          <a:xfrm rot="5400000">
            <a:off x="2400918" y="416472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id="{B0EEC3D8-8F2B-5133-0E0B-346CEA90E6EA}"/>
              </a:ext>
            </a:extLst>
          </p:cNvPr>
          <p:cNvSpPr txBox="1">
            <a:spLocks/>
          </p:cNvSpPr>
          <p:nvPr/>
        </p:nvSpPr>
        <p:spPr>
          <a:xfrm>
            <a:off x="606489" y="261609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SERVICIOS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5C71CE-24A4-C0C1-3E5B-D01DAF473D94}"/>
              </a:ext>
            </a:extLst>
          </p:cNvPr>
          <p:cNvSpPr txBox="1"/>
          <p:nvPr/>
        </p:nvSpPr>
        <p:spPr>
          <a:xfrm>
            <a:off x="2756273" y="217503"/>
            <a:ext cx="31781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COCHES PARA MASCOTAS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7575317-0843-6E27-14F6-ED1DDB641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70939" y="261609"/>
            <a:ext cx="410258" cy="2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98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9A19865-C43B-0299-6EBB-62F218A4C963}"/>
              </a:ext>
            </a:extLst>
          </p:cNvPr>
          <p:cNvSpPr txBox="1"/>
          <p:nvPr/>
        </p:nvSpPr>
        <p:spPr>
          <a:xfrm>
            <a:off x="3069568" y="148001"/>
            <a:ext cx="5131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PRAÇA DE ALIMENTAÇÃO PET-FRIENDLY </a:t>
            </a:r>
          </a:p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VAGAS PET</a:t>
            </a:r>
            <a:endParaRPr lang="es-419" sz="1500" dirty="0">
              <a:solidFill>
                <a:srgbClr val="00669B"/>
              </a:solidFill>
            </a:endParaRPr>
          </a:p>
        </p:txBody>
      </p:sp>
      <p:sp>
        <p:nvSpPr>
          <p:cNvPr id="26" name="object 40">
            <a:extLst>
              <a:ext uri="{FF2B5EF4-FFF2-40B4-BE49-F238E27FC236}">
                <a16:creationId xmlns:a16="http://schemas.microsoft.com/office/drawing/2014/main" id="{564BE4C7-D5F3-397A-5A68-03AF6B05E9A5}"/>
              </a:ext>
            </a:extLst>
          </p:cNvPr>
          <p:cNvSpPr txBox="1"/>
          <p:nvPr/>
        </p:nvSpPr>
        <p:spPr>
          <a:xfrm>
            <a:off x="609733" y="3127529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Fonte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r>
              <a:rPr lang="es-419" sz="10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latin typeface="Tahoma"/>
              <a:cs typeface="Tahoma"/>
            </a:endParaRPr>
          </a:p>
        </p:txBody>
      </p:sp>
      <p:sp>
        <p:nvSpPr>
          <p:cNvPr id="4" name="object 31">
            <a:extLst>
              <a:ext uri="{FF2B5EF4-FFF2-40B4-BE49-F238E27FC236}">
                <a16:creationId xmlns:a16="http://schemas.microsoft.com/office/drawing/2014/main" id="{58F0CE86-F37D-F70B-3978-3CD16A4C0A38}"/>
              </a:ext>
            </a:extLst>
          </p:cNvPr>
          <p:cNvSpPr txBox="1"/>
          <p:nvPr/>
        </p:nvSpPr>
        <p:spPr>
          <a:xfrm>
            <a:off x="1257432" y="824693"/>
            <a:ext cx="28413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Disponibilidade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 de </a:t>
            </a:r>
            <a:r>
              <a:rPr lang="es-419" sz="1200" b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praças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 de </a:t>
            </a:r>
            <a:r>
              <a:rPr lang="es-419" sz="1200" b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alimentação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 </a:t>
            </a:r>
            <a:r>
              <a:rPr lang="es-419" sz="1200" b="1" i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Pet-Friendly</a:t>
            </a:r>
            <a:r>
              <a:rPr lang="es-419" sz="1200" b="1" i="1" spc="-20" dirty="0">
                <a:solidFill>
                  <a:srgbClr val="8A5E9B"/>
                </a:solidFill>
                <a:latin typeface="Arial MT"/>
                <a:cs typeface="Lucida Sans Unicode"/>
              </a:rPr>
              <a:t> 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em shoppings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sp>
        <p:nvSpPr>
          <p:cNvPr id="5" name="object 21">
            <a:extLst>
              <a:ext uri="{FF2B5EF4-FFF2-40B4-BE49-F238E27FC236}">
                <a16:creationId xmlns:a16="http://schemas.microsoft.com/office/drawing/2014/main" id="{22423506-DF77-38A8-DC39-94E53FD7910F}"/>
              </a:ext>
            </a:extLst>
          </p:cNvPr>
          <p:cNvSpPr txBox="1"/>
          <p:nvPr/>
        </p:nvSpPr>
        <p:spPr>
          <a:xfrm>
            <a:off x="6473621" y="824693"/>
            <a:ext cx="25581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Disponibilidade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de vagas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pet</a:t>
            </a:r>
            <a:endParaRPr lang="es-419" sz="1200" b="1" dirty="0">
              <a:solidFill>
                <a:srgbClr val="8A5E9B"/>
              </a:solidFill>
              <a:latin typeface="Arial MT"/>
              <a:cs typeface="Arial MT"/>
            </a:endParaRPr>
          </a:p>
          <a:p>
            <a:pPr marL="12700" algn="ctr"/>
            <a:r>
              <a:rPr lang="es-419" sz="1200" b="1" dirty="0">
                <a:solidFill>
                  <a:srgbClr val="8A5E9B"/>
                </a:solidFill>
                <a:latin typeface="Arial MT"/>
              </a:rPr>
              <a:t>em shoppings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FD958B7-08D8-56DF-9C45-42BD30A4D43B}"/>
              </a:ext>
            </a:extLst>
          </p:cNvPr>
          <p:cNvGrpSpPr/>
          <p:nvPr/>
        </p:nvGrpSpPr>
        <p:grpSpPr>
          <a:xfrm>
            <a:off x="3598875" y="1869625"/>
            <a:ext cx="582258" cy="625812"/>
            <a:chOff x="10082126" y="2997883"/>
            <a:chExt cx="631783" cy="698125"/>
          </a:xfrm>
        </p:grpSpPr>
        <p:sp>
          <p:nvSpPr>
            <p:cNvPr id="7" name="object 25">
              <a:extLst>
                <a:ext uri="{FF2B5EF4-FFF2-40B4-BE49-F238E27FC236}">
                  <a16:creationId xmlns:a16="http://schemas.microsoft.com/office/drawing/2014/main" id="{F7298E7C-BE37-735D-AA1F-4B7EEC263C77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23" name="object 27">
              <a:extLst>
                <a:ext uri="{FF2B5EF4-FFF2-40B4-BE49-F238E27FC236}">
                  <a16:creationId xmlns:a16="http://schemas.microsoft.com/office/drawing/2014/main" id="{9719041B-CD66-ECB0-B888-44AEF3BE2475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27" name="object 29">
              <a:extLst>
                <a:ext uri="{FF2B5EF4-FFF2-40B4-BE49-F238E27FC236}">
                  <a16:creationId xmlns:a16="http://schemas.microsoft.com/office/drawing/2014/main" id="{8A953E62-252B-037C-3821-A77DC676DEE6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6981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D21AD78-B481-0949-ADCE-EFA905A9E681}"/>
              </a:ext>
            </a:extLst>
          </p:cNvPr>
          <p:cNvGrpSpPr/>
          <p:nvPr/>
        </p:nvGrpSpPr>
        <p:grpSpPr>
          <a:xfrm>
            <a:off x="9031743" y="1869625"/>
            <a:ext cx="582258" cy="625812"/>
            <a:chOff x="10082126" y="2997883"/>
            <a:chExt cx="631783" cy="698125"/>
          </a:xfrm>
        </p:grpSpPr>
        <p:sp>
          <p:nvSpPr>
            <p:cNvPr id="38" name="object 25">
              <a:extLst>
                <a:ext uri="{FF2B5EF4-FFF2-40B4-BE49-F238E27FC236}">
                  <a16:creationId xmlns:a16="http://schemas.microsoft.com/office/drawing/2014/main" id="{8AD4E38D-F6E7-B343-718C-E748A74A4153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39" name="object 27">
              <a:extLst>
                <a:ext uri="{FF2B5EF4-FFF2-40B4-BE49-F238E27FC236}">
                  <a16:creationId xmlns:a16="http://schemas.microsoft.com/office/drawing/2014/main" id="{4322C3F3-9572-D45C-18A7-3F02C2D7F037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40" name="object 29">
              <a:extLst>
                <a:ext uri="{FF2B5EF4-FFF2-40B4-BE49-F238E27FC236}">
                  <a16:creationId xmlns:a16="http://schemas.microsoft.com/office/drawing/2014/main" id="{F4380D4F-8503-17DA-2DFF-B6E269938613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6981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sp>
        <p:nvSpPr>
          <p:cNvPr id="52" name="object 16">
            <a:extLst>
              <a:ext uri="{FF2B5EF4-FFF2-40B4-BE49-F238E27FC236}">
                <a16:creationId xmlns:a16="http://schemas.microsoft.com/office/drawing/2014/main" id="{B1EDAE38-5E46-5A98-2035-5E97A255513E}"/>
              </a:ext>
            </a:extLst>
          </p:cNvPr>
          <p:cNvSpPr txBox="1"/>
          <p:nvPr/>
        </p:nvSpPr>
        <p:spPr>
          <a:xfrm>
            <a:off x="2689156" y="2685179"/>
            <a:ext cx="2965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25%</a:t>
            </a:r>
            <a:endParaRPr lang="es-419" sz="1100" dirty="0">
              <a:latin typeface="Arial MT"/>
              <a:cs typeface="Arial MT"/>
            </a:endParaRPr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A004BF60-FCBB-6160-EB3C-59F7278B142F}"/>
              </a:ext>
            </a:extLst>
          </p:cNvPr>
          <p:cNvGrpSpPr/>
          <p:nvPr/>
        </p:nvGrpSpPr>
        <p:grpSpPr>
          <a:xfrm>
            <a:off x="1591889" y="1361891"/>
            <a:ext cx="1721142" cy="1674092"/>
            <a:chOff x="684001" y="2348573"/>
            <a:chExt cx="1867535" cy="1867535"/>
          </a:xfrm>
        </p:grpSpPr>
        <p:grpSp>
          <p:nvGrpSpPr>
            <p:cNvPr id="80" name="object 13">
              <a:extLst>
                <a:ext uri="{FF2B5EF4-FFF2-40B4-BE49-F238E27FC236}">
                  <a16:creationId xmlns:a16="http://schemas.microsoft.com/office/drawing/2014/main" id="{2C388F2F-7DF1-FFA7-A384-22734A68AFD0}"/>
                </a:ext>
              </a:extLst>
            </p:cNvPr>
            <p:cNvGrpSpPr/>
            <p:nvPr/>
          </p:nvGrpSpPr>
          <p:grpSpPr>
            <a:xfrm>
              <a:off x="684001" y="2348573"/>
              <a:ext cx="1867535" cy="1867535"/>
              <a:chOff x="684001" y="2348573"/>
              <a:chExt cx="1867535" cy="1867535"/>
            </a:xfrm>
          </p:grpSpPr>
          <p:sp>
            <p:nvSpPr>
              <p:cNvPr id="81" name="object 14">
                <a:extLst>
                  <a:ext uri="{FF2B5EF4-FFF2-40B4-BE49-F238E27FC236}">
                    <a16:creationId xmlns:a16="http://schemas.microsoft.com/office/drawing/2014/main" id="{D6EB9CF2-1829-3EA3-CDB0-077018EDDED1}"/>
                  </a:ext>
                </a:extLst>
              </p:cNvPr>
              <p:cNvSpPr/>
              <p:nvPr/>
            </p:nvSpPr>
            <p:spPr>
              <a:xfrm>
                <a:off x="684001" y="2348573"/>
                <a:ext cx="1867535" cy="1867535"/>
              </a:xfrm>
              <a:custGeom>
                <a:avLst/>
                <a:gdLst/>
                <a:ahLst/>
                <a:cxnLst/>
                <a:rect l="l" t="t" r="r" b="b"/>
                <a:pathLst>
                  <a:path w="1867535" h="1867535">
                    <a:moveTo>
                      <a:pt x="933602" y="0"/>
                    </a:moveTo>
                    <a:lnTo>
                      <a:pt x="885558" y="1214"/>
                    </a:lnTo>
                    <a:lnTo>
                      <a:pt x="838146" y="4820"/>
                    </a:lnTo>
                    <a:lnTo>
                      <a:pt x="791422" y="10757"/>
                    </a:lnTo>
                    <a:lnTo>
                      <a:pt x="745447" y="18967"/>
                    </a:lnTo>
                    <a:lnTo>
                      <a:pt x="700278" y="29391"/>
                    </a:lnTo>
                    <a:lnTo>
                      <a:pt x="655975" y="41972"/>
                    </a:lnTo>
                    <a:lnTo>
                      <a:pt x="612596" y="56650"/>
                    </a:lnTo>
                    <a:lnTo>
                      <a:pt x="570199" y="73366"/>
                    </a:lnTo>
                    <a:lnTo>
                      <a:pt x="528844" y="92062"/>
                    </a:lnTo>
                    <a:lnTo>
                      <a:pt x="488589" y="112679"/>
                    </a:lnTo>
                    <a:lnTo>
                      <a:pt x="449493" y="135159"/>
                    </a:lnTo>
                    <a:lnTo>
                      <a:pt x="411613" y="159443"/>
                    </a:lnTo>
                    <a:lnTo>
                      <a:pt x="375010" y="185472"/>
                    </a:lnTo>
                    <a:lnTo>
                      <a:pt x="339742" y="213187"/>
                    </a:lnTo>
                    <a:lnTo>
                      <a:pt x="305866" y="242531"/>
                    </a:lnTo>
                    <a:lnTo>
                      <a:pt x="273443" y="273443"/>
                    </a:lnTo>
                    <a:lnTo>
                      <a:pt x="242531" y="305866"/>
                    </a:lnTo>
                    <a:lnTo>
                      <a:pt x="213187" y="339742"/>
                    </a:lnTo>
                    <a:lnTo>
                      <a:pt x="185472" y="375010"/>
                    </a:lnTo>
                    <a:lnTo>
                      <a:pt x="159443" y="411613"/>
                    </a:lnTo>
                    <a:lnTo>
                      <a:pt x="135159" y="449493"/>
                    </a:lnTo>
                    <a:lnTo>
                      <a:pt x="112679" y="488589"/>
                    </a:lnTo>
                    <a:lnTo>
                      <a:pt x="92062" y="528844"/>
                    </a:lnTo>
                    <a:lnTo>
                      <a:pt x="73366" y="570199"/>
                    </a:lnTo>
                    <a:lnTo>
                      <a:pt x="56650" y="612596"/>
                    </a:lnTo>
                    <a:lnTo>
                      <a:pt x="41972" y="655975"/>
                    </a:lnTo>
                    <a:lnTo>
                      <a:pt x="29391" y="700278"/>
                    </a:lnTo>
                    <a:lnTo>
                      <a:pt x="18967" y="745447"/>
                    </a:lnTo>
                    <a:lnTo>
                      <a:pt x="10757" y="791422"/>
                    </a:lnTo>
                    <a:lnTo>
                      <a:pt x="4820" y="838146"/>
                    </a:lnTo>
                    <a:lnTo>
                      <a:pt x="1214" y="885558"/>
                    </a:lnTo>
                    <a:lnTo>
                      <a:pt x="0" y="933602"/>
                    </a:lnTo>
                    <a:lnTo>
                      <a:pt x="1214" y="981645"/>
                    </a:lnTo>
                    <a:lnTo>
                      <a:pt x="4820" y="1029058"/>
                    </a:lnTo>
                    <a:lnTo>
                      <a:pt x="10757" y="1075782"/>
                    </a:lnTo>
                    <a:lnTo>
                      <a:pt x="18967" y="1121757"/>
                    </a:lnTo>
                    <a:lnTo>
                      <a:pt x="29391" y="1166926"/>
                    </a:lnTo>
                    <a:lnTo>
                      <a:pt x="41972" y="1211229"/>
                    </a:lnTo>
                    <a:lnTo>
                      <a:pt x="56650" y="1254608"/>
                    </a:lnTo>
                    <a:lnTo>
                      <a:pt x="73366" y="1297004"/>
                    </a:lnTo>
                    <a:lnTo>
                      <a:pt x="92062" y="1338360"/>
                    </a:lnTo>
                    <a:lnTo>
                      <a:pt x="112679" y="1378615"/>
                    </a:lnTo>
                    <a:lnTo>
                      <a:pt x="135159" y="1417711"/>
                    </a:lnTo>
                    <a:lnTo>
                      <a:pt x="159443" y="1455590"/>
                    </a:lnTo>
                    <a:lnTo>
                      <a:pt x="185472" y="1492194"/>
                    </a:lnTo>
                    <a:lnTo>
                      <a:pt x="213187" y="1527462"/>
                    </a:lnTo>
                    <a:lnTo>
                      <a:pt x="242531" y="1561337"/>
                    </a:lnTo>
                    <a:lnTo>
                      <a:pt x="273443" y="1593761"/>
                    </a:lnTo>
                    <a:lnTo>
                      <a:pt x="305866" y="1624673"/>
                    </a:lnTo>
                    <a:lnTo>
                      <a:pt x="339742" y="1654017"/>
                    </a:lnTo>
                    <a:lnTo>
                      <a:pt x="375010" y="1681732"/>
                    </a:lnTo>
                    <a:lnTo>
                      <a:pt x="411613" y="1707761"/>
                    </a:lnTo>
                    <a:lnTo>
                      <a:pt x="449493" y="1732045"/>
                    </a:lnTo>
                    <a:lnTo>
                      <a:pt x="488589" y="1754525"/>
                    </a:lnTo>
                    <a:lnTo>
                      <a:pt x="528844" y="1775142"/>
                    </a:lnTo>
                    <a:lnTo>
                      <a:pt x="570199" y="1793838"/>
                    </a:lnTo>
                    <a:lnTo>
                      <a:pt x="612596" y="1810554"/>
                    </a:lnTo>
                    <a:lnTo>
                      <a:pt x="655975" y="1825232"/>
                    </a:lnTo>
                    <a:lnTo>
                      <a:pt x="700278" y="1837812"/>
                    </a:lnTo>
                    <a:lnTo>
                      <a:pt x="745447" y="1848237"/>
                    </a:lnTo>
                    <a:lnTo>
                      <a:pt x="791422" y="1856447"/>
                    </a:lnTo>
                    <a:lnTo>
                      <a:pt x="838146" y="1862384"/>
                    </a:lnTo>
                    <a:lnTo>
                      <a:pt x="885558" y="1865990"/>
                    </a:lnTo>
                    <a:lnTo>
                      <a:pt x="933602" y="1867204"/>
                    </a:lnTo>
                    <a:lnTo>
                      <a:pt x="981645" y="1865990"/>
                    </a:lnTo>
                    <a:lnTo>
                      <a:pt x="1029058" y="1862384"/>
                    </a:lnTo>
                    <a:lnTo>
                      <a:pt x="1075782" y="1856447"/>
                    </a:lnTo>
                    <a:lnTo>
                      <a:pt x="1121757" y="1848237"/>
                    </a:lnTo>
                    <a:lnTo>
                      <a:pt x="1166926" y="1837812"/>
                    </a:lnTo>
                    <a:lnTo>
                      <a:pt x="1211229" y="1825232"/>
                    </a:lnTo>
                    <a:lnTo>
                      <a:pt x="1254608" y="1810554"/>
                    </a:lnTo>
                    <a:lnTo>
                      <a:pt x="1297004" y="1793838"/>
                    </a:lnTo>
                    <a:lnTo>
                      <a:pt x="1338360" y="1775142"/>
                    </a:lnTo>
                    <a:lnTo>
                      <a:pt x="1378615" y="1754525"/>
                    </a:lnTo>
                    <a:lnTo>
                      <a:pt x="1417711" y="1732045"/>
                    </a:lnTo>
                    <a:lnTo>
                      <a:pt x="1455590" y="1707761"/>
                    </a:lnTo>
                    <a:lnTo>
                      <a:pt x="1492194" y="1681732"/>
                    </a:lnTo>
                    <a:lnTo>
                      <a:pt x="1527462" y="1654017"/>
                    </a:lnTo>
                    <a:lnTo>
                      <a:pt x="1561337" y="1624673"/>
                    </a:lnTo>
                    <a:lnTo>
                      <a:pt x="1593761" y="1593761"/>
                    </a:lnTo>
                    <a:lnTo>
                      <a:pt x="1624673" y="1561337"/>
                    </a:lnTo>
                    <a:lnTo>
                      <a:pt x="1654017" y="1527462"/>
                    </a:lnTo>
                    <a:lnTo>
                      <a:pt x="1681732" y="1492194"/>
                    </a:lnTo>
                    <a:lnTo>
                      <a:pt x="1707761" y="1455590"/>
                    </a:lnTo>
                    <a:lnTo>
                      <a:pt x="1732045" y="1417711"/>
                    </a:lnTo>
                    <a:lnTo>
                      <a:pt x="1754525" y="1378615"/>
                    </a:lnTo>
                    <a:lnTo>
                      <a:pt x="1775142" y="1338360"/>
                    </a:lnTo>
                    <a:lnTo>
                      <a:pt x="1793838" y="1297004"/>
                    </a:lnTo>
                    <a:lnTo>
                      <a:pt x="1810554" y="1254608"/>
                    </a:lnTo>
                    <a:lnTo>
                      <a:pt x="1825232" y="1211229"/>
                    </a:lnTo>
                    <a:lnTo>
                      <a:pt x="1837812" y="1166926"/>
                    </a:lnTo>
                    <a:lnTo>
                      <a:pt x="1848237" y="1121757"/>
                    </a:lnTo>
                    <a:lnTo>
                      <a:pt x="1856447" y="1075782"/>
                    </a:lnTo>
                    <a:lnTo>
                      <a:pt x="1862384" y="1029058"/>
                    </a:lnTo>
                    <a:lnTo>
                      <a:pt x="1865990" y="981645"/>
                    </a:lnTo>
                    <a:lnTo>
                      <a:pt x="1867204" y="933602"/>
                    </a:lnTo>
                    <a:lnTo>
                      <a:pt x="1865951" y="885151"/>
                    </a:lnTo>
                    <a:lnTo>
                      <a:pt x="1862221" y="837146"/>
                    </a:lnTo>
                    <a:lnTo>
                      <a:pt x="1856063" y="789668"/>
                    </a:lnTo>
                    <a:lnTo>
                      <a:pt x="1847523" y="742795"/>
                    </a:lnTo>
                    <a:lnTo>
                      <a:pt x="1836648" y="696607"/>
                    </a:lnTo>
                    <a:lnTo>
                      <a:pt x="1823485" y="651184"/>
                    </a:lnTo>
                    <a:lnTo>
                      <a:pt x="1808080" y="606604"/>
                    </a:lnTo>
                    <a:lnTo>
                      <a:pt x="1790481" y="562946"/>
                    </a:lnTo>
                    <a:lnTo>
                      <a:pt x="1770735" y="520291"/>
                    </a:lnTo>
                    <a:lnTo>
                      <a:pt x="1748889" y="478718"/>
                    </a:lnTo>
                    <a:lnTo>
                      <a:pt x="1724989" y="438305"/>
                    </a:lnTo>
                    <a:lnTo>
                      <a:pt x="1699083" y="399133"/>
                    </a:lnTo>
                    <a:lnTo>
                      <a:pt x="1671217" y="361280"/>
                    </a:lnTo>
                    <a:lnTo>
                      <a:pt x="1641438" y="324826"/>
                    </a:lnTo>
                    <a:lnTo>
                      <a:pt x="1609793" y="289850"/>
                    </a:lnTo>
                    <a:lnTo>
                      <a:pt x="1576330" y="256432"/>
                    </a:lnTo>
                    <a:lnTo>
                      <a:pt x="1541095" y="224651"/>
                    </a:lnTo>
                    <a:lnTo>
                      <a:pt x="1504134" y="194585"/>
                    </a:lnTo>
                    <a:lnTo>
                      <a:pt x="1465496" y="166316"/>
                    </a:lnTo>
                    <a:lnTo>
                      <a:pt x="1425226" y="139921"/>
                    </a:lnTo>
                    <a:lnTo>
                      <a:pt x="1383372" y="115481"/>
                    </a:lnTo>
                    <a:lnTo>
                      <a:pt x="933602" y="933602"/>
                    </a:lnTo>
                    <a:lnTo>
                      <a:pt x="933602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82" name="object 15">
                <a:extLst>
                  <a:ext uri="{FF2B5EF4-FFF2-40B4-BE49-F238E27FC236}">
                    <a16:creationId xmlns:a16="http://schemas.microsoft.com/office/drawing/2014/main" id="{E7839DC0-F904-D200-F1EC-E8E45C02366B}"/>
                  </a:ext>
                </a:extLst>
              </p:cNvPr>
              <p:cNvSpPr/>
              <p:nvPr/>
            </p:nvSpPr>
            <p:spPr>
              <a:xfrm>
                <a:off x="1617604" y="2348573"/>
                <a:ext cx="450215" cy="934085"/>
              </a:xfrm>
              <a:custGeom>
                <a:avLst/>
                <a:gdLst/>
                <a:ahLst/>
                <a:cxnLst/>
                <a:rect l="l" t="t" r="r" b="b"/>
                <a:pathLst>
                  <a:path w="450214" h="934085">
                    <a:moveTo>
                      <a:pt x="0" y="0"/>
                    </a:moveTo>
                    <a:lnTo>
                      <a:pt x="0" y="933602"/>
                    </a:lnTo>
                    <a:lnTo>
                      <a:pt x="449770" y="115481"/>
                    </a:lnTo>
                    <a:lnTo>
                      <a:pt x="403228" y="91568"/>
                    </a:lnTo>
                    <a:lnTo>
                      <a:pt x="355552" y="70355"/>
                    </a:lnTo>
                    <a:lnTo>
                      <a:pt x="306860" y="51872"/>
                    </a:lnTo>
                    <a:lnTo>
                      <a:pt x="257270" y="36149"/>
                    </a:lnTo>
                    <a:lnTo>
                      <a:pt x="206902" y="23216"/>
                    </a:lnTo>
                    <a:lnTo>
                      <a:pt x="155872" y="13104"/>
                    </a:lnTo>
                    <a:lnTo>
                      <a:pt x="104300" y="5844"/>
                    </a:lnTo>
                    <a:lnTo>
                      <a:pt x="52303" y="1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83" name="object 18">
              <a:extLst>
                <a:ext uri="{FF2B5EF4-FFF2-40B4-BE49-F238E27FC236}">
                  <a16:creationId xmlns:a16="http://schemas.microsoft.com/office/drawing/2014/main" id="{023E6CBA-6C58-4E7C-52E8-D7D6107760D8}"/>
                </a:ext>
              </a:extLst>
            </p:cNvPr>
            <p:cNvSpPr txBox="1"/>
            <p:nvPr/>
          </p:nvSpPr>
          <p:spPr>
            <a:xfrm>
              <a:off x="1355299" y="3641302"/>
              <a:ext cx="519298" cy="2031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92%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84" name="object 19">
              <a:extLst>
                <a:ext uri="{FF2B5EF4-FFF2-40B4-BE49-F238E27FC236}">
                  <a16:creationId xmlns:a16="http://schemas.microsoft.com/office/drawing/2014/main" id="{E8FF7E72-71B3-3F39-A0B9-CB155ADC51F0}"/>
                </a:ext>
              </a:extLst>
            </p:cNvPr>
            <p:cNvSpPr txBox="1"/>
            <p:nvPr/>
          </p:nvSpPr>
          <p:spPr>
            <a:xfrm>
              <a:off x="1670400" y="2579304"/>
              <a:ext cx="397418" cy="2031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8%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89" name="object 9">
            <a:extLst>
              <a:ext uri="{FF2B5EF4-FFF2-40B4-BE49-F238E27FC236}">
                <a16:creationId xmlns:a16="http://schemas.microsoft.com/office/drawing/2014/main" id="{8E9210B1-A6FD-843C-8AFF-4DCB491CFA05}"/>
              </a:ext>
            </a:extLst>
          </p:cNvPr>
          <p:cNvGrpSpPr/>
          <p:nvPr/>
        </p:nvGrpSpPr>
        <p:grpSpPr>
          <a:xfrm>
            <a:off x="6802508" y="1219205"/>
            <a:ext cx="1716460" cy="1859660"/>
            <a:chOff x="700468" y="1956709"/>
            <a:chExt cx="1862455" cy="2074545"/>
          </a:xfrm>
        </p:grpSpPr>
        <p:sp>
          <p:nvSpPr>
            <p:cNvPr id="90" name="object 10">
              <a:extLst>
                <a:ext uri="{FF2B5EF4-FFF2-40B4-BE49-F238E27FC236}">
                  <a16:creationId xmlns:a16="http://schemas.microsoft.com/office/drawing/2014/main" id="{526CE345-4904-466F-B8BB-897046D7E925}"/>
                </a:ext>
              </a:extLst>
            </p:cNvPr>
            <p:cNvSpPr/>
            <p:nvPr/>
          </p:nvSpPr>
          <p:spPr>
            <a:xfrm>
              <a:off x="1647899" y="1956709"/>
              <a:ext cx="0" cy="222885"/>
            </a:xfrm>
            <a:custGeom>
              <a:avLst/>
              <a:gdLst/>
              <a:ahLst/>
              <a:cxnLst/>
              <a:rect l="l" t="t" r="r" b="b"/>
              <a:pathLst>
                <a:path h="222885">
                  <a:moveTo>
                    <a:pt x="0" y="0"/>
                  </a:moveTo>
                  <a:lnTo>
                    <a:pt x="0" y="222300"/>
                  </a:lnTo>
                </a:path>
              </a:pathLst>
            </a:custGeom>
            <a:ln w="3594">
              <a:solidFill>
                <a:srgbClr val="8A5E9B"/>
              </a:solidFill>
            </a:ln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91" name="object 11">
              <a:extLst>
                <a:ext uri="{FF2B5EF4-FFF2-40B4-BE49-F238E27FC236}">
                  <a16:creationId xmlns:a16="http://schemas.microsoft.com/office/drawing/2014/main" id="{0E59A510-B050-B765-B779-06EAC2158E16}"/>
                </a:ext>
              </a:extLst>
            </p:cNvPr>
            <p:cNvSpPr/>
            <p:nvPr/>
          </p:nvSpPr>
          <p:spPr>
            <a:xfrm>
              <a:off x="700468" y="2168667"/>
              <a:ext cx="1862455" cy="1862455"/>
            </a:xfrm>
            <a:custGeom>
              <a:avLst/>
              <a:gdLst/>
              <a:ahLst/>
              <a:cxnLst/>
              <a:rect l="l" t="t" r="r" b="b"/>
              <a:pathLst>
                <a:path w="1862455" h="1862454">
                  <a:moveTo>
                    <a:pt x="931122" y="0"/>
                  </a:moveTo>
                  <a:lnTo>
                    <a:pt x="882258" y="1263"/>
                  </a:lnTo>
                  <a:lnTo>
                    <a:pt x="834024" y="5013"/>
                  </a:lnTo>
                  <a:lnTo>
                    <a:pt x="786484" y="11189"/>
                  </a:lnTo>
                  <a:lnTo>
                    <a:pt x="739702" y="19730"/>
                  </a:lnTo>
                  <a:lnTo>
                    <a:pt x="693744" y="30575"/>
                  </a:lnTo>
                  <a:lnTo>
                    <a:pt x="648674" y="43663"/>
                  </a:lnTo>
                  <a:lnTo>
                    <a:pt x="604557" y="58934"/>
                  </a:lnTo>
                  <a:lnTo>
                    <a:pt x="561457" y="76327"/>
                  </a:lnTo>
                  <a:lnTo>
                    <a:pt x="519440" y="95780"/>
                  </a:lnTo>
                  <a:lnTo>
                    <a:pt x="478571" y="117234"/>
                  </a:lnTo>
                  <a:lnTo>
                    <a:pt x="438913" y="140627"/>
                  </a:lnTo>
                  <a:lnTo>
                    <a:pt x="400532" y="165898"/>
                  </a:lnTo>
                  <a:lnTo>
                    <a:pt x="363492" y="192987"/>
                  </a:lnTo>
                  <a:lnTo>
                    <a:pt x="327859" y="221833"/>
                  </a:lnTo>
                  <a:lnTo>
                    <a:pt x="293696" y="252375"/>
                  </a:lnTo>
                  <a:lnTo>
                    <a:pt x="261069" y="284553"/>
                  </a:lnTo>
                  <a:lnTo>
                    <a:pt x="230043" y="318305"/>
                  </a:lnTo>
                  <a:lnTo>
                    <a:pt x="200682" y="353571"/>
                  </a:lnTo>
                  <a:lnTo>
                    <a:pt x="173051" y="390289"/>
                  </a:lnTo>
                  <a:lnTo>
                    <a:pt x="147214" y="428400"/>
                  </a:lnTo>
                  <a:lnTo>
                    <a:pt x="123237" y="467842"/>
                  </a:lnTo>
                  <a:lnTo>
                    <a:pt x="101184" y="508554"/>
                  </a:lnTo>
                  <a:lnTo>
                    <a:pt x="81120" y="550476"/>
                  </a:lnTo>
                  <a:lnTo>
                    <a:pt x="63109" y="593547"/>
                  </a:lnTo>
                  <a:lnTo>
                    <a:pt x="47217" y="637706"/>
                  </a:lnTo>
                  <a:lnTo>
                    <a:pt x="33508" y="682892"/>
                  </a:lnTo>
                  <a:lnTo>
                    <a:pt x="22047" y="729044"/>
                  </a:lnTo>
                  <a:lnTo>
                    <a:pt x="12899" y="776103"/>
                  </a:lnTo>
                  <a:lnTo>
                    <a:pt x="6128" y="824006"/>
                  </a:lnTo>
                  <a:lnTo>
                    <a:pt x="1799" y="872693"/>
                  </a:lnTo>
                  <a:lnTo>
                    <a:pt x="0" y="920592"/>
                  </a:lnTo>
                  <a:lnTo>
                    <a:pt x="619" y="968014"/>
                  </a:lnTo>
                  <a:lnTo>
                    <a:pt x="3602" y="1014895"/>
                  </a:lnTo>
                  <a:lnTo>
                    <a:pt x="8895" y="1061174"/>
                  </a:lnTo>
                  <a:lnTo>
                    <a:pt x="16443" y="1106789"/>
                  </a:lnTo>
                  <a:lnTo>
                    <a:pt x="26192" y="1151677"/>
                  </a:lnTo>
                  <a:lnTo>
                    <a:pt x="38085" y="1195777"/>
                  </a:lnTo>
                  <a:lnTo>
                    <a:pt x="52070" y="1239026"/>
                  </a:lnTo>
                  <a:lnTo>
                    <a:pt x="68091" y="1281363"/>
                  </a:lnTo>
                  <a:lnTo>
                    <a:pt x="86093" y="1322725"/>
                  </a:lnTo>
                  <a:lnTo>
                    <a:pt x="106021" y="1363051"/>
                  </a:lnTo>
                  <a:lnTo>
                    <a:pt x="127821" y="1402277"/>
                  </a:lnTo>
                  <a:lnTo>
                    <a:pt x="151439" y="1440343"/>
                  </a:lnTo>
                  <a:lnTo>
                    <a:pt x="176819" y="1477186"/>
                  </a:lnTo>
                  <a:lnTo>
                    <a:pt x="203907" y="1512744"/>
                  </a:lnTo>
                  <a:lnTo>
                    <a:pt x="232647" y="1546955"/>
                  </a:lnTo>
                  <a:lnTo>
                    <a:pt x="262986" y="1579757"/>
                  </a:lnTo>
                  <a:lnTo>
                    <a:pt x="294869" y="1611087"/>
                  </a:lnTo>
                  <a:lnTo>
                    <a:pt x="328240" y="1640885"/>
                  </a:lnTo>
                  <a:lnTo>
                    <a:pt x="363046" y="1669087"/>
                  </a:lnTo>
                  <a:lnTo>
                    <a:pt x="399230" y="1695631"/>
                  </a:lnTo>
                  <a:lnTo>
                    <a:pt x="436740" y="1720457"/>
                  </a:lnTo>
                  <a:lnTo>
                    <a:pt x="475519" y="1743500"/>
                  </a:lnTo>
                  <a:lnTo>
                    <a:pt x="515514" y="1764701"/>
                  </a:lnTo>
                  <a:lnTo>
                    <a:pt x="556669" y="1783995"/>
                  </a:lnTo>
                  <a:lnTo>
                    <a:pt x="598930" y="1801322"/>
                  </a:lnTo>
                  <a:lnTo>
                    <a:pt x="642241" y="1816619"/>
                  </a:lnTo>
                  <a:lnTo>
                    <a:pt x="686550" y="1829824"/>
                  </a:lnTo>
                  <a:lnTo>
                    <a:pt x="731799" y="1840876"/>
                  </a:lnTo>
                  <a:lnTo>
                    <a:pt x="777936" y="1849711"/>
                  </a:lnTo>
                  <a:lnTo>
                    <a:pt x="824905" y="1856269"/>
                  </a:lnTo>
                  <a:lnTo>
                    <a:pt x="872651" y="1860486"/>
                  </a:lnTo>
                  <a:lnTo>
                    <a:pt x="920551" y="1862286"/>
                  </a:lnTo>
                  <a:lnTo>
                    <a:pt x="967972" y="1861667"/>
                  </a:lnTo>
                  <a:lnTo>
                    <a:pt x="1014853" y="1858683"/>
                  </a:lnTo>
                  <a:lnTo>
                    <a:pt x="1061132" y="1853390"/>
                  </a:lnTo>
                  <a:lnTo>
                    <a:pt x="1106747" y="1845842"/>
                  </a:lnTo>
                  <a:lnTo>
                    <a:pt x="1151635" y="1836094"/>
                  </a:lnTo>
                  <a:lnTo>
                    <a:pt x="1195735" y="1824200"/>
                  </a:lnTo>
                  <a:lnTo>
                    <a:pt x="1238985" y="1810215"/>
                  </a:lnTo>
                  <a:lnTo>
                    <a:pt x="1281321" y="1794195"/>
                  </a:lnTo>
                  <a:lnTo>
                    <a:pt x="1322684" y="1776193"/>
                  </a:lnTo>
                  <a:lnTo>
                    <a:pt x="1363009" y="1756264"/>
                  </a:lnTo>
                  <a:lnTo>
                    <a:pt x="1402236" y="1734464"/>
                  </a:lnTo>
                  <a:lnTo>
                    <a:pt x="1440301" y="1710846"/>
                  </a:lnTo>
                  <a:lnTo>
                    <a:pt x="1477144" y="1685466"/>
                  </a:lnTo>
                  <a:lnTo>
                    <a:pt x="1512702" y="1658379"/>
                  </a:lnTo>
                  <a:lnTo>
                    <a:pt x="1546913" y="1629638"/>
                  </a:lnTo>
                  <a:lnTo>
                    <a:pt x="1579715" y="1599299"/>
                  </a:lnTo>
                  <a:lnTo>
                    <a:pt x="1611046" y="1567417"/>
                  </a:lnTo>
                  <a:lnTo>
                    <a:pt x="1640843" y="1534045"/>
                  </a:lnTo>
                  <a:lnTo>
                    <a:pt x="1669045" y="1499240"/>
                  </a:lnTo>
                  <a:lnTo>
                    <a:pt x="1695590" y="1463055"/>
                  </a:lnTo>
                  <a:lnTo>
                    <a:pt x="1720415" y="1425546"/>
                  </a:lnTo>
                  <a:lnTo>
                    <a:pt x="1743459" y="1386766"/>
                  </a:lnTo>
                  <a:lnTo>
                    <a:pt x="1764659" y="1346772"/>
                  </a:lnTo>
                  <a:lnTo>
                    <a:pt x="1783954" y="1305617"/>
                  </a:lnTo>
                  <a:lnTo>
                    <a:pt x="1801281" y="1263356"/>
                  </a:lnTo>
                  <a:lnTo>
                    <a:pt x="1816578" y="1220044"/>
                  </a:lnTo>
                  <a:lnTo>
                    <a:pt x="1829783" y="1175736"/>
                  </a:lnTo>
                  <a:lnTo>
                    <a:pt x="1840834" y="1130486"/>
                  </a:lnTo>
                  <a:lnTo>
                    <a:pt x="1849670" y="1084349"/>
                  </a:lnTo>
                  <a:lnTo>
                    <a:pt x="1856227" y="1037381"/>
                  </a:lnTo>
                  <a:lnTo>
                    <a:pt x="1860444" y="989634"/>
                  </a:lnTo>
                  <a:lnTo>
                    <a:pt x="1862244" y="941735"/>
                  </a:lnTo>
                  <a:lnTo>
                    <a:pt x="1861625" y="894313"/>
                  </a:lnTo>
                  <a:lnTo>
                    <a:pt x="1858642" y="847432"/>
                  </a:lnTo>
                  <a:lnTo>
                    <a:pt x="1853349" y="801153"/>
                  </a:lnTo>
                  <a:lnTo>
                    <a:pt x="1845801" y="755538"/>
                  </a:lnTo>
                  <a:lnTo>
                    <a:pt x="1836052" y="710650"/>
                  </a:lnTo>
                  <a:lnTo>
                    <a:pt x="1824158" y="666550"/>
                  </a:lnTo>
                  <a:lnTo>
                    <a:pt x="1810174" y="623301"/>
                  </a:lnTo>
                  <a:lnTo>
                    <a:pt x="1794153" y="580964"/>
                  </a:lnTo>
                  <a:lnTo>
                    <a:pt x="1776151" y="539602"/>
                  </a:lnTo>
                  <a:lnTo>
                    <a:pt x="1756223" y="499276"/>
                  </a:lnTo>
                  <a:lnTo>
                    <a:pt x="1734422" y="460050"/>
                  </a:lnTo>
                  <a:lnTo>
                    <a:pt x="1710805" y="421984"/>
                  </a:lnTo>
                  <a:lnTo>
                    <a:pt x="1685425" y="385141"/>
                  </a:lnTo>
                  <a:lnTo>
                    <a:pt x="1658337" y="349583"/>
                  </a:lnTo>
                  <a:lnTo>
                    <a:pt x="1629597" y="315372"/>
                  </a:lnTo>
                  <a:lnTo>
                    <a:pt x="1599258" y="282570"/>
                  </a:lnTo>
                  <a:lnTo>
                    <a:pt x="1567375" y="251240"/>
                  </a:lnTo>
                  <a:lnTo>
                    <a:pt x="1534004" y="221442"/>
                  </a:lnTo>
                  <a:lnTo>
                    <a:pt x="1499198" y="193240"/>
                  </a:lnTo>
                  <a:lnTo>
                    <a:pt x="1463014" y="166696"/>
                  </a:lnTo>
                  <a:lnTo>
                    <a:pt x="1425504" y="141870"/>
                  </a:lnTo>
                  <a:lnTo>
                    <a:pt x="1386725" y="118827"/>
                  </a:lnTo>
                  <a:lnTo>
                    <a:pt x="1346730" y="97626"/>
                  </a:lnTo>
                  <a:lnTo>
                    <a:pt x="1305575" y="78332"/>
                  </a:lnTo>
                  <a:lnTo>
                    <a:pt x="1263314" y="61005"/>
                  </a:lnTo>
                  <a:lnTo>
                    <a:pt x="1220002" y="45708"/>
                  </a:lnTo>
                  <a:lnTo>
                    <a:pt x="1175694" y="32503"/>
                  </a:lnTo>
                  <a:lnTo>
                    <a:pt x="1130445" y="21451"/>
                  </a:lnTo>
                  <a:lnTo>
                    <a:pt x="1084308" y="12616"/>
                  </a:lnTo>
                  <a:lnTo>
                    <a:pt x="1037339" y="6058"/>
                  </a:lnTo>
                  <a:lnTo>
                    <a:pt x="989593" y="1841"/>
                  </a:lnTo>
                  <a:lnTo>
                    <a:pt x="931122" y="931163"/>
                  </a:lnTo>
                  <a:lnTo>
                    <a:pt x="931122" y="0"/>
                  </a:lnTo>
                  <a:close/>
                </a:path>
              </a:pathLst>
            </a:custGeom>
            <a:solidFill>
              <a:srgbClr val="9665A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92" name="object 12">
              <a:extLst>
                <a:ext uri="{FF2B5EF4-FFF2-40B4-BE49-F238E27FC236}">
                  <a16:creationId xmlns:a16="http://schemas.microsoft.com/office/drawing/2014/main" id="{9B473202-D1A7-0348-3D56-ECD79392DE5C}"/>
                </a:ext>
              </a:extLst>
            </p:cNvPr>
            <p:cNvSpPr/>
            <p:nvPr/>
          </p:nvSpPr>
          <p:spPr>
            <a:xfrm>
              <a:off x="1631590" y="2168667"/>
              <a:ext cx="59055" cy="931544"/>
            </a:xfrm>
            <a:custGeom>
              <a:avLst/>
              <a:gdLst/>
              <a:ahLst/>
              <a:cxnLst/>
              <a:rect l="l" t="t" r="r" b="b"/>
              <a:pathLst>
                <a:path w="59055" h="931544">
                  <a:moveTo>
                    <a:pt x="0" y="0"/>
                  </a:moveTo>
                  <a:lnTo>
                    <a:pt x="0" y="931163"/>
                  </a:lnTo>
                  <a:lnTo>
                    <a:pt x="58470" y="1841"/>
                  </a:lnTo>
                  <a:lnTo>
                    <a:pt x="29249" y="4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65AA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93" name="object 13">
            <a:extLst>
              <a:ext uri="{FF2B5EF4-FFF2-40B4-BE49-F238E27FC236}">
                <a16:creationId xmlns:a16="http://schemas.microsoft.com/office/drawing/2014/main" id="{CA262E0A-FD3C-4364-FA7A-1119928F1A47}"/>
              </a:ext>
            </a:extLst>
          </p:cNvPr>
          <p:cNvSpPr txBox="1"/>
          <p:nvPr/>
        </p:nvSpPr>
        <p:spPr>
          <a:xfrm>
            <a:off x="7665657" y="2781408"/>
            <a:ext cx="32432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99%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94" name="object 14">
            <a:extLst>
              <a:ext uri="{FF2B5EF4-FFF2-40B4-BE49-F238E27FC236}">
                <a16:creationId xmlns:a16="http://schemas.microsoft.com/office/drawing/2014/main" id="{4E30857B-2D22-0E83-7C3C-4109F7D8705F}"/>
              </a:ext>
            </a:extLst>
          </p:cNvPr>
          <p:cNvSpPr txBox="1"/>
          <p:nvPr/>
        </p:nvSpPr>
        <p:spPr>
          <a:xfrm>
            <a:off x="6955821" y="1222336"/>
            <a:ext cx="284418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9480">
              <a:lnSpc>
                <a:spcPct val="100000"/>
              </a:lnSpc>
            </a:pPr>
            <a:r>
              <a:rPr lang="es-419" sz="1100" spc="-25" dirty="0">
                <a:solidFill>
                  <a:srgbClr val="8A5E9B"/>
                </a:solidFill>
                <a:latin typeface="Arial MT"/>
                <a:cs typeface="Arial MT"/>
              </a:rPr>
              <a:t>1%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2" name="object 17">
            <a:extLst>
              <a:ext uri="{FF2B5EF4-FFF2-40B4-BE49-F238E27FC236}">
                <a16:creationId xmlns:a16="http://schemas.microsoft.com/office/drawing/2014/main" id="{1B280972-3C79-0B56-2CC2-ECED5A371D85}"/>
              </a:ext>
            </a:extLst>
          </p:cNvPr>
          <p:cNvSpPr txBox="1">
            <a:spLocks/>
          </p:cNvSpPr>
          <p:nvPr/>
        </p:nvSpPr>
        <p:spPr>
          <a:xfrm>
            <a:off x="468277" y="227172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FACILIDADES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7E621E5A-FAB5-3978-2915-96849FB3DD2D}"/>
              </a:ext>
            </a:extLst>
          </p:cNvPr>
          <p:cNvSpPr/>
          <p:nvPr/>
        </p:nvSpPr>
        <p:spPr>
          <a:xfrm rot="5400000">
            <a:off x="2688491" y="359140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16D42E-902D-DD80-B532-028D79783DD7}"/>
              </a:ext>
            </a:extLst>
          </p:cNvPr>
          <p:cNvSpPr txBox="1"/>
          <p:nvPr/>
        </p:nvSpPr>
        <p:spPr>
          <a:xfrm>
            <a:off x="2613470" y="3459709"/>
            <a:ext cx="66277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PATIO DE COMIDAS PET-FRIENDLY Y</a:t>
            </a:r>
          </a:p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PLAZAS DE APARCAMIENTO PARA PERSONAS CON MASCOTAS</a:t>
            </a:r>
          </a:p>
        </p:txBody>
      </p:sp>
      <p:sp>
        <p:nvSpPr>
          <p:cNvPr id="13" name="object 31">
            <a:extLst>
              <a:ext uri="{FF2B5EF4-FFF2-40B4-BE49-F238E27FC236}">
                <a16:creationId xmlns:a16="http://schemas.microsoft.com/office/drawing/2014/main" id="{B2FA81EA-8DAC-0C81-5DA5-6960B4D8DA65}"/>
              </a:ext>
            </a:extLst>
          </p:cNvPr>
          <p:cNvSpPr txBox="1"/>
          <p:nvPr/>
        </p:nvSpPr>
        <p:spPr>
          <a:xfrm>
            <a:off x="847054" y="4114500"/>
            <a:ext cx="336608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Disponibilidad de patios de comidas </a:t>
            </a:r>
            <a:r>
              <a:rPr lang="es-419" sz="1200" b="1" i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Pet-Friendly</a:t>
            </a:r>
            <a:r>
              <a:rPr lang="es-419" sz="1200" b="1" i="1" spc="-20" dirty="0">
                <a:solidFill>
                  <a:srgbClr val="8A5E9B"/>
                </a:solidFill>
                <a:latin typeface="Arial MT"/>
                <a:cs typeface="Lucida Sans Unicode"/>
              </a:rPr>
              <a:t> 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en los centros comerciales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sp>
        <p:nvSpPr>
          <p:cNvPr id="14" name="object 21">
            <a:extLst>
              <a:ext uri="{FF2B5EF4-FFF2-40B4-BE49-F238E27FC236}">
                <a16:creationId xmlns:a16="http://schemas.microsoft.com/office/drawing/2014/main" id="{380592E8-8CE7-43C0-AEDA-140B7DFAAA28}"/>
              </a:ext>
            </a:extLst>
          </p:cNvPr>
          <p:cNvSpPr txBox="1"/>
          <p:nvPr/>
        </p:nvSpPr>
        <p:spPr>
          <a:xfrm>
            <a:off x="5942690" y="4075152"/>
            <a:ext cx="354475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Disponibilidad de plazas de aparcamiento para personas con mascotas en centros comerciales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209B031-F120-CADA-B54F-0489FF5B3036}"/>
              </a:ext>
            </a:extLst>
          </p:cNvPr>
          <p:cNvGrpSpPr/>
          <p:nvPr/>
        </p:nvGrpSpPr>
        <p:grpSpPr>
          <a:xfrm>
            <a:off x="3600800" y="5170334"/>
            <a:ext cx="582258" cy="625812"/>
            <a:chOff x="10082126" y="2997883"/>
            <a:chExt cx="631783" cy="698125"/>
          </a:xfrm>
        </p:grpSpPr>
        <p:sp>
          <p:nvSpPr>
            <p:cNvPr id="16" name="object 25">
              <a:extLst>
                <a:ext uri="{FF2B5EF4-FFF2-40B4-BE49-F238E27FC236}">
                  <a16:creationId xmlns:a16="http://schemas.microsoft.com/office/drawing/2014/main" id="{F7C6F42C-881C-6977-AE7B-E284A388415F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7" name="object 27">
              <a:extLst>
                <a:ext uri="{FF2B5EF4-FFF2-40B4-BE49-F238E27FC236}">
                  <a16:creationId xmlns:a16="http://schemas.microsoft.com/office/drawing/2014/main" id="{F57B4549-8DF2-FDA6-C16B-8DE067EB74C9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8" name="object 29">
              <a:extLst>
                <a:ext uri="{FF2B5EF4-FFF2-40B4-BE49-F238E27FC236}">
                  <a16:creationId xmlns:a16="http://schemas.microsoft.com/office/drawing/2014/main" id="{FBDBC7FE-3E84-1F51-834D-44E120F19F6F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6981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849DAA5-A59D-19A0-7387-B4AD038B9EA5}"/>
              </a:ext>
            </a:extLst>
          </p:cNvPr>
          <p:cNvGrpSpPr/>
          <p:nvPr/>
        </p:nvGrpSpPr>
        <p:grpSpPr>
          <a:xfrm>
            <a:off x="9033668" y="5170334"/>
            <a:ext cx="582258" cy="625812"/>
            <a:chOff x="10082126" y="2997883"/>
            <a:chExt cx="631783" cy="698125"/>
          </a:xfrm>
        </p:grpSpPr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8339822C-FB73-3F9B-5500-E81C2ACC8C68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21" name="object 27">
              <a:extLst>
                <a:ext uri="{FF2B5EF4-FFF2-40B4-BE49-F238E27FC236}">
                  <a16:creationId xmlns:a16="http://schemas.microsoft.com/office/drawing/2014/main" id="{4CC59099-B211-5F3E-1460-79FD3BE6E583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D93B2C11-E7EE-2EA4-102C-6D9C8F08E52D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6981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B35110B-418B-7442-86C5-73603FB87559}"/>
              </a:ext>
            </a:extLst>
          </p:cNvPr>
          <p:cNvGrpSpPr/>
          <p:nvPr/>
        </p:nvGrpSpPr>
        <p:grpSpPr>
          <a:xfrm>
            <a:off x="1593814" y="4662600"/>
            <a:ext cx="1721142" cy="1674092"/>
            <a:chOff x="684001" y="2348573"/>
            <a:chExt cx="1867535" cy="1867535"/>
          </a:xfrm>
        </p:grpSpPr>
        <p:grpSp>
          <p:nvGrpSpPr>
            <p:cNvPr id="25" name="object 13">
              <a:extLst>
                <a:ext uri="{FF2B5EF4-FFF2-40B4-BE49-F238E27FC236}">
                  <a16:creationId xmlns:a16="http://schemas.microsoft.com/office/drawing/2014/main" id="{7488149D-A450-7573-432A-2874809DB9C5}"/>
                </a:ext>
              </a:extLst>
            </p:cNvPr>
            <p:cNvGrpSpPr/>
            <p:nvPr/>
          </p:nvGrpSpPr>
          <p:grpSpPr>
            <a:xfrm>
              <a:off x="684001" y="2348573"/>
              <a:ext cx="1867535" cy="1867535"/>
              <a:chOff x="684001" y="2348573"/>
              <a:chExt cx="1867535" cy="1867535"/>
            </a:xfrm>
          </p:grpSpPr>
          <p:sp>
            <p:nvSpPr>
              <p:cNvPr id="30" name="object 14">
                <a:extLst>
                  <a:ext uri="{FF2B5EF4-FFF2-40B4-BE49-F238E27FC236}">
                    <a16:creationId xmlns:a16="http://schemas.microsoft.com/office/drawing/2014/main" id="{CE552AF2-B7F8-FF68-574A-134120C7E000}"/>
                  </a:ext>
                </a:extLst>
              </p:cNvPr>
              <p:cNvSpPr/>
              <p:nvPr/>
            </p:nvSpPr>
            <p:spPr>
              <a:xfrm>
                <a:off x="684001" y="2348573"/>
                <a:ext cx="1867535" cy="1867535"/>
              </a:xfrm>
              <a:custGeom>
                <a:avLst/>
                <a:gdLst/>
                <a:ahLst/>
                <a:cxnLst/>
                <a:rect l="l" t="t" r="r" b="b"/>
                <a:pathLst>
                  <a:path w="1867535" h="1867535">
                    <a:moveTo>
                      <a:pt x="933602" y="0"/>
                    </a:moveTo>
                    <a:lnTo>
                      <a:pt x="885558" y="1214"/>
                    </a:lnTo>
                    <a:lnTo>
                      <a:pt x="838146" y="4820"/>
                    </a:lnTo>
                    <a:lnTo>
                      <a:pt x="791422" y="10757"/>
                    </a:lnTo>
                    <a:lnTo>
                      <a:pt x="745447" y="18967"/>
                    </a:lnTo>
                    <a:lnTo>
                      <a:pt x="700278" y="29391"/>
                    </a:lnTo>
                    <a:lnTo>
                      <a:pt x="655975" y="41972"/>
                    </a:lnTo>
                    <a:lnTo>
                      <a:pt x="612596" y="56650"/>
                    </a:lnTo>
                    <a:lnTo>
                      <a:pt x="570199" y="73366"/>
                    </a:lnTo>
                    <a:lnTo>
                      <a:pt x="528844" y="92062"/>
                    </a:lnTo>
                    <a:lnTo>
                      <a:pt x="488589" y="112679"/>
                    </a:lnTo>
                    <a:lnTo>
                      <a:pt x="449493" y="135159"/>
                    </a:lnTo>
                    <a:lnTo>
                      <a:pt x="411613" y="159443"/>
                    </a:lnTo>
                    <a:lnTo>
                      <a:pt x="375010" y="185472"/>
                    </a:lnTo>
                    <a:lnTo>
                      <a:pt x="339742" y="213187"/>
                    </a:lnTo>
                    <a:lnTo>
                      <a:pt x="305866" y="242531"/>
                    </a:lnTo>
                    <a:lnTo>
                      <a:pt x="273443" y="273443"/>
                    </a:lnTo>
                    <a:lnTo>
                      <a:pt x="242531" y="305866"/>
                    </a:lnTo>
                    <a:lnTo>
                      <a:pt x="213187" y="339742"/>
                    </a:lnTo>
                    <a:lnTo>
                      <a:pt x="185472" y="375010"/>
                    </a:lnTo>
                    <a:lnTo>
                      <a:pt x="159443" y="411613"/>
                    </a:lnTo>
                    <a:lnTo>
                      <a:pt x="135159" y="449493"/>
                    </a:lnTo>
                    <a:lnTo>
                      <a:pt x="112679" y="488589"/>
                    </a:lnTo>
                    <a:lnTo>
                      <a:pt x="92062" y="528844"/>
                    </a:lnTo>
                    <a:lnTo>
                      <a:pt x="73366" y="570199"/>
                    </a:lnTo>
                    <a:lnTo>
                      <a:pt x="56650" y="612596"/>
                    </a:lnTo>
                    <a:lnTo>
                      <a:pt x="41972" y="655975"/>
                    </a:lnTo>
                    <a:lnTo>
                      <a:pt x="29391" y="700278"/>
                    </a:lnTo>
                    <a:lnTo>
                      <a:pt x="18967" y="745447"/>
                    </a:lnTo>
                    <a:lnTo>
                      <a:pt x="10757" y="791422"/>
                    </a:lnTo>
                    <a:lnTo>
                      <a:pt x="4820" y="838146"/>
                    </a:lnTo>
                    <a:lnTo>
                      <a:pt x="1214" y="885558"/>
                    </a:lnTo>
                    <a:lnTo>
                      <a:pt x="0" y="933602"/>
                    </a:lnTo>
                    <a:lnTo>
                      <a:pt x="1214" y="981645"/>
                    </a:lnTo>
                    <a:lnTo>
                      <a:pt x="4820" y="1029058"/>
                    </a:lnTo>
                    <a:lnTo>
                      <a:pt x="10757" y="1075782"/>
                    </a:lnTo>
                    <a:lnTo>
                      <a:pt x="18967" y="1121757"/>
                    </a:lnTo>
                    <a:lnTo>
                      <a:pt x="29391" y="1166926"/>
                    </a:lnTo>
                    <a:lnTo>
                      <a:pt x="41972" y="1211229"/>
                    </a:lnTo>
                    <a:lnTo>
                      <a:pt x="56650" y="1254608"/>
                    </a:lnTo>
                    <a:lnTo>
                      <a:pt x="73366" y="1297004"/>
                    </a:lnTo>
                    <a:lnTo>
                      <a:pt x="92062" y="1338360"/>
                    </a:lnTo>
                    <a:lnTo>
                      <a:pt x="112679" y="1378615"/>
                    </a:lnTo>
                    <a:lnTo>
                      <a:pt x="135159" y="1417711"/>
                    </a:lnTo>
                    <a:lnTo>
                      <a:pt x="159443" y="1455590"/>
                    </a:lnTo>
                    <a:lnTo>
                      <a:pt x="185472" y="1492194"/>
                    </a:lnTo>
                    <a:lnTo>
                      <a:pt x="213187" y="1527462"/>
                    </a:lnTo>
                    <a:lnTo>
                      <a:pt x="242531" y="1561337"/>
                    </a:lnTo>
                    <a:lnTo>
                      <a:pt x="273443" y="1593761"/>
                    </a:lnTo>
                    <a:lnTo>
                      <a:pt x="305866" y="1624673"/>
                    </a:lnTo>
                    <a:lnTo>
                      <a:pt x="339742" y="1654017"/>
                    </a:lnTo>
                    <a:lnTo>
                      <a:pt x="375010" y="1681732"/>
                    </a:lnTo>
                    <a:lnTo>
                      <a:pt x="411613" y="1707761"/>
                    </a:lnTo>
                    <a:lnTo>
                      <a:pt x="449493" y="1732045"/>
                    </a:lnTo>
                    <a:lnTo>
                      <a:pt x="488589" y="1754525"/>
                    </a:lnTo>
                    <a:lnTo>
                      <a:pt x="528844" y="1775142"/>
                    </a:lnTo>
                    <a:lnTo>
                      <a:pt x="570199" y="1793838"/>
                    </a:lnTo>
                    <a:lnTo>
                      <a:pt x="612596" y="1810554"/>
                    </a:lnTo>
                    <a:lnTo>
                      <a:pt x="655975" y="1825232"/>
                    </a:lnTo>
                    <a:lnTo>
                      <a:pt x="700278" y="1837812"/>
                    </a:lnTo>
                    <a:lnTo>
                      <a:pt x="745447" y="1848237"/>
                    </a:lnTo>
                    <a:lnTo>
                      <a:pt x="791422" y="1856447"/>
                    </a:lnTo>
                    <a:lnTo>
                      <a:pt x="838146" y="1862384"/>
                    </a:lnTo>
                    <a:lnTo>
                      <a:pt x="885558" y="1865990"/>
                    </a:lnTo>
                    <a:lnTo>
                      <a:pt x="933602" y="1867204"/>
                    </a:lnTo>
                    <a:lnTo>
                      <a:pt x="981645" y="1865990"/>
                    </a:lnTo>
                    <a:lnTo>
                      <a:pt x="1029058" y="1862384"/>
                    </a:lnTo>
                    <a:lnTo>
                      <a:pt x="1075782" y="1856447"/>
                    </a:lnTo>
                    <a:lnTo>
                      <a:pt x="1121757" y="1848237"/>
                    </a:lnTo>
                    <a:lnTo>
                      <a:pt x="1166926" y="1837812"/>
                    </a:lnTo>
                    <a:lnTo>
                      <a:pt x="1211229" y="1825232"/>
                    </a:lnTo>
                    <a:lnTo>
                      <a:pt x="1254608" y="1810554"/>
                    </a:lnTo>
                    <a:lnTo>
                      <a:pt x="1297004" y="1793838"/>
                    </a:lnTo>
                    <a:lnTo>
                      <a:pt x="1338360" y="1775142"/>
                    </a:lnTo>
                    <a:lnTo>
                      <a:pt x="1378615" y="1754525"/>
                    </a:lnTo>
                    <a:lnTo>
                      <a:pt x="1417711" y="1732045"/>
                    </a:lnTo>
                    <a:lnTo>
                      <a:pt x="1455590" y="1707761"/>
                    </a:lnTo>
                    <a:lnTo>
                      <a:pt x="1492194" y="1681732"/>
                    </a:lnTo>
                    <a:lnTo>
                      <a:pt x="1527462" y="1654017"/>
                    </a:lnTo>
                    <a:lnTo>
                      <a:pt x="1561337" y="1624673"/>
                    </a:lnTo>
                    <a:lnTo>
                      <a:pt x="1593761" y="1593761"/>
                    </a:lnTo>
                    <a:lnTo>
                      <a:pt x="1624673" y="1561337"/>
                    </a:lnTo>
                    <a:lnTo>
                      <a:pt x="1654017" y="1527462"/>
                    </a:lnTo>
                    <a:lnTo>
                      <a:pt x="1681732" y="1492194"/>
                    </a:lnTo>
                    <a:lnTo>
                      <a:pt x="1707761" y="1455590"/>
                    </a:lnTo>
                    <a:lnTo>
                      <a:pt x="1732045" y="1417711"/>
                    </a:lnTo>
                    <a:lnTo>
                      <a:pt x="1754525" y="1378615"/>
                    </a:lnTo>
                    <a:lnTo>
                      <a:pt x="1775142" y="1338360"/>
                    </a:lnTo>
                    <a:lnTo>
                      <a:pt x="1793838" y="1297004"/>
                    </a:lnTo>
                    <a:lnTo>
                      <a:pt x="1810554" y="1254608"/>
                    </a:lnTo>
                    <a:lnTo>
                      <a:pt x="1825232" y="1211229"/>
                    </a:lnTo>
                    <a:lnTo>
                      <a:pt x="1837812" y="1166926"/>
                    </a:lnTo>
                    <a:lnTo>
                      <a:pt x="1848237" y="1121757"/>
                    </a:lnTo>
                    <a:lnTo>
                      <a:pt x="1856447" y="1075782"/>
                    </a:lnTo>
                    <a:lnTo>
                      <a:pt x="1862384" y="1029058"/>
                    </a:lnTo>
                    <a:lnTo>
                      <a:pt x="1865990" y="981645"/>
                    </a:lnTo>
                    <a:lnTo>
                      <a:pt x="1867204" y="933602"/>
                    </a:lnTo>
                    <a:lnTo>
                      <a:pt x="1865951" y="885151"/>
                    </a:lnTo>
                    <a:lnTo>
                      <a:pt x="1862221" y="837146"/>
                    </a:lnTo>
                    <a:lnTo>
                      <a:pt x="1856063" y="789668"/>
                    </a:lnTo>
                    <a:lnTo>
                      <a:pt x="1847523" y="742795"/>
                    </a:lnTo>
                    <a:lnTo>
                      <a:pt x="1836648" y="696607"/>
                    </a:lnTo>
                    <a:lnTo>
                      <a:pt x="1823485" y="651184"/>
                    </a:lnTo>
                    <a:lnTo>
                      <a:pt x="1808080" y="606604"/>
                    </a:lnTo>
                    <a:lnTo>
                      <a:pt x="1790481" y="562946"/>
                    </a:lnTo>
                    <a:lnTo>
                      <a:pt x="1770735" y="520291"/>
                    </a:lnTo>
                    <a:lnTo>
                      <a:pt x="1748889" y="478718"/>
                    </a:lnTo>
                    <a:lnTo>
                      <a:pt x="1724989" y="438305"/>
                    </a:lnTo>
                    <a:lnTo>
                      <a:pt x="1699083" y="399133"/>
                    </a:lnTo>
                    <a:lnTo>
                      <a:pt x="1671217" y="361280"/>
                    </a:lnTo>
                    <a:lnTo>
                      <a:pt x="1641438" y="324826"/>
                    </a:lnTo>
                    <a:lnTo>
                      <a:pt x="1609793" y="289850"/>
                    </a:lnTo>
                    <a:lnTo>
                      <a:pt x="1576330" y="256432"/>
                    </a:lnTo>
                    <a:lnTo>
                      <a:pt x="1541095" y="224651"/>
                    </a:lnTo>
                    <a:lnTo>
                      <a:pt x="1504134" y="194585"/>
                    </a:lnTo>
                    <a:lnTo>
                      <a:pt x="1465496" y="166316"/>
                    </a:lnTo>
                    <a:lnTo>
                      <a:pt x="1425226" y="139921"/>
                    </a:lnTo>
                    <a:lnTo>
                      <a:pt x="1383372" y="115481"/>
                    </a:lnTo>
                    <a:lnTo>
                      <a:pt x="933602" y="933602"/>
                    </a:lnTo>
                    <a:lnTo>
                      <a:pt x="933602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31" name="object 15">
                <a:extLst>
                  <a:ext uri="{FF2B5EF4-FFF2-40B4-BE49-F238E27FC236}">
                    <a16:creationId xmlns:a16="http://schemas.microsoft.com/office/drawing/2014/main" id="{3AC25146-D782-297D-0957-4B7194A0949D}"/>
                  </a:ext>
                </a:extLst>
              </p:cNvPr>
              <p:cNvSpPr/>
              <p:nvPr/>
            </p:nvSpPr>
            <p:spPr>
              <a:xfrm>
                <a:off x="1617604" y="2348573"/>
                <a:ext cx="450215" cy="934085"/>
              </a:xfrm>
              <a:custGeom>
                <a:avLst/>
                <a:gdLst/>
                <a:ahLst/>
                <a:cxnLst/>
                <a:rect l="l" t="t" r="r" b="b"/>
                <a:pathLst>
                  <a:path w="450214" h="934085">
                    <a:moveTo>
                      <a:pt x="0" y="0"/>
                    </a:moveTo>
                    <a:lnTo>
                      <a:pt x="0" y="933602"/>
                    </a:lnTo>
                    <a:lnTo>
                      <a:pt x="449770" y="115481"/>
                    </a:lnTo>
                    <a:lnTo>
                      <a:pt x="403228" y="91568"/>
                    </a:lnTo>
                    <a:lnTo>
                      <a:pt x="355552" y="70355"/>
                    </a:lnTo>
                    <a:lnTo>
                      <a:pt x="306860" y="51872"/>
                    </a:lnTo>
                    <a:lnTo>
                      <a:pt x="257270" y="36149"/>
                    </a:lnTo>
                    <a:lnTo>
                      <a:pt x="206902" y="23216"/>
                    </a:lnTo>
                    <a:lnTo>
                      <a:pt x="155872" y="13104"/>
                    </a:lnTo>
                    <a:lnTo>
                      <a:pt x="104300" y="5844"/>
                    </a:lnTo>
                    <a:lnTo>
                      <a:pt x="52303" y="1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28" name="object 18">
              <a:extLst>
                <a:ext uri="{FF2B5EF4-FFF2-40B4-BE49-F238E27FC236}">
                  <a16:creationId xmlns:a16="http://schemas.microsoft.com/office/drawing/2014/main" id="{F83D8BC0-5DFE-472B-4AAA-C6CA8E22A173}"/>
                </a:ext>
              </a:extLst>
            </p:cNvPr>
            <p:cNvSpPr txBox="1"/>
            <p:nvPr/>
          </p:nvSpPr>
          <p:spPr>
            <a:xfrm>
              <a:off x="1355299" y="3641302"/>
              <a:ext cx="519298" cy="2031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92%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97E9069F-C853-724D-96CA-D59CD2E7A884}"/>
                </a:ext>
              </a:extLst>
            </p:cNvPr>
            <p:cNvSpPr txBox="1"/>
            <p:nvPr/>
          </p:nvSpPr>
          <p:spPr>
            <a:xfrm>
              <a:off x="1670400" y="2579304"/>
              <a:ext cx="397418" cy="2031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8%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32" name="object 9">
            <a:extLst>
              <a:ext uri="{FF2B5EF4-FFF2-40B4-BE49-F238E27FC236}">
                <a16:creationId xmlns:a16="http://schemas.microsoft.com/office/drawing/2014/main" id="{E90A3A52-3DE5-D37A-BC30-D889C64C4D3F}"/>
              </a:ext>
            </a:extLst>
          </p:cNvPr>
          <p:cNvGrpSpPr/>
          <p:nvPr/>
        </p:nvGrpSpPr>
        <p:grpSpPr>
          <a:xfrm>
            <a:off x="6804433" y="4519914"/>
            <a:ext cx="1716460" cy="1859660"/>
            <a:chOff x="700468" y="1956709"/>
            <a:chExt cx="1862455" cy="2074545"/>
          </a:xfrm>
        </p:grpSpPr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50F5DCB7-A09B-8312-BFFD-7C7CBE65E897}"/>
                </a:ext>
              </a:extLst>
            </p:cNvPr>
            <p:cNvSpPr/>
            <p:nvPr/>
          </p:nvSpPr>
          <p:spPr>
            <a:xfrm>
              <a:off x="1647899" y="1956709"/>
              <a:ext cx="0" cy="222885"/>
            </a:xfrm>
            <a:custGeom>
              <a:avLst/>
              <a:gdLst/>
              <a:ahLst/>
              <a:cxnLst/>
              <a:rect l="l" t="t" r="r" b="b"/>
              <a:pathLst>
                <a:path h="222885">
                  <a:moveTo>
                    <a:pt x="0" y="0"/>
                  </a:moveTo>
                  <a:lnTo>
                    <a:pt x="0" y="222300"/>
                  </a:lnTo>
                </a:path>
              </a:pathLst>
            </a:custGeom>
            <a:ln w="3594">
              <a:solidFill>
                <a:srgbClr val="8A5E9B"/>
              </a:solidFill>
            </a:ln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34" name="object 11">
              <a:extLst>
                <a:ext uri="{FF2B5EF4-FFF2-40B4-BE49-F238E27FC236}">
                  <a16:creationId xmlns:a16="http://schemas.microsoft.com/office/drawing/2014/main" id="{8A4B6FBB-D130-5B45-6D9F-4AFB97DC1A09}"/>
                </a:ext>
              </a:extLst>
            </p:cNvPr>
            <p:cNvSpPr/>
            <p:nvPr/>
          </p:nvSpPr>
          <p:spPr>
            <a:xfrm>
              <a:off x="700468" y="2168667"/>
              <a:ext cx="1862455" cy="1862455"/>
            </a:xfrm>
            <a:custGeom>
              <a:avLst/>
              <a:gdLst/>
              <a:ahLst/>
              <a:cxnLst/>
              <a:rect l="l" t="t" r="r" b="b"/>
              <a:pathLst>
                <a:path w="1862455" h="1862454">
                  <a:moveTo>
                    <a:pt x="931122" y="0"/>
                  </a:moveTo>
                  <a:lnTo>
                    <a:pt x="882258" y="1263"/>
                  </a:lnTo>
                  <a:lnTo>
                    <a:pt x="834024" y="5013"/>
                  </a:lnTo>
                  <a:lnTo>
                    <a:pt x="786484" y="11189"/>
                  </a:lnTo>
                  <a:lnTo>
                    <a:pt x="739702" y="19730"/>
                  </a:lnTo>
                  <a:lnTo>
                    <a:pt x="693744" y="30575"/>
                  </a:lnTo>
                  <a:lnTo>
                    <a:pt x="648674" y="43663"/>
                  </a:lnTo>
                  <a:lnTo>
                    <a:pt x="604557" y="58934"/>
                  </a:lnTo>
                  <a:lnTo>
                    <a:pt x="561457" y="76327"/>
                  </a:lnTo>
                  <a:lnTo>
                    <a:pt x="519440" y="95780"/>
                  </a:lnTo>
                  <a:lnTo>
                    <a:pt x="478571" y="117234"/>
                  </a:lnTo>
                  <a:lnTo>
                    <a:pt x="438913" y="140627"/>
                  </a:lnTo>
                  <a:lnTo>
                    <a:pt x="400532" y="165898"/>
                  </a:lnTo>
                  <a:lnTo>
                    <a:pt x="363492" y="192987"/>
                  </a:lnTo>
                  <a:lnTo>
                    <a:pt x="327859" y="221833"/>
                  </a:lnTo>
                  <a:lnTo>
                    <a:pt x="293696" y="252375"/>
                  </a:lnTo>
                  <a:lnTo>
                    <a:pt x="261069" y="284553"/>
                  </a:lnTo>
                  <a:lnTo>
                    <a:pt x="230043" y="318305"/>
                  </a:lnTo>
                  <a:lnTo>
                    <a:pt x="200682" y="353571"/>
                  </a:lnTo>
                  <a:lnTo>
                    <a:pt x="173051" y="390289"/>
                  </a:lnTo>
                  <a:lnTo>
                    <a:pt x="147214" y="428400"/>
                  </a:lnTo>
                  <a:lnTo>
                    <a:pt x="123237" y="467842"/>
                  </a:lnTo>
                  <a:lnTo>
                    <a:pt x="101184" y="508554"/>
                  </a:lnTo>
                  <a:lnTo>
                    <a:pt x="81120" y="550476"/>
                  </a:lnTo>
                  <a:lnTo>
                    <a:pt x="63109" y="593547"/>
                  </a:lnTo>
                  <a:lnTo>
                    <a:pt x="47217" y="637706"/>
                  </a:lnTo>
                  <a:lnTo>
                    <a:pt x="33508" y="682892"/>
                  </a:lnTo>
                  <a:lnTo>
                    <a:pt x="22047" y="729044"/>
                  </a:lnTo>
                  <a:lnTo>
                    <a:pt x="12899" y="776103"/>
                  </a:lnTo>
                  <a:lnTo>
                    <a:pt x="6128" y="824006"/>
                  </a:lnTo>
                  <a:lnTo>
                    <a:pt x="1799" y="872693"/>
                  </a:lnTo>
                  <a:lnTo>
                    <a:pt x="0" y="920592"/>
                  </a:lnTo>
                  <a:lnTo>
                    <a:pt x="619" y="968014"/>
                  </a:lnTo>
                  <a:lnTo>
                    <a:pt x="3602" y="1014895"/>
                  </a:lnTo>
                  <a:lnTo>
                    <a:pt x="8895" y="1061174"/>
                  </a:lnTo>
                  <a:lnTo>
                    <a:pt x="16443" y="1106789"/>
                  </a:lnTo>
                  <a:lnTo>
                    <a:pt x="26192" y="1151677"/>
                  </a:lnTo>
                  <a:lnTo>
                    <a:pt x="38085" y="1195777"/>
                  </a:lnTo>
                  <a:lnTo>
                    <a:pt x="52070" y="1239026"/>
                  </a:lnTo>
                  <a:lnTo>
                    <a:pt x="68091" y="1281363"/>
                  </a:lnTo>
                  <a:lnTo>
                    <a:pt x="86093" y="1322725"/>
                  </a:lnTo>
                  <a:lnTo>
                    <a:pt x="106021" y="1363051"/>
                  </a:lnTo>
                  <a:lnTo>
                    <a:pt x="127821" y="1402277"/>
                  </a:lnTo>
                  <a:lnTo>
                    <a:pt x="151439" y="1440343"/>
                  </a:lnTo>
                  <a:lnTo>
                    <a:pt x="176819" y="1477186"/>
                  </a:lnTo>
                  <a:lnTo>
                    <a:pt x="203907" y="1512744"/>
                  </a:lnTo>
                  <a:lnTo>
                    <a:pt x="232647" y="1546955"/>
                  </a:lnTo>
                  <a:lnTo>
                    <a:pt x="262986" y="1579757"/>
                  </a:lnTo>
                  <a:lnTo>
                    <a:pt x="294869" y="1611087"/>
                  </a:lnTo>
                  <a:lnTo>
                    <a:pt x="328240" y="1640885"/>
                  </a:lnTo>
                  <a:lnTo>
                    <a:pt x="363046" y="1669087"/>
                  </a:lnTo>
                  <a:lnTo>
                    <a:pt x="399230" y="1695631"/>
                  </a:lnTo>
                  <a:lnTo>
                    <a:pt x="436740" y="1720457"/>
                  </a:lnTo>
                  <a:lnTo>
                    <a:pt x="475519" y="1743500"/>
                  </a:lnTo>
                  <a:lnTo>
                    <a:pt x="515514" y="1764701"/>
                  </a:lnTo>
                  <a:lnTo>
                    <a:pt x="556669" y="1783995"/>
                  </a:lnTo>
                  <a:lnTo>
                    <a:pt x="598930" y="1801322"/>
                  </a:lnTo>
                  <a:lnTo>
                    <a:pt x="642241" y="1816619"/>
                  </a:lnTo>
                  <a:lnTo>
                    <a:pt x="686550" y="1829824"/>
                  </a:lnTo>
                  <a:lnTo>
                    <a:pt x="731799" y="1840876"/>
                  </a:lnTo>
                  <a:lnTo>
                    <a:pt x="777936" y="1849711"/>
                  </a:lnTo>
                  <a:lnTo>
                    <a:pt x="824905" y="1856269"/>
                  </a:lnTo>
                  <a:lnTo>
                    <a:pt x="872651" y="1860486"/>
                  </a:lnTo>
                  <a:lnTo>
                    <a:pt x="920551" y="1862286"/>
                  </a:lnTo>
                  <a:lnTo>
                    <a:pt x="967972" y="1861667"/>
                  </a:lnTo>
                  <a:lnTo>
                    <a:pt x="1014853" y="1858683"/>
                  </a:lnTo>
                  <a:lnTo>
                    <a:pt x="1061132" y="1853390"/>
                  </a:lnTo>
                  <a:lnTo>
                    <a:pt x="1106747" y="1845842"/>
                  </a:lnTo>
                  <a:lnTo>
                    <a:pt x="1151635" y="1836094"/>
                  </a:lnTo>
                  <a:lnTo>
                    <a:pt x="1195735" y="1824200"/>
                  </a:lnTo>
                  <a:lnTo>
                    <a:pt x="1238985" y="1810215"/>
                  </a:lnTo>
                  <a:lnTo>
                    <a:pt x="1281321" y="1794195"/>
                  </a:lnTo>
                  <a:lnTo>
                    <a:pt x="1322684" y="1776193"/>
                  </a:lnTo>
                  <a:lnTo>
                    <a:pt x="1363009" y="1756264"/>
                  </a:lnTo>
                  <a:lnTo>
                    <a:pt x="1402236" y="1734464"/>
                  </a:lnTo>
                  <a:lnTo>
                    <a:pt x="1440301" y="1710846"/>
                  </a:lnTo>
                  <a:lnTo>
                    <a:pt x="1477144" y="1685466"/>
                  </a:lnTo>
                  <a:lnTo>
                    <a:pt x="1512702" y="1658379"/>
                  </a:lnTo>
                  <a:lnTo>
                    <a:pt x="1546913" y="1629638"/>
                  </a:lnTo>
                  <a:lnTo>
                    <a:pt x="1579715" y="1599299"/>
                  </a:lnTo>
                  <a:lnTo>
                    <a:pt x="1611046" y="1567417"/>
                  </a:lnTo>
                  <a:lnTo>
                    <a:pt x="1640843" y="1534045"/>
                  </a:lnTo>
                  <a:lnTo>
                    <a:pt x="1669045" y="1499240"/>
                  </a:lnTo>
                  <a:lnTo>
                    <a:pt x="1695590" y="1463055"/>
                  </a:lnTo>
                  <a:lnTo>
                    <a:pt x="1720415" y="1425546"/>
                  </a:lnTo>
                  <a:lnTo>
                    <a:pt x="1743459" y="1386766"/>
                  </a:lnTo>
                  <a:lnTo>
                    <a:pt x="1764659" y="1346772"/>
                  </a:lnTo>
                  <a:lnTo>
                    <a:pt x="1783954" y="1305617"/>
                  </a:lnTo>
                  <a:lnTo>
                    <a:pt x="1801281" y="1263356"/>
                  </a:lnTo>
                  <a:lnTo>
                    <a:pt x="1816578" y="1220044"/>
                  </a:lnTo>
                  <a:lnTo>
                    <a:pt x="1829783" y="1175736"/>
                  </a:lnTo>
                  <a:lnTo>
                    <a:pt x="1840834" y="1130486"/>
                  </a:lnTo>
                  <a:lnTo>
                    <a:pt x="1849670" y="1084349"/>
                  </a:lnTo>
                  <a:lnTo>
                    <a:pt x="1856227" y="1037381"/>
                  </a:lnTo>
                  <a:lnTo>
                    <a:pt x="1860444" y="989634"/>
                  </a:lnTo>
                  <a:lnTo>
                    <a:pt x="1862244" y="941735"/>
                  </a:lnTo>
                  <a:lnTo>
                    <a:pt x="1861625" y="894313"/>
                  </a:lnTo>
                  <a:lnTo>
                    <a:pt x="1858642" y="847432"/>
                  </a:lnTo>
                  <a:lnTo>
                    <a:pt x="1853349" y="801153"/>
                  </a:lnTo>
                  <a:lnTo>
                    <a:pt x="1845801" y="755538"/>
                  </a:lnTo>
                  <a:lnTo>
                    <a:pt x="1836052" y="710650"/>
                  </a:lnTo>
                  <a:lnTo>
                    <a:pt x="1824158" y="666550"/>
                  </a:lnTo>
                  <a:lnTo>
                    <a:pt x="1810174" y="623301"/>
                  </a:lnTo>
                  <a:lnTo>
                    <a:pt x="1794153" y="580964"/>
                  </a:lnTo>
                  <a:lnTo>
                    <a:pt x="1776151" y="539602"/>
                  </a:lnTo>
                  <a:lnTo>
                    <a:pt x="1756223" y="499276"/>
                  </a:lnTo>
                  <a:lnTo>
                    <a:pt x="1734422" y="460050"/>
                  </a:lnTo>
                  <a:lnTo>
                    <a:pt x="1710805" y="421984"/>
                  </a:lnTo>
                  <a:lnTo>
                    <a:pt x="1685425" y="385141"/>
                  </a:lnTo>
                  <a:lnTo>
                    <a:pt x="1658337" y="349583"/>
                  </a:lnTo>
                  <a:lnTo>
                    <a:pt x="1629597" y="315372"/>
                  </a:lnTo>
                  <a:lnTo>
                    <a:pt x="1599258" y="282570"/>
                  </a:lnTo>
                  <a:lnTo>
                    <a:pt x="1567375" y="251240"/>
                  </a:lnTo>
                  <a:lnTo>
                    <a:pt x="1534004" y="221442"/>
                  </a:lnTo>
                  <a:lnTo>
                    <a:pt x="1499198" y="193240"/>
                  </a:lnTo>
                  <a:lnTo>
                    <a:pt x="1463014" y="166696"/>
                  </a:lnTo>
                  <a:lnTo>
                    <a:pt x="1425504" y="141870"/>
                  </a:lnTo>
                  <a:lnTo>
                    <a:pt x="1386725" y="118827"/>
                  </a:lnTo>
                  <a:lnTo>
                    <a:pt x="1346730" y="97626"/>
                  </a:lnTo>
                  <a:lnTo>
                    <a:pt x="1305575" y="78332"/>
                  </a:lnTo>
                  <a:lnTo>
                    <a:pt x="1263314" y="61005"/>
                  </a:lnTo>
                  <a:lnTo>
                    <a:pt x="1220002" y="45708"/>
                  </a:lnTo>
                  <a:lnTo>
                    <a:pt x="1175694" y="32503"/>
                  </a:lnTo>
                  <a:lnTo>
                    <a:pt x="1130445" y="21451"/>
                  </a:lnTo>
                  <a:lnTo>
                    <a:pt x="1084308" y="12616"/>
                  </a:lnTo>
                  <a:lnTo>
                    <a:pt x="1037339" y="6058"/>
                  </a:lnTo>
                  <a:lnTo>
                    <a:pt x="989593" y="1841"/>
                  </a:lnTo>
                  <a:lnTo>
                    <a:pt x="931122" y="931163"/>
                  </a:lnTo>
                  <a:lnTo>
                    <a:pt x="931122" y="0"/>
                  </a:lnTo>
                  <a:close/>
                </a:path>
              </a:pathLst>
            </a:custGeom>
            <a:solidFill>
              <a:srgbClr val="9665A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36" name="object 12">
              <a:extLst>
                <a:ext uri="{FF2B5EF4-FFF2-40B4-BE49-F238E27FC236}">
                  <a16:creationId xmlns:a16="http://schemas.microsoft.com/office/drawing/2014/main" id="{023209D3-E5A7-F620-B9F4-EEEE0700FC55}"/>
                </a:ext>
              </a:extLst>
            </p:cNvPr>
            <p:cNvSpPr/>
            <p:nvPr/>
          </p:nvSpPr>
          <p:spPr>
            <a:xfrm>
              <a:off x="1631590" y="2168667"/>
              <a:ext cx="59055" cy="931544"/>
            </a:xfrm>
            <a:custGeom>
              <a:avLst/>
              <a:gdLst/>
              <a:ahLst/>
              <a:cxnLst/>
              <a:rect l="l" t="t" r="r" b="b"/>
              <a:pathLst>
                <a:path w="59055" h="931544">
                  <a:moveTo>
                    <a:pt x="0" y="0"/>
                  </a:moveTo>
                  <a:lnTo>
                    <a:pt x="0" y="931163"/>
                  </a:lnTo>
                  <a:lnTo>
                    <a:pt x="58470" y="1841"/>
                  </a:lnTo>
                  <a:lnTo>
                    <a:pt x="29249" y="4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65AA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41" name="object 13">
            <a:extLst>
              <a:ext uri="{FF2B5EF4-FFF2-40B4-BE49-F238E27FC236}">
                <a16:creationId xmlns:a16="http://schemas.microsoft.com/office/drawing/2014/main" id="{F8961801-D374-D426-42FF-71E627720C56}"/>
              </a:ext>
            </a:extLst>
          </p:cNvPr>
          <p:cNvSpPr txBox="1"/>
          <p:nvPr/>
        </p:nvSpPr>
        <p:spPr>
          <a:xfrm>
            <a:off x="7667582" y="6082117"/>
            <a:ext cx="32432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99%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670ADBFB-DE15-671F-614E-35AC337766DB}"/>
              </a:ext>
            </a:extLst>
          </p:cNvPr>
          <p:cNvSpPr txBox="1"/>
          <p:nvPr/>
        </p:nvSpPr>
        <p:spPr>
          <a:xfrm>
            <a:off x="6957746" y="4523045"/>
            <a:ext cx="284418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9480">
              <a:lnSpc>
                <a:spcPct val="100000"/>
              </a:lnSpc>
            </a:pPr>
            <a:r>
              <a:rPr lang="es-419" sz="1100" spc="-25" dirty="0">
                <a:solidFill>
                  <a:srgbClr val="8A5E9B"/>
                </a:solidFill>
                <a:latin typeface="Arial MT"/>
                <a:cs typeface="Arial MT"/>
              </a:rPr>
              <a:t>1%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45" name="object 18">
            <a:extLst>
              <a:ext uri="{FF2B5EF4-FFF2-40B4-BE49-F238E27FC236}">
                <a16:creationId xmlns:a16="http://schemas.microsoft.com/office/drawing/2014/main" id="{D7A35EAB-9432-37A8-0A43-82540E1E84E2}"/>
              </a:ext>
            </a:extLst>
          </p:cNvPr>
          <p:cNvSpPr/>
          <p:nvPr/>
        </p:nvSpPr>
        <p:spPr>
          <a:xfrm rot="5400000">
            <a:off x="2216406" y="3684321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46" name="object 17">
            <a:extLst>
              <a:ext uri="{FF2B5EF4-FFF2-40B4-BE49-F238E27FC236}">
                <a16:creationId xmlns:a16="http://schemas.microsoft.com/office/drawing/2014/main" id="{F661EAEC-6F4C-7FE4-50B4-5128A94395C6}"/>
              </a:ext>
            </a:extLst>
          </p:cNvPr>
          <p:cNvSpPr txBox="1">
            <a:spLocks/>
          </p:cNvSpPr>
          <p:nvPr/>
        </p:nvSpPr>
        <p:spPr>
          <a:xfrm>
            <a:off x="468277" y="3529458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SERVICIOS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44D259D9-6FE7-E473-178A-818E8475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68" y="192841"/>
            <a:ext cx="410258" cy="287181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DF68873F-E9C6-4825-E446-84C433183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29964" y="3711391"/>
            <a:ext cx="410258" cy="287182"/>
          </a:xfrm>
          <a:prstGeom prst="rect">
            <a:avLst/>
          </a:prstGeom>
        </p:spPr>
      </p:pic>
      <p:sp>
        <p:nvSpPr>
          <p:cNvPr id="9" name="object 40">
            <a:extLst>
              <a:ext uri="{FF2B5EF4-FFF2-40B4-BE49-F238E27FC236}">
                <a16:creationId xmlns:a16="http://schemas.microsoft.com/office/drawing/2014/main" id="{AEBABE06-C6BD-B915-EC4D-D21B3FF45552}"/>
              </a:ext>
            </a:extLst>
          </p:cNvPr>
          <p:cNvSpPr txBox="1"/>
          <p:nvPr/>
        </p:nvSpPr>
        <p:spPr>
          <a:xfrm>
            <a:off x="429051" y="6368693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Fuente: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highlight>
                <a:srgbClr val="FFFF00"/>
              </a:highligh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4997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73" name="Imagem 72" descr="Logotipo&#10;&#10;Descrição gerada automaticamente">
            <a:extLst>
              <a:ext uri="{FF2B5EF4-FFF2-40B4-BE49-F238E27FC236}">
                <a16:creationId xmlns:a16="http://schemas.microsoft.com/office/drawing/2014/main" id="{1EA52ECD-BACC-2013-50D7-F15E391E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pic>
        <p:nvPicPr>
          <p:cNvPr id="1026" name="Picture 2" descr="Novidade. Vagas para pets foram implantadas em maio; são oito espaços próximos das entradas do mall - Foto: Cristiane Mattos">
            <a:extLst>
              <a:ext uri="{FF2B5EF4-FFF2-40B4-BE49-F238E27FC236}">
                <a16:creationId xmlns:a16="http://schemas.microsoft.com/office/drawing/2014/main" id="{F7DA1283-B714-A2FD-7AFD-F394392A3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986" y="954441"/>
            <a:ext cx="5431192" cy="362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24AB81-E731-DFDE-E55C-27E215DEF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99" y="954441"/>
            <a:ext cx="3983005" cy="5273499"/>
          </a:xfrm>
          <a:prstGeom prst="rect">
            <a:avLst/>
          </a:prstGeom>
        </p:spPr>
      </p:pic>
      <p:sp>
        <p:nvSpPr>
          <p:cNvPr id="10" name="object 17">
            <a:extLst>
              <a:ext uri="{FF2B5EF4-FFF2-40B4-BE49-F238E27FC236}">
                <a16:creationId xmlns:a16="http://schemas.microsoft.com/office/drawing/2014/main" id="{E6F6B6C3-B821-5426-0A3F-079E347664F1}"/>
              </a:ext>
            </a:extLst>
          </p:cNvPr>
          <p:cNvSpPr txBox="1">
            <a:spLocks/>
          </p:cNvSpPr>
          <p:nvPr/>
        </p:nvSpPr>
        <p:spPr>
          <a:xfrm>
            <a:off x="606489" y="261609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SERVICIOS</a:t>
            </a:r>
            <a:endParaRPr lang="es-419" sz="25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272C9F-06A1-AE8C-62E7-1C16D4FE3DF8}"/>
              </a:ext>
            </a:extLst>
          </p:cNvPr>
          <p:cNvSpPr txBox="1"/>
          <p:nvPr/>
        </p:nvSpPr>
        <p:spPr>
          <a:xfrm>
            <a:off x="2905941" y="192556"/>
            <a:ext cx="66277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PATIO DE COMIDAS PET-FRIENDLY Y</a:t>
            </a:r>
          </a:p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PLAZAS DE APARCAMIENTO PARA PERSONAS CON MASCOTAS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1E0C2942-7080-354B-F6A1-A2B0062C7F9B}"/>
              </a:ext>
            </a:extLst>
          </p:cNvPr>
          <p:cNvSpPr/>
          <p:nvPr/>
        </p:nvSpPr>
        <p:spPr>
          <a:xfrm rot="5400000">
            <a:off x="2508877" y="417168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CC90D1C-5363-8C43-B46F-780DDC290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2435" y="444238"/>
            <a:ext cx="410258" cy="2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54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F2BE59D6-9973-4F31-7A81-05156035BF53}"/>
              </a:ext>
            </a:extLst>
          </p:cNvPr>
          <p:cNvSpPr txBox="1">
            <a:spLocks/>
          </p:cNvSpPr>
          <p:nvPr/>
        </p:nvSpPr>
        <p:spPr>
          <a:xfrm>
            <a:off x="468277" y="274563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ENTRETENIMENTO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9A19865-C43B-0299-6EBB-62F218A4C963}"/>
              </a:ext>
            </a:extLst>
          </p:cNvPr>
          <p:cNvSpPr txBox="1"/>
          <p:nvPr/>
        </p:nvSpPr>
        <p:spPr>
          <a:xfrm>
            <a:off x="3963578" y="228599"/>
            <a:ext cx="45661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DISPONIBILIDADE DE ESPAÇO PET </a:t>
            </a:r>
          </a:p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SESSÃO DE CINEMA PET</a:t>
            </a:r>
          </a:p>
        </p:txBody>
      </p:sp>
      <p:sp>
        <p:nvSpPr>
          <p:cNvPr id="26" name="object 40">
            <a:extLst>
              <a:ext uri="{FF2B5EF4-FFF2-40B4-BE49-F238E27FC236}">
                <a16:creationId xmlns:a16="http://schemas.microsoft.com/office/drawing/2014/main" id="{564BE4C7-D5F3-397A-5A68-03AF6B05E9A5}"/>
              </a:ext>
            </a:extLst>
          </p:cNvPr>
          <p:cNvSpPr txBox="1"/>
          <p:nvPr/>
        </p:nvSpPr>
        <p:spPr>
          <a:xfrm>
            <a:off x="609733" y="3162253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Fonte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r>
              <a:rPr lang="es-419" sz="10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latin typeface="Tahoma"/>
              <a:cs typeface="Tahoma"/>
            </a:endParaRPr>
          </a:p>
        </p:txBody>
      </p:sp>
      <p:sp>
        <p:nvSpPr>
          <p:cNvPr id="4" name="object 31">
            <a:extLst>
              <a:ext uri="{FF2B5EF4-FFF2-40B4-BE49-F238E27FC236}">
                <a16:creationId xmlns:a16="http://schemas.microsoft.com/office/drawing/2014/main" id="{58F0CE86-F37D-F70B-3978-3CD16A4C0A38}"/>
              </a:ext>
            </a:extLst>
          </p:cNvPr>
          <p:cNvSpPr txBox="1"/>
          <p:nvPr/>
        </p:nvSpPr>
        <p:spPr>
          <a:xfrm>
            <a:off x="1163383" y="813118"/>
            <a:ext cx="222714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Disponibilidade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 de </a:t>
            </a:r>
            <a:r>
              <a:rPr lang="es-419" sz="1200" b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espaços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 </a:t>
            </a:r>
            <a:r>
              <a:rPr lang="es-419" sz="1200" b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pet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 em shoppings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sp>
        <p:nvSpPr>
          <p:cNvPr id="5" name="object 21">
            <a:extLst>
              <a:ext uri="{FF2B5EF4-FFF2-40B4-BE49-F238E27FC236}">
                <a16:creationId xmlns:a16="http://schemas.microsoft.com/office/drawing/2014/main" id="{22423506-DF77-38A8-DC39-94E53FD7910F}"/>
              </a:ext>
            </a:extLst>
          </p:cNvPr>
          <p:cNvSpPr txBox="1"/>
          <p:nvPr/>
        </p:nvSpPr>
        <p:spPr>
          <a:xfrm>
            <a:off x="6867736" y="812381"/>
            <a:ext cx="25581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Disponibilidade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de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sessão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de cinema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pet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b="1" dirty="0">
                <a:solidFill>
                  <a:srgbClr val="8A5E9B"/>
                </a:solidFill>
                <a:latin typeface="Arial MT"/>
              </a:rPr>
              <a:t>em shoppings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D21AD78-B481-0949-ADCE-EFA905A9E681}"/>
              </a:ext>
            </a:extLst>
          </p:cNvPr>
          <p:cNvGrpSpPr/>
          <p:nvPr/>
        </p:nvGrpSpPr>
        <p:grpSpPr>
          <a:xfrm>
            <a:off x="9265644" y="1614976"/>
            <a:ext cx="613840" cy="625812"/>
            <a:chOff x="10082126" y="2997883"/>
            <a:chExt cx="631783" cy="663387"/>
          </a:xfrm>
        </p:grpSpPr>
        <p:sp>
          <p:nvSpPr>
            <p:cNvPr id="38" name="object 25">
              <a:extLst>
                <a:ext uri="{FF2B5EF4-FFF2-40B4-BE49-F238E27FC236}">
                  <a16:creationId xmlns:a16="http://schemas.microsoft.com/office/drawing/2014/main" id="{8AD4E38D-F6E7-B343-718C-E748A74A4153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39" name="object 27">
              <a:extLst>
                <a:ext uri="{FF2B5EF4-FFF2-40B4-BE49-F238E27FC236}">
                  <a16:creationId xmlns:a16="http://schemas.microsoft.com/office/drawing/2014/main" id="{4322C3F3-9572-D45C-18A7-3F02C2D7F037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40" name="object 29">
              <a:extLst>
                <a:ext uri="{FF2B5EF4-FFF2-40B4-BE49-F238E27FC236}">
                  <a16:creationId xmlns:a16="http://schemas.microsoft.com/office/drawing/2014/main" id="{F4380D4F-8503-17DA-2DFF-B6E269938613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66338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sp>
        <p:nvSpPr>
          <p:cNvPr id="51" name="object 15">
            <a:extLst>
              <a:ext uri="{FF2B5EF4-FFF2-40B4-BE49-F238E27FC236}">
                <a16:creationId xmlns:a16="http://schemas.microsoft.com/office/drawing/2014/main" id="{7CCE9B7A-C853-81BD-96DD-BFFC5DCD3CAF}"/>
              </a:ext>
            </a:extLst>
          </p:cNvPr>
          <p:cNvSpPr txBox="1"/>
          <p:nvPr/>
        </p:nvSpPr>
        <p:spPr>
          <a:xfrm>
            <a:off x="1887241" y="3421079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75%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B1EDAE38-5E46-5A98-2035-5E97A255513E}"/>
              </a:ext>
            </a:extLst>
          </p:cNvPr>
          <p:cNvSpPr txBox="1"/>
          <p:nvPr/>
        </p:nvSpPr>
        <p:spPr>
          <a:xfrm>
            <a:off x="2689156" y="2685179"/>
            <a:ext cx="2965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25%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93" name="object 13">
            <a:extLst>
              <a:ext uri="{FF2B5EF4-FFF2-40B4-BE49-F238E27FC236}">
                <a16:creationId xmlns:a16="http://schemas.microsoft.com/office/drawing/2014/main" id="{CA262E0A-FD3C-4364-FA7A-1119928F1A47}"/>
              </a:ext>
            </a:extLst>
          </p:cNvPr>
          <p:cNvSpPr txBox="1"/>
          <p:nvPr/>
        </p:nvSpPr>
        <p:spPr>
          <a:xfrm>
            <a:off x="7899559" y="3672683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99%</a:t>
            </a:r>
            <a:endParaRPr lang="es-419" sz="1100" dirty="0">
              <a:latin typeface="Arial MT"/>
              <a:cs typeface="Arial MT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9EFB9E0-2A52-BC47-5824-AE5C867DA485}"/>
              </a:ext>
            </a:extLst>
          </p:cNvPr>
          <p:cNvGrpSpPr/>
          <p:nvPr/>
        </p:nvGrpSpPr>
        <p:grpSpPr>
          <a:xfrm>
            <a:off x="3999282" y="1297392"/>
            <a:ext cx="1306933" cy="1601439"/>
            <a:chOff x="3999280" y="2443317"/>
            <a:chExt cx="1345135" cy="1697595"/>
          </a:xfrm>
        </p:grpSpPr>
        <p:sp>
          <p:nvSpPr>
            <p:cNvPr id="15" name="object 31">
              <a:extLst>
                <a:ext uri="{FF2B5EF4-FFF2-40B4-BE49-F238E27FC236}">
                  <a16:creationId xmlns:a16="http://schemas.microsoft.com/office/drawing/2014/main" id="{183F5F23-3F49-4607-305A-9C51040BDCA6}"/>
                </a:ext>
              </a:extLst>
            </p:cNvPr>
            <p:cNvSpPr/>
            <p:nvPr/>
          </p:nvSpPr>
          <p:spPr>
            <a:xfrm>
              <a:off x="4004737" y="244333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CCB7D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6" name="object 32">
              <a:extLst>
                <a:ext uri="{FF2B5EF4-FFF2-40B4-BE49-F238E27FC236}">
                  <a16:creationId xmlns:a16="http://schemas.microsoft.com/office/drawing/2014/main" id="{A419E526-4213-9ED8-DDFF-7C133E7EA0B0}"/>
                </a:ext>
              </a:extLst>
            </p:cNvPr>
            <p:cNvSpPr/>
            <p:nvPr/>
          </p:nvSpPr>
          <p:spPr>
            <a:xfrm>
              <a:off x="4004737" y="293834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67EB8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7" name="object 33">
              <a:extLst>
                <a:ext uri="{FF2B5EF4-FFF2-40B4-BE49-F238E27FC236}">
                  <a16:creationId xmlns:a16="http://schemas.microsoft.com/office/drawing/2014/main" id="{0A290068-CA1C-A0AB-A580-048A409C843F}"/>
                </a:ext>
              </a:extLst>
            </p:cNvPr>
            <p:cNvSpPr/>
            <p:nvPr/>
          </p:nvSpPr>
          <p:spPr>
            <a:xfrm>
              <a:off x="3999280" y="3420391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B899C8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8" name="object 34">
              <a:extLst>
                <a:ext uri="{FF2B5EF4-FFF2-40B4-BE49-F238E27FC236}">
                  <a16:creationId xmlns:a16="http://schemas.microsoft.com/office/drawing/2014/main" id="{924CCE71-2F3E-F8C2-1418-EDD610CC3C7C}"/>
                </a:ext>
              </a:extLst>
            </p:cNvPr>
            <p:cNvSpPr/>
            <p:nvPr/>
          </p:nvSpPr>
          <p:spPr>
            <a:xfrm>
              <a:off x="3999280" y="3913583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9665AA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9" name="object 35">
              <a:extLst>
                <a:ext uri="{FF2B5EF4-FFF2-40B4-BE49-F238E27FC236}">
                  <a16:creationId xmlns:a16="http://schemas.microsoft.com/office/drawing/2014/main" id="{30DEBF29-29A9-F63A-ADEB-EEA599C0852C}"/>
                </a:ext>
              </a:extLst>
            </p:cNvPr>
            <p:cNvSpPr txBox="1"/>
            <p:nvPr/>
          </p:nvSpPr>
          <p:spPr>
            <a:xfrm>
              <a:off x="4298064" y="2443317"/>
              <a:ext cx="338455" cy="2235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  <p:sp>
          <p:nvSpPr>
            <p:cNvPr id="20" name="object 36">
              <a:extLst>
                <a:ext uri="{FF2B5EF4-FFF2-40B4-BE49-F238E27FC236}">
                  <a16:creationId xmlns:a16="http://schemas.microsoft.com/office/drawing/2014/main" id="{163B6207-0007-95A1-DAA0-CB32C456313C}"/>
                </a:ext>
              </a:extLst>
            </p:cNvPr>
            <p:cNvSpPr txBox="1"/>
            <p:nvPr/>
          </p:nvSpPr>
          <p:spPr>
            <a:xfrm>
              <a:off x="4298063" y="2925917"/>
              <a:ext cx="1046352" cy="22566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dirty="0">
                  <a:solidFill>
                    <a:srgbClr val="231F20"/>
                  </a:solidFill>
                  <a:latin typeface="Arial MT"/>
                  <a:cs typeface="Arial MT"/>
                </a:rPr>
                <a:t>Em</a:t>
              </a:r>
              <a:r>
                <a:rPr lang="es-419" sz="1300" spc="-80" dirty="0">
                  <a:solidFill>
                    <a:srgbClr val="231F20"/>
                  </a:solidFill>
                  <a:latin typeface="Arial MT"/>
                  <a:cs typeface="Arial MT"/>
                </a:rPr>
                <a:t> </a:t>
              </a:r>
              <a:r>
                <a:rPr lang="es-419" sz="1300" spc="-10" dirty="0">
                  <a:solidFill>
                    <a:srgbClr val="231F20"/>
                  </a:solidFill>
                  <a:latin typeface="Arial MT"/>
                  <a:cs typeface="Arial MT"/>
                </a:rPr>
                <a:t>eventos</a:t>
              </a:r>
              <a:endParaRPr lang="es-419" sz="1300" dirty="0">
                <a:latin typeface="Arial MT"/>
                <a:cs typeface="Arial MT"/>
              </a:endParaRPr>
            </a:p>
          </p:txBody>
        </p:sp>
        <p:sp>
          <p:nvSpPr>
            <p:cNvPr id="21" name="object 37">
              <a:extLst>
                <a:ext uri="{FF2B5EF4-FFF2-40B4-BE49-F238E27FC236}">
                  <a16:creationId xmlns:a16="http://schemas.microsoft.com/office/drawing/2014/main" id="{17628FEC-ED3F-45AF-3250-093EEC49FAC5}"/>
                </a:ext>
              </a:extLst>
            </p:cNvPr>
            <p:cNvSpPr txBox="1"/>
            <p:nvPr/>
          </p:nvSpPr>
          <p:spPr>
            <a:xfrm>
              <a:off x="4298064" y="3425983"/>
              <a:ext cx="865505" cy="2235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10" dirty="0" err="1">
                  <a:solidFill>
                    <a:srgbClr val="231F20"/>
                  </a:solidFill>
                  <a:latin typeface="Arial MT"/>
                  <a:cs typeface="Arial MT"/>
                </a:rPr>
                <a:t>Temporário</a:t>
              </a:r>
              <a:endParaRPr lang="es-419" sz="1300" dirty="0">
                <a:latin typeface="Arial MT"/>
                <a:cs typeface="Arial MT"/>
              </a:endParaRPr>
            </a:p>
          </p:txBody>
        </p:sp>
        <p:sp>
          <p:nvSpPr>
            <p:cNvPr id="22" name="object 38">
              <a:extLst>
                <a:ext uri="{FF2B5EF4-FFF2-40B4-BE49-F238E27FC236}">
                  <a16:creationId xmlns:a16="http://schemas.microsoft.com/office/drawing/2014/main" id="{72790F1D-0A7D-85F6-37A7-D245DD251D0B}"/>
                </a:ext>
              </a:extLst>
            </p:cNvPr>
            <p:cNvSpPr txBox="1"/>
            <p:nvPr/>
          </p:nvSpPr>
          <p:spPr>
            <a:xfrm>
              <a:off x="4298064" y="3908583"/>
              <a:ext cx="304165" cy="2235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E04A82E0-1091-EEC3-DEA8-0400CCD942BB}"/>
              </a:ext>
            </a:extLst>
          </p:cNvPr>
          <p:cNvGrpSpPr/>
          <p:nvPr/>
        </p:nvGrpSpPr>
        <p:grpSpPr>
          <a:xfrm>
            <a:off x="1371170" y="1303444"/>
            <a:ext cx="2182862" cy="1752169"/>
            <a:chOff x="1371169" y="2449369"/>
            <a:chExt cx="2246669" cy="1857375"/>
          </a:xfrm>
        </p:grpSpPr>
        <p:grpSp>
          <p:nvGrpSpPr>
            <p:cNvPr id="2" name="object 14">
              <a:extLst>
                <a:ext uri="{FF2B5EF4-FFF2-40B4-BE49-F238E27FC236}">
                  <a16:creationId xmlns:a16="http://schemas.microsoft.com/office/drawing/2014/main" id="{C640A79C-4818-80F3-0973-41C529BAA594}"/>
                </a:ext>
              </a:extLst>
            </p:cNvPr>
            <p:cNvGrpSpPr/>
            <p:nvPr/>
          </p:nvGrpSpPr>
          <p:grpSpPr>
            <a:xfrm>
              <a:off x="1371169" y="2449369"/>
              <a:ext cx="2023110" cy="1857375"/>
              <a:chOff x="720203" y="3589920"/>
              <a:chExt cx="2023110" cy="1857375"/>
            </a:xfrm>
          </p:grpSpPr>
          <p:sp>
            <p:nvSpPr>
              <p:cNvPr id="8" name="object 15">
                <a:extLst>
                  <a:ext uri="{FF2B5EF4-FFF2-40B4-BE49-F238E27FC236}">
                    <a16:creationId xmlns:a16="http://schemas.microsoft.com/office/drawing/2014/main" id="{284E2F9C-CA72-7B8E-B4FC-2C87860F17D6}"/>
                  </a:ext>
                </a:extLst>
              </p:cNvPr>
              <p:cNvSpPr/>
              <p:nvPr/>
            </p:nvSpPr>
            <p:spPr>
              <a:xfrm>
                <a:off x="720203" y="3589920"/>
                <a:ext cx="1857375" cy="1857375"/>
              </a:xfrm>
              <a:custGeom>
                <a:avLst/>
                <a:gdLst/>
                <a:ahLst/>
                <a:cxnLst/>
                <a:rect l="l" t="t" r="r" b="b"/>
                <a:pathLst>
                  <a:path w="1857375" h="1857375">
                    <a:moveTo>
                      <a:pt x="928547" y="0"/>
                    </a:moveTo>
                    <a:lnTo>
                      <a:pt x="880764" y="1208"/>
                    </a:lnTo>
                    <a:lnTo>
                      <a:pt x="833608" y="4793"/>
                    </a:lnTo>
                    <a:lnTo>
                      <a:pt x="787138" y="10698"/>
                    </a:lnTo>
                    <a:lnTo>
                      <a:pt x="741412" y="18864"/>
                    </a:lnTo>
                    <a:lnTo>
                      <a:pt x="696488" y="29232"/>
                    </a:lnTo>
                    <a:lnTo>
                      <a:pt x="652424" y="41745"/>
                    </a:lnTo>
                    <a:lnTo>
                      <a:pt x="609280" y="56343"/>
                    </a:lnTo>
                    <a:lnTo>
                      <a:pt x="567113" y="72969"/>
                    </a:lnTo>
                    <a:lnTo>
                      <a:pt x="525982" y="91564"/>
                    </a:lnTo>
                    <a:lnTo>
                      <a:pt x="485945" y="112070"/>
                    </a:lnTo>
                    <a:lnTo>
                      <a:pt x="447060" y="134428"/>
                    </a:lnTo>
                    <a:lnTo>
                      <a:pt x="409386" y="158580"/>
                    </a:lnTo>
                    <a:lnTo>
                      <a:pt x="372981" y="184468"/>
                    </a:lnTo>
                    <a:lnTo>
                      <a:pt x="337903" y="212034"/>
                    </a:lnTo>
                    <a:lnTo>
                      <a:pt x="304211" y="241218"/>
                    </a:lnTo>
                    <a:lnTo>
                      <a:pt x="271964" y="271964"/>
                    </a:lnTo>
                    <a:lnTo>
                      <a:pt x="241218" y="304211"/>
                    </a:lnTo>
                    <a:lnTo>
                      <a:pt x="212034" y="337903"/>
                    </a:lnTo>
                    <a:lnTo>
                      <a:pt x="184468" y="372981"/>
                    </a:lnTo>
                    <a:lnTo>
                      <a:pt x="158580" y="409386"/>
                    </a:lnTo>
                    <a:lnTo>
                      <a:pt x="134428" y="447060"/>
                    </a:lnTo>
                    <a:lnTo>
                      <a:pt x="112070" y="485945"/>
                    </a:lnTo>
                    <a:lnTo>
                      <a:pt x="91564" y="525982"/>
                    </a:lnTo>
                    <a:lnTo>
                      <a:pt x="72969" y="567113"/>
                    </a:lnTo>
                    <a:lnTo>
                      <a:pt x="56343" y="609280"/>
                    </a:lnTo>
                    <a:lnTo>
                      <a:pt x="41745" y="652424"/>
                    </a:lnTo>
                    <a:lnTo>
                      <a:pt x="29232" y="696488"/>
                    </a:lnTo>
                    <a:lnTo>
                      <a:pt x="18864" y="741412"/>
                    </a:lnTo>
                    <a:lnTo>
                      <a:pt x="10698" y="787138"/>
                    </a:lnTo>
                    <a:lnTo>
                      <a:pt x="4793" y="833608"/>
                    </a:lnTo>
                    <a:lnTo>
                      <a:pt x="1208" y="880764"/>
                    </a:lnTo>
                    <a:lnTo>
                      <a:pt x="0" y="928547"/>
                    </a:lnTo>
                    <a:lnTo>
                      <a:pt x="1208" y="976331"/>
                    </a:lnTo>
                    <a:lnTo>
                      <a:pt x="4793" y="1023486"/>
                    </a:lnTo>
                    <a:lnTo>
                      <a:pt x="10698" y="1069957"/>
                    </a:lnTo>
                    <a:lnTo>
                      <a:pt x="18864" y="1115683"/>
                    </a:lnTo>
                    <a:lnTo>
                      <a:pt x="29232" y="1160607"/>
                    </a:lnTo>
                    <a:lnTo>
                      <a:pt x="41745" y="1204670"/>
                    </a:lnTo>
                    <a:lnTo>
                      <a:pt x="56343" y="1247814"/>
                    </a:lnTo>
                    <a:lnTo>
                      <a:pt x="72969" y="1289981"/>
                    </a:lnTo>
                    <a:lnTo>
                      <a:pt x="91564" y="1331113"/>
                    </a:lnTo>
                    <a:lnTo>
                      <a:pt x="112070" y="1371150"/>
                    </a:lnTo>
                    <a:lnTo>
                      <a:pt x="134428" y="1410035"/>
                    </a:lnTo>
                    <a:lnTo>
                      <a:pt x="158580" y="1447709"/>
                    </a:lnTo>
                    <a:lnTo>
                      <a:pt x="184468" y="1484114"/>
                    </a:lnTo>
                    <a:lnTo>
                      <a:pt x="212034" y="1519191"/>
                    </a:lnTo>
                    <a:lnTo>
                      <a:pt x="241218" y="1552883"/>
                    </a:lnTo>
                    <a:lnTo>
                      <a:pt x="271964" y="1585131"/>
                    </a:lnTo>
                    <a:lnTo>
                      <a:pt x="304211" y="1615876"/>
                    </a:lnTo>
                    <a:lnTo>
                      <a:pt x="337903" y="1645061"/>
                    </a:lnTo>
                    <a:lnTo>
                      <a:pt x="372981" y="1672626"/>
                    </a:lnTo>
                    <a:lnTo>
                      <a:pt x="409386" y="1698515"/>
                    </a:lnTo>
                    <a:lnTo>
                      <a:pt x="447060" y="1722667"/>
                    </a:lnTo>
                    <a:lnTo>
                      <a:pt x="485945" y="1745025"/>
                    </a:lnTo>
                    <a:lnTo>
                      <a:pt x="525982" y="1765531"/>
                    </a:lnTo>
                    <a:lnTo>
                      <a:pt x="567113" y="1784126"/>
                    </a:lnTo>
                    <a:lnTo>
                      <a:pt x="609280" y="1800751"/>
                    </a:lnTo>
                    <a:lnTo>
                      <a:pt x="652424" y="1815350"/>
                    </a:lnTo>
                    <a:lnTo>
                      <a:pt x="696488" y="1827862"/>
                    </a:lnTo>
                    <a:lnTo>
                      <a:pt x="741412" y="1838230"/>
                    </a:lnTo>
                    <a:lnTo>
                      <a:pt x="787138" y="1846396"/>
                    </a:lnTo>
                    <a:lnTo>
                      <a:pt x="833608" y="1852301"/>
                    </a:lnTo>
                    <a:lnTo>
                      <a:pt x="880764" y="1855887"/>
                    </a:lnTo>
                    <a:lnTo>
                      <a:pt x="928547" y="1857095"/>
                    </a:lnTo>
                    <a:lnTo>
                      <a:pt x="976331" y="1855887"/>
                    </a:lnTo>
                    <a:lnTo>
                      <a:pt x="1023486" y="1852301"/>
                    </a:lnTo>
                    <a:lnTo>
                      <a:pt x="1069957" y="1846396"/>
                    </a:lnTo>
                    <a:lnTo>
                      <a:pt x="1115683" y="1838230"/>
                    </a:lnTo>
                    <a:lnTo>
                      <a:pt x="1160607" y="1827862"/>
                    </a:lnTo>
                    <a:lnTo>
                      <a:pt x="1204670" y="1815350"/>
                    </a:lnTo>
                    <a:lnTo>
                      <a:pt x="1247814" y="1800751"/>
                    </a:lnTo>
                    <a:lnTo>
                      <a:pt x="1289981" y="1784126"/>
                    </a:lnTo>
                    <a:lnTo>
                      <a:pt x="1331113" y="1765531"/>
                    </a:lnTo>
                    <a:lnTo>
                      <a:pt x="1371150" y="1745025"/>
                    </a:lnTo>
                    <a:lnTo>
                      <a:pt x="1410035" y="1722667"/>
                    </a:lnTo>
                    <a:lnTo>
                      <a:pt x="1447709" y="1698515"/>
                    </a:lnTo>
                    <a:lnTo>
                      <a:pt x="1484114" y="1672626"/>
                    </a:lnTo>
                    <a:lnTo>
                      <a:pt x="1519191" y="1645061"/>
                    </a:lnTo>
                    <a:lnTo>
                      <a:pt x="1552883" y="1615876"/>
                    </a:lnTo>
                    <a:lnTo>
                      <a:pt x="1585131" y="1585131"/>
                    </a:lnTo>
                    <a:lnTo>
                      <a:pt x="1615876" y="1552883"/>
                    </a:lnTo>
                    <a:lnTo>
                      <a:pt x="1645061" y="1519191"/>
                    </a:lnTo>
                    <a:lnTo>
                      <a:pt x="1672626" y="1484114"/>
                    </a:lnTo>
                    <a:lnTo>
                      <a:pt x="1698515" y="1447709"/>
                    </a:lnTo>
                    <a:lnTo>
                      <a:pt x="1722667" y="1410035"/>
                    </a:lnTo>
                    <a:lnTo>
                      <a:pt x="1745025" y="1371150"/>
                    </a:lnTo>
                    <a:lnTo>
                      <a:pt x="1765531" y="1331113"/>
                    </a:lnTo>
                    <a:lnTo>
                      <a:pt x="1784126" y="1289981"/>
                    </a:lnTo>
                    <a:lnTo>
                      <a:pt x="1800751" y="1247814"/>
                    </a:lnTo>
                    <a:lnTo>
                      <a:pt x="1815350" y="1204670"/>
                    </a:lnTo>
                    <a:lnTo>
                      <a:pt x="1827862" y="1160607"/>
                    </a:lnTo>
                    <a:lnTo>
                      <a:pt x="1838230" y="1115683"/>
                    </a:lnTo>
                    <a:lnTo>
                      <a:pt x="1846396" y="1069957"/>
                    </a:lnTo>
                    <a:lnTo>
                      <a:pt x="1852301" y="1023486"/>
                    </a:lnTo>
                    <a:lnTo>
                      <a:pt x="1855887" y="976331"/>
                    </a:lnTo>
                    <a:lnTo>
                      <a:pt x="1857095" y="928547"/>
                    </a:lnTo>
                    <a:lnTo>
                      <a:pt x="1856636" y="899375"/>
                    </a:lnTo>
                    <a:lnTo>
                      <a:pt x="1855260" y="870242"/>
                    </a:lnTo>
                    <a:lnTo>
                      <a:pt x="1852970" y="841165"/>
                    </a:lnTo>
                    <a:lnTo>
                      <a:pt x="1849767" y="812165"/>
                    </a:lnTo>
                    <a:lnTo>
                      <a:pt x="928547" y="928547"/>
                    </a:lnTo>
                    <a:lnTo>
                      <a:pt x="928547" y="0"/>
                    </a:lnTo>
                    <a:close/>
                  </a:path>
                </a:pathLst>
              </a:custGeom>
              <a:solidFill>
                <a:srgbClr val="8A5D97">
                  <a:alpha val="3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4D9E7277-EDC9-F5C2-91AF-86332CEA8D01}"/>
                  </a:ext>
                </a:extLst>
              </p:cNvPr>
              <p:cNvSpPr/>
              <p:nvPr/>
            </p:nvSpPr>
            <p:spPr>
              <a:xfrm>
                <a:off x="1648750" y="4287544"/>
                <a:ext cx="921385" cy="231140"/>
              </a:xfrm>
              <a:custGeom>
                <a:avLst/>
                <a:gdLst/>
                <a:ahLst/>
                <a:cxnLst/>
                <a:rect l="l" t="t" r="r" b="b"/>
                <a:pathLst>
                  <a:path w="921385" h="231139">
                    <a:moveTo>
                      <a:pt x="899375" y="0"/>
                    </a:moveTo>
                    <a:lnTo>
                      <a:pt x="0" y="230924"/>
                    </a:lnTo>
                    <a:lnTo>
                      <a:pt x="921219" y="114541"/>
                    </a:lnTo>
                    <a:lnTo>
                      <a:pt x="917110" y="85662"/>
                    </a:lnTo>
                    <a:lnTo>
                      <a:pt x="912098" y="56932"/>
                    </a:lnTo>
                    <a:lnTo>
                      <a:pt x="906185" y="28371"/>
                    </a:lnTo>
                    <a:lnTo>
                      <a:pt x="899375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12" name="object 17">
                <a:extLst>
                  <a:ext uri="{FF2B5EF4-FFF2-40B4-BE49-F238E27FC236}">
                    <a16:creationId xmlns:a16="http://schemas.microsoft.com/office/drawing/2014/main" id="{8C6B728C-12E5-CD7D-7EBF-F5AD1D6B01E3}"/>
                  </a:ext>
                </a:extLst>
              </p:cNvPr>
              <p:cNvSpPr/>
              <p:nvPr/>
            </p:nvSpPr>
            <p:spPr>
              <a:xfrm>
                <a:off x="1648750" y="3882833"/>
                <a:ext cx="899794" cy="635635"/>
              </a:xfrm>
              <a:custGeom>
                <a:avLst/>
                <a:gdLst/>
                <a:ahLst/>
                <a:cxnLst/>
                <a:rect l="l" t="t" r="r" b="b"/>
                <a:pathLst>
                  <a:path w="899794" h="635635">
                    <a:moveTo>
                      <a:pt x="676884" y="0"/>
                    </a:moveTo>
                    <a:lnTo>
                      <a:pt x="0" y="635634"/>
                    </a:lnTo>
                    <a:lnTo>
                      <a:pt x="899375" y="404710"/>
                    </a:lnTo>
                    <a:lnTo>
                      <a:pt x="885025" y="354687"/>
                    </a:lnTo>
                    <a:lnTo>
                      <a:pt x="867945" y="305680"/>
                    </a:lnTo>
                    <a:lnTo>
                      <a:pt x="848195" y="257794"/>
                    </a:lnTo>
                    <a:lnTo>
                      <a:pt x="825833" y="211136"/>
                    </a:lnTo>
                    <a:lnTo>
                      <a:pt x="800917" y="165813"/>
                    </a:lnTo>
                    <a:lnTo>
                      <a:pt x="773505" y="121931"/>
                    </a:lnTo>
                    <a:lnTo>
                      <a:pt x="743657" y="79597"/>
                    </a:lnTo>
                    <a:lnTo>
                      <a:pt x="711431" y="38918"/>
                    </a:lnTo>
                    <a:lnTo>
                      <a:pt x="676884" y="0"/>
                    </a:lnTo>
                    <a:close/>
                  </a:path>
                </a:pathLst>
              </a:custGeom>
              <a:solidFill>
                <a:srgbClr val="8A5D97">
                  <a:alpha val="79998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13" name="object 18">
                <a:extLst>
                  <a:ext uri="{FF2B5EF4-FFF2-40B4-BE49-F238E27FC236}">
                    <a16:creationId xmlns:a16="http://schemas.microsoft.com/office/drawing/2014/main" id="{025A7AD0-766D-1E55-A68A-15B72DECAAA5}"/>
                  </a:ext>
                </a:extLst>
              </p:cNvPr>
              <p:cNvSpPr/>
              <p:nvPr/>
            </p:nvSpPr>
            <p:spPr>
              <a:xfrm>
                <a:off x="1648750" y="3589920"/>
                <a:ext cx="676910" cy="929005"/>
              </a:xfrm>
              <a:custGeom>
                <a:avLst/>
                <a:gdLst/>
                <a:ahLst/>
                <a:cxnLst/>
                <a:rect l="l" t="t" r="r" b="b"/>
                <a:pathLst>
                  <a:path w="676910" h="929004">
                    <a:moveTo>
                      <a:pt x="0" y="0"/>
                    </a:moveTo>
                    <a:lnTo>
                      <a:pt x="0" y="928547"/>
                    </a:lnTo>
                    <a:lnTo>
                      <a:pt x="676884" y="292912"/>
                    </a:lnTo>
                    <a:lnTo>
                      <a:pt x="640872" y="256619"/>
                    </a:lnTo>
                    <a:lnTo>
                      <a:pt x="603111" y="222528"/>
                    </a:lnTo>
                    <a:lnTo>
                      <a:pt x="563704" y="190682"/>
                    </a:lnTo>
                    <a:lnTo>
                      <a:pt x="522754" y="161128"/>
                    </a:lnTo>
                    <a:lnTo>
                      <a:pt x="480364" y="133908"/>
                    </a:lnTo>
                    <a:lnTo>
                      <a:pt x="436638" y="109069"/>
                    </a:lnTo>
                    <a:lnTo>
                      <a:pt x="391679" y="86655"/>
                    </a:lnTo>
                    <a:lnTo>
                      <a:pt x="345590" y="66710"/>
                    </a:lnTo>
                    <a:lnTo>
                      <a:pt x="298474" y="49280"/>
                    </a:lnTo>
                    <a:lnTo>
                      <a:pt x="250435" y="34408"/>
                    </a:lnTo>
                    <a:lnTo>
                      <a:pt x="201576" y="22140"/>
                    </a:lnTo>
                    <a:lnTo>
                      <a:pt x="151999" y="12521"/>
                    </a:lnTo>
                    <a:lnTo>
                      <a:pt x="101809" y="5594"/>
                    </a:lnTo>
                    <a:lnTo>
                      <a:pt x="51108" y="1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14" name="object 19">
                <a:extLst>
                  <a:ext uri="{FF2B5EF4-FFF2-40B4-BE49-F238E27FC236}">
                    <a16:creationId xmlns:a16="http://schemas.microsoft.com/office/drawing/2014/main" id="{72118F50-0E50-C211-D71A-F6F8B4AB416E}"/>
                  </a:ext>
                </a:extLst>
              </p:cNvPr>
              <p:cNvSpPr/>
              <p:nvPr/>
            </p:nvSpPr>
            <p:spPr>
              <a:xfrm>
                <a:off x="2561179" y="4319418"/>
                <a:ext cx="18034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80339" h="25400">
                    <a:moveTo>
                      <a:pt x="180035" y="0"/>
                    </a:moveTo>
                    <a:lnTo>
                      <a:pt x="0" y="25298"/>
                    </a:lnTo>
                  </a:path>
                </a:pathLst>
              </a:custGeom>
              <a:ln w="3594">
                <a:solidFill>
                  <a:srgbClr val="B899C8"/>
                </a:solidFill>
              </a:ln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FBA5C073-EE25-F3F8-0F13-D811F27D7F7E}"/>
                </a:ext>
              </a:extLst>
            </p:cNvPr>
            <p:cNvSpPr txBox="1"/>
            <p:nvPr/>
          </p:nvSpPr>
          <p:spPr>
            <a:xfrm>
              <a:off x="3411463" y="3085320"/>
              <a:ext cx="206375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65" dirty="0">
                  <a:solidFill>
                    <a:srgbClr val="8A5E9B"/>
                  </a:solidFill>
                  <a:latin typeface="Arial MT"/>
                  <a:cs typeface="Arial MT"/>
                </a:rPr>
                <a:t>2%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4EE10200-FF72-D7BB-71D5-62C2E68DDF5F}"/>
                </a:ext>
              </a:extLst>
            </p:cNvPr>
            <p:cNvSpPr txBox="1"/>
            <p:nvPr/>
          </p:nvSpPr>
          <p:spPr>
            <a:xfrm>
              <a:off x="1852662" y="3647720"/>
              <a:ext cx="304800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885D99"/>
                  </a:solidFill>
                  <a:latin typeface="Arial MT"/>
                  <a:cs typeface="Arial MT"/>
                </a:rPr>
                <a:t>77%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983022A9-97AC-8DF9-2B30-CB4E3299A115}"/>
                </a:ext>
              </a:extLst>
            </p:cNvPr>
            <p:cNvSpPr txBox="1"/>
            <p:nvPr/>
          </p:nvSpPr>
          <p:spPr>
            <a:xfrm>
              <a:off x="2428663" y="2709020"/>
              <a:ext cx="304800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13%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2991135F-6FE1-CE3F-C152-77B5B46169EE}"/>
                </a:ext>
              </a:extLst>
            </p:cNvPr>
            <p:cNvSpPr txBox="1"/>
            <p:nvPr/>
          </p:nvSpPr>
          <p:spPr>
            <a:xfrm>
              <a:off x="2777862" y="2982620"/>
              <a:ext cx="224154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8%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47" name="object 6">
            <a:extLst>
              <a:ext uri="{FF2B5EF4-FFF2-40B4-BE49-F238E27FC236}">
                <a16:creationId xmlns:a16="http://schemas.microsoft.com/office/drawing/2014/main" id="{BC3C3E6A-3D5B-119B-408A-F2F00344B545}"/>
              </a:ext>
            </a:extLst>
          </p:cNvPr>
          <p:cNvGrpSpPr/>
          <p:nvPr/>
        </p:nvGrpSpPr>
        <p:grpSpPr>
          <a:xfrm>
            <a:off x="7101637" y="1298585"/>
            <a:ext cx="1808943" cy="1756362"/>
            <a:chOff x="719176" y="2126494"/>
            <a:chExt cx="1861820" cy="1861820"/>
          </a:xfrm>
        </p:grpSpPr>
        <p:sp>
          <p:nvSpPr>
            <p:cNvPr id="48" name="object 7">
              <a:extLst>
                <a:ext uri="{FF2B5EF4-FFF2-40B4-BE49-F238E27FC236}">
                  <a16:creationId xmlns:a16="http://schemas.microsoft.com/office/drawing/2014/main" id="{D4F6F002-414D-E021-3FED-3293F0E6BCFA}"/>
                </a:ext>
              </a:extLst>
            </p:cNvPr>
            <p:cNvSpPr/>
            <p:nvPr/>
          </p:nvSpPr>
          <p:spPr>
            <a:xfrm>
              <a:off x="719176" y="2126494"/>
              <a:ext cx="1861820" cy="1861820"/>
            </a:xfrm>
            <a:custGeom>
              <a:avLst/>
              <a:gdLst/>
              <a:ahLst/>
              <a:cxnLst/>
              <a:rect l="l" t="t" r="r" b="b"/>
              <a:pathLst>
                <a:path w="1861820" h="1861820">
                  <a:moveTo>
                    <a:pt x="930833" y="0"/>
                  </a:moveTo>
                  <a:lnTo>
                    <a:pt x="882933" y="1211"/>
                  </a:lnTo>
                  <a:lnTo>
                    <a:pt x="835661" y="4805"/>
                  </a:lnTo>
                  <a:lnTo>
                    <a:pt x="789077" y="10725"/>
                  </a:lnTo>
                  <a:lnTo>
                    <a:pt x="743238" y="18911"/>
                  </a:lnTo>
                  <a:lnTo>
                    <a:pt x="698204" y="29305"/>
                  </a:lnTo>
                  <a:lnTo>
                    <a:pt x="654033" y="41848"/>
                  </a:lnTo>
                  <a:lnTo>
                    <a:pt x="610782" y="56482"/>
                  </a:lnTo>
                  <a:lnTo>
                    <a:pt x="568512" y="73149"/>
                  </a:lnTo>
                  <a:lnTo>
                    <a:pt x="527279" y="91790"/>
                  </a:lnTo>
                  <a:lnTo>
                    <a:pt x="487144" y="112347"/>
                  </a:lnTo>
                  <a:lnTo>
                    <a:pt x="448163" y="134760"/>
                  </a:lnTo>
                  <a:lnTo>
                    <a:pt x="410396" y="158972"/>
                  </a:lnTo>
                  <a:lnTo>
                    <a:pt x="373901" y="184924"/>
                  </a:lnTo>
                  <a:lnTo>
                    <a:pt x="338737" y="212557"/>
                  </a:lnTo>
                  <a:lnTo>
                    <a:pt x="304962" y="241814"/>
                  </a:lnTo>
                  <a:lnTo>
                    <a:pt x="272635" y="272635"/>
                  </a:lnTo>
                  <a:lnTo>
                    <a:pt x="241814" y="304962"/>
                  </a:lnTo>
                  <a:lnTo>
                    <a:pt x="212557" y="338737"/>
                  </a:lnTo>
                  <a:lnTo>
                    <a:pt x="184924" y="373901"/>
                  </a:lnTo>
                  <a:lnTo>
                    <a:pt x="158972" y="410396"/>
                  </a:lnTo>
                  <a:lnTo>
                    <a:pt x="134760" y="448163"/>
                  </a:lnTo>
                  <a:lnTo>
                    <a:pt x="112347" y="487144"/>
                  </a:lnTo>
                  <a:lnTo>
                    <a:pt x="91790" y="527279"/>
                  </a:lnTo>
                  <a:lnTo>
                    <a:pt x="73149" y="568512"/>
                  </a:lnTo>
                  <a:lnTo>
                    <a:pt x="56482" y="610782"/>
                  </a:lnTo>
                  <a:lnTo>
                    <a:pt x="41848" y="654033"/>
                  </a:lnTo>
                  <a:lnTo>
                    <a:pt x="29305" y="698204"/>
                  </a:lnTo>
                  <a:lnTo>
                    <a:pt x="18911" y="743238"/>
                  </a:lnTo>
                  <a:lnTo>
                    <a:pt x="10725" y="789077"/>
                  </a:lnTo>
                  <a:lnTo>
                    <a:pt x="4805" y="835661"/>
                  </a:lnTo>
                  <a:lnTo>
                    <a:pt x="1211" y="882933"/>
                  </a:lnTo>
                  <a:lnTo>
                    <a:pt x="0" y="930833"/>
                  </a:lnTo>
                  <a:lnTo>
                    <a:pt x="1211" y="978734"/>
                  </a:lnTo>
                  <a:lnTo>
                    <a:pt x="4805" y="1026005"/>
                  </a:lnTo>
                  <a:lnTo>
                    <a:pt x="10725" y="1072590"/>
                  </a:lnTo>
                  <a:lnTo>
                    <a:pt x="18911" y="1118428"/>
                  </a:lnTo>
                  <a:lnTo>
                    <a:pt x="29305" y="1163462"/>
                  </a:lnTo>
                  <a:lnTo>
                    <a:pt x="41848" y="1207634"/>
                  </a:lnTo>
                  <a:lnTo>
                    <a:pt x="56482" y="1250884"/>
                  </a:lnTo>
                  <a:lnTo>
                    <a:pt x="73149" y="1293155"/>
                  </a:lnTo>
                  <a:lnTo>
                    <a:pt x="91790" y="1334387"/>
                  </a:lnTo>
                  <a:lnTo>
                    <a:pt x="112347" y="1374523"/>
                  </a:lnTo>
                  <a:lnTo>
                    <a:pt x="134760" y="1413504"/>
                  </a:lnTo>
                  <a:lnTo>
                    <a:pt x="158972" y="1451270"/>
                  </a:lnTo>
                  <a:lnTo>
                    <a:pt x="184924" y="1487765"/>
                  </a:lnTo>
                  <a:lnTo>
                    <a:pt x="212557" y="1522929"/>
                  </a:lnTo>
                  <a:lnTo>
                    <a:pt x="241814" y="1556704"/>
                  </a:lnTo>
                  <a:lnTo>
                    <a:pt x="272635" y="1589031"/>
                  </a:lnTo>
                  <a:lnTo>
                    <a:pt x="304962" y="1619853"/>
                  </a:lnTo>
                  <a:lnTo>
                    <a:pt x="338737" y="1649109"/>
                  </a:lnTo>
                  <a:lnTo>
                    <a:pt x="373901" y="1676743"/>
                  </a:lnTo>
                  <a:lnTo>
                    <a:pt x="410396" y="1702695"/>
                  </a:lnTo>
                  <a:lnTo>
                    <a:pt x="448163" y="1726907"/>
                  </a:lnTo>
                  <a:lnTo>
                    <a:pt x="487144" y="1749320"/>
                  </a:lnTo>
                  <a:lnTo>
                    <a:pt x="527279" y="1769876"/>
                  </a:lnTo>
                  <a:lnTo>
                    <a:pt x="568512" y="1788517"/>
                  </a:lnTo>
                  <a:lnTo>
                    <a:pt x="610782" y="1805184"/>
                  </a:lnTo>
                  <a:lnTo>
                    <a:pt x="654033" y="1819818"/>
                  </a:lnTo>
                  <a:lnTo>
                    <a:pt x="698204" y="1832362"/>
                  </a:lnTo>
                  <a:lnTo>
                    <a:pt x="743238" y="1842756"/>
                  </a:lnTo>
                  <a:lnTo>
                    <a:pt x="789077" y="1850942"/>
                  </a:lnTo>
                  <a:lnTo>
                    <a:pt x="835661" y="1856861"/>
                  </a:lnTo>
                  <a:lnTo>
                    <a:pt x="882933" y="1860456"/>
                  </a:lnTo>
                  <a:lnTo>
                    <a:pt x="930833" y="1861667"/>
                  </a:lnTo>
                  <a:lnTo>
                    <a:pt x="978734" y="1860456"/>
                  </a:lnTo>
                  <a:lnTo>
                    <a:pt x="1026005" y="1856861"/>
                  </a:lnTo>
                  <a:lnTo>
                    <a:pt x="1072590" y="1850942"/>
                  </a:lnTo>
                  <a:lnTo>
                    <a:pt x="1118428" y="1842756"/>
                  </a:lnTo>
                  <a:lnTo>
                    <a:pt x="1163462" y="1832362"/>
                  </a:lnTo>
                  <a:lnTo>
                    <a:pt x="1207634" y="1819818"/>
                  </a:lnTo>
                  <a:lnTo>
                    <a:pt x="1250884" y="1805184"/>
                  </a:lnTo>
                  <a:lnTo>
                    <a:pt x="1293155" y="1788517"/>
                  </a:lnTo>
                  <a:lnTo>
                    <a:pt x="1334387" y="1769876"/>
                  </a:lnTo>
                  <a:lnTo>
                    <a:pt x="1374523" y="1749320"/>
                  </a:lnTo>
                  <a:lnTo>
                    <a:pt x="1413504" y="1726907"/>
                  </a:lnTo>
                  <a:lnTo>
                    <a:pt x="1451270" y="1702695"/>
                  </a:lnTo>
                  <a:lnTo>
                    <a:pt x="1487765" y="1676743"/>
                  </a:lnTo>
                  <a:lnTo>
                    <a:pt x="1522929" y="1649109"/>
                  </a:lnTo>
                  <a:lnTo>
                    <a:pt x="1556704" y="1619853"/>
                  </a:lnTo>
                  <a:lnTo>
                    <a:pt x="1589031" y="1589031"/>
                  </a:lnTo>
                  <a:lnTo>
                    <a:pt x="1619853" y="1556704"/>
                  </a:lnTo>
                  <a:lnTo>
                    <a:pt x="1649109" y="1522929"/>
                  </a:lnTo>
                  <a:lnTo>
                    <a:pt x="1676743" y="1487765"/>
                  </a:lnTo>
                  <a:lnTo>
                    <a:pt x="1702695" y="1451270"/>
                  </a:lnTo>
                  <a:lnTo>
                    <a:pt x="1726907" y="1413504"/>
                  </a:lnTo>
                  <a:lnTo>
                    <a:pt x="1749320" y="1374523"/>
                  </a:lnTo>
                  <a:lnTo>
                    <a:pt x="1769876" y="1334387"/>
                  </a:lnTo>
                  <a:lnTo>
                    <a:pt x="1788517" y="1293155"/>
                  </a:lnTo>
                  <a:lnTo>
                    <a:pt x="1805184" y="1250884"/>
                  </a:lnTo>
                  <a:lnTo>
                    <a:pt x="1819818" y="1207634"/>
                  </a:lnTo>
                  <a:lnTo>
                    <a:pt x="1832362" y="1163462"/>
                  </a:lnTo>
                  <a:lnTo>
                    <a:pt x="1842756" y="1118428"/>
                  </a:lnTo>
                  <a:lnTo>
                    <a:pt x="1850942" y="1072590"/>
                  </a:lnTo>
                  <a:lnTo>
                    <a:pt x="1856861" y="1026005"/>
                  </a:lnTo>
                  <a:lnTo>
                    <a:pt x="1860456" y="978734"/>
                  </a:lnTo>
                  <a:lnTo>
                    <a:pt x="1861667" y="930833"/>
                  </a:lnTo>
                  <a:lnTo>
                    <a:pt x="1860429" y="882674"/>
                  </a:lnTo>
                  <a:lnTo>
                    <a:pt x="1856751" y="835027"/>
                  </a:lnTo>
                  <a:lnTo>
                    <a:pt x="1850684" y="787963"/>
                  </a:lnTo>
                  <a:lnTo>
                    <a:pt x="1842281" y="741556"/>
                  </a:lnTo>
                  <a:lnTo>
                    <a:pt x="1831594" y="695875"/>
                  </a:lnTo>
                  <a:lnTo>
                    <a:pt x="1818674" y="650994"/>
                  </a:lnTo>
                  <a:lnTo>
                    <a:pt x="1803575" y="606984"/>
                  </a:lnTo>
                  <a:lnTo>
                    <a:pt x="1786348" y="563917"/>
                  </a:lnTo>
                  <a:lnTo>
                    <a:pt x="1767046" y="521865"/>
                  </a:lnTo>
                  <a:lnTo>
                    <a:pt x="1745720" y="480898"/>
                  </a:lnTo>
                  <a:lnTo>
                    <a:pt x="1722422" y="441090"/>
                  </a:lnTo>
                  <a:lnTo>
                    <a:pt x="1697206" y="402512"/>
                  </a:lnTo>
                  <a:lnTo>
                    <a:pt x="1670122" y="365235"/>
                  </a:lnTo>
                  <a:lnTo>
                    <a:pt x="1641224" y="329332"/>
                  </a:lnTo>
                  <a:lnTo>
                    <a:pt x="1610563" y="294874"/>
                  </a:lnTo>
                  <a:lnTo>
                    <a:pt x="1578191" y="261932"/>
                  </a:lnTo>
                  <a:lnTo>
                    <a:pt x="1544161" y="230580"/>
                  </a:lnTo>
                  <a:lnTo>
                    <a:pt x="1508525" y="200888"/>
                  </a:lnTo>
                  <a:lnTo>
                    <a:pt x="1471334" y="172928"/>
                  </a:lnTo>
                  <a:lnTo>
                    <a:pt x="1432642" y="146773"/>
                  </a:lnTo>
                  <a:lnTo>
                    <a:pt x="1392500" y="122493"/>
                  </a:lnTo>
                  <a:lnTo>
                    <a:pt x="1350960" y="100161"/>
                  </a:lnTo>
                  <a:lnTo>
                    <a:pt x="1308074" y="79848"/>
                  </a:lnTo>
                  <a:lnTo>
                    <a:pt x="1263896" y="61626"/>
                  </a:lnTo>
                  <a:lnTo>
                    <a:pt x="1218476" y="45567"/>
                  </a:lnTo>
                  <a:lnTo>
                    <a:pt x="930833" y="930833"/>
                  </a:lnTo>
                  <a:lnTo>
                    <a:pt x="930833" y="0"/>
                  </a:lnTo>
                  <a:close/>
                </a:path>
              </a:pathLst>
            </a:custGeom>
            <a:solidFill>
              <a:srgbClr val="8A5D97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49" name="object 8">
              <a:extLst>
                <a:ext uri="{FF2B5EF4-FFF2-40B4-BE49-F238E27FC236}">
                  <a16:creationId xmlns:a16="http://schemas.microsoft.com/office/drawing/2014/main" id="{584435AD-1F94-7771-23CE-2228E87E48B7}"/>
                </a:ext>
              </a:extLst>
            </p:cNvPr>
            <p:cNvSpPr/>
            <p:nvPr/>
          </p:nvSpPr>
          <p:spPr>
            <a:xfrm>
              <a:off x="1650010" y="2126494"/>
              <a:ext cx="287655" cy="930910"/>
            </a:xfrm>
            <a:custGeom>
              <a:avLst/>
              <a:gdLst/>
              <a:ahLst/>
              <a:cxnLst/>
              <a:rect l="l" t="t" r="r" b="b"/>
              <a:pathLst>
                <a:path w="287655" h="930910">
                  <a:moveTo>
                    <a:pt x="0" y="0"/>
                  </a:moveTo>
                  <a:lnTo>
                    <a:pt x="0" y="930833"/>
                  </a:lnTo>
                  <a:lnTo>
                    <a:pt x="287642" y="45567"/>
                  </a:lnTo>
                  <a:lnTo>
                    <a:pt x="240861" y="31710"/>
                  </a:lnTo>
                  <a:lnTo>
                    <a:pt x="193484" y="20336"/>
                  </a:lnTo>
                  <a:lnTo>
                    <a:pt x="145611" y="11463"/>
                  </a:lnTo>
                  <a:lnTo>
                    <a:pt x="97340" y="5105"/>
                  </a:lnTo>
                  <a:lnTo>
                    <a:pt x="48770" y="1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5D97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54" name="object 16">
            <a:extLst>
              <a:ext uri="{FF2B5EF4-FFF2-40B4-BE49-F238E27FC236}">
                <a16:creationId xmlns:a16="http://schemas.microsoft.com/office/drawing/2014/main" id="{AF8E839C-FBA0-4AFE-E6AD-5B3FB47365A5}"/>
              </a:ext>
            </a:extLst>
          </p:cNvPr>
          <p:cNvSpPr txBox="1"/>
          <p:nvPr/>
        </p:nvSpPr>
        <p:spPr>
          <a:xfrm>
            <a:off x="7893157" y="2637894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95%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58" name="object 17">
            <a:extLst>
              <a:ext uri="{FF2B5EF4-FFF2-40B4-BE49-F238E27FC236}">
                <a16:creationId xmlns:a16="http://schemas.microsoft.com/office/drawing/2014/main" id="{E2BADE85-902F-1A7B-D669-FC70522C40E4}"/>
              </a:ext>
            </a:extLst>
          </p:cNvPr>
          <p:cNvSpPr txBox="1"/>
          <p:nvPr/>
        </p:nvSpPr>
        <p:spPr>
          <a:xfrm>
            <a:off x="6360200" y="4640408"/>
            <a:ext cx="5307923" cy="2338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800"/>
              </a:lnSpc>
              <a:spcBef>
                <a:spcPts val="100"/>
              </a:spcBef>
            </a:pPr>
            <a:endParaRPr lang="es-419" sz="1300" b="1" dirty="0">
              <a:solidFill>
                <a:srgbClr val="9665AA"/>
              </a:solidFill>
              <a:latin typeface="Arial"/>
              <a:cs typeface="Arial"/>
            </a:endParaRP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F5AA5D37-F758-98B8-F3DB-573A98BD8C25}"/>
              </a:ext>
            </a:extLst>
          </p:cNvPr>
          <p:cNvSpPr/>
          <p:nvPr/>
        </p:nvSpPr>
        <p:spPr>
          <a:xfrm rot="5400000">
            <a:off x="3591316" y="432864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53" name="object 16">
            <a:extLst>
              <a:ext uri="{FF2B5EF4-FFF2-40B4-BE49-F238E27FC236}">
                <a16:creationId xmlns:a16="http://schemas.microsoft.com/office/drawing/2014/main" id="{426B43AF-332E-A042-C2F2-47E7AE6FAE06}"/>
              </a:ext>
            </a:extLst>
          </p:cNvPr>
          <p:cNvSpPr txBox="1"/>
          <p:nvPr/>
        </p:nvSpPr>
        <p:spPr>
          <a:xfrm>
            <a:off x="8051959" y="1460361"/>
            <a:ext cx="29614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55" name="object 17">
            <a:extLst>
              <a:ext uri="{FF2B5EF4-FFF2-40B4-BE49-F238E27FC236}">
                <a16:creationId xmlns:a16="http://schemas.microsoft.com/office/drawing/2014/main" id="{9ABED642-4417-8D9E-B822-9AA3F6BB91A8}"/>
              </a:ext>
            </a:extLst>
          </p:cNvPr>
          <p:cNvSpPr txBox="1">
            <a:spLocks/>
          </p:cNvSpPr>
          <p:nvPr/>
        </p:nvSpPr>
        <p:spPr>
          <a:xfrm>
            <a:off x="470201" y="3507087"/>
            <a:ext cx="10468663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ENTRETENIMIENTO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9937AE44-4705-467B-9FF8-CF05D781C1EF}"/>
              </a:ext>
            </a:extLst>
          </p:cNvPr>
          <p:cNvSpPr txBox="1"/>
          <p:nvPr/>
        </p:nvSpPr>
        <p:spPr>
          <a:xfrm>
            <a:off x="4046527" y="3506159"/>
            <a:ext cx="55927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DISPONIBILIDAD DE ESPACIO PARA MASCOTAS </a:t>
            </a:r>
          </a:p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 SESIÓN DE CINE CON MASCOTAS</a:t>
            </a:r>
          </a:p>
        </p:txBody>
      </p:sp>
      <p:sp>
        <p:nvSpPr>
          <p:cNvPr id="59" name="object 31">
            <a:extLst>
              <a:ext uri="{FF2B5EF4-FFF2-40B4-BE49-F238E27FC236}">
                <a16:creationId xmlns:a16="http://schemas.microsoft.com/office/drawing/2014/main" id="{DD762C6B-F5BE-91F2-68B2-207943A28A18}"/>
              </a:ext>
            </a:extLst>
          </p:cNvPr>
          <p:cNvSpPr txBox="1"/>
          <p:nvPr/>
        </p:nvSpPr>
        <p:spPr>
          <a:xfrm>
            <a:off x="1061133" y="4102253"/>
            <a:ext cx="238872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Disponibilidad de espacios para mascotas en centros comerciales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sp>
        <p:nvSpPr>
          <p:cNvPr id="61" name="object 21">
            <a:extLst>
              <a:ext uri="{FF2B5EF4-FFF2-40B4-BE49-F238E27FC236}">
                <a16:creationId xmlns:a16="http://schemas.microsoft.com/office/drawing/2014/main" id="{78ECB533-8E97-CFF1-1E34-4FFAC07195A3}"/>
              </a:ext>
            </a:extLst>
          </p:cNvPr>
          <p:cNvSpPr txBox="1"/>
          <p:nvPr/>
        </p:nvSpPr>
        <p:spPr>
          <a:xfrm>
            <a:off x="6369516" y="4136231"/>
            <a:ext cx="300982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Disponibilidad de sesiones de cine con mascotas en centros comerciales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F4EFAF3D-0A96-9D06-7B74-CB4EBFE51173}"/>
              </a:ext>
            </a:extLst>
          </p:cNvPr>
          <p:cNvGrpSpPr/>
          <p:nvPr/>
        </p:nvGrpSpPr>
        <p:grpSpPr>
          <a:xfrm>
            <a:off x="9267569" y="4904111"/>
            <a:ext cx="613840" cy="625812"/>
            <a:chOff x="10082126" y="2997883"/>
            <a:chExt cx="631783" cy="663387"/>
          </a:xfrm>
        </p:grpSpPr>
        <p:sp>
          <p:nvSpPr>
            <p:cNvPr id="63" name="object 25">
              <a:extLst>
                <a:ext uri="{FF2B5EF4-FFF2-40B4-BE49-F238E27FC236}">
                  <a16:creationId xmlns:a16="http://schemas.microsoft.com/office/drawing/2014/main" id="{0E0C1F41-CE10-4DAE-42E8-5F63683A4D39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4" name="object 27">
              <a:extLst>
                <a:ext uri="{FF2B5EF4-FFF2-40B4-BE49-F238E27FC236}">
                  <a16:creationId xmlns:a16="http://schemas.microsoft.com/office/drawing/2014/main" id="{2BC26F4B-F0C2-8CE1-2624-018D0D2FEBF9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5" name="object 29">
              <a:extLst>
                <a:ext uri="{FF2B5EF4-FFF2-40B4-BE49-F238E27FC236}">
                  <a16:creationId xmlns:a16="http://schemas.microsoft.com/office/drawing/2014/main" id="{EB565739-C4A7-5565-12F8-76063E58D01D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66338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64505EB3-5AAD-947B-E2A6-AD7E859BF920}"/>
              </a:ext>
            </a:extLst>
          </p:cNvPr>
          <p:cNvGrpSpPr/>
          <p:nvPr/>
        </p:nvGrpSpPr>
        <p:grpSpPr>
          <a:xfrm>
            <a:off x="4001206" y="4586527"/>
            <a:ext cx="1305009" cy="1601439"/>
            <a:chOff x="3999280" y="2443317"/>
            <a:chExt cx="1343155" cy="1697595"/>
          </a:xfrm>
        </p:grpSpPr>
        <p:sp>
          <p:nvSpPr>
            <p:cNvPr id="67" name="object 31">
              <a:extLst>
                <a:ext uri="{FF2B5EF4-FFF2-40B4-BE49-F238E27FC236}">
                  <a16:creationId xmlns:a16="http://schemas.microsoft.com/office/drawing/2014/main" id="{AD80480F-9719-A743-284C-52AC65B3F564}"/>
                </a:ext>
              </a:extLst>
            </p:cNvPr>
            <p:cNvSpPr/>
            <p:nvPr/>
          </p:nvSpPr>
          <p:spPr>
            <a:xfrm>
              <a:off x="4004737" y="244333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CCB7D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8" name="object 32">
              <a:extLst>
                <a:ext uri="{FF2B5EF4-FFF2-40B4-BE49-F238E27FC236}">
                  <a16:creationId xmlns:a16="http://schemas.microsoft.com/office/drawing/2014/main" id="{9F5EC88E-DA6F-53CD-E8B7-D2C87B7164EF}"/>
                </a:ext>
              </a:extLst>
            </p:cNvPr>
            <p:cNvSpPr/>
            <p:nvPr/>
          </p:nvSpPr>
          <p:spPr>
            <a:xfrm>
              <a:off x="4004737" y="293834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67EB8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9" name="object 33">
              <a:extLst>
                <a:ext uri="{FF2B5EF4-FFF2-40B4-BE49-F238E27FC236}">
                  <a16:creationId xmlns:a16="http://schemas.microsoft.com/office/drawing/2014/main" id="{0E475453-A8A5-0240-B523-BD83C450CA7F}"/>
                </a:ext>
              </a:extLst>
            </p:cNvPr>
            <p:cNvSpPr/>
            <p:nvPr/>
          </p:nvSpPr>
          <p:spPr>
            <a:xfrm>
              <a:off x="3999280" y="3420391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B899C8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70" name="object 34">
              <a:extLst>
                <a:ext uri="{FF2B5EF4-FFF2-40B4-BE49-F238E27FC236}">
                  <a16:creationId xmlns:a16="http://schemas.microsoft.com/office/drawing/2014/main" id="{AA80A3DC-5DE8-818E-D080-DD7E9152DF95}"/>
                </a:ext>
              </a:extLst>
            </p:cNvPr>
            <p:cNvSpPr/>
            <p:nvPr/>
          </p:nvSpPr>
          <p:spPr>
            <a:xfrm>
              <a:off x="3999280" y="3913583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9665AA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71" name="object 35">
              <a:extLst>
                <a:ext uri="{FF2B5EF4-FFF2-40B4-BE49-F238E27FC236}">
                  <a16:creationId xmlns:a16="http://schemas.microsoft.com/office/drawing/2014/main" id="{286F588D-D370-8654-A14A-61585AAA79F5}"/>
                </a:ext>
              </a:extLst>
            </p:cNvPr>
            <p:cNvSpPr txBox="1"/>
            <p:nvPr/>
          </p:nvSpPr>
          <p:spPr>
            <a:xfrm>
              <a:off x="4298064" y="2443317"/>
              <a:ext cx="338455" cy="2235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  <p:sp>
          <p:nvSpPr>
            <p:cNvPr id="72" name="object 36">
              <a:extLst>
                <a:ext uri="{FF2B5EF4-FFF2-40B4-BE49-F238E27FC236}">
                  <a16:creationId xmlns:a16="http://schemas.microsoft.com/office/drawing/2014/main" id="{50439E6B-FC6A-233B-2852-A98A2111FF27}"/>
                </a:ext>
              </a:extLst>
            </p:cNvPr>
            <p:cNvSpPr txBox="1"/>
            <p:nvPr/>
          </p:nvSpPr>
          <p:spPr>
            <a:xfrm>
              <a:off x="4298063" y="2925917"/>
              <a:ext cx="1044372" cy="22566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dirty="0">
                  <a:solidFill>
                    <a:srgbClr val="231F20"/>
                  </a:solidFill>
                  <a:latin typeface="Arial MT"/>
                  <a:cs typeface="Arial MT"/>
                </a:rPr>
                <a:t>En eventos</a:t>
              </a:r>
              <a:endParaRPr lang="es-419" sz="1300" dirty="0">
                <a:latin typeface="Arial MT"/>
                <a:cs typeface="Arial MT"/>
              </a:endParaRPr>
            </a:p>
          </p:txBody>
        </p:sp>
        <p:sp>
          <p:nvSpPr>
            <p:cNvPr id="73" name="object 37">
              <a:extLst>
                <a:ext uri="{FF2B5EF4-FFF2-40B4-BE49-F238E27FC236}">
                  <a16:creationId xmlns:a16="http://schemas.microsoft.com/office/drawing/2014/main" id="{4162135D-1C51-37A5-62D8-F7FCDA2DBFE2}"/>
                </a:ext>
              </a:extLst>
            </p:cNvPr>
            <p:cNvSpPr txBox="1"/>
            <p:nvPr/>
          </p:nvSpPr>
          <p:spPr>
            <a:xfrm>
              <a:off x="4298064" y="3425983"/>
              <a:ext cx="865505" cy="2235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10" dirty="0">
                  <a:solidFill>
                    <a:srgbClr val="231F20"/>
                  </a:solidFill>
                  <a:latin typeface="Arial MT"/>
                  <a:cs typeface="Arial MT"/>
                </a:rPr>
                <a:t>Temporario</a:t>
              </a:r>
              <a:endParaRPr lang="es-419" sz="1300" dirty="0">
                <a:latin typeface="Arial MT"/>
                <a:cs typeface="Arial MT"/>
              </a:endParaRPr>
            </a:p>
          </p:txBody>
        </p:sp>
        <p:sp>
          <p:nvSpPr>
            <p:cNvPr id="74" name="object 38">
              <a:extLst>
                <a:ext uri="{FF2B5EF4-FFF2-40B4-BE49-F238E27FC236}">
                  <a16:creationId xmlns:a16="http://schemas.microsoft.com/office/drawing/2014/main" id="{2BAF4958-F604-A09B-7A9C-47274F94CCD0}"/>
                </a:ext>
              </a:extLst>
            </p:cNvPr>
            <p:cNvSpPr txBox="1"/>
            <p:nvPr/>
          </p:nvSpPr>
          <p:spPr>
            <a:xfrm>
              <a:off x="4298064" y="3908583"/>
              <a:ext cx="304165" cy="2235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75" name="Agrupar 74">
            <a:extLst>
              <a:ext uri="{FF2B5EF4-FFF2-40B4-BE49-F238E27FC236}">
                <a16:creationId xmlns:a16="http://schemas.microsoft.com/office/drawing/2014/main" id="{08A5B6DF-492C-9C7D-8503-39D9194A3F6F}"/>
              </a:ext>
            </a:extLst>
          </p:cNvPr>
          <p:cNvGrpSpPr/>
          <p:nvPr/>
        </p:nvGrpSpPr>
        <p:grpSpPr>
          <a:xfrm>
            <a:off x="1373095" y="4592579"/>
            <a:ext cx="2182862" cy="1752169"/>
            <a:chOff x="1371169" y="2449369"/>
            <a:chExt cx="2246669" cy="1857375"/>
          </a:xfrm>
        </p:grpSpPr>
        <p:grpSp>
          <p:nvGrpSpPr>
            <p:cNvPr id="76" name="object 14">
              <a:extLst>
                <a:ext uri="{FF2B5EF4-FFF2-40B4-BE49-F238E27FC236}">
                  <a16:creationId xmlns:a16="http://schemas.microsoft.com/office/drawing/2014/main" id="{DD243955-1B2F-3894-6851-B176C11D1637}"/>
                </a:ext>
              </a:extLst>
            </p:cNvPr>
            <p:cNvGrpSpPr/>
            <p:nvPr/>
          </p:nvGrpSpPr>
          <p:grpSpPr>
            <a:xfrm>
              <a:off x="1371169" y="2449369"/>
              <a:ext cx="2023110" cy="1857375"/>
              <a:chOff x="720203" y="3589920"/>
              <a:chExt cx="2023110" cy="1857375"/>
            </a:xfrm>
          </p:grpSpPr>
          <p:sp>
            <p:nvSpPr>
              <p:cNvPr id="81" name="object 15">
                <a:extLst>
                  <a:ext uri="{FF2B5EF4-FFF2-40B4-BE49-F238E27FC236}">
                    <a16:creationId xmlns:a16="http://schemas.microsoft.com/office/drawing/2014/main" id="{E5BD2C84-18E1-EC6E-4DD0-09CEAAE7D5DB}"/>
                  </a:ext>
                </a:extLst>
              </p:cNvPr>
              <p:cNvSpPr/>
              <p:nvPr/>
            </p:nvSpPr>
            <p:spPr>
              <a:xfrm>
                <a:off x="720203" y="3589920"/>
                <a:ext cx="1857375" cy="1857375"/>
              </a:xfrm>
              <a:custGeom>
                <a:avLst/>
                <a:gdLst/>
                <a:ahLst/>
                <a:cxnLst/>
                <a:rect l="l" t="t" r="r" b="b"/>
                <a:pathLst>
                  <a:path w="1857375" h="1857375">
                    <a:moveTo>
                      <a:pt x="928547" y="0"/>
                    </a:moveTo>
                    <a:lnTo>
                      <a:pt x="880764" y="1208"/>
                    </a:lnTo>
                    <a:lnTo>
                      <a:pt x="833608" y="4793"/>
                    </a:lnTo>
                    <a:lnTo>
                      <a:pt x="787138" y="10698"/>
                    </a:lnTo>
                    <a:lnTo>
                      <a:pt x="741412" y="18864"/>
                    </a:lnTo>
                    <a:lnTo>
                      <a:pt x="696488" y="29232"/>
                    </a:lnTo>
                    <a:lnTo>
                      <a:pt x="652424" y="41745"/>
                    </a:lnTo>
                    <a:lnTo>
                      <a:pt x="609280" y="56343"/>
                    </a:lnTo>
                    <a:lnTo>
                      <a:pt x="567113" y="72969"/>
                    </a:lnTo>
                    <a:lnTo>
                      <a:pt x="525982" y="91564"/>
                    </a:lnTo>
                    <a:lnTo>
                      <a:pt x="485945" y="112070"/>
                    </a:lnTo>
                    <a:lnTo>
                      <a:pt x="447060" y="134428"/>
                    </a:lnTo>
                    <a:lnTo>
                      <a:pt x="409386" y="158580"/>
                    </a:lnTo>
                    <a:lnTo>
                      <a:pt x="372981" y="184468"/>
                    </a:lnTo>
                    <a:lnTo>
                      <a:pt x="337903" y="212034"/>
                    </a:lnTo>
                    <a:lnTo>
                      <a:pt x="304211" y="241218"/>
                    </a:lnTo>
                    <a:lnTo>
                      <a:pt x="271964" y="271964"/>
                    </a:lnTo>
                    <a:lnTo>
                      <a:pt x="241218" y="304211"/>
                    </a:lnTo>
                    <a:lnTo>
                      <a:pt x="212034" y="337903"/>
                    </a:lnTo>
                    <a:lnTo>
                      <a:pt x="184468" y="372981"/>
                    </a:lnTo>
                    <a:lnTo>
                      <a:pt x="158580" y="409386"/>
                    </a:lnTo>
                    <a:lnTo>
                      <a:pt x="134428" y="447060"/>
                    </a:lnTo>
                    <a:lnTo>
                      <a:pt x="112070" y="485945"/>
                    </a:lnTo>
                    <a:lnTo>
                      <a:pt x="91564" y="525982"/>
                    </a:lnTo>
                    <a:lnTo>
                      <a:pt x="72969" y="567113"/>
                    </a:lnTo>
                    <a:lnTo>
                      <a:pt x="56343" y="609280"/>
                    </a:lnTo>
                    <a:lnTo>
                      <a:pt x="41745" y="652424"/>
                    </a:lnTo>
                    <a:lnTo>
                      <a:pt x="29232" y="696488"/>
                    </a:lnTo>
                    <a:lnTo>
                      <a:pt x="18864" y="741412"/>
                    </a:lnTo>
                    <a:lnTo>
                      <a:pt x="10698" y="787138"/>
                    </a:lnTo>
                    <a:lnTo>
                      <a:pt x="4793" y="833608"/>
                    </a:lnTo>
                    <a:lnTo>
                      <a:pt x="1208" y="880764"/>
                    </a:lnTo>
                    <a:lnTo>
                      <a:pt x="0" y="928547"/>
                    </a:lnTo>
                    <a:lnTo>
                      <a:pt x="1208" y="976331"/>
                    </a:lnTo>
                    <a:lnTo>
                      <a:pt x="4793" y="1023486"/>
                    </a:lnTo>
                    <a:lnTo>
                      <a:pt x="10698" y="1069957"/>
                    </a:lnTo>
                    <a:lnTo>
                      <a:pt x="18864" y="1115683"/>
                    </a:lnTo>
                    <a:lnTo>
                      <a:pt x="29232" y="1160607"/>
                    </a:lnTo>
                    <a:lnTo>
                      <a:pt x="41745" y="1204670"/>
                    </a:lnTo>
                    <a:lnTo>
                      <a:pt x="56343" y="1247814"/>
                    </a:lnTo>
                    <a:lnTo>
                      <a:pt x="72969" y="1289981"/>
                    </a:lnTo>
                    <a:lnTo>
                      <a:pt x="91564" y="1331113"/>
                    </a:lnTo>
                    <a:lnTo>
                      <a:pt x="112070" y="1371150"/>
                    </a:lnTo>
                    <a:lnTo>
                      <a:pt x="134428" y="1410035"/>
                    </a:lnTo>
                    <a:lnTo>
                      <a:pt x="158580" y="1447709"/>
                    </a:lnTo>
                    <a:lnTo>
                      <a:pt x="184468" y="1484114"/>
                    </a:lnTo>
                    <a:lnTo>
                      <a:pt x="212034" y="1519191"/>
                    </a:lnTo>
                    <a:lnTo>
                      <a:pt x="241218" y="1552883"/>
                    </a:lnTo>
                    <a:lnTo>
                      <a:pt x="271964" y="1585131"/>
                    </a:lnTo>
                    <a:lnTo>
                      <a:pt x="304211" y="1615876"/>
                    </a:lnTo>
                    <a:lnTo>
                      <a:pt x="337903" y="1645061"/>
                    </a:lnTo>
                    <a:lnTo>
                      <a:pt x="372981" y="1672626"/>
                    </a:lnTo>
                    <a:lnTo>
                      <a:pt x="409386" y="1698515"/>
                    </a:lnTo>
                    <a:lnTo>
                      <a:pt x="447060" y="1722667"/>
                    </a:lnTo>
                    <a:lnTo>
                      <a:pt x="485945" y="1745025"/>
                    </a:lnTo>
                    <a:lnTo>
                      <a:pt x="525982" y="1765531"/>
                    </a:lnTo>
                    <a:lnTo>
                      <a:pt x="567113" y="1784126"/>
                    </a:lnTo>
                    <a:lnTo>
                      <a:pt x="609280" y="1800751"/>
                    </a:lnTo>
                    <a:lnTo>
                      <a:pt x="652424" y="1815350"/>
                    </a:lnTo>
                    <a:lnTo>
                      <a:pt x="696488" y="1827862"/>
                    </a:lnTo>
                    <a:lnTo>
                      <a:pt x="741412" y="1838230"/>
                    </a:lnTo>
                    <a:lnTo>
                      <a:pt x="787138" y="1846396"/>
                    </a:lnTo>
                    <a:lnTo>
                      <a:pt x="833608" y="1852301"/>
                    </a:lnTo>
                    <a:lnTo>
                      <a:pt x="880764" y="1855887"/>
                    </a:lnTo>
                    <a:lnTo>
                      <a:pt x="928547" y="1857095"/>
                    </a:lnTo>
                    <a:lnTo>
                      <a:pt x="976331" y="1855887"/>
                    </a:lnTo>
                    <a:lnTo>
                      <a:pt x="1023486" y="1852301"/>
                    </a:lnTo>
                    <a:lnTo>
                      <a:pt x="1069957" y="1846396"/>
                    </a:lnTo>
                    <a:lnTo>
                      <a:pt x="1115683" y="1838230"/>
                    </a:lnTo>
                    <a:lnTo>
                      <a:pt x="1160607" y="1827862"/>
                    </a:lnTo>
                    <a:lnTo>
                      <a:pt x="1204670" y="1815350"/>
                    </a:lnTo>
                    <a:lnTo>
                      <a:pt x="1247814" y="1800751"/>
                    </a:lnTo>
                    <a:lnTo>
                      <a:pt x="1289981" y="1784126"/>
                    </a:lnTo>
                    <a:lnTo>
                      <a:pt x="1331113" y="1765531"/>
                    </a:lnTo>
                    <a:lnTo>
                      <a:pt x="1371150" y="1745025"/>
                    </a:lnTo>
                    <a:lnTo>
                      <a:pt x="1410035" y="1722667"/>
                    </a:lnTo>
                    <a:lnTo>
                      <a:pt x="1447709" y="1698515"/>
                    </a:lnTo>
                    <a:lnTo>
                      <a:pt x="1484114" y="1672626"/>
                    </a:lnTo>
                    <a:lnTo>
                      <a:pt x="1519191" y="1645061"/>
                    </a:lnTo>
                    <a:lnTo>
                      <a:pt x="1552883" y="1615876"/>
                    </a:lnTo>
                    <a:lnTo>
                      <a:pt x="1585131" y="1585131"/>
                    </a:lnTo>
                    <a:lnTo>
                      <a:pt x="1615876" y="1552883"/>
                    </a:lnTo>
                    <a:lnTo>
                      <a:pt x="1645061" y="1519191"/>
                    </a:lnTo>
                    <a:lnTo>
                      <a:pt x="1672626" y="1484114"/>
                    </a:lnTo>
                    <a:lnTo>
                      <a:pt x="1698515" y="1447709"/>
                    </a:lnTo>
                    <a:lnTo>
                      <a:pt x="1722667" y="1410035"/>
                    </a:lnTo>
                    <a:lnTo>
                      <a:pt x="1745025" y="1371150"/>
                    </a:lnTo>
                    <a:lnTo>
                      <a:pt x="1765531" y="1331113"/>
                    </a:lnTo>
                    <a:lnTo>
                      <a:pt x="1784126" y="1289981"/>
                    </a:lnTo>
                    <a:lnTo>
                      <a:pt x="1800751" y="1247814"/>
                    </a:lnTo>
                    <a:lnTo>
                      <a:pt x="1815350" y="1204670"/>
                    </a:lnTo>
                    <a:lnTo>
                      <a:pt x="1827862" y="1160607"/>
                    </a:lnTo>
                    <a:lnTo>
                      <a:pt x="1838230" y="1115683"/>
                    </a:lnTo>
                    <a:lnTo>
                      <a:pt x="1846396" y="1069957"/>
                    </a:lnTo>
                    <a:lnTo>
                      <a:pt x="1852301" y="1023486"/>
                    </a:lnTo>
                    <a:lnTo>
                      <a:pt x="1855887" y="976331"/>
                    </a:lnTo>
                    <a:lnTo>
                      <a:pt x="1857095" y="928547"/>
                    </a:lnTo>
                    <a:lnTo>
                      <a:pt x="1856636" y="899375"/>
                    </a:lnTo>
                    <a:lnTo>
                      <a:pt x="1855260" y="870242"/>
                    </a:lnTo>
                    <a:lnTo>
                      <a:pt x="1852970" y="841165"/>
                    </a:lnTo>
                    <a:lnTo>
                      <a:pt x="1849767" y="812165"/>
                    </a:lnTo>
                    <a:lnTo>
                      <a:pt x="928547" y="928547"/>
                    </a:lnTo>
                    <a:lnTo>
                      <a:pt x="928547" y="0"/>
                    </a:lnTo>
                    <a:close/>
                  </a:path>
                </a:pathLst>
              </a:custGeom>
              <a:solidFill>
                <a:srgbClr val="8A5D97">
                  <a:alpha val="3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82" name="object 16">
                <a:extLst>
                  <a:ext uri="{FF2B5EF4-FFF2-40B4-BE49-F238E27FC236}">
                    <a16:creationId xmlns:a16="http://schemas.microsoft.com/office/drawing/2014/main" id="{A4B5758F-CA1D-F79D-EB23-562FAC95FD76}"/>
                  </a:ext>
                </a:extLst>
              </p:cNvPr>
              <p:cNvSpPr/>
              <p:nvPr/>
            </p:nvSpPr>
            <p:spPr>
              <a:xfrm>
                <a:off x="1648750" y="4287544"/>
                <a:ext cx="921385" cy="231140"/>
              </a:xfrm>
              <a:custGeom>
                <a:avLst/>
                <a:gdLst/>
                <a:ahLst/>
                <a:cxnLst/>
                <a:rect l="l" t="t" r="r" b="b"/>
                <a:pathLst>
                  <a:path w="921385" h="231139">
                    <a:moveTo>
                      <a:pt x="899375" y="0"/>
                    </a:moveTo>
                    <a:lnTo>
                      <a:pt x="0" y="230924"/>
                    </a:lnTo>
                    <a:lnTo>
                      <a:pt x="921219" y="114541"/>
                    </a:lnTo>
                    <a:lnTo>
                      <a:pt x="917110" y="85662"/>
                    </a:lnTo>
                    <a:lnTo>
                      <a:pt x="912098" y="56932"/>
                    </a:lnTo>
                    <a:lnTo>
                      <a:pt x="906185" y="28371"/>
                    </a:lnTo>
                    <a:lnTo>
                      <a:pt x="899375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83" name="object 17">
                <a:extLst>
                  <a:ext uri="{FF2B5EF4-FFF2-40B4-BE49-F238E27FC236}">
                    <a16:creationId xmlns:a16="http://schemas.microsoft.com/office/drawing/2014/main" id="{02051B9C-25C8-5893-D9B7-91DDEE0CB5F5}"/>
                  </a:ext>
                </a:extLst>
              </p:cNvPr>
              <p:cNvSpPr/>
              <p:nvPr/>
            </p:nvSpPr>
            <p:spPr>
              <a:xfrm>
                <a:off x="1648750" y="3882833"/>
                <a:ext cx="899794" cy="635635"/>
              </a:xfrm>
              <a:custGeom>
                <a:avLst/>
                <a:gdLst/>
                <a:ahLst/>
                <a:cxnLst/>
                <a:rect l="l" t="t" r="r" b="b"/>
                <a:pathLst>
                  <a:path w="899794" h="635635">
                    <a:moveTo>
                      <a:pt x="676884" y="0"/>
                    </a:moveTo>
                    <a:lnTo>
                      <a:pt x="0" y="635634"/>
                    </a:lnTo>
                    <a:lnTo>
                      <a:pt x="899375" y="404710"/>
                    </a:lnTo>
                    <a:lnTo>
                      <a:pt x="885025" y="354687"/>
                    </a:lnTo>
                    <a:lnTo>
                      <a:pt x="867945" y="305680"/>
                    </a:lnTo>
                    <a:lnTo>
                      <a:pt x="848195" y="257794"/>
                    </a:lnTo>
                    <a:lnTo>
                      <a:pt x="825833" y="211136"/>
                    </a:lnTo>
                    <a:lnTo>
                      <a:pt x="800917" y="165813"/>
                    </a:lnTo>
                    <a:lnTo>
                      <a:pt x="773505" y="121931"/>
                    </a:lnTo>
                    <a:lnTo>
                      <a:pt x="743657" y="79597"/>
                    </a:lnTo>
                    <a:lnTo>
                      <a:pt x="711431" y="38918"/>
                    </a:lnTo>
                    <a:lnTo>
                      <a:pt x="676884" y="0"/>
                    </a:lnTo>
                    <a:close/>
                  </a:path>
                </a:pathLst>
              </a:custGeom>
              <a:solidFill>
                <a:srgbClr val="8A5D97">
                  <a:alpha val="79998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84" name="object 18">
                <a:extLst>
                  <a:ext uri="{FF2B5EF4-FFF2-40B4-BE49-F238E27FC236}">
                    <a16:creationId xmlns:a16="http://schemas.microsoft.com/office/drawing/2014/main" id="{6D74ADC4-06F7-8DEF-B60D-71776C0B8128}"/>
                  </a:ext>
                </a:extLst>
              </p:cNvPr>
              <p:cNvSpPr/>
              <p:nvPr/>
            </p:nvSpPr>
            <p:spPr>
              <a:xfrm>
                <a:off x="1648750" y="3589920"/>
                <a:ext cx="676910" cy="929005"/>
              </a:xfrm>
              <a:custGeom>
                <a:avLst/>
                <a:gdLst/>
                <a:ahLst/>
                <a:cxnLst/>
                <a:rect l="l" t="t" r="r" b="b"/>
                <a:pathLst>
                  <a:path w="676910" h="929004">
                    <a:moveTo>
                      <a:pt x="0" y="0"/>
                    </a:moveTo>
                    <a:lnTo>
                      <a:pt x="0" y="928547"/>
                    </a:lnTo>
                    <a:lnTo>
                      <a:pt x="676884" y="292912"/>
                    </a:lnTo>
                    <a:lnTo>
                      <a:pt x="640872" y="256619"/>
                    </a:lnTo>
                    <a:lnTo>
                      <a:pt x="603111" y="222528"/>
                    </a:lnTo>
                    <a:lnTo>
                      <a:pt x="563704" y="190682"/>
                    </a:lnTo>
                    <a:lnTo>
                      <a:pt x="522754" y="161128"/>
                    </a:lnTo>
                    <a:lnTo>
                      <a:pt x="480364" y="133908"/>
                    </a:lnTo>
                    <a:lnTo>
                      <a:pt x="436638" y="109069"/>
                    </a:lnTo>
                    <a:lnTo>
                      <a:pt x="391679" y="86655"/>
                    </a:lnTo>
                    <a:lnTo>
                      <a:pt x="345590" y="66710"/>
                    </a:lnTo>
                    <a:lnTo>
                      <a:pt x="298474" y="49280"/>
                    </a:lnTo>
                    <a:lnTo>
                      <a:pt x="250435" y="34408"/>
                    </a:lnTo>
                    <a:lnTo>
                      <a:pt x="201576" y="22140"/>
                    </a:lnTo>
                    <a:lnTo>
                      <a:pt x="151999" y="12521"/>
                    </a:lnTo>
                    <a:lnTo>
                      <a:pt x="101809" y="5594"/>
                    </a:lnTo>
                    <a:lnTo>
                      <a:pt x="51108" y="1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85" name="object 19">
                <a:extLst>
                  <a:ext uri="{FF2B5EF4-FFF2-40B4-BE49-F238E27FC236}">
                    <a16:creationId xmlns:a16="http://schemas.microsoft.com/office/drawing/2014/main" id="{83D7CBF7-9DAC-B69D-DBD5-B9609776F7FB}"/>
                  </a:ext>
                </a:extLst>
              </p:cNvPr>
              <p:cNvSpPr/>
              <p:nvPr/>
            </p:nvSpPr>
            <p:spPr>
              <a:xfrm>
                <a:off x="2561179" y="4319418"/>
                <a:ext cx="18034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80339" h="25400">
                    <a:moveTo>
                      <a:pt x="180035" y="0"/>
                    </a:moveTo>
                    <a:lnTo>
                      <a:pt x="0" y="25298"/>
                    </a:lnTo>
                  </a:path>
                </a:pathLst>
              </a:custGeom>
              <a:ln w="3594">
                <a:solidFill>
                  <a:srgbClr val="B899C8"/>
                </a:solidFill>
              </a:ln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77" name="object 20">
              <a:extLst>
                <a:ext uri="{FF2B5EF4-FFF2-40B4-BE49-F238E27FC236}">
                  <a16:creationId xmlns:a16="http://schemas.microsoft.com/office/drawing/2014/main" id="{AC660A82-4997-4E98-A1A5-8951EFE78980}"/>
                </a:ext>
              </a:extLst>
            </p:cNvPr>
            <p:cNvSpPr txBox="1"/>
            <p:nvPr/>
          </p:nvSpPr>
          <p:spPr>
            <a:xfrm>
              <a:off x="3411463" y="3085320"/>
              <a:ext cx="206375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65" dirty="0">
                  <a:solidFill>
                    <a:srgbClr val="8A5E9B"/>
                  </a:solidFill>
                  <a:latin typeface="Arial MT"/>
                  <a:cs typeface="Arial MT"/>
                </a:rPr>
                <a:t>2%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78" name="object 28">
              <a:extLst>
                <a:ext uri="{FF2B5EF4-FFF2-40B4-BE49-F238E27FC236}">
                  <a16:creationId xmlns:a16="http://schemas.microsoft.com/office/drawing/2014/main" id="{446C644F-69D2-797F-CB6D-168702FADE85}"/>
                </a:ext>
              </a:extLst>
            </p:cNvPr>
            <p:cNvSpPr txBox="1"/>
            <p:nvPr/>
          </p:nvSpPr>
          <p:spPr>
            <a:xfrm>
              <a:off x="1852662" y="3647720"/>
              <a:ext cx="304800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885D99"/>
                  </a:solidFill>
                  <a:latin typeface="Arial MT"/>
                  <a:cs typeface="Arial MT"/>
                </a:rPr>
                <a:t>77%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79" name="object 29">
              <a:extLst>
                <a:ext uri="{FF2B5EF4-FFF2-40B4-BE49-F238E27FC236}">
                  <a16:creationId xmlns:a16="http://schemas.microsoft.com/office/drawing/2014/main" id="{ED9E7923-B408-839C-F158-92EB11802FBF}"/>
                </a:ext>
              </a:extLst>
            </p:cNvPr>
            <p:cNvSpPr txBox="1"/>
            <p:nvPr/>
          </p:nvSpPr>
          <p:spPr>
            <a:xfrm>
              <a:off x="2428663" y="2709020"/>
              <a:ext cx="304800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13%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80" name="object 30">
              <a:extLst>
                <a:ext uri="{FF2B5EF4-FFF2-40B4-BE49-F238E27FC236}">
                  <a16:creationId xmlns:a16="http://schemas.microsoft.com/office/drawing/2014/main" id="{62C0566A-33E1-480B-7E95-C212A2DCA578}"/>
                </a:ext>
              </a:extLst>
            </p:cNvPr>
            <p:cNvSpPr txBox="1"/>
            <p:nvPr/>
          </p:nvSpPr>
          <p:spPr>
            <a:xfrm>
              <a:off x="2777862" y="2982620"/>
              <a:ext cx="224154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8%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86" name="object 6">
            <a:extLst>
              <a:ext uri="{FF2B5EF4-FFF2-40B4-BE49-F238E27FC236}">
                <a16:creationId xmlns:a16="http://schemas.microsoft.com/office/drawing/2014/main" id="{E14327DB-12E0-D70D-4A38-2227B511A417}"/>
              </a:ext>
            </a:extLst>
          </p:cNvPr>
          <p:cNvGrpSpPr/>
          <p:nvPr/>
        </p:nvGrpSpPr>
        <p:grpSpPr>
          <a:xfrm>
            <a:off x="7103562" y="4587720"/>
            <a:ext cx="1808943" cy="1756362"/>
            <a:chOff x="719176" y="2126494"/>
            <a:chExt cx="1861820" cy="1861820"/>
          </a:xfrm>
        </p:grpSpPr>
        <p:sp>
          <p:nvSpPr>
            <p:cNvPr id="87" name="object 7">
              <a:extLst>
                <a:ext uri="{FF2B5EF4-FFF2-40B4-BE49-F238E27FC236}">
                  <a16:creationId xmlns:a16="http://schemas.microsoft.com/office/drawing/2014/main" id="{98FDE37E-9FC9-AFFA-585E-7641DA3B9CCE}"/>
                </a:ext>
              </a:extLst>
            </p:cNvPr>
            <p:cNvSpPr/>
            <p:nvPr/>
          </p:nvSpPr>
          <p:spPr>
            <a:xfrm>
              <a:off x="719176" y="2126494"/>
              <a:ext cx="1861820" cy="1861820"/>
            </a:xfrm>
            <a:custGeom>
              <a:avLst/>
              <a:gdLst/>
              <a:ahLst/>
              <a:cxnLst/>
              <a:rect l="l" t="t" r="r" b="b"/>
              <a:pathLst>
                <a:path w="1861820" h="1861820">
                  <a:moveTo>
                    <a:pt x="930833" y="0"/>
                  </a:moveTo>
                  <a:lnTo>
                    <a:pt x="882933" y="1211"/>
                  </a:lnTo>
                  <a:lnTo>
                    <a:pt x="835661" y="4805"/>
                  </a:lnTo>
                  <a:lnTo>
                    <a:pt x="789077" y="10725"/>
                  </a:lnTo>
                  <a:lnTo>
                    <a:pt x="743238" y="18911"/>
                  </a:lnTo>
                  <a:lnTo>
                    <a:pt x="698204" y="29305"/>
                  </a:lnTo>
                  <a:lnTo>
                    <a:pt x="654033" y="41848"/>
                  </a:lnTo>
                  <a:lnTo>
                    <a:pt x="610782" y="56482"/>
                  </a:lnTo>
                  <a:lnTo>
                    <a:pt x="568512" y="73149"/>
                  </a:lnTo>
                  <a:lnTo>
                    <a:pt x="527279" y="91790"/>
                  </a:lnTo>
                  <a:lnTo>
                    <a:pt x="487144" y="112347"/>
                  </a:lnTo>
                  <a:lnTo>
                    <a:pt x="448163" y="134760"/>
                  </a:lnTo>
                  <a:lnTo>
                    <a:pt x="410396" y="158972"/>
                  </a:lnTo>
                  <a:lnTo>
                    <a:pt x="373901" y="184924"/>
                  </a:lnTo>
                  <a:lnTo>
                    <a:pt x="338737" y="212557"/>
                  </a:lnTo>
                  <a:lnTo>
                    <a:pt x="304962" y="241814"/>
                  </a:lnTo>
                  <a:lnTo>
                    <a:pt x="272635" y="272635"/>
                  </a:lnTo>
                  <a:lnTo>
                    <a:pt x="241814" y="304962"/>
                  </a:lnTo>
                  <a:lnTo>
                    <a:pt x="212557" y="338737"/>
                  </a:lnTo>
                  <a:lnTo>
                    <a:pt x="184924" y="373901"/>
                  </a:lnTo>
                  <a:lnTo>
                    <a:pt x="158972" y="410396"/>
                  </a:lnTo>
                  <a:lnTo>
                    <a:pt x="134760" y="448163"/>
                  </a:lnTo>
                  <a:lnTo>
                    <a:pt x="112347" y="487144"/>
                  </a:lnTo>
                  <a:lnTo>
                    <a:pt x="91790" y="527279"/>
                  </a:lnTo>
                  <a:lnTo>
                    <a:pt x="73149" y="568512"/>
                  </a:lnTo>
                  <a:lnTo>
                    <a:pt x="56482" y="610782"/>
                  </a:lnTo>
                  <a:lnTo>
                    <a:pt x="41848" y="654033"/>
                  </a:lnTo>
                  <a:lnTo>
                    <a:pt x="29305" y="698204"/>
                  </a:lnTo>
                  <a:lnTo>
                    <a:pt x="18911" y="743238"/>
                  </a:lnTo>
                  <a:lnTo>
                    <a:pt x="10725" y="789077"/>
                  </a:lnTo>
                  <a:lnTo>
                    <a:pt x="4805" y="835661"/>
                  </a:lnTo>
                  <a:lnTo>
                    <a:pt x="1211" y="882933"/>
                  </a:lnTo>
                  <a:lnTo>
                    <a:pt x="0" y="930833"/>
                  </a:lnTo>
                  <a:lnTo>
                    <a:pt x="1211" y="978734"/>
                  </a:lnTo>
                  <a:lnTo>
                    <a:pt x="4805" y="1026005"/>
                  </a:lnTo>
                  <a:lnTo>
                    <a:pt x="10725" y="1072590"/>
                  </a:lnTo>
                  <a:lnTo>
                    <a:pt x="18911" y="1118428"/>
                  </a:lnTo>
                  <a:lnTo>
                    <a:pt x="29305" y="1163462"/>
                  </a:lnTo>
                  <a:lnTo>
                    <a:pt x="41848" y="1207634"/>
                  </a:lnTo>
                  <a:lnTo>
                    <a:pt x="56482" y="1250884"/>
                  </a:lnTo>
                  <a:lnTo>
                    <a:pt x="73149" y="1293155"/>
                  </a:lnTo>
                  <a:lnTo>
                    <a:pt x="91790" y="1334387"/>
                  </a:lnTo>
                  <a:lnTo>
                    <a:pt x="112347" y="1374523"/>
                  </a:lnTo>
                  <a:lnTo>
                    <a:pt x="134760" y="1413504"/>
                  </a:lnTo>
                  <a:lnTo>
                    <a:pt x="158972" y="1451270"/>
                  </a:lnTo>
                  <a:lnTo>
                    <a:pt x="184924" y="1487765"/>
                  </a:lnTo>
                  <a:lnTo>
                    <a:pt x="212557" y="1522929"/>
                  </a:lnTo>
                  <a:lnTo>
                    <a:pt x="241814" y="1556704"/>
                  </a:lnTo>
                  <a:lnTo>
                    <a:pt x="272635" y="1589031"/>
                  </a:lnTo>
                  <a:lnTo>
                    <a:pt x="304962" y="1619853"/>
                  </a:lnTo>
                  <a:lnTo>
                    <a:pt x="338737" y="1649109"/>
                  </a:lnTo>
                  <a:lnTo>
                    <a:pt x="373901" y="1676743"/>
                  </a:lnTo>
                  <a:lnTo>
                    <a:pt x="410396" y="1702695"/>
                  </a:lnTo>
                  <a:lnTo>
                    <a:pt x="448163" y="1726907"/>
                  </a:lnTo>
                  <a:lnTo>
                    <a:pt x="487144" y="1749320"/>
                  </a:lnTo>
                  <a:lnTo>
                    <a:pt x="527279" y="1769876"/>
                  </a:lnTo>
                  <a:lnTo>
                    <a:pt x="568512" y="1788517"/>
                  </a:lnTo>
                  <a:lnTo>
                    <a:pt x="610782" y="1805184"/>
                  </a:lnTo>
                  <a:lnTo>
                    <a:pt x="654033" y="1819818"/>
                  </a:lnTo>
                  <a:lnTo>
                    <a:pt x="698204" y="1832362"/>
                  </a:lnTo>
                  <a:lnTo>
                    <a:pt x="743238" y="1842756"/>
                  </a:lnTo>
                  <a:lnTo>
                    <a:pt x="789077" y="1850942"/>
                  </a:lnTo>
                  <a:lnTo>
                    <a:pt x="835661" y="1856861"/>
                  </a:lnTo>
                  <a:lnTo>
                    <a:pt x="882933" y="1860456"/>
                  </a:lnTo>
                  <a:lnTo>
                    <a:pt x="930833" y="1861667"/>
                  </a:lnTo>
                  <a:lnTo>
                    <a:pt x="978734" y="1860456"/>
                  </a:lnTo>
                  <a:lnTo>
                    <a:pt x="1026005" y="1856861"/>
                  </a:lnTo>
                  <a:lnTo>
                    <a:pt x="1072590" y="1850942"/>
                  </a:lnTo>
                  <a:lnTo>
                    <a:pt x="1118428" y="1842756"/>
                  </a:lnTo>
                  <a:lnTo>
                    <a:pt x="1163462" y="1832362"/>
                  </a:lnTo>
                  <a:lnTo>
                    <a:pt x="1207634" y="1819818"/>
                  </a:lnTo>
                  <a:lnTo>
                    <a:pt x="1250884" y="1805184"/>
                  </a:lnTo>
                  <a:lnTo>
                    <a:pt x="1293155" y="1788517"/>
                  </a:lnTo>
                  <a:lnTo>
                    <a:pt x="1334387" y="1769876"/>
                  </a:lnTo>
                  <a:lnTo>
                    <a:pt x="1374523" y="1749320"/>
                  </a:lnTo>
                  <a:lnTo>
                    <a:pt x="1413504" y="1726907"/>
                  </a:lnTo>
                  <a:lnTo>
                    <a:pt x="1451270" y="1702695"/>
                  </a:lnTo>
                  <a:lnTo>
                    <a:pt x="1487765" y="1676743"/>
                  </a:lnTo>
                  <a:lnTo>
                    <a:pt x="1522929" y="1649109"/>
                  </a:lnTo>
                  <a:lnTo>
                    <a:pt x="1556704" y="1619853"/>
                  </a:lnTo>
                  <a:lnTo>
                    <a:pt x="1589031" y="1589031"/>
                  </a:lnTo>
                  <a:lnTo>
                    <a:pt x="1619853" y="1556704"/>
                  </a:lnTo>
                  <a:lnTo>
                    <a:pt x="1649109" y="1522929"/>
                  </a:lnTo>
                  <a:lnTo>
                    <a:pt x="1676743" y="1487765"/>
                  </a:lnTo>
                  <a:lnTo>
                    <a:pt x="1702695" y="1451270"/>
                  </a:lnTo>
                  <a:lnTo>
                    <a:pt x="1726907" y="1413504"/>
                  </a:lnTo>
                  <a:lnTo>
                    <a:pt x="1749320" y="1374523"/>
                  </a:lnTo>
                  <a:lnTo>
                    <a:pt x="1769876" y="1334387"/>
                  </a:lnTo>
                  <a:lnTo>
                    <a:pt x="1788517" y="1293155"/>
                  </a:lnTo>
                  <a:lnTo>
                    <a:pt x="1805184" y="1250884"/>
                  </a:lnTo>
                  <a:lnTo>
                    <a:pt x="1819818" y="1207634"/>
                  </a:lnTo>
                  <a:lnTo>
                    <a:pt x="1832362" y="1163462"/>
                  </a:lnTo>
                  <a:lnTo>
                    <a:pt x="1842756" y="1118428"/>
                  </a:lnTo>
                  <a:lnTo>
                    <a:pt x="1850942" y="1072590"/>
                  </a:lnTo>
                  <a:lnTo>
                    <a:pt x="1856861" y="1026005"/>
                  </a:lnTo>
                  <a:lnTo>
                    <a:pt x="1860456" y="978734"/>
                  </a:lnTo>
                  <a:lnTo>
                    <a:pt x="1861667" y="930833"/>
                  </a:lnTo>
                  <a:lnTo>
                    <a:pt x="1860429" y="882674"/>
                  </a:lnTo>
                  <a:lnTo>
                    <a:pt x="1856751" y="835027"/>
                  </a:lnTo>
                  <a:lnTo>
                    <a:pt x="1850684" y="787963"/>
                  </a:lnTo>
                  <a:lnTo>
                    <a:pt x="1842281" y="741556"/>
                  </a:lnTo>
                  <a:lnTo>
                    <a:pt x="1831594" y="695875"/>
                  </a:lnTo>
                  <a:lnTo>
                    <a:pt x="1818674" y="650994"/>
                  </a:lnTo>
                  <a:lnTo>
                    <a:pt x="1803575" y="606984"/>
                  </a:lnTo>
                  <a:lnTo>
                    <a:pt x="1786348" y="563917"/>
                  </a:lnTo>
                  <a:lnTo>
                    <a:pt x="1767046" y="521865"/>
                  </a:lnTo>
                  <a:lnTo>
                    <a:pt x="1745720" y="480898"/>
                  </a:lnTo>
                  <a:lnTo>
                    <a:pt x="1722422" y="441090"/>
                  </a:lnTo>
                  <a:lnTo>
                    <a:pt x="1697206" y="402512"/>
                  </a:lnTo>
                  <a:lnTo>
                    <a:pt x="1670122" y="365235"/>
                  </a:lnTo>
                  <a:lnTo>
                    <a:pt x="1641224" y="329332"/>
                  </a:lnTo>
                  <a:lnTo>
                    <a:pt x="1610563" y="294874"/>
                  </a:lnTo>
                  <a:lnTo>
                    <a:pt x="1578191" y="261932"/>
                  </a:lnTo>
                  <a:lnTo>
                    <a:pt x="1544161" y="230580"/>
                  </a:lnTo>
                  <a:lnTo>
                    <a:pt x="1508525" y="200888"/>
                  </a:lnTo>
                  <a:lnTo>
                    <a:pt x="1471334" y="172928"/>
                  </a:lnTo>
                  <a:lnTo>
                    <a:pt x="1432642" y="146773"/>
                  </a:lnTo>
                  <a:lnTo>
                    <a:pt x="1392500" y="122493"/>
                  </a:lnTo>
                  <a:lnTo>
                    <a:pt x="1350960" y="100161"/>
                  </a:lnTo>
                  <a:lnTo>
                    <a:pt x="1308074" y="79848"/>
                  </a:lnTo>
                  <a:lnTo>
                    <a:pt x="1263896" y="61626"/>
                  </a:lnTo>
                  <a:lnTo>
                    <a:pt x="1218476" y="45567"/>
                  </a:lnTo>
                  <a:lnTo>
                    <a:pt x="930833" y="930833"/>
                  </a:lnTo>
                  <a:lnTo>
                    <a:pt x="930833" y="0"/>
                  </a:lnTo>
                  <a:close/>
                </a:path>
              </a:pathLst>
            </a:custGeom>
            <a:solidFill>
              <a:srgbClr val="8A5D97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88" name="object 8">
              <a:extLst>
                <a:ext uri="{FF2B5EF4-FFF2-40B4-BE49-F238E27FC236}">
                  <a16:creationId xmlns:a16="http://schemas.microsoft.com/office/drawing/2014/main" id="{8E727FF5-AA06-CEA9-FDB3-4AF767A05A31}"/>
                </a:ext>
              </a:extLst>
            </p:cNvPr>
            <p:cNvSpPr/>
            <p:nvPr/>
          </p:nvSpPr>
          <p:spPr>
            <a:xfrm>
              <a:off x="1650010" y="2126494"/>
              <a:ext cx="287655" cy="930910"/>
            </a:xfrm>
            <a:custGeom>
              <a:avLst/>
              <a:gdLst/>
              <a:ahLst/>
              <a:cxnLst/>
              <a:rect l="l" t="t" r="r" b="b"/>
              <a:pathLst>
                <a:path w="287655" h="930910">
                  <a:moveTo>
                    <a:pt x="0" y="0"/>
                  </a:moveTo>
                  <a:lnTo>
                    <a:pt x="0" y="930833"/>
                  </a:lnTo>
                  <a:lnTo>
                    <a:pt x="287642" y="45567"/>
                  </a:lnTo>
                  <a:lnTo>
                    <a:pt x="240861" y="31710"/>
                  </a:lnTo>
                  <a:lnTo>
                    <a:pt x="193484" y="20336"/>
                  </a:lnTo>
                  <a:lnTo>
                    <a:pt x="145611" y="11463"/>
                  </a:lnTo>
                  <a:lnTo>
                    <a:pt x="97340" y="5105"/>
                  </a:lnTo>
                  <a:lnTo>
                    <a:pt x="48770" y="1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5D97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89" name="object 16">
            <a:extLst>
              <a:ext uri="{FF2B5EF4-FFF2-40B4-BE49-F238E27FC236}">
                <a16:creationId xmlns:a16="http://schemas.microsoft.com/office/drawing/2014/main" id="{F2A32E92-C206-9AAD-FA64-05E771FC2542}"/>
              </a:ext>
            </a:extLst>
          </p:cNvPr>
          <p:cNvSpPr txBox="1"/>
          <p:nvPr/>
        </p:nvSpPr>
        <p:spPr>
          <a:xfrm>
            <a:off x="7895082" y="5927030"/>
            <a:ext cx="29614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95%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90" name="object 18">
            <a:extLst>
              <a:ext uri="{FF2B5EF4-FFF2-40B4-BE49-F238E27FC236}">
                <a16:creationId xmlns:a16="http://schemas.microsoft.com/office/drawing/2014/main" id="{9B0A3CE0-447D-B241-FCB4-E8C70EF6BA53}"/>
              </a:ext>
            </a:extLst>
          </p:cNvPr>
          <p:cNvSpPr/>
          <p:nvPr/>
        </p:nvSpPr>
        <p:spPr>
          <a:xfrm rot="5400000">
            <a:off x="3674266" y="3675699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91" name="object 16">
            <a:extLst>
              <a:ext uri="{FF2B5EF4-FFF2-40B4-BE49-F238E27FC236}">
                <a16:creationId xmlns:a16="http://schemas.microsoft.com/office/drawing/2014/main" id="{D6567209-C67E-5345-49FE-76F0ED649C7B}"/>
              </a:ext>
            </a:extLst>
          </p:cNvPr>
          <p:cNvSpPr txBox="1"/>
          <p:nvPr/>
        </p:nvSpPr>
        <p:spPr>
          <a:xfrm>
            <a:off x="8053884" y="4749496"/>
            <a:ext cx="29614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5%</a:t>
            </a:r>
            <a:endParaRPr lang="es-419" sz="1100" dirty="0">
              <a:latin typeface="Arial MT"/>
              <a:cs typeface="Arial MT"/>
            </a:endParaRPr>
          </a:p>
        </p:txBody>
      </p:sp>
      <p:pic>
        <p:nvPicPr>
          <p:cNvPr id="92" name="Imagem 91">
            <a:extLst>
              <a:ext uri="{FF2B5EF4-FFF2-40B4-BE49-F238E27FC236}">
                <a16:creationId xmlns:a16="http://schemas.microsoft.com/office/drawing/2014/main" id="{8A1B87A3-0560-FF3F-06F3-D40B392DB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027" y="251558"/>
            <a:ext cx="410258" cy="287181"/>
          </a:xfrm>
          <a:prstGeom prst="rect">
            <a:avLst/>
          </a:prstGeom>
        </p:spPr>
      </p:pic>
      <p:pic>
        <p:nvPicPr>
          <p:cNvPr id="95" name="Imagem 94">
            <a:extLst>
              <a:ext uri="{FF2B5EF4-FFF2-40B4-BE49-F238E27FC236}">
                <a16:creationId xmlns:a16="http://schemas.microsoft.com/office/drawing/2014/main" id="{5BBE0630-6FF1-4FFC-4E68-FA856959B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98877" y="3533617"/>
            <a:ext cx="410258" cy="287182"/>
          </a:xfrm>
          <a:prstGeom prst="rect">
            <a:avLst/>
          </a:prstGeom>
        </p:spPr>
      </p:pic>
      <p:sp>
        <p:nvSpPr>
          <p:cNvPr id="7" name="object 40">
            <a:extLst>
              <a:ext uri="{FF2B5EF4-FFF2-40B4-BE49-F238E27FC236}">
                <a16:creationId xmlns:a16="http://schemas.microsoft.com/office/drawing/2014/main" id="{FF333BC9-684D-CCD0-C461-18FFA1C285A2}"/>
              </a:ext>
            </a:extLst>
          </p:cNvPr>
          <p:cNvSpPr txBox="1"/>
          <p:nvPr/>
        </p:nvSpPr>
        <p:spPr>
          <a:xfrm>
            <a:off x="429051" y="6368693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Fuente: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highlight>
                <a:srgbClr val="FFFF00"/>
              </a:highligh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698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73" name="Imagem 72" descr="Logotipo&#10;&#10;Descrição gerada automaticamente">
            <a:extLst>
              <a:ext uri="{FF2B5EF4-FFF2-40B4-BE49-F238E27FC236}">
                <a16:creationId xmlns:a16="http://schemas.microsoft.com/office/drawing/2014/main" id="{1EA52ECD-BACC-2013-50D7-F15E391E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3830E3C-38BF-AF6E-3F92-48CF02A27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01"/>
          <a:stretch/>
        </p:blipFill>
        <p:spPr>
          <a:xfrm>
            <a:off x="4613067" y="1748513"/>
            <a:ext cx="7350427" cy="312246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F71A516-0526-5986-AD94-3202A1854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19" y="1748513"/>
            <a:ext cx="4163283" cy="3122462"/>
          </a:xfrm>
          <a:prstGeom prst="rect">
            <a:avLst/>
          </a:prstGeom>
        </p:spPr>
      </p:pic>
      <p:sp>
        <p:nvSpPr>
          <p:cNvPr id="9" name="object 15">
            <a:extLst>
              <a:ext uri="{FF2B5EF4-FFF2-40B4-BE49-F238E27FC236}">
                <a16:creationId xmlns:a16="http://schemas.microsoft.com/office/drawing/2014/main" id="{79B0B529-74B8-DD51-A579-D25A0E0C3FEA}"/>
              </a:ext>
            </a:extLst>
          </p:cNvPr>
          <p:cNvSpPr txBox="1"/>
          <p:nvPr/>
        </p:nvSpPr>
        <p:spPr>
          <a:xfrm>
            <a:off x="2023529" y="175601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75%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05EE3D74-5D20-099E-2CB9-6FE984DB4E3E}"/>
              </a:ext>
            </a:extLst>
          </p:cNvPr>
          <p:cNvSpPr txBox="1"/>
          <p:nvPr/>
        </p:nvSpPr>
        <p:spPr>
          <a:xfrm>
            <a:off x="8035847" y="427205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99%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AEEBF8-DD0C-66DA-EF59-4E3FA3239E56}"/>
              </a:ext>
            </a:extLst>
          </p:cNvPr>
          <p:cNvSpPr txBox="1"/>
          <p:nvPr/>
        </p:nvSpPr>
        <p:spPr>
          <a:xfrm>
            <a:off x="4182816" y="260681"/>
            <a:ext cx="28375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ESPACIO PARA MASCOTAS </a:t>
            </a:r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8622CD64-DB5E-9FBF-8D35-591F79ABED6E}"/>
              </a:ext>
            </a:extLst>
          </p:cNvPr>
          <p:cNvSpPr/>
          <p:nvPr/>
        </p:nvSpPr>
        <p:spPr>
          <a:xfrm rot="5400000">
            <a:off x="3810554" y="430221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280E62D-73AB-F990-EC0C-E793770DE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15228" y="355984"/>
            <a:ext cx="410258" cy="287182"/>
          </a:xfrm>
          <a:prstGeom prst="rect">
            <a:avLst/>
          </a:prstGeom>
        </p:spPr>
      </p:pic>
      <p:sp>
        <p:nvSpPr>
          <p:cNvPr id="15" name="object 17">
            <a:extLst>
              <a:ext uri="{FF2B5EF4-FFF2-40B4-BE49-F238E27FC236}">
                <a16:creationId xmlns:a16="http://schemas.microsoft.com/office/drawing/2014/main" id="{5F5968C0-0CF6-0BED-D50A-76909CD97EBB}"/>
              </a:ext>
            </a:extLst>
          </p:cNvPr>
          <p:cNvSpPr txBox="1">
            <a:spLocks/>
          </p:cNvSpPr>
          <p:nvPr/>
        </p:nvSpPr>
        <p:spPr>
          <a:xfrm>
            <a:off x="606489" y="261609"/>
            <a:ext cx="10468663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ENTRETENIMIENTO</a:t>
            </a:r>
          </a:p>
        </p:txBody>
      </p:sp>
    </p:spTree>
    <p:extLst>
      <p:ext uri="{BB962C8B-B14F-4D97-AF65-F5344CB8AC3E}">
        <p14:creationId xmlns:p14="http://schemas.microsoft.com/office/powerpoint/2010/main" val="1717128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73" name="Imagem 72" descr="Logotipo&#10;&#10;Descrição gerada automaticamente">
            <a:extLst>
              <a:ext uri="{FF2B5EF4-FFF2-40B4-BE49-F238E27FC236}">
                <a16:creationId xmlns:a16="http://schemas.microsoft.com/office/drawing/2014/main" id="{1EA52ECD-BACC-2013-50D7-F15E391E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sp>
        <p:nvSpPr>
          <p:cNvPr id="9" name="object 15">
            <a:extLst>
              <a:ext uri="{FF2B5EF4-FFF2-40B4-BE49-F238E27FC236}">
                <a16:creationId xmlns:a16="http://schemas.microsoft.com/office/drawing/2014/main" id="{79B0B529-74B8-DD51-A579-D25A0E0C3FEA}"/>
              </a:ext>
            </a:extLst>
          </p:cNvPr>
          <p:cNvSpPr txBox="1"/>
          <p:nvPr/>
        </p:nvSpPr>
        <p:spPr>
          <a:xfrm>
            <a:off x="2023529" y="175601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75%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AEEBF8-DD0C-66DA-EF59-4E3FA3239E56}"/>
              </a:ext>
            </a:extLst>
          </p:cNvPr>
          <p:cNvSpPr txBox="1"/>
          <p:nvPr/>
        </p:nvSpPr>
        <p:spPr>
          <a:xfrm>
            <a:off x="4182816" y="260681"/>
            <a:ext cx="28375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Y SESIÓN DE CINE CON MASCOTAS</a:t>
            </a:r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8622CD64-DB5E-9FBF-8D35-591F79ABED6E}"/>
              </a:ext>
            </a:extLst>
          </p:cNvPr>
          <p:cNvSpPr/>
          <p:nvPr/>
        </p:nvSpPr>
        <p:spPr>
          <a:xfrm rot="5400000">
            <a:off x="3810554" y="430221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280E62D-73AB-F990-EC0C-E793770DE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15228" y="355984"/>
            <a:ext cx="410258" cy="287182"/>
          </a:xfrm>
          <a:prstGeom prst="rect">
            <a:avLst/>
          </a:prstGeom>
        </p:spPr>
      </p:pic>
      <p:sp>
        <p:nvSpPr>
          <p:cNvPr id="15" name="object 17">
            <a:extLst>
              <a:ext uri="{FF2B5EF4-FFF2-40B4-BE49-F238E27FC236}">
                <a16:creationId xmlns:a16="http://schemas.microsoft.com/office/drawing/2014/main" id="{5F5968C0-0CF6-0BED-D50A-76909CD97EBB}"/>
              </a:ext>
            </a:extLst>
          </p:cNvPr>
          <p:cNvSpPr txBox="1">
            <a:spLocks/>
          </p:cNvSpPr>
          <p:nvPr/>
        </p:nvSpPr>
        <p:spPr>
          <a:xfrm>
            <a:off x="606489" y="261609"/>
            <a:ext cx="10468663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ENTRETENIMIENTO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2B8F81-52D2-59D0-9984-C3FB2588C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89" y="1159929"/>
            <a:ext cx="4538141" cy="453814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3E7EF48-2B1D-3119-8239-F76847C8A5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00"/>
          <a:stretch/>
        </p:blipFill>
        <p:spPr>
          <a:xfrm>
            <a:off x="5267623" y="1159929"/>
            <a:ext cx="6146048" cy="45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08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F2BE59D6-9973-4F31-7A81-05156035BF53}"/>
              </a:ext>
            </a:extLst>
          </p:cNvPr>
          <p:cNvSpPr txBox="1">
            <a:spLocks/>
          </p:cNvSpPr>
          <p:nvPr/>
        </p:nvSpPr>
        <p:spPr>
          <a:xfrm>
            <a:off x="468277" y="320863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EVENTOS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9A19865-C43B-0299-6EBB-62F218A4C963}"/>
              </a:ext>
            </a:extLst>
          </p:cNvPr>
          <p:cNvSpPr txBox="1"/>
          <p:nvPr/>
        </p:nvSpPr>
        <p:spPr>
          <a:xfrm>
            <a:off x="2421883" y="262143"/>
            <a:ext cx="40470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FEIRA DE ADOÇÃO, PET DAY </a:t>
            </a:r>
          </a:p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TRONO PET (NATAL)</a:t>
            </a:r>
          </a:p>
        </p:txBody>
      </p:sp>
      <p:sp>
        <p:nvSpPr>
          <p:cNvPr id="26" name="object 40">
            <a:extLst>
              <a:ext uri="{FF2B5EF4-FFF2-40B4-BE49-F238E27FC236}">
                <a16:creationId xmlns:a16="http://schemas.microsoft.com/office/drawing/2014/main" id="{564BE4C7-D5F3-397A-5A68-03AF6B05E9A5}"/>
              </a:ext>
            </a:extLst>
          </p:cNvPr>
          <p:cNvSpPr txBox="1"/>
          <p:nvPr/>
        </p:nvSpPr>
        <p:spPr>
          <a:xfrm>
            <a:off x="609733" y="3185403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Fonte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r>
              <a:rPr lang="es-419" sz="10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latin typeface="Tahoma"/>
              <a:cs typeface="Tahoma"/>
            </a:endParaRPr>
          </a:p>
        </p:txBody>
      </p:sp>
      <p:sp>
        <p:nvSpPr>
          <p:cNvPr id="46" name="object 31">
            <a:extLst>
              <a:ext uri="{FF2B5EF4-FFF2-40B4-BE49-F238E27FC236}">
                <a16:creationId xmlns:a16="http://schemas.microsoft.com/office/drawing/2014/main" id="{71D0CE6E-8E8C-4682-B610-E805825413C3}"/>
              </a:ext>
            </a:extLst>
          </p:cNvPr>
          <p:cNvSpPr txBox="1"/>
          <p:nvPr/>
        </p:nvSpPr>
        <p:spPr>
          <a:xfrm>
            <a:off x="459258" y="959797"/>
            <a:ext cx="222714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Feira de </a:t>
            </a:r>
            <a:r>
              <a:rPr lang="es-419" sz="1200" b="1" spc="-20" dirty="0" err="1">
                <a:solidFill>
                  <a:srgbClr val="8A5E9B"/>
                </a:solidFill>
                <a:latin typeface="Arial MT"/>
                <a:cs typeface="Lucida Sans Unicode"/>
              </a:rPr>
              <a:t>adoção</a:t>
            </a: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 em shoppings </a:t>
            </a:r>
            <a:endParaRPr lang="es-419" sz="1200" b="1" dirty="0">
              <a:latin typeface="Arial MT"/>
              <a:cs typeface="Lucida Sans Unicode"/>
            </a:endParaRPr>
          </a:p>
        </p:txBody>
      </p:sp>
      <p:sp>
        <p:nvSpPr>
          <p:cNvPr id="63" name="object 21">
            <a:extLst>
              <a:ext uri="{FF2B5EF4-FFF2-40B4-BE49-F238E27FC236}">
                <a16:creationId xmlns:a16="http://schemas.microsoft.com/office/drawing/2014/main" id="{0E652E37-7D0C-5810-FCEC-6C1D5D942918}"/>
              </a:ext>
            </a:extLst>
          </p:cNvPr>
          <p:cNvSpPr txBox="1"/>
          <p:nvPr/>
        </p:nvSpPr>
        <p:spPr>
          <a:xfrm>
            <a:off x="4405990" y="913497"/>
            <a:ext cx="182256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Realização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de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pet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day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em shoppings</a:t>
            </a:r>
            <a:endParaRPr lang="es-419" sz="1200" b="1" dirty="0">
              <a:latin typeface="Arial MT"/>
              <a:cs typeface="Arial MT"/>
            </a:endParaRPr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8C29AB74-023C-C5E8-F774-B86B043CE9C7}"/>
              </a:ext>
            </a:extLst>
          </p:cNvPr>
          <p:cNvGrpSpPr/>
          <p:nvPr/>
        </p:nvGrpSpPr>
        <p:grpSpPr>
          <a:xfrm>
            <a:off x="2836874" y="1916164"/>
            <a:ext cx="573757" cy="625812"/>
            <a:chOff x="10082126" y="2997883"/>
            <a:chExt cx="631783" cy="714963"/>
          </a:xfrm>
        </p:grpSpPr>
        <p:sp>
          <p:nvSpPr>
            <p:cNvPr id="65" name="object 25">
              <a:extLst>
                <a:ext uri="{FF2B5EF4-FFF2-40B4-BE49-F238E27FC236}">
                  <a16:creationId xmlns:a16="http://schemas.microsoft.com/office/drawing/2014/main" id="{634B4E21-823C-98AA-9B37-345E7EC30FFB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6" name="object 27">
              <a:extLst>
                <a:ext uri="{FF2B5EF4-FFF2-40B4-BE49-F238E27FC236}">
                  <a16:creationId xmlns:a16="http://schemas.microsoft.com/office/drawing/2014/main" id="{767BB2A0-AFAC-0708-FFD8-12530B41610E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67" name="object 29">
              <a:extLst>
                <a:ext uri="{FF2B5EF4-FFF2-40B4-BE49-F238E27FC236}">
                  <a16:creationId xmlns:a16="http://schemas.microsoft.com/office/drawing/2014/main" id="{F8443739-035F-0AEA-FA4F-3577C68157E6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149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sp>
        <p:nvSpPr>
          <p:cNvPr id="80" name="object 21">
            <a:extLst>
              <a:ext uri="{FF2B5EF4-FFF2-40B4-BE49-F238E27FC236}">
                <a16:creationId xmlns:a16="http://schemas.microsoft.com/office/drawing/2014/main" id="{AFD08702-13DE-657E-2317-91CE69523ECE}"/>
              </a:ext>
            </a:extLst>
          </p:cNvPr>
          <p:cNvSpPr txBox="1"/>
          <p:nvPr/>
        </p:nvSpPr>
        <p:spPr>
          <a:xfrm>
            <a:off x="8032990" y="913497"/>
            <a:ext cx="227943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Disponibilidade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de Trono </a:t>
            </a:r>
            <a:r>
              <a:rPr lang="es-419" sz="1200" b="1" dirty="0" err="1">
                <a:solidFill>
                  <a:srgbClr val="8A5E9B"/>
                </a:solidFill>
                <a:latin typeface="Arial MT"/>
                <a:cs typeface="Arial MT"/>
              </a:rPr>
              <a:t>pet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 no Natal em shoppings</a:t>
            </a:r>
            <a:endParaRPr lang="es-419" sz="1200" b="1" dirty="0">
              <a:latin typeface="Arial MT"/>
              <a:cs typeface="Arial MT"/>
            </a:endParaRP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D2519961-CFA1-0F4E-0914-A465D3E6B94A}"/>
              </a:ext>
            </a:extLst>
          </p:cNvPr>
          <p:cNvGrpSpPr/>
          <p:nvPr/>
        </p:nvGrpSpPr>
        <p:grpSpPr>
          <a:xfrm>
            <a:off x="6680428" y="1916164"/>
            <a:ext cx="573757" cy="625812"/>
            <a:chOff x="10082126" y="2997883"/>
            <a:chExt cx="631783" cy="714963"/>
          </a:xfrm>
        </p:grpSpPr>
        <p:sp>
          <p:nvSpPr>
            <p:cNvPr id="82" name="object 25">
              <a:extLst>
                <a:ext uri="{FF2B5EF4-FFF2-40B4-BE49-F238E27FC236}">
                  <a16:creationId xmlns:a16="http://schemas.microsoft.com/office/drawing/2014/main" id="{E0EEBEA3-B682-5A51-0F90-00A94FCB7F70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83" name="object 27">
              <a:extLst>
                <a:ext uri="{FF2B5EF4-FFF2-40B4-BE49-F238E27FC236}">
                  <a16:creationId xmlns:a16="http://schemas.microsoft.com/office/drawing/2014/main" id="{0B674560-F608-B8C6-79E3-1FBEC082F183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84" name="object 29">
              <a:extLst>
                <a:ext uri="{FF2B5EF4-FFF2-40B4-BE49-F238E27FC236}">
                  <a16:creationId xmlns:a16="http://schemas.microsoft.com/office/drawing/2014/main" id="{4650F3EF-9260-B5A6-78F7-BDA00BC899B9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149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40A8C191-11B9-B28C-FDF6-15FBA733B8BE}"/>
              </a:ext>
            </a:extLst>
          </p:cNvPr>
          <p:cNvGrpSpPr/>
          <p:nvPr/>
        </p:nvGrpSpPr>
        <p:grpSpPr>
          <a:xfrm>
            <a:off x="10591804" y="1903374"/>
            <a:ext cx="573757" cy="625812"/>
            <a:chOff x="10082126" y="2997883"/>
            <a:chExt cx="631783" cy="714963"/>
          </a:xfrm>
        </p:grpSpPr>
        <p:sp>
          <p:nvSpPr>
            <p:cNvPr id="86" name="object 25">
              <a:extLst>
                <a:ext uri="{FF2B5EF4-FFF2-40B4-BE49-F238E27FC236}">
                  <a16:creationId xmlns:a16="http://schemas.microsoft.com/office/drawing/2014/main" id="{EB47027D-2241-9713-6249-0FCBCC674B40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87" name="object 27">
              <a:extLst>
                <a:ext uri="{FF2B5EF4-FFF2-40B4-BE49-F238E27FC236}">
                  <a16:creationId xmlns:a16="http://schemas.microsoft.com/office/drawing/2014/main" id="{D2072731-0CD2-5C3C-AFAF-444674F4E5E5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88" name="object 29">
              <a:extLst>
                <a:ext uri="{FF2B5EF4-FFF2-40B4-BE49-F238E27FC236}">
                  <a16:creationId xmlns:a16="http://schemas.microsoft.com/office/drawing/2014/main" id="{561CF9DD-380E-7F1D-6F4D-1C603B4B39F2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149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Sim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 err="1">
                  <a:solidFill>
                    <a:srgbClr val="231F20"/>
                  </a:solidFill>
                  <a:latin typeface="Arial MT"/>
                  <a:cs typeface="Arial MT"/>
                </a:rPr>
                <a:t>Não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99" name="object 21">
            <a:extLst>
              <a:ext uri="{FF2B5EF4-FFF2-40B4-BE49-F238E27FC236}">
                <a16:creationId xmlns:a16="http://schemas.microsoft.com/office/drawing/2014/main" id="{23E1B5D2-6D64-56C8-C238-B017BBD9286F}"/>
              </a:ext>
            </a:extLst>
          </p:cNvPr>
          <p:cNvGrpSpPr/>
          <p:nvPr/>
        </p:nvGrpSpPr>
        <p:grpSpPr>
          <a:xfrm>
            <a:off x="719427" y="1423904"/>
            <a:ext cx="1691398" cy="1630218"/>
            <a:chOff x="697281" y="4489198"/>
            <a:chExt cx="1862455" cy="1862455"/>
          </a:xfrm>
        </p:grpSpPr>
        <p:sp>
          <p:nvSpPr>
            <p:cNvPr id="100" name="object 22">
              <a:extLst>
                <a:ext uri="{FF2B5EF4-FFF2-40B4-BE49-F238E27FC236}">
                  <a16:creationId xmlns:a16="http://schemas.microsoft.com/office/drawing/2014/main" id="{9F2A92F8-3DAA-0F7C-C404-22E01B80B80A}"/>
                </a:ext>
              </a:extLst>
            </p:cNvPr>
            <p:cNvSpPr/>
            <p:nvPr/>
          </p:nvSpPr>
          <p:spPr>
            <a:xfrm>
              <a:off x="697281" y="4489198"/>
              <a:ext cx="931544" cy="1430655"/>
            </a:xfrm>
            <a:custGeom>
              <a:avLst/>
              <a:gdLst/>
              <a:ahLst/>
              <a:cxnLst/>
              <a:rect l="l" t="t" r="r" b="b"/>
              <a:pathLst>
                <a:path w="931544" h="1430654">
                  <a:moveTo>
                    <a:pt x="931108" y="0"/>
                  </a:moveTo>
                  <a:lnTo>
                    <a:pt x="883024" y="1242"/>
                  </a:lnTo>
                  <a:lnTo>
                    <a:pt x="835212" y="4951"/>
                  </a:lnTo>
                  <a:lnTo>
                    <a:pt x="787763" y="11100"/>
                  </a:lnTo>
                  <a:lnTo>
                    <a:pt x="740767" y="19662"/>
                  </a:lnTo>
                  <a:lnTo>
                    <a:pt x="694317" y="30612"/>
                  </a:lnTo>
                  <a:lnTo>
                    <a:pt x="648503" y="43923"/>
                  </a:lnTo>
                  <a:lnTo>
                    <a:pt x="603416" y="59567"/>
                  </a:lnTo>
                  <a:lnTo>
                    <a:pt x="559148" y="77520"/>
                  </a:lnTo>
                  <a:lnTo>
                    <a:pt x="515789" y="97753"/>
                  </a:lnTo>
                  <a:lnTo>
                    <a:pt x="473430" y="120241"/>
                  </a:lnTo>
                  <a:lnTo>
                    <a:pt x="432163" y="144957"/>
                  </a:lnTo>
                  <a:lnTo>
                    <a:pt x="392354" y="171655"/>
                  </a:lnTo>
                  <a:lnTo>
                    <a:pt x="354354" y="200029"/>
                  </a:lnTo>
                  <a:lnTo>
                    <a:pt x="318180" y="229999"/>
                  </a:lnTo>
                  <a:lnTo>
                    <a:pt x="283851" y="261483"/>
                  </a:lnTo>
                  <a:lnTo>
                    <a:pt x="251385" y="294400"/>
                  </a:lnTo>
                  <a:lnTo>
                    <a:pt x="220799" y="328671"/>
                  </a:lnTo>
                  <a:lnTo>
                    <a:pt x="192113" y="364215"/>
                  </a:lnTo>
                  <a:lnTo>
                    <a:pt x="165344" y="400949"/>
                  </a:lnTo>
                  <a:lnTo>
                    <a:pt x="140509" y="438795"/>
                  </a:lnTo>
                  <a:lnTo>
                    <a:pt x="117628" y="477671"/>
                  </a:lnTo>
                  <a:lnTo>
                    <a:pt x="96718" y="517496"/>
                  </a:lnTo>
                  <a:lnTo>
                    <a:pt x="77797" y="558190"/>
                  </a:lnTo>
                  <a:lnTo>
                    <a:pt x="60883" y="599671"/>
                  </a:lnTo>
                  <a:lnTo>
                    <a:pt x="45995" y="641860"/>
                  </a:lnTo>
                  <a:lnTo>
                    <a:pt x="33150" y="684674"/>
                  </a:lnTo>
                  <a:lnTo>
                    <a:pt x="22366" y="728035"/>
                  </a:lnTo>
                  <a:lnTo>
                    <a:pt x="13662" y="771860"/>
                  </a:lnTo>
                  <a:lnTo>
                    <a:pt x="7055" y="816070"/>
                  </a:lnTo>
                  <a:lnTo>
                    <a:pt x="2563" y="860582"/>
                  </a:lnTo>
                  <a:lnTo>
                    <a:pt x="206" y="905318"/>
                  </a:lnTo>
                  <a:lnTo>
                    <a:pt x="0" y="950195"/>
                  </a:lnTo>
                  <a:lnTo>
                    <a:pt x="1963" y="995133"/>
                  </a:lnTo>
                  <a:lnTo>
                    <a:pt x="6114" y="1040051"/>
                  </a:lnTo>
                  <a:lnTo>
                    <a:pt x="12471" y="1084869"/>
                  </a:lnTo>
                  <a:lnTo>
                    <a:pt x="21052" y="1129506"/>
                  </a:lnTo>
                  <a:lnTo>
                    <a:pt x="31875" y="1173881"/>
                  </a:lnTo>
                  <a:lnTo>
                    <a:pt x="44958" y="1217914"/>
                  </a:lnTo>
                  <a:lnTo>
                    <a:pt x="60318" y="1261522"/>
                  </a:lnTo>
                  <a:lnTo>
                    <a:pt x="77975" y="1304627"/>
                  </a:lnTo>
                  <a:lnTo>
                    <a:pt x="97946" y="1347147"/>
                  </a:lnTo>
                  <a:lnTo>
                    <a:pt x="120249" y="1389001"/>
                  </a:lnTo>
                  <a:lnTo>
                    <a:pt x="144902" y="1430108"/>
                  </a:lnTo>
                  <a:lnTo>
                    <a:pt x="931108" y="931163"/>
                  </a:lnTo>
                  <a:lnTo>
                    <a:pt x="931108" y="0"/>
                  </a:lnTo>
                  <a:close/>
                </a:path>
              </a:pathLst>
            </a:custGeom>
            <a:solidFill>
              <a:srgbClr val="9665A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01" name="object 23">
              <a:extLst>
                <a:ext uri="{FF2B5EF4-FFF2-40B4-BE49-F238E27FC236}">
                  <a16:creationId xmlns:a16="http://schemas.microsoft.com/office/drawing/2014/main" id="{EE3F0306-03AF-1946-0CC5-02DE061D0318}"/>
                </a:ext>
              </a:extLst>
            </p:cNvPr>
            <p:cNvSpPr/>
            <p:nvPr/>
          </p:nvSpPr>
          <p:spPr>
            <a:xfrm>
              <a:off x="842183" y="4489198"/>
              <a:ext cx="1717675" cy="1862455"/>
            </a:xfrm>
            <a:custGeom>
              <a:avLst/>
              <a:gdLst/>
              <a:ahLst/>
              <a:cxnLst/>
              <a:rect l="l" t="t" r="r" b="b"/>
              <a:pathLst>
                <a:path w="1717675" h="1862454">
                  <a:moveTo>
                    <a:pt x="786206" y="0"/>
                  </a:moveTo>
                  <a:lnTo>
                    <a:pt x="786206" y="931163"/>
                  </a:lnTo>
                  <a:lnTo>
                    <a:pt x="0" y="1430108"/>
                  </a:lnTo>
                  <a:lnTo>
                    <a:pt x="27999" y="1471716"/>
                  </a:lnTo>
                  <a:lnTo>
                    <a:pt x="57999" y="1511511"/>
                  </a:lnTo>
                  <a:lnTo>
                    <a:pt x="89908" y="1549443"/>
                  </a:lnTo>
                  <a:lnTo>
                    <a:pt x="123637" y="1585462"/>
                  </a:lnTo>
                  <a:lnTo>
                    <a:pt x="159094" y="1619518"/>
                  </a:lnTo>
                  <a:lnTo>
                    <a:pt x="196189" y="1651562"/>
                  </a:lnTo>
                  <a:lnTo>
                    <a:pt x="234831" y="1681544"/>
                  </a:lnTo>
                  <a:lnTo>
                    <a:pt x="274930" y="1709414"/>
                  </a:lnTo>
                  <a:lnTo>
                    <a:pt x="316394" y="1735122"/>
                  </a:lnTo>
                  <a:lnTo>
                    <a:pt x="359133" y="1758618"/>
                  </a:lnTo>
                  <a:lnTo>
                    <a:pt x="403057" y="1779853"/>
                  </a:lnTo>
                  <a:lnTo>
                    <a:pt x="448075" y="1798776"/>
                  </a:lnTo>
                  <a:lnTo>
                    <a:pt x="494095" y="1815337"/>
                  </a:lnTo>
                  <a:lnTo>
                    <a:pt x="541028" y="1829488"/>
                  </a:lnTo>
                  <a:lnTo>
                    <a:pt x="588783" y="1841177"/>
                  </a:lnTo>
                  <a:lnTo>
                    <a:pt x="637269" y="1850356"/>
                  </a:lnTo>
                  <a:lnTo>
                    <a:pt x="686395" y="1856973"/>
                  </a:lnTo>
                  <a:lnTo>
                    <a:pt x="736071" y="1860981"/>
                  </a:lnTo>
                  <a:lnTo>
                    <a:pt x="786206" y="1862327"/>
                  </a:lnTo>
                  <a:lnTo>
                    <a:pt x="834124" y="1861116"/>
                  </a:lnTo>
                  <a:lnTo>
                    <a:pt x="881413" y="1857520"/>
                  </a:lnTo>
                  <a:lnTo>
                    <a:pt x="928014" y="1851599"/>
                  </a:lnTo>
                  <a:lnTo>
                    <a:pt x="973869" y="1843410"/>
                  </a:lnTo>
                  <a:lnTo>
                    <a:pt x="1018920" y="1833012"/>
                  </a:lnTo>
                  <a:lnTo>
                    <a:pt x="1063108" y="1820465"/>
                  </a:lnTo>
                  <a:lnTo>
                    <a:pt x="1106374" y="1805825"/>
                  </a:lnTo>
                  <a:lnTo>
                    <a:pt x="1148659" y="1789153"/>
                  </a:lnTo>
                  <a:lnTo>
                    <a:pt x="1189906" y="1770506"/>
                  </a:lnTo>
                  <a:lnTo>
                    <a:pt x="1230056" y="1749942"/>
                  </a:lnTo>
                  <a:lnTo>
                    <a:pt x="1269051" y="1727521"/>
                  </a:lnTo>
                  <a:lnTo>
                    <a:pt x="1306831" y="1703301"/>
                  </a:lnTo>
                  <a:lnTo>
                    <a:pt x="1343339" y="1677340"/>
                  </a:lnTo>
                  <a:lnTo>
                    <a:pt x="1378515" y="1649697"/>
                  </a:lnTo>
                  <a:lnTo>
                    <a:pt x="1412302" y="1620430"/>
                  </a:lnTo>
                  <a:lnTo>
                    <a:pt x="1444640" y="1589598"/>
                  </a:lnTo>
                  <a:lnTo>
                    <a:pt x="1475472" y="1557260"/>
                  </a:lnTo>
                  <a:lnTo>
                    <a:pt x="1504739" y="1523473"/>
                  </a:lnTo>
                  <a:lnTo>
                    <a:pt x="1532382" y="1488296"/>
                  </a:lnTo>
                  <a:lnTo>
                    <a:pt x="1558343" y="1451789"/>
                  </a:lnTo>
                  <a:lnTo>
                    <a:pt x="1582563" y="1414009"/>
                  </a:lnTo>
                  <a:lnTo>
                    <a:pt x="1604984" y="1375014"/>
                  </a:lnTo>
                  <a:lnTo>
                    <a:pt x="1625548" y="1334864"/>
                  </a:lnTo>
                  <a:lnTo>
                    <a:pt x="1644195" y="1293617"/>
                  </a:lnTo>
                  <a:lnTo>
                    <a:pt x="1660868" y="1251331"/>
                  </a:lnTo>
                  <a:lnTo>
                    <a:pt x="1675507" y="1208065"/>
                  </a:lnTo>
                  <a:lnTo>
                    <a:pt x="1688055" y="1163878"/>
                  </a:lnTo>
                  <a:lnTo>
                    <a:pt x="1698452" y="1118827"/>
                  </a:lnTo>
                  <a:lnTo>
                    <a:pt x="1706641" y="1072972"/>
                  </a:lnTo>
                  <a:lnTo>
                    <a:pt x="1712562" y="1026371"/>
                  </a:lnTo>
                  <a:lnTo>
                    <a:pt x="1716158" y="979082"/>
                  </a:lnTo>
                  <a:lnTo>
                    <a:pt x="1717370" y="931163"/>
                  </a:lnTo>
                  <a:lnTo>
                    <a:pt x="1716158" y="883245"/>
                  </a:lnTo>
                  <a:lnTo>
                    <a:pt x="1712562" y="835956"/>
                  </a:lnTo>
                  <a:lnTo>
                    <a:pt x="1706641" y="789355"/>
                  </a:lnTo>
                  <a:lnTo>
                    <a:pt x="1698452" y="743500"/>
                  </a:lnTo>
                  <a:lnTo>
                    <a:pt x="1688055" y="698449"/>
                  </a:lnTo>
                  <a:lnTo>
                    <a:pt x="1675507" y="654262"/>
                  </a:lnTo>
                  <a:lnTo>
                    <a:pt x="1660868" y="610996"/>
                  </a:lnTo>
                  <a:lnTo>
                    <a:pt x="1644195" y="568710"/>
                  </a:lnTo>
                  <a:lnTo>
                    <a:pt x="1625548" y="527463"/>
                  </a:lnTo>
                  <a:lnTo>
                    <a:pt x="1604984" y="487313"/>
                  </a:lnTo>
                  <a:lnTo>
                    <a:pt x="1582563" y="448318"/>
                  </a:lnTo>
                  <a:lnTo>
                    <a:pt x="1558343" y="410538"/>
                  </a:lnTo>
                  <a:lnTo>
                    <a:pt x="1532382" y="374031"/>
                  </a:lnTo>
                  <a:lnTo>
                    <a:pt x="1504739" y="338854"/>
                  </a:lnTo>
                  <a:lnTo>
                    <a:pt x="1475472" y="305067"/>
                  </a:lnTo>
                  <a:lnTo>
                    <a:pt x="1444640" y="272729"/>
                  </a:lnTo>
                  <a:lnTo>
                    <a:pt x="1412302" y="241897"/>
                  </a:lnTo>
                  <a:lnTo>
                    <a:pt x="1378515" y="212630"/>
                  </a:lnTo>
                  <a:lnTo>
                    <a:pt x="1343339" y="184987"/>
                  </a:lnTo>
                  <a:lnTo>
                    <a:pt x="1306831" y="159026"/>
                  </a:lnTo>
                  <a:lnTo>
                    <a:pt x="1269051" y="134806"/>
                  </a:lnTo>
                  <a:lnTo>
                    <a:pt x="1230056" y="112385"/>
                  </a:lnTo>
                  <a:lnTo>
                    <a:pt x="1189906" y="91821"/>
                  </a:lnTo>
                  <a:lnTo>
                    <a:pt x="1148659" y="73174"/>
                  </a:lnTo>
                  <a:lnTo>
                    <a:pt x="1106374" y="56502"/>
                  </a:lnTo>
                  <a:lnTo>
                    <a:pt x="1063108" y="41862"/>
                  </a:lnTo>
                  <a:lnTo>
                    <a:pt x="1018920" y="29315"/>
                  </a:lnTo>
                  <a:lnTo>
                    <a:pt x="973869" y="18917"/>
                  </a:lnTo>
                  <a:lnTo>
                    <a:pt x="928014" y="10728"/>
                  </a:lnTo>
                  <a:lnTo>
                    <a:pt x="881413" y="4807"/>
                  </a:lnTo>
                  <a:lnTo>
                    <a:pt x="834124" y="1211"/>
                  </a:lnTo>
                  <a:lnTo>
                    <a:pt x="786206" y="0"/>
                  </a:lnTo>
                  <a:close/>
                </a:path>
              </a:pathLst>
            </a:custGeom>
            <a:solidFill>
              <a:srgbClr val="9665AA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102" name="object 24">
            <a:extLst>
              <a:ext uri="{FF2B5EF4-FFF2-40B4-BE49-F238E27FC236}">
                <a16:creationId xmlns:a16="http://schemas.microsoft.com/office/drawing/2014/main" id="{6D59C20B-9B40-DB3F-EFE3-B4D1EA4CFD42}"/>
              </a:ext>
            </a:extLst>
          </p:cNvPr>
          <p:cNvSpPr txBox="1"/>
          <p:nvPr/>
        </p:nvSpPr>
        <p:spPr>
          <a:xfrm>
            <a:off x="1940744" y="2378108"/>
            <a:ext cx="35718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66%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03" name="object 25">
            <a:extLst>
              <a:ext uri="{FF2B5EF4-FFF2-40B4-BE49-F238E27FC236}">
                <a16:creationId xmlns:a16="http://schemas.microsoft.com/office/drawing/2014/main" id="{6C1F279E-05B1-C995-6BCC-669AA221EC2C}"/>
              </a:ext>
            </a:extLst>
          </p:cNvPr>
          <p:cNvSpPr txBox="1"/>
          <p:nvPr/>
        </p:nvSpPr>
        <p:spPr>
          <a:xfrm>
            <a:off x="1045630" y="2019208"/>
            <a:ext cx="345078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34%</a:t>
            </a:r>
            <a:endParaRPr lang="es-419" sz="1100" dirty="0">
              <a:latin typeface="Arial MT"/>
              <a:cs typeface="Arial MT"/>
            </a:endParaRPr>
          </a:p>
        </p:txBody>
      </p: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61EC5295-7930-8EC0-4A68-70CFF09581B0}"/>
              </a:ext>
            </a:extLst>
          </p:cNvPr>
          <p:cNvGrpSpPr/>
          <p:nvPr/>
        </p:nvGrpSpPr>
        <p:grpSpPr>
          <a:xfrm>
            <a:off x="4489490" y="1418041"/>
            <a:ext cx="1698894" cy="1636888"/>
            <a:chOff x="4489490" y="2263015"/>
            <a:chExt cx="1870710" cy="1870075"/>
          </a:xfrm>
        </p:grpSpPr>
        <p:grpSp>
          <p:nvGrpSpPr>
            <p:cNvPr id="104" name="object 6">
              <a:extLst>
                <a:ext uri="{FF2B5EF4-FFF2-40B4-BE49-F238E27FC236}">
                  <a16:creationId xmlns:a16="http://schemas.microsoft.com/office/drawing/2014/main" id="{AAAE631A-7D7A-C36D-D4AB-CB2B252D82F0}"/>
                </a:ext>
              </a:extLst>
            </p:cNvPr>
            <p:cNvGrpSpPr/>
            <p:nvPr/>
          </p:nvGrpSpPr>
          <p:grpSpPr>
            <a:xfrm>
              <a:off x="4489490" y="2263015"/>
              <a:ext cx="1870710" cy="1870075"/>
              <a:chOff x="718517" y="1915646"/>
              <a:chExt cx="1870710" cy="1870075"/>
            </a:xfrm>
          </p:grpSpPr>
          <p:sp>
            <p:nvSpPr>
              <p:cNvPr id="105" name="object 7">
                <a:extLst>
                  <a:ext uri="{FF2B5EF4-FFF2-40B4-BE49-F238E27FC236}">
                    <a16:creationId xmlns:a16="http://schemas.microsoft.com/office/drawing/2014/main" id="{E8D64B54-9FA6-072F-1887-C243D4CCFD2C}"/>
                  </a:ext>
                </a:extLst>
              </p:cNvPr>
              <p:cNvSpPr/>
              <p:nvPr/>
            </p:nvSpPr>
            <p:spPr>
              <a:xfrm>
                <a:off x="718517" y="1915646"/>
                <a:ext cx="1333500" cy="1870075"/>
              </a:xfrm>
              <a:custGeom>
                <a:avLst/>
                <a:gdLst/>
                <a:ahLst/>
                <a:cxnLst/>
                <a:rect l="l" t="t" r="r" b="b"/>
                <a:pathLst>
                  <a:path w="1333500" h="1870075">
                    <a:moveTo>
                      <a:pt x="935024" y="0"/>
                    </a:moveTo>
                    <a:lnTo>
                      <a:pt x="886907" y="1216"/>
                    </a:lnTo>
                    <a:lnTo>
                      <a:pt x="839422" y="4827"/>
                    </a:lnTo>
                    <a:lnTo>
                      <a:pt x="792628" y="10773"/>
                    </a:lnTo>
                    <a:lnTo>
                      <a:pt x="746582" y="18996"/>
                    </a:lnTo>
                    <a:lnTo>
                      <a:pt x="701345" y="29436"/>
                    </a:lnTo>
                    <a:lnTo>
                      <a:pt x="656974" y="42036"/>
                    </a:lnTo>
                    <a:lnTo>
                      <a:pt x="613528" y="56736"/>
                    </a:lnTo>
                    <a:lnTo>
                      <a:pt x="571067" y="73477"/>
                    </a:lnTo>
                    <a:lnTo>
                      <a:pt x="529649" y="92202"/>
                    </a:lnTo>
                    <a:lnTo>
                      <a:pt x="489333" y="112850"/>
                    </a:lnTo>
                    <a:lnTo>
                      <a:pt x="450177" y="135364"/>
                    </a:lnTo>
                    <a:lnTo>
                      <a:pt x="412240" y="159685"/>
                    </a:lnTo>
                    <a:lnTo>
                      <a:pt x="375581" y="185754"/>
                    </a:lnTo>
                    <a:lnTo>
                      <a:pt x="340259" y="213511"/>
                    </a:lnTo>
                    <a:lnTo>
                      <a:pt x="306332" y="242899"/>
                    </a:lnTo>
                    <a:lnTo>
                      <a:pt x="273859" y="273859"/>
                    </a:lnTo>
                    <a:lnTo>
                      <a:pt x="242899" y="306332"/>
                    </a:lnTo>
                    <a:lnTo>
                      <a:pt x="213511" y="340259"/>
                    </a:lnTo>
                    <a:lnTo>
                      <a:pt x="185754" y="375581"/>
                    </a:lnTo>
                    <a:lnTo>
                      <a:pt x="159685" y="412240"/>
                    </a:lnTo>
                    <a:lnTo>
                      <a:pt x="135364" y="450177"/>
                    </a:lnTo>
                    <a:lnTo>
                      <a:pt x="112850" y="489333"/>
                    </a:lnTo>
                    <a:lnTo>
                      <a:pt x="92202" y="529649"/>
                    </a:lnTo>
                    <a:lnTo>
                      <a:pt x="73477" y="571067"/>
                    </a:lnTo>
                    <a:lnTo>
                      <a:pt x="56736" y="613528"/>
                    </a:lnTo>
                    <a:lnTo>
                      <a:pt x="42036" y="656974"/>
                    </a:lnTo>
                    <a:lnTo>
                      <a:pt x="29436" y="701345"/>
                    </a:lnTo>
                    <a:lnTo>
                      <a:pt x="18996" y="746582"/>
                    </a:lnTo>
                    <a:lnTo>
                      <a:pt x="10773" y="792628"/>
                    </a:lnTo>
                    <a:lnTo>
                      <a:pt x="4827" y="839422"/>
                    </a:lnTo>
                    <a:lnTo>
                      <a:pt x="1216" y="886907"/>
                    </a:lnTo>
                    <a:lnTo>
                      <a:pt x="0" y="935024"/>
                    </a:lnTo>
                    <a:lnTo>
                      <a:pt x="1216" y="983141"/>
                    </a:lnTo>
                    <a:lnTo>
                      <a:pt x="4827" y="1030626"/>
                    </a:lnTo>
                    <a:lnTo>
                      <a:pt x="10773" y="1077421"/>
                    </a:lnTo>
                    <a:lnTo>
                      <a:pt x="18996" y="1123467"/>
                    </a:lnTo>
                    <a:lnTo>
                      <a:pt x="29436" y="1168704"/>
                    </a:lnTo>
                    <a:lnTo>
                      <a:pt x="42036" y="1213075"/>
                    </a:lnTo>
                    <a:lnTo>
                      <a:pt x="56736" y="1256520"/>
                    </a:lnTo>
                    <a:lnTo>
                      <a:pt x="73477" y="1298981"/>
                    </a:lnTo>
                    <a:lnTo>
                      <a:pt x="92202" y="1340399"/>
                    </a:lnTo>
                    <a:lnTo>
                      <a:pt x="112850" y="1380716"/>
                    </a:lnTo>
                    <a:lnTo>
                      <a:pt x="135364" y="1419872"/>
                    </a:lnTo>
                    <a:lnTo>
                      <a:pt x="159685" y="1457809"/>
                    </a:lnTo>
                    <a:lnTo>
                      <a:pt x="185754" y="1494468"/>
                    </a:lnTo>
                    <a:lnTo>
                      <a:pt x="213511" y="1529790"/>
                    </a:lnTo>
                    <a:lnTo>
                      <a:pt x="242899" y="1563717"/>
                    </a:lnTo>
                    <a:lnTo>
                      <a:pt x="273859" y="1596189"/>
                    </a:lnTo>
                    <a:lnTo>
                      <a:pt x="306332" y="1627149"/>
                    </a:lnTo>
                    <a:lnTo>
                      <a:pt x="340259" y="1656537"/>
                    </a:lnTo>
                    <a:lnTo>
                      <a:pt x="375581" y="1684295"/>
                    </a:lnTo>
                    <a:lnTo>
                      <a:pt x="412240" y="1710364"/>
                    </a:lnTo>
                    <a:lnTo>
                      <a:pt x="450177" y="1734684"/>
                    </a:lnTo>
                    <a:lnTo>
                      <a:pt x="489333" y="1757198"/>
                    </a:lnTo>
                    <a:lnTo>
                      <a:pt x="529649" y="1777847"/>
                    </a:lnTo>
                    <a:lnTo>
                      <a:pt x="571067" y="1796571"/>
                    </a:lnTo>
                    <a:lnTo>
                      <a:pt x="613528" y="1813313"/>
                    </a:lnTo>
                    <a:lnTo>
                      <a:pt x="656974" y="1828013"/>
                    </a:lnTo>
                    <a:lnTo>
                      <a:pt x="701345" y="1840613"/>
                    </a:lnTo>
                    <a:lnTo>
                      <a:pt x="746582" y="1851053"/>
                    </a:lnTo>
                    <a:lnTo>
                      <a:pt x="792628" y="1859276"/>
                    </a:lnTo>
                    <a:lnTo>
                      <a:pt x="839422" y="1865222"/>
                    </a:lnTo>
                    <a:lnTo>
                      <a:pt x="886907" y="1868832"/>
                    </a:lnTo>
                    <a:lnTo>
                      <a:pt x="935024" y="1870049"/>
                    </a:lnTo>
                    <a:lnTo>
                      <a:pt x="986542" y="1868629"/>
                    </a:lnTo>
                    <a:lnTo>
                      <a:pt x="1037786" y="1864387"/>
                    </a:lnTo>
                    <a:lnTo>
                      <a:pt x="1088643" y="1857346"/>
                    </a:lnTo>
                    <a:lnTo>
                      <a:pt x="1138999" y="1847534"/>
                    </a:lnTo>
                    <a:lnTo>
                      <a:pt x="1188741" y="1834973"/>
                    </a:lnTo>
                    <a:lnTo>
                      <a:pt x="1237755" y="1819691"/>
                    </a:lnTo>
                    <a:lnTo>
                      <a:pt x="1285927" y="1801712"/>
                    </a:lnTo>
                    <a:lnTo>
                      <a:pt x="1333144" y="1781060"/>
                    </a:lnTo>
                    <a:lnTo>
                      <a:pt x="935024" y="935024"/>
                    </a:lnTo>
                    <a:lnTo>
                      <a:pt x="935024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106" name="object 8">
                <a:extLst>
                  <a:ext uri="{FF2B5EF4-FFF2-40B4-BE49-F238E27FC236}">
                    <a16:creationId xmlns:a16="http://schemas.microsoft.com/office/drawing/2014/main" id="{0E835F6F-9D2D-611B-887E-40986DBC1386}"/>
                  </a:ext>
                </a:extLst>
              </p:cNvPr>
              <p:cNvSpPr/>
              <p:nvPr/>
            </p:nvSpPr>
            <p:spPr>
              <a:xfrm>
                <a:off x="1653542" y="1915646"/>
                <a:ext cx="935355" cy="1781175"/>
              </a:xfrm>
              <a:custGeom>
                <a:avLst/>
                <a:gdLst/>
                <a:ahLst/>
                <a:cxnLst/>
                <a:rect l="l" t="t" r="r" b="b"/>
                <a:pathLst>
                  <a:path w="935355" h="1781175">
                    <a:moveTo>
                      <a:pt x="0" y="0"/>
                    </a:moveTo>
                    <a:lnTo>
                      <a:pt x="0" y="935024"/>
                    </a:lnTo>
                    <a:lnTo>
                      <a:pt x="398119" y="1781060"/>
                    </a:lnTo>
                    <a:lnTo>
                      <a:pt x="441137" y="1759472"/>
                    </a:lnTo>
                    <a:lnTo>
                      <a:pt x="482565" y="1735987"/>
                    </a:lnTo>
                    <a:lnTo>
                      <a:pt x="522373" y="1710682"/>
                    </a:lnTo>
                    <a:lnTo>
                      <a:pt x="560534" y="1683637"/>
                    </a:lnTo>
                    <a:lnTo>
                      <a:pt x="597020" y="1654929"/>
                    </a:lnTo>
                    <a:lnTo>
                      <a:pt x="631803" y="1624636"/>
                    </a:lnTo>
                    <a:lnTo>
                      <a:pt x="664854" y="1592837"/>
                    </a:lnTo>
                    <a:lnTo>
                      <a:pt x="696145" y="1559609"/>
                    </a:lnTo>
                    <a:lnTo>
                      <a:pt x="725649" y="1525032"/>
                    </a:lnTo>
                    <a:lnTo>
                      <a:pt x="753336" y="1489182"/>
                    </a:lnTo>
                    <a:lnTo>
                      <a:pt x="779179" y="1452139"/>
                    </a:lnTo>
                    <a:lnTo>
                      <a:pt x="803150" y="1413980"/>
                    </a:lnTo>
                    <a:lnTo>
                      <a:pt x="825221" y="1374783"/>
                    </a:lnTo>
                    <a:lnTo>
                      <a:pt x="845362" y="1334628"/>
                    </a:lnTo>
                    <a:lnTo>
                      <a:pt x="863547" y="1293591"/>
                    </a:lnTo>
                    <a:lnTo>
                      <a:pt x="879748" y="1251751"/>
                    </a:lnTo>
                    <a:lnTo>
                      <a:pt x="893935" y="1209187"/>
                    </a:lnTo>
                    <a:lnTo>
                      <a:pt x="906081" y="1165976"/>
                    </a:lnTo>
                    <a:lnTo>
                      <a:pt x="916157" y="1122196"/>
                    </a:lnTo>
                    <a:lnTo>
                      <a:pt x="924136" y="1077927"/>
                    </a:lnTo>
                    <a:lnTo>
                      <a:pt x="929990" y="1033245"/>
                    </a:lnTo>
                    <a:lnTo>
                      <a:pt x="933689" y="988229"/>
                    </a:lnTo>
                    <a:lnTo>
                      <a:pt x="935207" y="942958"/>
                    </a:lnTo>
                    <a:lnTo>
                      <a:pt x="934515" y="897509"/>
                    </a:lnTo>
                    <a:lnTo>
                      <a:pt x="931584" y="851960"/>
                    </a:lnTo>
                    <a:lnTo>
                      <a:pt x="926387" y="806391"/>
                    </a:lnTo>
                    <a:lnTo>
                      <a:pt x="918896" y="760878"/>
                    </a:lnTo>
                    <a:lnTo>
                      <a:pt x="909082" y="715500"/>
                    </a:lnTo>
                    <a:lnTo>
                      <a:pt x="896917" y="670336"/>
                    </a:lnTo>
                    <a:lnTo>
                      <a:pt x="882373" y="625463"/>
                    </a:lnTo>
                    <a:lnTo>
                      <a:pt x="865422" y="580960"/>
                    </a:lnTo>
                    <a:lnTo>
                      <a:pt x="846035" y="536905"/>
                    </a:lnTo>
                    <a:lnTo>
                      <a:pt x="823932" y="492958"/>
                    </a:lnTo>
                    <a:lnTo>
                      <a:pt x="799735" y="450533"/>
                    </a:lnTo>
                    <a:lnTo>
                      <a:pt x="773524" y="409679"/>
                    </a:lnTo>
                    <a:lnTo>
                      <a:pt x="745381" y="370447"/>
                    </a:lnTo>
                    <a:lnTo>
                      <a:pt x="715385" y="332890"/>
                    </a:lnTo>
                    <a:lnTo>
                      <a:pt x="683617" y="297057"/>
                    </a:lnTo>
                    <a:lnTo>
                      <a:pt x="650157" y="263001"/>
                    </a:lnTo>
                    <a:lnTo>
                      <a:pt x="615087" y="230771"/>
                    </a:lnTo>
                    <a:lnTo>
                      <a:pt x="578485" y="200420"/>
                    </a:lnTo>
                    <a:lnTo>
                      <a:pt x="540434" y="171998"/>
                    </a:lnTo>
                    <a:lnTo>
                      <a:pt x="501013" y="145556"/>
                    </a:lnTo>
                    <a:lnTo>
                      <a:pt x="460303" y="121145"/>
                    </a:lnTo>
                    <a:lnTo>
                      <a:pt x="418384" y="98817"/>
                    </a:lnTo>
                    <a:lnTo>
                      <a:pt x="375337" y="78622"/>
                    </a:lnTo>
                    <a:lnTo>
                      <a:pt x="331242" y="60612"/>
                    </a:lnTo>
                    <a:lnTo>
                      <a:pt x="286179" y="44838"/>
                    </a:lnTo>
                    <a:lnTo>
                      <a:pt x="240230" y="31350"/>
                    </a:lnTo>
                    <a:lnTo>
                      <a:pt x="193475" y="20200"/>
                    </a:lnTo>
                    <a:lnTo>
                      <a:pt x="145994" y="11439"/>
                    </a:lnTo>
                    <a:lnTo>
                      <a:pt x="97867" y="5118"/>
                    </a:lnTo>
                    <a:lnTo>
                      <a:pt x="49176" y="12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107" name="object 11">
              <a:extLst>
                <a:ext uri="{FF2B5EF4-FFF2-40B4-BE49-F238E27FC236}">
                  <a16:creationId xmlns:a16="http://schemas.microsoft.com/office/drawing/2014/main" id="{7ED05ABF-764C-EEA0-F32A-202B688E55B1}"/>
                </a:ext>
              </a:extLst>
            </p:cNvPr>
            <p:cNvSpPr txBox="1"/>
            <p:nvPr/>
          </p:nvSpPr>
          <p:spPr>
            <a:xfrm>
              <a:off x="5764300" y="2967284"/>
              <a:ext cx="373464" cy="208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43%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108" name="object 12">
              <a:extLst>
                <a:ext uri="{FF2B5EF4-FFF2-40B4-BE49-F238E27FC236}">
                  <a16:creationId xmlns:a16="http://schemas.microsoft.com/office/drawing/2014/main" id="{047B5E72-BFD1-487B-6A35-C0D8078ED733}"/>
                </a:ext>
              </a:extLst>
            </p:cNvPr>
            <p:cNvSpPr txBox="1"/>
            <p:nvPr/>
          </p:nvSpPr>
          <p:spPr>
            <a:xfrm>
              <a:off x="4845258" y="3161084"/>
              <a:ext cx="396908" cy="208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57%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C08DFD98-A12F-F286-DC20-B15853BC5954}"/>
              </a:ext>
            </a:extLst>
          </p:cNvPr>
          <p:cNvGrpSpPr/>
          <p:nvPr/>
        </p:nvGrpSpPr>
        <p:grpSpPr>
          <a:xfrm>
            <a:off x="8394270" y="1383091"/>
            <a:ext cx="1687280" cy="1626327"/>
            <a:chOff x="8394269" y="2228066"/>
            <a:chExt cx="1857921" cy="1858010"/>
          </a:xfrm>
        </p:grpSpPr>
        <p:sp>
          <p:nvSpPr>
            <p:cNvPr id="127" name="object 12">
              <a:extLst>
                <a:ext uri="{FF2B5EF4-FFF2-40B4-BE49-F238E27FC236}">
                  <a16:creationId xmlns:a16="http://schemas.microsoft.com/office/drawing/2014/main" id="{F7B310ED-EEAB-BCC9-F4B5-55002401A98F}"/>
                </a:ext>
              </a:extLst>
            </p:cNvPr>
            <p:cNvSpPr/>
            <p:nvPr/>
          </p:nvSpPr>
          <p:spPr>
            <a:xfrm>
              <a:off x="8394269" y="2228066"/>
              <a:ext cx="1426845" cy="1858010"/>
            </a:xfrm>
            <a:custGeom>
              <a:avLst/>
              <a:gdLst/>
              <a:ahLst/>
              <a:cxnLst/>
              <a:rect l="l" t="t" r="r" b="b"/>
              <a:pathLst>
                <a:path w="1426845" h="1858010">
                  <a:moveTo>
                    <a:pt x="928916" y="0"/>
                  </a:moveTo>
                  <a:lnTo>
                    <a:pt x="881113" y="1208"/>
                  </a:lnTo>
                  <a:lnTo>
                    <a:pt x="833939" y="4795"/>
                  </a:lnTo>
                  <a:lnTo>
                    <a:pt x="787450" y="10703"/>
                  </a:lnTo>
                  <a:lnTo>
                    <a:pt x="741706" y="18872"/>
                  </a:lnTo>
                  <a:lnTo>
                    <a:pt x="696764" y="29244"/>
                  </a:lnTo>
                  <a:lnTo>
                    <a:pt x="652683" y="41761"/>
                  </a:lnTo>
                  <a:lnTo>
                    <a:pt x="609522" y="56366"/>
                  </a:lnTo>
                  <a:lnTo>
                    <a:pt x="567338" y="72998"/>
                  </a:lnTo>
                  <a:lnTo>
                    <a:pt x="526191" y="91600"/>
                  </a:lnTo>
                  <a:lnTo>
                    <a:pt x="486138" y="112114"/>
                  </a:lnTo>
                  <a:lnTo>
                    <a:pt x="447237" y="134481"/>
                  </a:lnTo>
                  <a:lnTo>
                    <a:pt x="409548" y="158643"/>
                  </a:lnTo>
                  <a:lnTo>
                    <a:pt x="373129" y="184541"/>
                  </a:lnTo>
                  <a:lnTo>
                    <a:pt x="338037" y="212118"/>
                  </a:lnTo>
                  <a:lnTo>
                    <a:pt x="304332" y="241314"/>
                  </a:lnTo>
                  <a:lnTo>
                    <a:pt x="272072" y="272072"/>
                  </a:lnTo>
                  <a:lnTo>
                    <a:pt x="241314" y="304332"/>
                  </a:lnTo>
                  <a:lnTo>
                    <a:pt x="212118" y="338037"/>
                  </a:lnTo>
                  <a:lnTo>
                    <a:pt x="184541" y="373129"/>
                  </a:lnTo>
                  <a:lnTo>
                    <a:pt x="158643" y="409548"/>
                  </a:lnTo>
                  <a:lnTo>
                    <a:pt x="134481" y="447237"/>
                  </a:lnTo>
                  <a:lnTo>
                    <a:pt x="112114" y="486138"/>
                  </a:lnTo>
                  <a:lnTo>
                    <a:pt x="91600" y="526191"/>
                  </a:lnTo>
                  <a:lnTo>
                    <a:pt x="72998" y="567338"/>
                  </a:lnTo>
                  <a:lnTo>
                    <a:pt x="56366" y="609522"/>
                  </a:lnTo>
                  <a:lnTo>
                    <a:pt x="41761" y="652683"/>
                  </a:lnTo>
                  <a:lnTo>
                    <a:pt x="29244" y="696764"/>
                  </a:lnTo>
                  <a:lnTo>
                    <a:pt x="18872" y="741706"/>
                  </a:lnTo>
                  <a:lnTo>
                    <a:pt x="10703" y="787450"/>
                  </a:lnTo>
                  <a:lnTo>
                    <a:pt x="4795" y="833939"/>
                  </a:lnTo>
                  <a:lnTo>
                    <a:pt x="1208" y="881113"/>
                  </a:lnTo>
                  <a:lnTo>
                    <a:pt x="0" y="928916"/>
                  </a:lnTo>
                  <a:lnTo>
                    <a:pt x="1208" y="976718"/>
                  </a:lnTo>
                  <a:lnTo>
                    <a:pt x="4795" y="1023892"/>
                  </a:lnTo>
                  <a:lnTo>
                    <a:pt x="10703" y="1070381"/>
                  </a:lnTo>
                  <a:lnTo>
                    <a:pt x="18872" y="1116125"/>
                  </a:lnTo>
                  <a:lnTo>
                    <a:pt x="29244" y="1161067"/>
                  </a:lnTo>
                  <a:lnTo>
                    <a:pt x="41761" y="1205148"/>
                  </a:lnTo>
                  <a:lnTo>
                    <a:pt x="56366" y="1248309"/>
                  </a:lnTo>
                  <a:lnTo>
                    <a:pt x="72998" y="1290493"/>
                  </a:lnTo>
                  <a:lnTo>
                    <a:pt x="91600" y="1331640"/>
                  </a:lnTo>
                  <a:lnTo>
                    <a:pt x="112114" y="1371694"/>
                  </a:lnTo>
                  <a:lnTo>
                    <a:pt x="134481" y="1410594"/>
                  </a:lnTo>
                  <a:lnTo>
                    <a:pt x="158643" y="1448283"/>
                  </a:lnTo>
                  <a:lnTo>
                    <a:pt x="184541" y="1484702"/>
                  </a:lnTo>
                  <a:lnTo>
                    <a:pt x="212118" y="1519794"/>
                  </a:lnTo>
                  <a:lnTo>
                    <a:pt x="241314" y="1553499"/>
                  </a:lnTo>
                  <a:lnTo>
                    <a:pt x="272072" y="1585760"/>
                  </a:lnTo>
                  <a:lnTo>
                    <a:pt x="304332" y="1616517"/>
                  </a:lnTo>
                  <a:lnTo>
                    <a:pt x="338037" y="1645713"/>
                  </a:lnTo>
                  <a:lnTo>
                    <a:pt x="373129" y="1673290"/>
                  </a:lnTo>
                  <a:lnTo>
                    <a:pt x="409548" y="1699188"/>
                  </a:lnTo>
                  <a:lnTo>
                    <a:pt x="447237" y="1723350"/>
                  </a:lnTo>
                  <a:lnTo>
                    <a:pt x="486138" y="1745717"/>
                  </a:lnTo>
                  <a:lnTo>
                    <a:pt x="526191" y="1766231"/>
                  </a:lnTo>
                  <a:lnTo>
                    <a:pt x="567338" y="1784833"/>
                  </a:lnTo>
                  <a:lnTo>
                    <a:pt x="609522" y="1801466"/>
                  </a:lnTo>
                  <a:lnTo>
                    <a:pt x="652683" y="1816070"/>
                  </a:lnTo>
                  <a:lnTo>
                    <a:pt x="696764" y="1828587"/>
                  </a:lnTo>
                  <a:lnTo>
                    <a:pt x="741706" y="1838960"/>
                  </a:lnTo>
                  <a:lnTo>
                    <a:pt x="787450" y="1847129"/>
                  </a:lnTo>
                  <a:lnTo>
                    <a:pt x="833939" y="1853036"/>
                  </a:lnTo>
                  <a:lnTo>
                    <a:pt x="881113" y="1856623"/>
                  </a:lnTo>
                  <a:lnTo>
                    <a:pt x="928916" y="1857832"/>
                  </a:lnTo>
                  <a:lnTo>
                    <a:pt x="981669" y="1856333"/>
                  </a:lnTo>
                  <a:lnTo>
                    <a:pt x="1034083" y="1851860"/>
                  </a:lnTo>
                  <a:lnTo>
                    <a:pt x="1086036" y="1844449"/>
                  </a:lnTo>
                  <a:lnTo>
                    <a:pt x="1137407" y="1834133"/>
                  </a:lnTo>
                  <a:lnTo>
                    <a:pt x="1188077" y="1820949"/>
                  </a:lnTo>
                  <a:lnTo>
                    <a:pt x="1237922" y="1804932"/>
                  </a:lnTo>
                  <a:lnTo>
                    <a:pt x="1286824" y="1786116"/>
                  </a:lnTo>
                  <a:lnTo>
                    <a:pt x="1334660" y="1764537"/>
                  </a:lnTo>
                  <a:lnTo>
                    <a:pt x="1381311" y="1740230"/>
                  </a:lnTo>
                  <a:lnTo>
                    <a:pt x="1426654" y="1713230"/>
                  </a:lnTo>
                  <a:lnTo>
                    <a:pt x="928916" y="928916"/>
                  </a:lnTo>
                  <a:lnTo>
                    <a:pt x="928916" y="0"/>
                  </a:lnTo>
                  <a:close/>
                </a:path>
              </a:pathLst>
            </a:custGeom>
            <a:solidFill>
              <a:srgbClr val="8A5D97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28" name="object 13">
              <a:extLst>
                <a:ext uri="{FF2B5EF4-FFF2-40B4-BE49-F238E27FC236}">
                  <a16:creationId xmlns:a16="http://schemas.microsoft.com/office/drawing/2014/main" id="{689983A7-74FC-10AE-19CE-C81D91521E4D}"/>
                </a:ext>
              </a:extLst>
            </p:cNvPr>
            <p:cNvSpPr/>
            <p:nvPr/>
          </p:nvSpPr>
          <p:spPr>
            <a:xfrm>
              <a:off x="9323185" y="2228066"/>
              <a:ext cx="929005" cy="1713230"/>
            </a:xfrm>
            <a:custGeom>
              <a:avLst/>
              <a:gdLst/>
              <a:ahLst/>
              <a:cxnLst/>
              <a:rect l="l" t="t" r="r" b="b"/>
              <a:pathLst>
                <a:path w="929005" h="1713229">
                  <a:moveTo>
                    <a:pt x="0" y="0"/>
                  </a:moveTo>
                  <a:lnTo>
                    <a:pt x="0" y="928916"/>
                  </a:lnTo>
                  <a:lnTo>
                    <a:pt x="497738" y="1713230"/>
                  </a:lnTo>
                  <a:lnTo>
                    <a:pt x="537450" y="1686596"/>
                  </a:lnTo>
                  <a:lnTo>
                    <a:pt x="575359" y="1658290"/>
                  </a:lnTo>
                  <a:lnTo>
                    <a:pt x="611445" y="1628392"/>
                  </a:lnTo>
                  <a:lnTo>
                    <a:pt x="645691" y="1596984"/>
                  </a:lnTo>
                  <a:lnTo>
                    <a:pt x="678078" y="1564145"/>
                  </a:lnTo>
                  <a:lnTo>
                    <a:pt x="708589" y="1529956"/>
                  </a:lnTo>
                  <a:lnTo>
                    <a:pt x="737206" y="1494498"/>
                  </a:lnTo>
                  <a:lnTo>
                    <a:pt x="763911" y="1457852"/>
                  </a:lnTo>
                  <a:lnTo>
                    <a:pt x="788685" y="1420097"/>
                  </a:lnTo>
                  <a:lnTo>
                    <a:pt x="811511" y="1381315"/>
                  </a:lnTo>
                  <a:lnTo>
                    <a:pt x="832371" y="1341586"/>
                  </a:lnTo>
                  <a:lnTo>
                    <a:pt x="851246" y="1300990"/>
                  </a:lnTo>
                  <a:lnTo>
                    <a:pt x="868119" y="1259608"/>
                  </a:lnTo>
                  <a:lnTo>
                    <a:pt x="882972" y="1217521"/>
                  </a:lnTo>
                  <a:lnTo>
                    <a:pt x="895787" y="1174810"/>
                  </a:lnTo>
                  <a:lnTo>
                    <a:pt x="906545" y="1131554"/>
                  </a:lnTo>
                  <a:lnTo>
                    <a:pt x="915228" y="1087834"/>
                  </a:lnTo>
                  <a:lnTo>
                    <a:pt x="921819" y="1043731"/>
                  </a:lnTo>
                  <a:lnTo>
                    <a:pt x="926300" y="999326"/>
                  </a:lnTo>
                  <a:lnTo>
                    <a:pt x="928653" y="954698"/>
                  </a:lnTo>
                  <a:lnTo>
                    <a:pt x="928859" y="909930"/>
                  </a:lnTo>
                  <a:lnTo>
                    <a:pt x="926901" y="865100"/>
                  </a:lnTo>
                  <a:lnTo>
                    <a:pt x="922760" y="820290"/>
                  </a:lnTo>
                  <a:lnTo>
                    <a:pt x="916419" y="775580"/>
                  </a:lnTo>
                  <a:lnTo>
                    <a:pt x="907859" y="731051"/>
                  </a:lnTo>
                  <a:lnTo>
                    <a:pt x="897063" y="686784"/>
                  </a:lnTo>
                  <a:lnTo>
                    <a:pt x="884013" y="642858"/>
                  </a:lnTo>
                  <a:lnTo>
                    <a:pt x="868690" y="599355"/>
                  </a:lnTo>
                  <a:lnTo>
                    <a:pt x="851076" y="556354"/>
                  </a:lnTo>
                  <a:lnTo>
                    <a:pt x="831155" y="513938"/>
                  </a:lnTo>
                  <a:lnTo>
                    <a:pt x="808906" y="472185"/>
                  </a:lnTo>
                  <a:lnTo>
                    <a:pt x="784313" y="431177"/>
                  </a:lnTo>
                  <a:lnTo>
                    <a:pt x="756381" y="389670"/>
                  </a:lnTo>
                  <a:lnTo>
                    <a:pt x="726453" y="349971"/>
                  </a:lnTo>
                  <a:lnTo>
                    <a:pt x="694619" y="312130"/>
                  </a:lnTo>
                  <a:lnTo>
                    <a:pt x="660971" y="276198"/>
                  </a:lnTo>
                  <a:lnTo>
                    <a:pt x="625599" y="242223"/>
                  </a:lnTo>
                  <a:lnTo>
                    <a:pt x="588593" y="210256"/>
                  </a:lnTo>
                  <a:lnTo>
                    <a:pt x="550043" y="180347"/>
                  </a:lnTo>
                  <a:lnTo>
                    <a:pt x="510041" y="152544"/>
                  </a:lnTo>
                  <a:lnTo>
                    <a:pt x="468676" y="126898"/>
                  </a:lnTo>
                  <a:lnTo>
                    <a:pt x="426039" y="103459"/>
                  </a:lnTo>
                  <a:lnTo>
                    <a:pt x="382221" y="82276"/>
                  </a:lnTo>
                  <a:lnTo>
                    <a:pt x="337312" y="63398"/>
                  </a:lnTo>
                  <a:lnTo>
                    <a:pt x="291402" y="46876"/>
                  </a:lnTo>
                  <a:lnTo>
                    <a:pt x="244583" y="32760"/>
                  </a:lnTo>
                  <a:lnTo>
                    <a:pt x="196943" y="21099"/>
                  </a:lnTo>
                  <a:lnTo>
                    <a:pt x="148575" y="11943"/>
                  </a:lnTo>
                  <a:lnTo>
                    <a:pt x="99568" y="5341"/>
                  </a:lnTo>
                  <a:lnTo>
                    <a:pt x="50013" y="1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5D97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29" name="object 20">
              <a:extLst>
                <a:ext uri="{FF2B5EF4-FFF2-40B4-BE49-F238E27FC236}">
                  <a16:creationId xmlns:a16="http://schemas.microsoft.com/office/drawing/2014/main" id="{054EF011-307E-7C2A-1FEA-ED0BD5700BAF}"/>
                </a:ext>
              </a:extLst>
            </p:cNvPr>
            <p:cNvSpPr txBox="1"/>
            <p:nvPr/>
          </p:nvSpPr>
          <p:spPr>
            <a:xfrm>
              <a:off x="9625895" y="2920652"/>
              <a:ext cx="395751" cy="208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41%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130" name="object 21">
              <a:extLst>
                <a:ext uri="{FF2B5EF4-FFF2-40B4-BE49-F238E27FC236}">
                  <a16:creationId xmlns:a16="http://schemas.microsoft.com/office/drawing/2014/main" id="{C28F52C5-497D-6B39-E146-303E790ACED7}"/>
                </a:ext>
              </a:extLst>
            </p:cNvPr>
            <p:cNvSpPr txBox="1"/>
            <p:nvPr/>
          </p:nvSpPr>
          <p:spPr>
            <a:xfrm>
              <a:off x="8703609" y="3122953"/>
              <a:ext cx="387004" cy="208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59%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sp>
        <p:nvSpPr>
          <p:cNvPr id="2" name="object 18">
            <a:extLst>
              <a:ext uri="{FF2B5EF4-FFF2-40B4-BE49-F238E27FC236}">
                <a16:creationId xmlns:a16="http://schemas.microsoft.com/office/drawing/2014/main" id="{5184DD95-7BC0-1B92-10CE-E43E22F91AFA}"/>
              </a:ext>
            </a:extLst>
          </p:cNvPr>
          <p:cNvSpPr/>
          <p:nvPr/>
        </p:nvSpPr>
        <p:spPr>
          <a:xfrm rot="5400000">
            <a:off x="1984242" y="449023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BF215E87-116C-E4E2-8EB9-287FFB3616C8}"/>
              </a:ext>
            </a:extLst>
          </p:cNvPr>
          <p:cNvSpPr txBox="1">
            <a:spLocks/>
          </p:cNvSpPr>
          <p:nvPr/>
        </p:nvSpPr>
        <p:spPr>
          <a:xfrm>
            <a:off x="470202" y="3517404"/>
            <a:ext cx="10774672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EVENTOS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5B1E70-BDEE-939A-1D5D-41DDD883EA99}"/>
              </a:ext>
            </a:extLst>
          </p:cNvPr>
          <p:cNvSpPr txBox="1"/>
          <p:nvPr/>
        </p:nvSpPr>
        <p:spPr>
          <a:xfrm>
            <a:off x="2423807" y="3504984"/>
            <a:ext cx="425662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FERIA DE ADOPCIÓN, PET DAY Y </a:t>
            </a:r>
          </a:p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TRONO PET (NAVIDAD) </a:t>
            </a:r>
            <a:endParaRPr lang="es-419" sz="1600" spc="-20" dirty="0">
              <a:solidFill>
                <a:srgbClr val="231F20"/>
              </a:solidFill>
              <a:latin typeface="Arial MT"/>
            </a:endParaRPr>
          </a:p>
          <a:p>
            <a:endParaRPr lang="es-419" sz="1500" b="1" spc="-85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object 31">
            <a:extLst>
              <a:ext uri="{FF2B5EF4-FFF2-40B4-BE49-F238E27FC236}">
                <a16:creationId xmlns:a16="http://schemas.microsoft.com/office/drawing/2014/main" id="{9433B4FA-1262-4A3A-8F4C-A8CD511036E9}"/>
              </a:ext>
            </a:extLst>
          </p:cNvPr>
          <p:cNvSpPr txBox="1"/>
          <p:nvPr/>
        </p:nvSpPr>
        <p:spPr>
          <a:xfrm>
            <a:off x="461183" y="4110038"/>
            <a:ext cx="222714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spc="-20" dirty="0">
                <a:solidFill>
                  <a:srgbClr val="8A5E9B"/>
                </a:solidFill>
                <a:latin typeface="Arial MT"/>
                <a:cs typeface="Lucida Sans Unicode"/>
              </a:rPr>
              <a:t>Feria de adopción en centros comerciales</a:t>
            </a:r>
            <a:endParaRPr lang="es-419" sz="1200" b="1" dirty="0">
              <a:latin typeface="Arial MT"/>
              <a:cs typeface="Lucida Sans Unicode"/>
            </a:endParaRP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04ECBBB1-B3D0-E471-2032-9EE66575E0C7}"/>
              </a:ext>
            </a:extLst>
          </p:cNvPr>
          <p:cNvSpPr txBox="1"/>
          <p:nvPr/>
        </p:nvSpPr>
        <p:spPr>
          <a:xfrm>
            <a:off x="4407915" y="4110038"/>
            <a:ext cx="182256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419" sz="1200" b="1" i="1" dirty="0" err="1">
                <a:solidFill>
                  <a:srgbClr val="8A5E9B"/>
                </a:solidFill>
                <a:latin typeface="Arial MT"/>
                <a:cs typeface="Arial MT"/>
              </a:rPr>
              <a:t>Pet</a:t>
            </a:r>
            <a:r>
              <a:rPr lang="es-419" sz="1200" b="1" i="1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b="1" i="1" dirty="0" err="1">
                <a:solidFill>
                  <a:srgbClr val="8A5E9B"/>
                </a:solidFill>
                <a:latin typeface="Arial MT"/>
                <a:cs typeface="Arial MT"/>
              </a:rPr>
              <a:t>day</a:t>
            </a:r>
            <a:r>
              <a:rPr lang="es-419" sz="1200" b="1" i="1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en centros comerciales</a:t>
            </a:r>
            <a:endParaRPr lang="es-419" sz="1200" b="1" dirty="0">
              <a:latin typeface="Arial MT"/>
              <a:cs typeface="Arial MT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821918D-DC6A-A259-8A13-D524F043DD26}"/>
              </a:ext>
            </a:extLst>
          </p:cNvPr>
          <p:cNvGrpSpPr/>
          <p:nvPr/>
        </p:nvGrpSpPr>
        <p:grpSpPr>
          <a:xfrm>
            <a:off x="2838799" y="5112705"/>
            <a:ext cx="573757" cy="625812"/>
            <a:chOff x="10082126" y="2997883"/>
            <a:chExt cx="631783" cy="714963"/>
          </a:xfrm>
        </p:grpSpPr>
        <p:sp>
          <p:nvSpPr>
            <p:cNvPr id="12" name="object 25">
              <a:extLst>
                <a:ext uri="{FF2B5EF4-FFF2-40B4-BE49-F238E27FC236}">
                  <a16:creationId xmlns:a16="http://schemas.microsoft.com/office/drawing/2014/main" id="{CD32B812-556D-3C25-FC01-EFC4D2CDCAAF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3" name="object 27">
              <a:extLst>
                <a:ext uri="{FF2B5EF4-FFF2-40B4-BE49-F238E27FC236}">
                  <a16:creationId xmlns:a16="http://schemas.microsoft.com/office/drawing/2014/main" id="{E67C0840-B72A-D7CC-6AB1-F723A9914DF2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4" name="object 29">
              <a:extLst>
                <a:ext uri="{FF2B5EF4-FFF2-40B4-BE49-F238E27FC236}">
                  <a16:creationId xmlns:a16="http://schemas.microsoft.com/office/drawing/2014/main" id="{186309DB-3481-35C0-05A3-F121CA0C7B6F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149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sp>
        <p:nvSpPr>
          <p:cNvPr id="15" name="object 21">
            <a:extLst>
              <a:ext uri="{FF2B5EF4-FFF2-40B4-BE49-F238E27FC236}">
                <a16:creationId xmlns:a16="http://schemas.microsoft.com/office/drawing/2014/main" id="{FFE1EFFB-95D4-6A15-3DBA-C1E1870FE870}"/>
              </a:ext>
            </a:extLst>
          </p:cNvPr>
          <p:cNvSpPr txBox="1"/>
          <p:nvPr/>
        </p:nvSpPr>
        <p:spPr>
          <a:xfrm>
            <a:off x="7942315" y="4110038"/>
            <a:ext cx="276333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/>
            <a:r>
              <a:rPr lang="es-419" sz="1200" b="1" dirty="0">
                <a:solidFill>
                  <a:srgbClr val="8A5E9B"/>
                </a:solidFill>
                <a:latin typeface="Arial MT"/>
                <a:cs typeface="Arial MT"/>
              </a:rPr>
              <a:t>Disponibilidad de Trono de Mascotas en la Navidad en centros comerciales</a:t>
            </a:r>
            <a:endParaRPr lang="es-419" sz="1200" b="1" dirty="0">
              <a:latin typeface="Arial MT"/>
              <a:cs typeface="Arial MT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3EFC9025-B1DF-E727-344E-98F51EA30371}"/>
              </a:ext>
            </a:extLst>
          </p:cNvPr>
          <p:cNvGrpSpPr/>
          <p:nvPr/>
        </p:nvGrpSpPr>
        <p:grpSpPr>
          <a:xfrm>
            <a:off x="6682353" y="5112705"/>
            <a:ext cx="573757" cy="625812"/>
            <a:chOff x="10082126" y="2997883"/>
            <a:chExt cx="631783" cy="714963"/>
          </a:xfrm>
        </p:grpSpPr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3F7198B4-7EFC-D439-5C24-E397277E5240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8" name="object 27">
              <a:extLst>
                <a:ext uri="{FF2B5EF4-FFF2-40B4-BE49-F238E27FC236}">
                  <a16:creationId xmlns:a16="http://schemas.microsoft.com/office/drawing/2014/main" id="{60E7EB72-DAB8-BDE3-384A-7DABF8FC7E5D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19" name="object 29">
              <a:extLst>
                <a:ext uri="{FF2B5EF4-FFF2-40B4-BE49-F238E27FC236}">
                  <a16:creationId xmlns:a16="http://schemas.microsoft.com/office/drawing/2014/main" id="{6BDF88A4-C724-DDAD-5960-44CD85A17EB6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149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E859F378-3F92-B7E7-2D28-E0107E01151E}"/>
              </a:ext>
            </a:extLst>
          </p:cNvPr>
          <p:cNvGrpSpPr/>
          <p:nvPr/>
        </p:nvGrpSpPr>
        <p:grpSpPr>
          <a:xfrm>
            <a:off x="10593729" y="5099915"/>
            <a:ext cx="573757" cy="625812"/>
            <a:chOff x="10082126" y="2997883"/>
            <a:chExt cx="631783" cy="714963"/>
          </a:xfrm>
        </p:grpSpPr>
        <p:sp>
          <p:nvSpPr>
            <p:cNvPr id="21" name="object 25">
              <a:extLst>
                <a:ext uri="{FF2B5EF4-FFF2-40B4-BE49-F238E27FC236}">
                  <a16:creationId xmlns:a16="http://schemas.microsoft.com/office/drawing/2014/main" id="{44D8D37D-1A3F-A0CB-A92B-CCBAED03D1C7}"/>
                </a:ext>
              </a:extLst>
            </p:cNvPr>
            <p:cNvSpPr/>
            <p:nvPr/>
          </p:nvSpPr>
          <p:spPr>
            <a:xfrm>
              <a:off x="10082126" y="3012670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885D99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22" name="object 27">
              <a:extLst>
                <a:ext uri="{FF2B5EF4-FFF2-40B4-BE49-F238E27FC236}">
                  <a16:creationId xmlns:a16="http://schemas.microsoft.com/office/drawing/2014/main" id="{E8A81250-85E6-C56F-A2BB-770427FD48A7}"/>
                </a:ext>
              </a:extLst>
            </p:cNvPr>
            <p:cNvSpPr/>
            <p:nvPr/>
          </p:nvSpPr>
          <p:spPr>
            <a:xfrm>
              <a:off x="10082126" y="3410154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6796" y="0"/>
                  </a:moveTo>
                  <a:lnTo>
                    <a:pt x="0" y="0"/>
                  </a:lnTo>
                  <a:lnTo>
                    <a:pt x="0" y="226783"/>
                  </a:lnTo>
                  <a:lnTo>
                    <a:pt x="226796" y="226783"/>
                  </a:lnTo>
                  <a:lnTo>
                    <a:pt x="226796" y="0"/>
                  </a:lnTo>
                  <a:close/>
                </a:path>
              </a:pathLst>
            </a:custGeom>
            <a:solidFill>
              <a:srgbClr val="AF93BB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23" name="object 29">
              <a:extLst>
                <a:ext uri="{FF2B5EF4-FFF2-40B4-BE49-F238E27FC236}">
                  <a16:creationId xmlns:a16="http://schemas.microsoft.com/office/drawing/2014/main" id="{06DF6E5B-125F-D9BB-A871-58837BB7859D}"/>
                </a:ext>
              </a:extLst>
            </p:cNvPr>
            <p:cNvSpPr txBox="1"/>
            <p:nvPr/>
          </p:nvSpPr>
          <p:spPr>
            <a:xfrm>
              <a:off x="10375454" y="2997883"/>
              <a:ext cx="338455" cy="7149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Sí</a:t>
              </a:r>
              <a:endParaRPr lang="es-419" sz="13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0"/>
                </a:spcBef>
              </a:pPr>
              <a:endParaRPr lang="es-419" sz="1300" dirty="0">
                <a:latin typeface="Arial MT"/>
                <a:cs typeface="Arial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419" sz="1300" spc="-25" dirty="0">
                  <a:solidFill>
                    <a:srgbClr val="231F20"/>
                  </a:solidFill>
                  <a:latin typeface="Arial MT"/>
                  <a:cs typeface="Arial MT"/>
                </a:rPr>
                <a:t>No</a:t>
              </a:r>
              <a:endParaRPr lang="es-419" sz="1300" dirty="0">
                <a:latin typeface="Arial MT"/>
                <a:cs typeface="Arial MT"/>
              </a:endParaRPr>
            </a:p>
          </p:txBody>
        </p:sp>
      </p:grpSp>
      <p:grpSp>
        <p:nvGrpSpPr>
          <p:cNvPr id="24" name="object 21">
            <a:extLst>
              <a:ext uri="{FF2B5EF4-FFF2-40B4-BE49-F238E27FC236}">
                <a16:creationId xmlns:a16="http://schemas.microsoft.com/office/drawing/2014/main" id="{2C9A3DA3-D7AB-429A-7B3F-075FF8302F2B}"/>
              </a:ext>
            </a:extLst>
          </p:cNvPr>
          <p:cNvGrpSpPr/>
          <p:nvPr/>
        </p:nvGrpSpPr>
        <p:grpSpPr>
          <a:xfrm>
            <a:off x="721352" y="4620445"/>
            <a:ext cx="1691398" cy="1630218"/>
            <a:chOff x="697281" y="4489198"/>
            <a:chExt cx="1862455" cy="1862455"/>
          </a:xfrm>
        </p:grpSpPr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282B88DE-6FFF-6C3F-89F7-69D578E15B4A}"/>
                </a:ext>
              </a:extLst>
            </p:cNvPr>
            <p:cNvSpPr/>
            <p:nvPr/>
          </p:nvSpPr>
          <p:spPr>
            <a:xfrm>
              <a:off x="697281" y="4489198"/>
              <a:ext cx="931544" cy="1430655"/>
            </a:xfrm>
            <a:custGeom>
              <a:avLst/>
              <a:gdLst/>
              <a:ahLst/>
              <a:cxnLst/>
              <a:rect l="l" t="t" r="r" b="b"/>
              <a:pathLst>
                <a:path w="931544" h="1430654">
                  <a:moveTo>
                    <a:pt x="931108" y="0"/>
                  </a:moveTo>
                  <a:lnTo>
                    <a:pt x="883024" y="1242"/>
                  </a:lnTo>
                  <a:lnTo>
                    <a:pt x="835212" y="4951"/>
                  </a:lnTo>
                  <a:lnTo>
                    <a:pt x="787763" y="11100"/>
                  </a:lnTo>
                  <a:lnTo>
                    <a:pt x="740767" y="19662"/>
                  </a:lnTo>
                  <a:lnTo>
                    <a:pt x="694317" y="30612"/>
                  </a:lnTo>
                  <a:lnTo>
                    <a:pt x="648503" y="43923"/>
                  </a:lnTo>
                  <a:lnTo>
                    <a:pt x="603416" y="59567"/>
                  </a:lnTo>
                  <a:lnTo>
                    <a:pt x="559148" y="77520"/>
                  </a:lnTo>
                  <a:lnTo>
                    <a:pt x="515789" y="97753"/>
                  </a:lnTo>
                  <a:lnTo>
                    <a:pt x="473430" y="120241"/>
                  </a:lnTo>
                  <a:lnTo>
                    <a:pt x="432163" y="144957"/>
                  </a:lnTo>
                  <a:lnTo>
                    <a:pt x="392354" y="171655"/>
                  </a:lnTo>
                  <a:lnTo>
                    <a:pt x="354354" y="200029"/>
                  </a:lnTo>
                  <a:lnTo>
                    <a:pt x="318180" y="229999"/>
                  </a:lnTo>
                  <a:lnTo>
                    <a:pt x="283851" y="261483"/>
                  </a:lnTo>
                  <a:lnTo>
                    <a:pt x="251385" y="294400"/>
                  </a:lnTo>
                  <a:lnTo>
                    <a:pt x="220799" y="328671"/>
                  </a:lnTo>
                  <a:lnTo>
                    <a:pt x="192113" y="364215"/>
                  </a:lnTo>
                  <a:lnTo>
                    <a:pt x="165344" y="400949"/>
                  </a:lnTo>
                  <a:lnTo>
                    <a:pt x="140509" y="438795"/>
                  </a:lnTo>
                  <a:lnTo>
                    <a:pt x="117628" y="477671"/>
                  </a:lnTo>
                  <a:lnTo>
                    <a:pt x="96718" y="517496"/>
                  </a:lnTo>
                  <a:lnTo>
                    <a:pt x="77797" y="558190"/>
                  </a:lnTo>
                  <a:lnTo>
                    <a:pt x="60883" y="599671"/>
                  </a:lnTo>
                  <a:lnTo>
                    <a:pt x="45995" y="641860"/>
                  </a:lnTo>
                  <a:lnTo>
                    <a:pt x="33150" y="684674"/>
                  </a:lnTo>
                  <a:lnTo>
                    <a:pt x="22366" y="728035"/>
                  </a:lnTo>
                  <a:lnTo>
                    <a:pt x="13662" y="771860"/>
                  </a:lnTo>
                  <a:lnTo>
                    <a:pt x="7055" y="816070"/>
                  </a:lnTo>
                  <a:lnTo>
                    <a:pt x="2563" y="860582"/>
                  </a:lnTo>
                  <a:lnTo>
                    <a:pt x="206" y="905318"/>
                  </a:lnTo>
                  <a:lnTo>
                    <a:pt x="0" y="950195"/>
                  </a:lnTo>
                  <a:lnTo>
                    <a:pt x="1963" y="995133"/>
                  </a:lnTo>
                  <a:lnTo>
                    <a:pt x="6114" y="1040051"/>
                  </a:lnTo>
                  <a:lnTo>
                    <a:pt x="12471" y="1084869"/>
                  </a:lnTo>
                  <a:lnTo>
                    <a:pt x="21052" y="1129506"/>
                  </a:lnTo>
                  <a:lnTo>
                    <a:pt x="31875" y="1173881"/>
                  </a:lnTo>
                  <a:lnTo>
                    <a:pt x="44958" y="1217914"/>
                  </a:lnTo>
                  <a:lnTo>
                    <a:pt x="60318" y="1261522"/>
                  </a:lnTo>
                  <a:lnTo>
                    <a:pt x="77975" y="1304627"/>
                  </a:lnTo>
                  <a:lnTo>
                    <a:pt x="97946" y="1347147"/>
                  </a:lnTo>
                  <a:lnTo>
                    <a:pt x="120249" y="1389001"/>
                  </a:lnTo>
                  <a:lnTo>
                    <a:pt x="144902" y="1430108"/>
                  </a:lnTo>
                  <a:lnTo>
                    <a:pt x="931108" y="931163"/>
                  </a:lnTo>
                  <a:lnTo>
                    <a:pt x="931108" y="0"/>
                  </a:lnTo>
                  <a:close/>
                </a:path>
              </a:pathLst>
            </a:custGeom>
            <a:solidFill>
              <a:srgbClr val="9665A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92DA7F9F-4130-C0EE-2325-F84F36713A4D}"/>
                </a:ext>
              </a:extLst>
            </p:cNvPr>
            <p:cNvSpPr/>
            <p:nvPr/>
          </p:nvSpPr>
          <p:spPr>
            <a:xfrm>
              <a:off x="842183" y="4489198"/>
              <a:ext cx="1717675" cy="1862455"/>
            </a:xfrm>
            <a:custGeom>
              <a:avLst/>
              <a:gdLst/>
              <a:ahLst/>
              <a:cxnLst/>
              <a:rect l="l" t="t" r="r" b="b"/>
              <a:pathLst>
                <a:path w="1717675" h="1862454">
                  <a:moveTo>
                    <a:pt x="786206" y="0"/>
                  </a:moveTo>
                  <a:lnTo>
                    <a:pt x="786206" y="931163"/>
                  </a:lnTo>
                  <a:lnTo>
                    <a:pt x="0" y="1430108"/>
                  </a:lnTo>
                  <a:lnTo>
                    <a:pt x="27999" y="1471716"/>
                  </a:lnTo>
                  <a:lnTo>
                    <a:pt x="57999" y="1511511"/>
                  </a:lnTo>
                  <a:lnTo>
                    <a:pt x="89908" y="1549443"/>
                  </a:lnTo>
                  <a:lnTo>
                    <a:pt x="123637" y="1585462"/>
                  </a:lnTo>
                  <a:lnTo>
                    <a:pt x="159094" y="1619518"/>
                  </a:lnTo>
                  <a:lnTo>
                    <a:pt x="196189" y="1651562"/>
                  </a:lnTo>
                  <a:lnTo>
                    <a:pt x="234831" y="1681544"/>
                  </a:lnTo>
                  <a:lnTo>
                    <a:pt x="274930" y="1709414"/>
                  </a:lnTo>
                  <a:lnTo>
                    <a:pt x="316394" y="1735122"/>
                  </a:lnTo>
                  <a:lnTo>
                    <a:pt x="359133" y="1758618"/>
                  </a:lnTo>
                  <a:lnTo>
                    <a:pt x="403057" y="1779853"/>
                  </a:lnTo>
                  <a:lnTo>
                    <a:pt x="448075" y="1798776"/>
                  </a:lnTo>
                  <a:lnTo>
                    <a:pt x="494095" y="1815337"/>
                  </a:lnTo>
                  <a:lnTo>
                    <a:pt x="541028" y="1829488"/>
                  </a:lnTo>
                  <a:lnTo>
                    <a:pt x="588783" y="1841177"/>
                  </a:lnTo>
                  <a:lnTo>
                    <a:pt x="637269" y="1850356"/>
                  </a:lnTo>
                  <a:lnTo>
                    <a:pt x="686395" y="1856973"/>
                  </a:lnTo>
                  <a:lnTo>
                    <a:pt x="736071" y="1860981"/>
                  </a:lnTo>
                  <a:lnTo>
                    <a:pt x="786206" y="1862327"/>
                  </a:lnTo>
                  <a:lnTo>
                    <a:pt x="834124" y="1861116"/>
                  </a:lnTo>
                  <a:lnTo>
                    <a:pt x="881413" y="1857520"/>
                  </a:lnTo>
                  <a:lnTo>
                    <a:pt x="928014" y="1851599"/>
                  </a:lnTo>
                  <a:lnTo>
                    <a:pt x="973869" y="1843410"/>
                  </a:lnTo>
                  <a:lnTo>
                    <a:pt x="1018920" y="1833012"/>
                  </a:lnTo>
                  <a:lnTo>
                    <a:pt x="1063108" y="1820465"/>
                  </a:lnTo>
                  <a:lnTo>
                    <a:pt x="1106374" y="1805825"/>
                  </a:lnTo>
                  <a:lnTo>
                    <a:pt x="1148659" y="1789153"/>
                  </a:lnTo>
                  <a:lnTo>
                    <a:pt x="1189906" y="1770506"/>
                  </a:lnTo>
                  <a:lnTo>
                    <a:pt x="1230056" y="1749942"/>
                  </a:lnTo>
                  <a:lnTo>
                    <a:pt x="1269051" y="1727521"/>
                  </a:lnTo>
                  <a:lnTo>
                    <a:pt x="1306831" y="1703301"/>
                  </a:lnTo>
                  <a:lnTo>
                    <a:pt x="1343339" y="1677340"/>
                  </a:lnTo>
                  <a:lnTo>
                    <a:pt x="1378515" y="1649697"/>
                  </a:lnTo>
                  <a:lnTo>
                    <a:pt x="1412302" y="1620430"/>
                  </a:lnTo>
                  <a:lnTo>
                    <a:pt x="1444640" y="1589598"/>
                  </a:lnTo>
                  <a:lnTo>
                    <a:pt x="1475472" y="1557260"/>
                  </a:lnTo>
                  <a:lnTo>
                    <a:pt x="1504739" y="1523473"/>
                  </a:lnTo>
                  <a:lnTo>
                    <a:pt x="1532382" y="1488296"/>
                  </a:lnTo>
                  <a:lnTo>
                    <a:pt x="1558343" y="1451789"/>
                  </a:lnTo>
                  <a:lnTo>
                    <a:pt x="1582563" y="1414009"/>
                  </a:lnTo>
                  <a:lnTo>
                    <a:pt x="1604984" y="1375014"/>
                  </a:lnTo>
                  <a:lnTo>
                    <a:pt x="1625548" y="1334864"/>
                  </a:lnTo>
                  <a:lnTo>
                    <a:pt x="1644195" y="1293617"/>
                  </a:lnTo>
                  <a:lnTo>
                    <a:pt x="1660868" y="1251331"/>
                  </a:lnTo>
                  <a:lnTo>
                    <a:pt x="1675507" y="1208065"/>
                  </a:lnTo>
                  <a:lnTo>
                    <a:pt x="1688055" y="1163878"/>
                  </a:lnTo>
                  <a:lnTo>
                    <a:pt x="1698452" y="1118827"/>
                  </a:lnTo>
                  <a:lnTo>
                    <a:pt x="1706641" y="1072972"/>
                  </a:lnTo>
                  <a:lnTo>
                    <a:pt x="1712562" y="1026371"/>
                  </a:lnTo>
                  <a:lnTo>
                    <a:pt x="1716158" y="979082"/>
                  </a:lnTo>
                  <a:lnTo>
                    <a:pt x="1717370" y="931163"/>
                  </a:lnTo>
                  <a:lnTo>
                    <a:pt x="1716158" y="883245"/>
                  </a:lnTo>
                  <a:lnTo>
                    <a:pt x="1712562" y="835956"/>
                  </a:lnTo>
                  <a:lnTo>
                    <a:pt x="1706641" y="789355"/>
                  </a:lnTo>
                  <a:lnTo>
                    <a:pt x="1698452" y="743500"/>
                  </a:lnTo>
                  <a:lnTo>
                    <a:pt x="1688055" y="698449"/>
                  </a:lnTo>
                  <a:lnTo>
                    <a:pt x="1675507" y="654262"/>
                  </a:lnTo>
                  <a:lnTo>
                    <a:pt x="1660868" y="610996"/>
                  </a:lnTo>
                  <a:lnTo>
                    <a:pt x="1644195" y="568710"/>
                  </a:lnTo>
                  <a:lnTo>
                    <a:pt x="1625548" y="527463"/>
                  </a:lnTo>
                  <a:lnTo>
                    <a:pt x="1604984" y="487313"/>
                  </a:lnTo>
                  <a:lnTo>
                    <a:pt x="1582563" y="448318"/>
                  </a:lnTo>
                  <a:lnTo>
                    <a:pt x="1558343" y="410538"/>
                  </a:lnTo>
                  <a:lnTo>
                    <a:pt x="1532382" y="374031"/>
                  </a:lnTo>
                  <a:lnTo>
                    <a:pt x="1504739" y="338854"/>
                  </a:lnTo>
                  <a:lnTo>
                    <a:pt x="1475472" y="305067"/>
                  </a:lnTo>
                  <a:lnTo>
                    <a:pt x="1444640" y="272729"/>
                  </a:lnTo>
                  <a:lnTo>
                    <a:pt x="1412302" y="241897"/>
                  </a:lnTo>
                  <a:lnTo>
                    <a:pt x="1378515" y="212630"/>
                  </a:lnTo>
                  <a:lnTo>
                    <a:pt x="1343339" y="184987"/>
                  </a:lnTo>
                  <a:lnTo>
                    <a:pt x="1306831" y="159026"/>
                  </a:lnTo>
                  <a:lnTo>
                    <a:pt x="1269051" y="134806"/>
                  </a:lnTo>
                  <a:lnTo>
                    <a:pt x="1230056" y="112385"/>
                  </a:lnTo>
                  <a:lnTo>
                    <a:pt x="1189906" y="91821"/>
                  </a:lnTo>
                  <a:lnTo>
                    <a:pt x="1148659" y="73174"/>
                  </a:lnTo>
                  <a:lnTo>
                    <a:pt x="1106374" y="56502"/>
                  </a:lnTo>
                  <a:lnTo>
                    <a:pt x="1063108" y="41862"/>
                  </a:lnTo>
                  <a:lnTo>
                    <a:pt x="1018920" y="29315"/>
                  </a:lnTo>
                  <a:lnTo>
                    <a:pt x="973869" y="18917"/>
                  </a:lnTo>
                  <a:lnTo>
                    <a:pt x="928014" y="10728"/>
                  </a:lnTo>
                  <a:lnTo>
                    <a:pt x="881413" y="4807"/>
                  </a:lnTo>
                  <a:lnTo>
                    <a:pt x="834124" y="1211"/>
                  </a:lnTo>
                  <a:lnTo>
                    <a:pt x="786206" y="0"/>
                  </a:lnTo>
                  <a:close/>
                </a:path>
              </a:pathLst>
            </a:custGeom>
            <a:solidFill>
              <a:srgbClr val="9665AA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28" name="object 24">
            <a:extLst>
              <a:ext uri="{FF2B5EF4-FFF2-40B4-BE49-F238E27FC236}">
                <a16:creationId xmlns:a16="http://schemas.microsoft.com/office/drawing/2014/main" id="{C9D1CBE5-8AAF-2B41-2B43-EE1764D1D145}"/>
              </a:ext>
            </a:extLst>
          </p:cNvPr>
          <p:cNvSpPr txBox="1"/>
          <p:nvPr/>
        </p:nvSpPr>
        <p:spPr>
          <a:xfrm>
            <a:off x="1942669" y="5574649"/>
            <a:ext cx="35718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66%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7194E9AE-0D59-519C-F194-BFE6D5CBAA83}"/>
              </a:ext>
            </a:extLst>
          </p:cNvPr>
          <p:cNvSpPr txBox="1"/>
          <p:nvPr/>
        </p:nvSpPr>
        <p:spPr>
          <a:xfrm>
            <a:off x="1047555" y="5215749"/>
            <a:ext cx="345078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34%</a:t>
            </a:r>
            <a:endParaRPr lang="es-419" sz="1100" dirty="0">
              <a:latin typeface="Arial MT"/>
              <a:cs typeface="Arial MT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0414D1F-9EBB-7F9E-6DF2-F331D169C3CF}"/>
              </a:ext>
            </a:extLst>
          </p:cNvPr>
          <p:cNvGrpSpPr/>
          <p:nvPr/>
        </p:nvGrpSpPr>
        <p:grpSpPr>
          <a:xfrm>
            <a:off x="4491415" y="4614582"/>
            <a:ext cx="1698894" cy="1636888"/>
            <a:chOff x="4489490" y="2263015"/>
            <a:chExt cx="1870710" cy="1870075"/>
          </a:xfrm>
        </p:grpSpPr>
        <p:grpSp>
          <p:nvGrpSpPr>
            <p:cNvPr id="31" name="object 6">
              <a:extLst>
                <a:ext uri="{FF2B5EF4-FFF2-40B4-BE49-F238E27FC236}">
                  <a16:creationId xmlns:a16="http://schemas.microsoft.com/office/drawing/2014/main" id="{10E69629-E078-BD15-5D3D-6F4719A75B7C}"/>
                </a:ext>
              </a:extLst>
            </p:cNvPr>
            <p:cNvGrpSpPr/>
            <p:nvPr/>
          </p:nvGrpSpPr>
          <p:grpSpPr>
            <a:xfrm>
              <a:off x="4489490" y="2263015"/>
              <a:ext cx="1870710" cy="1870075"/>
              <a:chOff x="718517" y="1915646"/>
              <a:chExt cx="1870710" cy="1870075"/>
            </a:xfrm>
          </p:grpSpPr>
          <p:sp>
            <p:nvSpPr>
              <p:cNvPr id="34" name="object 7">
                <a:extLst>
                  <a:ext uri="{FF2B5EF4-FFF2-40B4-BE49-F238E27FC236}">
                    <a16:creationId xmlns:a16="http://schemas.microsoft.com/office/drawing/2014/main" id="{B6D44E1E-5064-D481-9895-89FE1B1A20B9}"/>
                  </a:ext>
                </a:extLst>
              </p:cNvPr>
              <p:cNvSpPr/>
              <p:nvPr/>
            </p:nvSpPr>
            <p:spPr>
              <a:xfrm>
                <a:off x="718517" y="1915646"/>
                <a:ext cx="1333500" cy="1870075"/>
              </a:xfrm>
              <a:custGeom>
                <a:avLst/>
                <a:gdLst/>
                <a:ahLst/>
                <a:cxnLst/>
                <a:rect l="l" t="t" r="r" b="b"/>
                <a:pathLst>
                  <a:path w="1333500" h="1870075">
                    <a:moveTo>
                      <a:pt x="935024" y="0"/>
                    </a:moveTo>
                    <a:lnTo>
                      <a:pt x="886907" y="1216"/>
                    </a:lnTo>
                    <a:lnTo>
                      <a:pt x="839422" y="4827"/>
                    </a:lnTo>
                    <a:lnTo>
                      <a:pt x="792628" y="10773"/>
                    </a:lnTo>
                    <a:lnTo>
                      <a:pt x="746582" y="18996"/>
                    </a:lnTo>
                    <a:lnTo>
                      <a:pt x="701345" y="29436"/>
                    </a:lnTo>
                    <a:lnTo>
                      <a:pt x="656974" y="42036"/>
                    </a:lnTo>
                    <a:lnTo>
                      <a:pt x="613528" y="56736"/>
                    </a:lnTo>
                    <a:lnTo>
                      <a:pt x="571067" y="73477"/>
                    </a:lnTo>
                    <a:lnTo>
                      <a:pt x="529649" y="92202"/>
                    </a:lnTo>
                    <a:lnTo>
                      <a:pt x="489333" y="112850"/>
                    </a:lnTo>
                    <a:lnTo>
                      <a:pt x="450177" y="135364"/>
                    </a:lnTo>
                    <a:lnTo>
                      <a:pt x="412240" y="159685"/>
                    </a:lnTo>
                    <a:lnTo>
                      <a:pt x="375581" y="185754"/>
                    </a:lnTo>
                    <a:lnTo>
                      <a:pt x="340259" y="213511"/>
                    </a:lnTo>
                    <a:lnTo>
                      <a:pt x="306332" y="242899"/>
                    </a:lnTo>
                    <a:lnTo>
                      <a:pt x="273859" y="273859"/>
                    </a:lnTo>
                    <a:lnTo>
                      <a:pt x="242899" y="306332"/>
                    </a:lnTo>
                    <a:lnTo>
                      <a:pt x="213511" y="340259"/>
                    </a:lnTo>
                    <a:lnTo>
                      <a:pt x="185754" y="375581"/>
                    </a:lnTo>
                    <a:lnTo>
                      <a:pt x="159685" y="412240"/>
                    </a:lnTo>
                    <a:lnTo>
                      <a:pt x="135364" y="450177"/>
                    </a:lnTo>
                    <a:lnTo>
                      <a:pt x="112850" y="489333"/>
                    </a:lnTo>
                    <a:lnTo>
                      <a:pt x="92202" y="529649"/>
                    </a:lnTo>
                    <a:lnTo>
                      <a:pt x="73477" y="571067"/>
                    </a:lnTo>
                    <a:lnTo>
                      <a:pt x="56736" y="613528"/>
                    </a:lnTo>
                    <a:lnTo>
                      <a:pt x="42036" y="656974"/>
                    </a:lnTo>
                    <a:lnTo>
                      <a:pt x="29436" y="701345"/>
                    </a:lnTo>
                    <a:lnTo>
                      <a:pt x="18996" y="746582"/>
                    </a:lnTo>
                    <a:lnTo>
                      <a:pt x="10773" y="792628"/>
                    </a:lnTo>
                    <a:lnTo>
                      <a:pt x="4827" y="839422"/>
                    </a:lnTo>
                    <a:lnTo>
                      <a:pt x="1216" y="886907"/>
                    </a:lnTo>
                    <a:lnTo>
                      <a:pt x="0" y="935024"/>
                    </a:lnTo>
                    <a:lnTo>
                      <a:pt x="1216" y="983141"/>
                    </a:lnTo>
                    <a:lnTo>
                      <a:pt x="4827" y="1030626"/>
                    </a:lnTo>
                    <a:lnTo>
                      <a:pt x="10773" y="1077421"/>
                    </a:lnTo>
                    <a:lnTo>
                      <a:pt x="18996" y="1123467"/>
                    </a:lnTo>
                    <a:lnTo>
                      <a:pt x="29436" y="1168704"/>
                    </a:lnTo>
                    <a:lnTo>
                      <a:pt x="42036" y="1213075"/>
                    </a:lnTo>
                    <a:lnTo>
                      <a:pt x="56736" y="1256520"/>
                    </a:lnTo>
                    <a:lnTo>
                      <a:pt x="73477" y="1298981"/>
                    </a:lnTo>
                    <a:lnTo>
                      <a:pt x="92202" y="1340399"/>
                    </a:lnTo>
                    <a:lnTo>
                      <a:pt x="112850" y="1380716"/>
                    </a:lnTo>
                    <a:lnTo>
                      <a:pt x="135364" y="1419872"/>
                    </a:lnTo>
                    <a:lnTo>
                      <a:pt x="159685" y="1457809"/>
                    </a:lnTo>
                    <a:lnTo>
                      <a:pt x="185754" y="1494468"/>
                    </a:lnTo>
                    <a:lnTo>
                      <a:pt x="213511" y="1529790"/>
                    </a:lnTo>
                    <a:lnTo>
                      <a:pt x="242899" y="1563717"/>
                    </a:lnTo>
                    <a:lnTo>
                      <a:pt x="273859" y="1596189"/>
                    </a:lnTo>
                    <a:lnTo>
                      <a:pt x="306332" y="1627149"/>
                    </a:lnTo>
                    <a:lnTo>
                      <a:pt x="340259" y="1656537"/>
                    </a:lnTo>
                    <a:lnTo>
                      <a:pt x="375581" y="1684295"/>
                    </a:lnTo>
                    <a:lnTo>
                      <a:pt x="412240" y="1710364"/>
                    </a:lnTo>
                    <a:lnTo>
                      <a:pt x="450177" y="1734684"/>
                    </a:lnTo>
                    <a:lnTo>
                      <a:pt x="489333" y="1757198"/>
                    </a:lnTo>
                    <a:lnTo>
                      <a:pt x="529649" y="1777847"/>
                    </a:lnTo>
                    <a:lnTo>
                      <a:pt x="571067" y="1796571"/>
                    </a:lnTo>
                    <a:lnTo>
                      <a:pt x="613528" y="1813313"/>
                    </a:lnTo>
                    <a:lnTo>
                      <a:pt x="656974" y="1828013"/>
                    </a:lnTo>
                    <a:lnTo>
                      <a:pt x="701345" y="1840613"/>
                    </a:lnTo>
                    <a:lnTo>
                      <a:pt x="746582" y="1851053"/>
                    </a:lnTo>
                    <a:lnTo>
                      <a:pt x="792628" y="1859276"/>
                    </a:lnTo>
                    <a:lnTo>
                      <a:pt x="839422" y="1865222"/>
                    </a:lnTo>
                    <a:lnTo>
                      <a:pt x="886907" y="1868832"/>
                    </a:lnTo>
                    <a:lnTo>
                      <a:pt x="935024" y="1870049"/>
                    </a:lnTo>
                    <a:lnTo>
                      <a:pt x="986542" y="1868629"/>
                    </a:lnTo>
                    <a:lnTo>
                      <a:pt x="1037786" y="1864387"/>
                    </a:lnTo>
                    <a:lnTo>
                      <a:pt x="1088643" y="1857346"/>
                    </a:lnTo>
                    <a:lnTo>
                      <a:pt x="1138999" y="1847534"/>
                    </a:lnTo>
                    <a:lnTo>
                      <a:pt x="1188741" y="1834973"/>
                    </a:lnTo>
                    <a:lnTo>
                      <a:pt x="1237755" y="1819691"/>
                    </a:lnTo>
                    <a:lnTo>
                      <a:pt x="1285927" y="1801712"/>
                    </a:lnTo>
                    <a:lnTo>
                      <a:pt x="1333144" y="1781060"/>
                    </a:lnTo>
                    <a:lnTo>
                      <a:pt x="935024" y="935024"/>
                    </a:lnTo>
                    <a:lnTo>
                      <a:pt x="935024" y="0"/>
                    </a:lnTo>
                    <a:close/>
                  </a:path>
                </a:pathLst>
              </a:custGeom>
              <a:solidFill>
                <a:srgbClr val="8A5D97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  <p:sp>
            <p:nvSpPr>
              <p:cNvPr id="36" name="object 8">
                <a:extLst>
                  <a:ext uri="{FF2B5EF4-FFF2-40B4-BE49-F238E27FC236}">
                    <a16:creationId xmlns:a16="http://schemas.microsoft.com/office/drawing/2014/main" id="{204587E4-BBB1-D6FF-0C85-5F633DC6B68E}"/>
                  </a:ext>
                </a:extLst>
              </p:cNvPr>
              <p:cNvSpPr/>
              <p:nvPr/>
            </p:nvSpPr>
            <p:spPr>
              <a:xfrm>
                <a:off x="1653542" y="1915646"/>
                <a:ext cx="935355" cy="1781175"/>
              </a:xfrm>
              <a:custGeom>
                <a:avLst/>
                <a:gdLst/>
                <a:ahLst/>
                <a:cxnLst/>
                <a:rect l="l" t="t" r="r" b="b"/>
                <a:pathLst>
                  <a:path w="935355" h="1781175">
                    <a:moveTo>
                      <a:pt x="0" y="0"/>
                    </a:moveTo>
                    <a:lnTo>
                      <a:pt x="0" y="935024"/>
                    </a:lnTo>
                    <a:lnTo>
                      <a:pt x="398119" y="1781060"/>
                    </a:lnTo>
                    <a:lnTo>
                      <a:pt x="441137" y="1759472"/>
                    </a:lnTo>
                    <a:lnTo>
                      <a:pt x="482565" y="1735987"/>
                    </a:lnTo>
                    <a:lnTo>
                      <a:pt x="522373" y="1710682"/>
                    </a:lnTo>
                    <a:lnTo>
                      <a:pt x="560534" y="1683637"/>
                    </a:lnTo>
                    <a:lnTo>
                      <a:pt x="597020" y="1654929"/>
                    </a:lnTo>
                    <a:lnTo>
                      <a:pt x="631803" y="1624636"/>
                    </a:lnTo>
                    <a:lnTo>
                      <a:pt x="664854" y="1592837"/>
                    </a:lnTo>
                    <a:lnTo>
                      <a:pt x="696145" y="1559609"/>
                    </a:lnTo>
                    <a:lnTo>
                      <a:pt x="725649" y="1525032"/>
                    </a:lnTo>
                    <a:lnTo>
                      <a:pt x="753336" y="1489182"/>
                    </a:lnTo>
                    <a:lnTo>
                      <a:pt x="779179" y="1452139"/>
                    </a:lnTo>
                    <a:lnTo>
                      <a:pt x="803150" y="1413980"/>
                    </a:lnTo>
                    <a:lnTo>
                      <a:pt x="825221" y="1374783"/>
                    </a:lnTo>
                    <a:lnTo>
                      <a:pt x="845362" y="1334628"/>
                    </a:lnTo>
                    <a:lnTo>
                      <a:pt x="863547" y="1293591"/>
                    </a:lnTo>
                    <a:lnTo>
                      <a:pt x="879748" y="1251751"/>
                    </a:lnTo>
                    <a:lnTo>
                      <a:pt x="893935" y="1209187"/>
                    </a:lnTo>
                    <a:lnTo>
                      <a:pt x="906081" y="1165976"/>
                    </a:lnTo>
                    <a:lnTo>
                      <a:pt x="916157" y="1122196"/>
                    </a:lnTo>
                    <a:lnTo>
                      <a:pt x="924136" y="1077927"/>
                    </a:lnTo>
                    <a:lnTo>
                      <a:pt x="929990" y="1033245"/>
                    </a:lnTo>
                    <a:lnTo>
                      <a:pt x="933689" y="988229"/>
                    </a:lnTo>
                    <a:lnTo>
                      <a:pt x="935207" y="942958"/>
                    </a:lnTo>
                    <a:lnTo>
                      <a:pt x="934515" y="897509"/>
                    </a:lnTo>
                    <a:lnTo>
                      <a:pt x="931584" y="851960"/>
                    </a:lnTo>
                    <a:lnTo>
                      <a:pt x="926387" y="806391"/>
                    </a:lnTo>
                    <a:lnTo>
                      <a:pt x="918896" y="760878"/>
                    </a:lnTo>
                    <a:lnTo>
                      <a:pt x="909082" y="715500"/>
                    </a:lnTo>
                    <a:lnTo>
                      <a:pt x="896917" y="670336"/>
                    </a:lnTo>
                    <a:lnTo>
                      <a:pt x="882373" y="625463"/>
                    </a:lnTo>
                    <a:lnTo>
                      <a:pt x="865422" y="580960"/>
                    </a:lnTo>
                    <a:lnTo>
                      <a:pt x="846035" y="536905"/>
                    </a:lnTo>
                    <a:lnTo>
                      <a:pt x="823932" y="492958"/>
                    </a:lnTo>
                    <a:lnTo>
                      <a:pt x="799735" y="450533"/>
                    </a:lnTo>
                    <a:lnTo>
                      <a:pt x="773524" y="409679"/>
                    </a:lnTo>
                    <a:lnTo>
                      <a:pt x="745381" y="370447"/>
                    </a:lnTo>
                    <a:lnTo>
                      <a:pt x="715385" y="332890"/>
                    </a:lnTo>
                    <a:lnTo>
                      <a:pt x="683617" y="297057"/>
                    </a:lnTo>
                    <a:lnTo>
                      <a:pt x="650157" y="263001"/>
                    </a:lnTo>
                    <a:lnTo>
                      <a:pt x="615087" y="230771"/>
                    </a:lnTo>
                    <a:lnTo>
                      <a:pt x="578485" y="200420"/>
                    </a:lnTo>
                    <a:lnTo>
                      <a:pt x="540434" y="171998"/>
                    </a:lnTo>
                    <a:lnTo>
                      <a:pt x="501013" y="145556"/>
                    </a:lnTo>
                    <a:lnTo>
                      <a:pt x="460303" y="121145"/>
                    </a:lnTo>
                    <a:lnTo>
                      <a:pt x="418384" y="98817"/>
                    </a:lnTo>
                    <a:lnTo>
                      <a:pt x="375337" y="78622"/>
                    </a:lnTo>
                    <a:lnTo>
                      <a:pt x="331242" y="60612"/>
                    </a:lnTo>
                    <a:lnTo>
                      <a:pt x="286179" y="44838"/>
                    </a:lnTo>
                    <a:lnTo>
                      <a:pt x="240230" y="31350"/>
                    </a:lnTo>
                    <a:lnTo>
                      <a:pt x="193475" y="20200"/>
                    </a:lnTo>
                    <a:lnTo>
                      <a:pt x="145994" y="11439"/>
                    </a:lnTo>
                    <a:lnTo>
                      <a:pt x="97867" y="5118"/>
                    </a:lnTo>
                    <a:lnTo>
                      <a:pt x="49176" y="12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5D97"/>
              </a:solidFill>
            </p:spPr>
            <p:txBody>
              <a:bodyPr wrap="square" lIns="0" tIns="0" rIns="0" bIns="0" rtlCol="0"/>
              <a:lstStyle/>
              <a:p>
                <a:endParaRPr lang="es-419" dirty="0"/>
              </a:p>
            </p:txBody>
          </p:sp>
        </p:grpSp>
        <p:sp>
          <p:nvSpPr>
            <p:cNvPr id="32" name="object 11">
              <a:extLst>
                <a:ext uri="{FF2B5EF4-FFF2-40B4-BE49-F238E27FC236}">
                  <a16:creationId xmlns:a16="http://schemas.microsoft.com/office/drawing/2014/main" id="{36D51DBA-2C0D-BF38-ADEE-1E246CEF5A7E}"/>
                </a:ext>
              </a:extLst>
            </p:cNvPr>
            <p:cNvSpPr txBox="1"/>
            <p:nvPr/>
          </p:nvSpPr>
          <p:spPr>
            <a:xfrm>
              <a:off x="5764300" y="2967284"/>
              <a:ext cx="373464" cy="208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43%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5C26BFD3-95ED-2246-D170-1D06AB6AF7A3}"/>
                </a:ext>
              </a:extLst>
            </p:cNvPr>
            <p:cNvSpPr txBox="1"/>
            <p:nvPr/>
          </p:nvSpPr>
          <p:spPr>
            <a:xfrm>
              <a:off x="4845258" y="3161084"/>
              <a:ext cx="396908" cy="208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57%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42A7BE8-46AF-4D25-E8F6-118B425C1CB1}"/>
              </a:ext>
            </a:extLst>
          </p:cNvPr>
          <p:cNvGrpSpPr/>
          <p:nvPr/>
        </p:nvGrpSpPr>
        <p:grpSpPr>
          <a:xfrm>
            <a:off x="8396195" y="4579632"/>
            <a:ext cx="1687280" cy="1626327"/>
            <a:chOff x="8394269" y="2228066"/>
            <a:chExt cx="1857921" cy="1858010"/>
          </a:xfrm>
        </p:grpSpPr>
        <p:sp>
          <p:nvSpPr>
            <p:cNvPr id="38" name="object 12">
              <a:extLst>
                <a:ext uri="{FF2B5EF4-FFF2-40B4-BE49-F238E27FC236}">
                  <a16:creationId xmlns:a16="http://schemas.microsoft.com/office/drawing/2014/main" id="{B10BB999-0ACB-32B5-0E50-865AE06EF809}"/>
                </a:ext>
              </a:extLst>
            </p:cNvPr>
            <p:cNvSpPr/>
            <p:nvPr/>
          </p:nvSpPr>
          <p:spPr>
            <a:xfrm>
              <a:off x="8394269" y="2228066"/>
              <a:ext cx="1426845" cy="1858010"/>
            </a:xfrm>
            <a:custGeom>
              <a:avLst/>
              <a:gdLst/>
              <a:ahLst/>
              <a:cxnLst/>
              <a:rect l="l" t="t" r="r" b="b"/>
              <a:pathLst>
                <a:path w="1426845" h="1858010">
                  <a:moveTo>
                    <a:pt x="928916" y="0"/>
                  </a:moveTo>
                  <a:lnTo>
                    <a:pt x="881113" y="1208"/>
                  </a:lnTo>
                  <a:lnTo>
                    <a:pt x="833939" y="4795"/>
                  </a:lnTo>
                  <a:lnTo>
                    <a:pt x="787450" y="10703"/>
                  </a:lnTo>
                  <a:lnTo>
                    <a:pt x="741706" y="18872"/>
                  </a:lnTo>
                  <a:lnTo>
                    <a:pt x="696764" y="29244"/>
                  </a:lnTo>
                  <a:lnTo>
                    <a:pt x="652683" y="41761"/>
                  </a:lnTo>
                  <a:lnTo>
                    <a:pt x="609522" y="56366"/>
                  </a:lnTo>
                  <a:lnTo>
                    <a:pt x="567338" y="72998"/>
                  </a:lnTo>
                  <a:lnTo>
                    <a:pt x="526191" y="91600"/>
                  </a:lnTo>
                  <a:lnTo>
                    <a:pt x="486138" y="112114"/>
                  </a:lnTo>
                  <a:lnTo>
                    <a:pt x="447237" y="134481"/>
                  </a:lnTo>
                  <a:lnTo>
                    <a:pt x="409548" y="158643"/>
                  </a:lnTo>
                  <a:lnTo>
                    <a:pt x="373129" y="184541"/>
                  </a:lnTo>
                  <a:lnTo>
                    <a:pt x="338037" y="212118"/>
                  </a:lnTo>
                  <a:lnTo>
                    <a:pt x="304332" y="241314"/>
                  </a:lnTo>
                  <a:lnTo>
                    <a:pt x="272072" y="272072"/>
                  </a:lnTo>
                  <a:lnTo>
                    <a:pt x="241314" y="304332"/>
                  </a:lnTo>
                  <a:lnTo>
                    <a:pt x="212118" y="338037"/>
                  </a:lnTo>
                  <a:lnTo>
                    <a:pt x="184541" y="373129"/>
                  </a:lnTo>
                  <a:lnTo>
                    <a:pt x="158643" y="409548"/>
                  </a:lnTo>
                  <a:lnTo>
                    <a:pt x="134481" y="447237"/>
                  </a:lnTo>
                  <a:lnTo>
                    <a:pt x="112114" y="486138"/>
                  </a:lnTo>
                  <a:lnTo>
                    <a:pt x="91600" y="526191"/>
                  </a:lnTo>
                  <a:lnTo>
                    <a:pt x="72998" y="567338"/>
                  </a:lnTo>
                  <a:lnTo>
                    <a:pt x="56366" y="609522"/>
                  </a:lnTo>
                  <a:lnTo>
                    <a:pt x="41761" y="652683"/>
                  </a:lnTo>
                  <a:lnTo>
                    <a:pt x="29244" y="696764"/>
                  </a:lnTo>
                  <a:lnTo>
                    <a:pt x="18872" y="741706"/>
                  </a:lnTo>
                  <a:lnTo>
                    <a:pt x="10703" y="787450"/>
                  </a:lnTo>
                  <a:lnTo>
                    <a:pt x="4795" y="833939"/>
                  </a:lnTo>
                  <a:lnTo>
                    <a:pt x="1208" y="881113"/>
                  </a:lnTo>
                  <a:lnTo>
                    <a:pt x="0" y="928916"/>
                  </a:lnTo>
                  <a:lnTo>
                    <a:pt x="1208" y="976718"/>
                  </a:lnTo>
                  <a:lnTo>
                    <a:pt x="4795" y="1023892"/>
                  </a:lnTo>
                  <a:lnTo>
                    <a:pt x="10703" y="1070381"/>
                  </a:lnTo>
                  <a:lnTo>
                    <a:pt x="18872" y="1116125"/>
                  </a:lnTo>
                  <a:lnTo>
                    <a:pt x="29244" y="1161067"/>
                  </a:lnTo>
                  <a:lnTo>
                    <a:pt x="41761" y="1205148"/>
                  </a:lnTo>
                  <a:lnTo>
                    <a:pt x="56366" y="1248309"/>
                  </a:lnTo>
                  <a:lnTo>
                    <a:pt x="72998" y="1290493"/>
                  </a:lnTo>
                  <a:lnTo>
                    <a:pt x="91600" y="1331640"/>
                  </a:lnTo>
                  <a:lnTo>
                    <a:pt x="112114" y="1371694"/>
                  </a:lnTo>
                  <a:lnTo>
                    <a:pt x="134481" y="1410594"/>
                  </a:lnTo>
                  <a:lnTo>
                    <a:pt x="158643" y="1448283"/>
                  </a:lnTo>
                  <a:lnTo>
                    <a:pt x="184541" y="1484702"/>
                  </a:lnTo>
                  <a:lnTo>
                    <a:pt x="212118" y="1519794"/>
                  </a:lnTo>
                  <a:lnTo>
                    <a:pt x="241314" y="1553499"/>
                  </a:lnTo>
                  <a:lnTo>
                    <a:pt x="272072" y="1585760"/>
                  </a:lnTo>
                  <a:lnTo>
                    <a:pt x="304332" y="1616517"/>
                  </a:lnTo>
                  <a:lnTo>
                    <a:pt x="338037" y="1645713"/>
                  </a:lnTo>
                  <a:lnTo>
                    <a:pt x="373129" y="1673290"/>
                  </a:lnTo>
                  <a:lnTo>
                    <a:pt x="409548" y="1699188"/>
                  </a:lnTo>
                  <a:lnTo>
                    <a:pt x="447237" y="1723350"/>
                  </a:lnTo>
                  <a:lnTo>
                    <a:pt x="486138" y="1745717"/>
                  </a:lnTo>
                  <a:lnTo>
                    <a:pt x="526191" y="1766231"/>
                  </a:lnTo>
                  <a:lnTo>
                    <a:pt x="567338" y="1784833"/>
                  </a:lnTo>
                  <a:lnTo>
                    <a:pt x="609522" y="1801466"/>
                  </a:lnTo>
                  <a:lnTo>
                    <a:pt x="652683" y="1816070"/>
                  </a:lnTo>
                  <a:lnTo>
                    <a:pt x="696764" y="1828587"/>
                  </a:lnTo>
                  <a:lnTo>
                    <a:pt x="741706" y="1838960"/>
                  </a:lnTo>
                  <a:lnTo>
                    <a:pt x="787450" y="1847129"/>
                  </a:lnTo>
                  <a:lnTo>
                    <a:pt x="833939" y="1853036"/>
                  </a:lnTo>
                  <a:lnTo>
                    <a:pt x="881113" y="1856623"/>
                  </a:lnTo>
                  <a:lnTo>
                    <a:pt x="928916" y="1857832"/>
                  </a:lnTo>
                  <a:lnTo>
                    <a:pt x="981669" y="1856333"/>
                  </a:lnTo>
                  <a:lnTo>
                    <a:pt x="1034083" y="1851860"/>
                  </a:lnTo>
                  <a:lnTo>
                    <a:pt x="1086036" y="1844449"/>
                  </a:lnTo>
                  <a:lnTo>
                    <a:pt x="1137407" y="1834133"/>
                  </a:lnTo>
                  <a:lnTo>
                    <a:pt x="1188077" y="1820949"/>
                  </a:lnTo>
                  <a:lnTo>
                    <a:pt x="1237922" y="1804932"/>
                  </a:lnTo>
                  <a:lnTo>
                    <a:pt x="1286824" y="1786116"/>
                  </a:lnTo>
                  <a:lnTo>
                    <a:pt x="1334660" y="1764537"/>
                  </a:lnTo>
                  <a:lnTo>
                    <a:pt x="1381311" y="1740230"/>
                  </a:lnTo>
                  <a:lnTo>
                    <a:pt x="1426654" y="1713230"/>
                  </a:lnTo>
                  <a:lnTo>
                    <a:pt x="928916" y="928916"/>
                  </a:lnTo>
                  <a:lnTo>
                    <a:pt x="928916" y="0"/>
                  </a:lnTo>
                  <a:close/>
                </a:path>
              </a:pathLst>
            </a:custGeom>
            <a:solidFill>
              <a:srgbClr val="8A5D97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39" name="object 13">
              <a:extLst>
                <a:ext uri="{FF2B5EF4-FFF2-40B4-BE49-F238E27FC236}">
                  <a16:creationId xmlns:a16="http://schemas.microsoft.com/office/drawing/2014/main" id="{7CE71D47-4EE7-E519-3124-FE8EDD5709EA}"/>
                </a:ext>
              </a:extLst>
            </p:cNvPr>
            <p:cNvSpPr/>
            <p:nvPr/>
          </p:nvSpPr>
          <p:spPr>
            <a:xfrm>
              <a:off x="9323185" y="2228066"/>
              <a:ext cx="929005" cy="1713230"/>
            </a:xfrm>
            <a:custGeom>
              <a:avLst/>
              <a:gdLst/>
              <a:ahLst/>
              <a:cxnLst/>
              <a:rect l="l" t="t" r="r" b="b"/>
              <a:pathLst>
                <a:path w="929005" h="1713229">
                  <a:moveTo>
                    <a:pt x="0" y="0"/>
                  </a:moveTo>
                  <a:lnTo>
                    <a:pt x="0" y="928916"/>
                  </a:lnTo>
                  <a:lnTo>
                    <a:pt x="497738" y="1713230"/>
                  </a:lnTo>
                  <a:lnTo>
                    <a:pt x="537450" y="1686596"/>
                  </a:lnTo>
                  <a:lnTo>
                    <a:pt x="575359" y="1658290"/>
                  </a:lnTo>
                  <a:lnTo>
                    <a:pt x="611445" y="1628392"/>
                  </a:lnTo>
                  <a:lnTo>
                    <a:pt x="645691" y="1596984"/>
                  </a:lnTo>
                  <a:lnTo>
                    <a:pt x="678078" y="1564145"/>
                  </a:lnTo>
                  <a:lnTo>
                    <a:pt x="708589" y="1529956"/>
                  </a:lnTo>
                  <a:lnTo>
                    <a:pt x="737206" y="1494498"/>
                  </a:lnTo>
                  <a:lnTo>
                    <a:pt x="763911" y="1457852"/>
                  </a:lnTo>
                  <a:lnTo>
                    <a:pt x="788685" y="1420097"/>
                  </a:lnTo>
                  <a:lnTo>
                    <a:pt x="811511" y="1381315"/>
                  </a:lnTo>
                  <a:lnTo>
                    <a:pt x="832371" y="1341586"/>
                  </a:lnTo>
                  <a:lnTo>
                    <a:pt x="851246" y="1300990"/>
                  </a:lnTo>
                  <a:lnTo>
                    <a:pt x="868119" y="1259608"/>
                  </a:lnTo>
                  <a:lnTo>
                    <a:pt x="882972" y="1217521"/>
                  </a:lnTo>
                  <a:lnTo>
                    <a:pt x="895787" y="1174810"/>
                  </a:lnTo>
                  <a:lnTo>
                    <a:pt x="906545" y="1131554"/>
                  </a:lnTo>
                  <a:lnTo>
                    <a:pt x="915228" y="1087834"/>
                  </a:lnTo>
                  <a:lnTo>
                    <a:pt x="921819" y="1043731"/>
                  </a:lnTo>
                  <a:lnTo>
                    <a:pt x="926300" y="999326"/>
                  </a:lnTo>
                  <a:lnTo>
                    <a:pt x="928653" y="954698"/>
                  </a:lnTo>
                  <a:lnTo>
                    <a:pt x="928859" y="909930"/>
                  </a:lnTo>
                  <a:lnTo>
                    <a:pt x="926901" y="865100"/>
                  </a:lnTo>
                  <a:lnTo>
                    <a:pt x="922760" y="820290"/>
                  </a:lnTo>
                  <a:lnTo>
                    <a:pt x="916419" y="775580"/>
                  </a:lnTo>
                  <a:lnTo>
                    <a:pt x="907859" y="731051"/>
                  </a:lnTo>
                  <a:lnTo>
                    <a:pt x="897063" y="686784"/>
                  </a:lnTo>
                  <a:lnTo>
                    <a:pt x="884013" y="642858"/>
                  </a:lnTo>
                  <a:lnTo>
                    <a:pt x="868690" y="599355"/>
                  </a:lnTo>
                  <a:lnTo>
                    <a:pt x="851076" y="556354"/>
                  </a:lnTo>
                  <a:lnTo>
                    <a:pt x="831155" y="513938"/>
                  </a:lnTo>
                  <a:lnTo>
                    <a:pt x="808906" y="472185"/>
                  </a:lnTo>
                  <a:lnTo>
                    <a:pt x="784313" y="431177"/>
                  </a:lnTo>
                  <a:lnTo>
                    <a:pt x="756381" y="389670"/>
                  </a:lnTo>
                  <a:lnTo>
                    <a:pt x="726453" y="349971"/>
                  </a:lnTo>
                  <a:lnTo>
                    <a:pt x="694619" y="312130"/>
                  </a:lnTo>
                  <a:lnTo>
                    <a:pt x="660971" y="276198"/>
                  </a:lnTo>
                  <a:lnTo>
                    <a:pt x="625599" y="242223"/>
                  </a:lnTo>
                  <a:lnTo>
                    <a:pt x="588593" y="210256"/>
                  </a:lnTo>
                  <a:lnTo>
                    <a:pt x="550043" y="180347"/>
                  </a:lnTo>
                  <a:lnTo>
                    <a:pt x="510041" y="152544"/>
                  </a:lnTo>
                  <a:lnTo>
                    <a:pt x="468676" y="126898"/>
                  </a:lnTo>
                  <a:lnTo>
                    <a:pt x="426039" y="103459"/>
                  </a:lnTo>
                  <a:lnTo>
                    <a:pt x="382221" y="82276"/>
                  </a:lnTo>
                  <a:lnTo>
                    <a:pt x="337312" y="63398"/>
                  </a:lnTo>
                  <a:lnTo>
                    <a:pt x="291402" y="46876"/>
                  </a:lnTo>
                  <a:lnTo>
                    <a:pt x="244583" y="32760"/>
                  </a:lnTo>
                  <a:lnTo>
                    <a:pt x="196943" y="21099"/>
                  </a:lnTo>
                  <a:lnTo>
                    <a:pt x="148575" y="11943"/>
                  </a:lnTo>
                  <a:lnTo>
                    <a:pt x="99568" y="5341"/>
                  </a:lnTo>
                  <a:lnTo>
                    <a:pt x="50013" y="1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5D97"/>
            </a:solidFill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F9E0D58D-164F-86E8-C7A4-9ADCD7CC82DB}"/>
                </a:ext>
              </a:extLst>
            </p:cNvPr>
            <p:cNvSpPr txBox="1"/>
            <p:nvPr/>
          </p:nvSpPr>
          <p:spPr>
            <a:xfrm>
              <a:off x="9625895" y="2920652"/>
              <a:ext cx="395751" cy="208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41%</a:t>
              </a:r>
              <a:endParaRPr lang="es-419" sz="1100" dirty="0">
                <a:latin typeface="Arial MT"/>
                <a:cs typeface="Arial MT"/>
              </a:endParaRPr>
            </a:p>
          </p:txBody>
        </p:sp>
        <p:sp>
          <p:nvSpPr>
            <p:cNvPr id="41" name="object 21">
              <a:extLst>
                <a:ext uri="{FF2B5EF4-FFF2-40B4-BE49-F238E27FC236}">
                  <a16:creationId xmlns:a16="http://schemas.microsoft.com/office/drawing/2014/main" id="{A8A5C5ED-1D35-2A94-8CF5-32E430EA92BF}"/>
                </a:ext>
              </a:extLst>
            </p:cNvPr>
            <p:cNvSpPr txBox="1"/>
            <p:nvPr/>
          </p:nvSpPr>
          <p:spPr>
            <a:xfrm>
              <a:off x="8703609" y="3122953"/>
              <a:ext cx="387004" cy="2080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419" sz="1100" spc="-25" dirty="0">
                  <a:solidFill>
                    <a:srgbClr val="FFFFFF"/>
                  </a:solidFill>
                  <a:latin typeface="Arial MT"/>
                  <a:cs typeface="Arial MT"/>
                </a:rPr>
                <a:t>59%</a:t>
              </a:r>
              <a:endParaRPr lang="es-419" sz="1100" dirty="0">
                <a:latin typeface="Arial MT"/>
                <a:cs typeface="Arial MT"/>
              </a:endParaRPr>
            </a:p>
          </p:txBody>
        </p:sp>
      </p:grpSp>
      <p:sp>
        <p:nvSpPr>
          <p:cNvPr id="42" name="object 18">
            <a:extLst>
              <a:ext uri="{FF2B5EF4-FFF2-40B4-BE49-F238E27FC236}">
                <a16:creationId xmlns:a16="http://schemas.microsoft.com/office/drawing/2014/main" id="{AB83C01A-CD67-1D91-0CD6-CA4194D1383B}"/>
              </a:ext>
            </a:extLst>
          </p:cNvPr>
          <p:cNvSpPr/>
          <p:nvPr/>
        </p:nvSpPr>
        <p:spPr>
          <a:xfrm rot="5400000">
            <a:off x="1986167" y="3691864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DBC44954-07D2-4E58-F692-3CD1AEDFE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44" y="292427"/>
            <a:ext cx="410258" cy="287181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218069F1-193A-9F0C-C541-15D45446F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18296" y="3536840"/>
            <a:ext cx="410258" cy="287182"/>
          </a:xfrm>
          <a:prstGeom prst="rect">
            <a:avLst/>
          </a:prstGeom>
        </p:spPr>
      </p:pic>
      <p:sp>
        <p:nvSpPr>
          <p:cNvPr id="9" name="object 40">
            <a:extLst>
              <a:ext uri="{FF2B5EF4-FFF2-40B4-BE49-F238E27FC236}">
                <a16:creationId xmlns:a16="http://schemas.microsoft.com/office/drawing/2014/main" id="{C5E47F1A-6DC1-69E4-C592-419DEABEC26A}"/>
              </a:ext>
            </a:extLst>
          </p:cNvPr>
          <p:cNvSpPr txBox="1"/>
          <p:nvPr/>
        </p:nvSpPr>
        <p:spPr>
          <a:xfrm>
            <a:off x="429051" y="6368693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Fuente: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highlight>
                <a:srgbClr val="FFFF00"/>
              </a:highligh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8156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73" name="Imagem 72" descr="Logotipo&#10;&#10;Descrição gerada automaticamente">
            <a:extLst>
              <a:ext uri="{FF2B5EF4-FFF2-40B4-BE49-F238E27FC236}">
                <a16:creationId xmlns:a16="http://schemas.microsoft.com/office/drawing/2014/main" id="{1EA52ECD-BACC-2013-50D7-F15E391E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22AFA74-D008-B51A-58BE-0A511031D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33" y="1252210"/>
            <a:ext cx="5190931" cy="34606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6038D5C-A296-E84F-B572-E093E87C1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286" y="1252209"/>
            <a:ext cx="6154727" cy="3460619"/>
          </a:xfrm>
          <a:prstGeom prst="rect">
            <a:avLst/>
          </a:prstGeom>
        </p:spPr>
      </p:pic>
      <p:sp>
        <p:nvSpPr>
          <p:cNvPr id="14" name="object 15">
            <a:extLst>
              <a:ext uri="{FF2B5EF4-FFF2-40B4-BE49-F238E27FC236}">
                <a16:creationId xmlns:a16="http://schemas.microsoft.com/office/drawing/2014/main" id="{6D1E3DA1-688F-C524-FAC4-FEC654D89F25}"/>
              </a:ext>
            </a:extLst>
          </p:cNvPr>
          <p:cNvSpPr txBox="1"/>
          <p:nvPr/>
        </p:nvSpPr>
        <p:spPr>
          <a:xfrm>
            <a:off x="2023529" y="175601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75%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02435FE-BE89-876E-4AB6-2F8EEB2659E3}"/>
              </a:ext>
            </a:extLst>
          </p:cNvPr>
          <p:cNvSpPr txBox="1"/>
          <p:nvPr/>
        </p:nvSpPr>
        <p:spPr>
          <a:xfrm>
            <a:off x="2511924" y="261609"/>
            <a:ext cx="15057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PET DAY</a:t>
            </a: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F316B8D1-3649-F872-80E6-1E8E95BE0086}"/>
              </a:ext>
            </a:extLst>
          </p:cNvPr>
          <p:cNvSpPr/>
          <p:nvPr/>
        </p:nvSpPr>
        <p:spPr>
          <a:xfrm rot="5400000">
            <a:off x="2139662" y="431149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D6E571A-738B-E4F7-1FD4-283CA9134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0417" y="358630"/>
            <a:ext cx="410258" cy="287182"/>
          </a:xfrm>
          <a:prstGeom prst="rect">
            <a:avLst/>
          </a:prstGeom>
        </p:spPr>
      </p:pic>
      <p:sp>
        <p:nvSpPr>
          <p:cNvPr id="18" name="object 17">
            <a:extLst>
              <a:ext uri="{FF2B5EF4-FFF2-40B4-BE49-F238E27FC236}">
                <a16:creationId xmlns:a16="http://schemas.microsoft.com/office/drawing/2014/main" id="{E6787488-BD25-2024-6698-2E00C4225990}"/>
              </a:ext>
            </a:extLst>
          </p:cNvPr>
          <p:cNvSpPr txBox="1">
            <a:spLocks/>
          </p:cNvSpPr>
          <p:nvPr/>
        </p:nvSpPr>
        <p:spPr>
          <a:xfrm>
            <a:off x="606489" y="261609"/>
            <a:ext cx="10468663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EVENTOS</a:t>
            </a:r>
          </a:p>
        </p:txBody>
      </p:sp>
    </p:spTree>
    <p:extLst>
      <p:ext uri="{BB962C8B-B14F-4D97-AF65-F5344CB8AC3E}">
        <p14:creationId xmlns:p14="http://schemas.microsoft.com/office/powerpoint/2010/main" val="3289402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73" name="Imagem 72" descr="Logotipo&#10;&#10;Descrição gerada automaticamente">
            <a:extLst>
              <a:ext uri="{FF2B5EF4-FFF2-40B4-BE49-F238E27FC236}">
                <a16:creationId xmlns:a16="http://schemas.microsoft.com/office/drawing/2014/main" id="{1EA52ECD-BACC-2013-50D7-F15E391E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24D853A-DE6A-600E-9F7A-4BDA18454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980" y="1490490"/>
            <a:ext cx="4865915" cy="38753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116A7F-A858-1AAE-596E-40BC2D39C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89" y="1492155"/>
            <a:ext cx="5816213" cy="3873689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AD5A03A9-72D5-8D22-6691-91962FB5976A}"/>
              </a:ext>
            </a:extLst>
          </p:cNvPr>
          <p:cNvSpPr txBox="1"/>
          <p:nvPr/>
        </p:nvSpPr>
        <p:spPr>
          <a:xfrm>
            <a:off x="2023529" y="175601"/>
            <a:ext cx="304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100" spc="-25" dirty="0">
                <a:solidFill>
                  <a:srgbClr val="FFFFFF"/>
                </a:solidFill>
                <a:latin typeface="Arial MT"/>
                <a:cs typeface="Arial MT"/>
              </a:rPr>
              <a:t>75%</a:t>
            </a:r>
            <a:endParaRPr lang="es-419" sz="1100" dirty="0">
              <a:latin typeface="Arial MT"/>
              <a:cs typeface="Arial M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4B2288-0DDC-F599-3674-BED06D826D35}"/>
              </a:ext>
            </a:extLst>
          </p:cNvPr>
          <p:cNvSpPr txBox="1"/>
          <p:nvPr/>
        </p:nvSpPr>
        <p:spPr>
          <a:xfrm>
            <a:off x="2511923" y="261609"/>
            <a:ext cx="260300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EJEMPLOS DE TRONO PET (NAVIDAD) </a:t>
            </a:r>
            <a:endParaRPr lang="es-419" sz="1600" spc="-20" dirty="0">
              <a:solidFill>
                <a:srgbClr val="231F20"/>
              </a:solidFill>
              <a:latin typeface="Arial MT"/>
            </a:endParaRPr>
          </a:p>
          <a:p>
            <a:endParaRPr lang="es-419" sz="1500" b="1" spc="-85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80FFCA03-3B46-F4E6-A108-FA5194D25765}"/>
              </a:ext>
            </a:extLst>
          </p:cNvPr>
          <p:cNvSpPr/>
          <p:nvPr/>
        </p:nvSpPr>
        <p:spPr>
          <a:xfrm rot="5400000">
            <a:off x="2139662" y="431149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63AC6C7-4F4E-81BD-2DA7-58EA0E5D5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61848" y="316790"/>
            <a:ext cx="410258" cy="287182"/>
          </a:xfrm>
          <a:prstGeom prst="rect">
            <a:avLst/>
          </a:prstGeom>
        </p:spPr>
      </p:pic>
      <p:sp>
        <p:nvSpPr>
          <p:cNvPr id="11" name="object 17">
            <a:extLst>
              <a:ext uri="{FF2B5EF4-FFF2-40B4-BE49-F238E27FC236}">
                <a16:creationId xmlns:a16="http://schemas.microsoft.com/office/drawing/2014/main" id="{74756ADC-836F-50C4-96F3-8FB41C03B745}"/>
              </a:ext>
            </a:extLst>
          </p:cNvPr>
          <p:cNvSpPr txBox="1">
            <a:spLocks/>
          </p:cNvSpPr>
          <p:nvPr/>
        </p:nvSpPr>
        <p:spPr>
          <a:xfrm>
            <a:off x="606489" y="261609"/>
            <a:ext cx="10468663" cy="39754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5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EVENTOS</a:t>
            </a:r>
          </a:p>
        </p:txBody>
      </p:sp>
    </p:spTree>
    <p:extLst>
      <p:ext uri="{BB962C8B-B14F-4D97-AF65-F5344CB8AC3E}">
        <p14:creationId xmlns:p14="http://schemas.microsoft.com/office/powerpoint/2010/main" val="1353101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 perro con un texto en blanco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9">
            <a:extLst>
              <a:ext uri="{FF2B5EF4-FFF2-40B4-BE49-F238E27FC236}">
                <a16:creationId xmlns:a16="http://schemas.microsoft.com/office/drawing/2014/main" id="{0B591C7D-1B78-A761-1908-F6EA0E62738D}"/>
              </a:ext>
            </a:extLst>
          </p:cNvPr>
          <p:cNvSpPr/>
          <p:nvPr/>
        </p:nvSpPr>
        <p:spPr>
          <a:xfrm>
            <a:off x="581281" y="2460963"/>
            <a:ext cx="179070" cy="95250"/>
          </a:xfrm>
          <a:custGeom>
            <a:avLst/>
            <a:gdLst/>
            <a:ahLst/>
            <a:cxnLst/>
            <a:rect l="l" t="t" r="r" b="b"/>
            <a:pathLst>
              <a:path w="179069" h="95250">
                <a:moveTo>
                  <a:pt x="178993" y="0"/>
                </a:moveTo>
                <a:lnTo>
                  <a:pt x="0" y="0"/>
                </a:lnTo>
                <a:lnTo>
                  <a:pt x="0" y="95021"/>
                </a:lnTo>
                <a:lnTo>
                  <a:pt x="178993" y="95021"/>
                </a:lnTo>
                <a:lnTo>
                  <a:pt x="178993" y="0"/>
                </a:lnTo>
                <a:close/>
              </a:path>
            </a:pathLst>
          </a:custGeom>
          <a:solidFill>
            <a:srgbClr val="8A5E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graphicFrame>
        <p:nvGraphicFramePr>
          <p:cNvPr id="11" name="object 13">
            <a:extLst>
              <a:ext uri="{FF2B5EF4-FFF2-40B4-BE49-F238E27FC236}">
                <a16:creationId xmlns:a16="http://schemas.microsoft.com/office/drawing/2014/main" id="{3C6820FA-6C9E-D1DB-6CE0-3D2EE9F82EBC}"/>
              </a:ext>
            </a:extLst>
          </p:cNvPr>
          <p:cNvGraphicFramePr>
            <a:graphicFrameLocks noGrp="1"/>
          </p:cNvGraphicFramePr>
          <p:nvPr/>
        </p:nvGraphicFramePr>
        <p:xfrm>
          <a:off x="568585" y="2698527"/>
          <a:ext cx="4477139" cy="3196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9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875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pt-BR" sz="1000" b="1" cap="small" spc="55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PA</a:t>
                      </a:r>
                      <a:r>
                        <a:rPr lang="pt-BR" sz="1000" b="1" spc="55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ÍS</a:t>
                      </a:r>
                      <a:endParaRPr lang="pt-BR"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R w="9525">
                      <a:solidFill>
                        <a:srgbClr val="CCB7D9"/>
                      </a:solidFill>
                      <a:prstDash val="solid"/>
                    </a:lnR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pt-BR" sz="1000" b="1" cap="small" spc="8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PARTICIPA</a:t>
                      </a:r>
                      <a:r>
                        <a:rPr lang="pt-BR" sz="1000" b="1" spc="8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Ç</a:t>
                      </a:r>
                      <a:r>
                        <a:rPr lang="pt-BR" sz="1000" b="1" cap="small" spc="8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Ã</a:t>
                      </a:r>
                      <a:r>
                        <a:rPr lang="pt-BR" sz="1000" b="1" spc="8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000" b="1" spc="5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pt-BR" sz="1000" b="1" spc="11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lang="pt-BR" sz="1000" b="1" spc="5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pt-BR" sz="1000" b="1" spc="45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ME</a:t>
                      </a:r>
                      <a:r>
                        <a:rPr lang="pt-BR" sz="1000" b="1" cap="small" spc="45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RCAD</a:t>
                      </a:r>
                      <a:r>
                        <a:rPr lang="pt-BR" sz="1000" b="1" spc="45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lang="pt-BR" sz="1000" b="1" spc="5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pt-BR" sz="1000" b="1" spc="65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MUNDI</a:t>
                      </a:r>
                      <a:r>
                        <a:rPr lang="pt-BR" sz="1000" b="1" cap="small" spc="65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lang="pt-BR" sz="1000" b="1" spc="65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9525">
                      <a:solidFill>
                        <a:srgbClr val="CCB7D9"/>
                      </a:solidFill>
                      <a:prstDash val="solid"/>
                    </a:lnL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Estados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Unidos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r>
                        <a:rPr lang="pt-BR" sz="1100" spc="-1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3,78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China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8,7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Brasil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4,95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spc="-1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Reino Unido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4,6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Alemanha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</a:t>
                      </a:r>
                      <a:r>
                        <a:rPr lang="pt-BR"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6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kern="1200" spc="-1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Arial MT"/>
                        </a:rPr>
                        <a:t>Japão</a:t>
                      </a: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</a:t>
                      </a:r>
                      <a:r>
                        <a:rPr lang="pt-BR"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6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kern="1200" spc="-1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França</a:t>
                      </a: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4,0%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kern="1200" spc="-1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Canadá</a:t>
                      </a:r>
                      <a:endParaRPr sz="1100" kern="1200" spc="-10" dirty="0">
                        <a:solidFill>
                          <a:srgbClr val="231F20"/>
                        </a:solidFill>
                        <a:latin typeface="Arial MT"/>
                        <a:ea typeface="+mn-ea"/>
                        <a:cs typeface="Tahom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dirty="0">
                          <a:latin typeface="Arial MT"/>
                          <a:cs typeface="Arial MT"/>
                        </a:rPr>
                        <a:t>3,26%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265810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kern="1200" spc="-1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Itália</a:t>
                      </a:r>
                      <a:endParaRPr sz="1100" kern="1200" spc="-10" dirty="0">
                        <a:solidFill>
                          <a:srgbClr val="231F20"/>
                        </a:solidFill>
                        <a:latin typeface="Arial MT"/>
                        <a:ea typeface="+mn-ea"/>
                        <a:cs typeface="Tahom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dirty="0">
                          <a:latin typeface="Arial MT"/>
                          <a:cs typeface="Arial MT"/>
                        </a:rPr>
                        <a:t>2,74%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628431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kern="1200" spc="-1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Rússia</a:t>
                      </a:r>
                      <a:endParaRPr sz="1100" kern="1200" spc="-10" dirty="0">
                        <a:solidFill>
                          <a:srgbClr val="231F20"/>
                        </a:solidFill>
                        <a:latin typeface="Arial MT"/>
                        <a:ea typeface="+mn-ea"/>
                        <a:cs typeface="Tahom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dirty="0">
                          <a:latin typeface="Arial MT"/>
                          <a:cs typeface="Arial MT"/>
                        </a:rPr>
                        <a:t>2,59%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859211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kern="1200" spc="-1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Outros</a:t>
                      </a:r>
                      <a:endParaRPr sz="1100" kern="1200" spc="-10" dirty="0">
                        <a:solidFill>
                          <a:srgbClr val="231F20"/>
                        </a:solidFill>
                        <a:latin typeface="Arial MT"/>
                        <a:ea typeface="+mn-ea"/>
                        <a:cs typeface="Tahoma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pt-BR" sz="1100" dirty="0">
                          <a:latin typeface="Arial MT"/>
                          <a:cs typeface="Arial MT"/>
                        </a:rPr>
                        <a:t>15%</a:t>
                      </a:r>
                      <a:endParaRPr sz="110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505329"/>
                  </a:ext>
                </a:extLst>
              </a:tr>
            </a:tbl>
          </a:graphicData>
        </a:graphic>
      </p:graphicFrame>
      <p:sp>
        <p:nvSpPr>
          <p:cNvPr id="12" name="object 14">
            <a:extLst>
              <a:ext uri="{FF2B5EF4-FFF2-40B4-BE49-F238E27FC236}">
                <a16:creationId xmlns:a16="http://schemas.microsoft.com/office/drawing/2014/main" id="{1D9B10F0-9241-C7E2-A8F3-0115EBCE713B}"/>
              </a:ext>
            </a:extLst>
          </p:cNvPr>
          <p:cNvSpPr txBox="1"/>
          <p:nvPr/>
        </p:nvSpPr>
        <p:spPr>
          <a:xfrm>
            <a:off x="128299" y="2141096"/>
            <a:ext cx="43408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419" sz="1200" dirty="0" err="1">
                <a:solidFill>
                  <a:srgbClr val="8A5E9B"/>
                </a:solidFill>
                <a:latin typeface="Arial MT"/>
                <a:cs typeface="Arial MT"/>
              </a:rPr>
              <a:t>Participação</a:t>
            </a:r>
            <a:r>
              <a:rPr lang="es-419" sz="1200" spc="15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spc="75" dirty="0">
                <a:solidFill>
                  <a:srgbClr val="8A5E9B"/>
                </a:solidFill>
                <a:latin typeface="Arial MT"/>
                <a:cs typeface="Arial MT"/>
              </a:rPr>
              <a:t>do</a:t>
            </a:r>
            <a:r>
              <a:rPr lang="es-419" sz="1200" spc="15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dirty="0">
                <a:solidFill>
                  <a:srgbClr val="8A5E9B"/>
                </a:solidFill>
                <a:latin typeface="Arial MT"/>
                <a:cs typeface="Arial MT"/>
              </a:rPr>
              <a:t>Brasil</a:t>
            </a:r>
            <a:r>
              <a:rPr lang="es-419" sz="1200" spc="15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dirty="0">
                <a:solidFill>
                  <a:srgbClr val="8A5E9B"/>
                </a:solidFill>
                <a:latin typeface="Arial MT"/>
                <a:cs typeface="Arial MT"/>
              </a:rPr>
              <a:t>no</a:t>
            </a:r>
            <a:r>
              <a:rPr lang="es-419" sz="1200" spc="20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dirty="0">
                <a:solidFill>
                  <a:srgbClr val="8A5E9B"/>
                </a:solidFill>
                <a:latin typeface="Arial MT"/>
                <a:cs typeface="Arial MT"/>
              </a:rPr>
              <a:t>mercado</a:t>
            </a:r>
            <a:r>
              <a:rPr lang="es-419" sz="1200" spc="15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spc="55" dirty="0" err="1">
                <a:solidFill>
                  <a:srgbClr val="8A5E9B"/>
                </a:solidFill>
                <a:latin typeface="Arial MT"/>
                <a:cs typeface="Arial MT"/>
              </a:rPr>
              <a:t>pet</a:t>
            </a:r>
            <a:r>
              <a:rPr lang="es-419" sz="1200" spc="15" dirty="0">
                <a:solidFill>
                  <a:srgbClr val="8A5E9B"/>
                </a:solidFill>
                <a:latin typeface="Arial MT"/>
                <a:cs typeface="Arial MT"/>
              </a:rPr>
              <a:t> </a:t>
            </a:r>
            <a:r>
              <a:rPr lang="es-419" sz="1200" spc="-10" dirty="0">
                <a:solidFill>
                  <a:srgbClr val="8A5E9B"/>
                </a:solidFill>
                <a:latin typeface="Arial MT"/>
                <a:cs typeface="Arial MT"/>
              </a:rPr>
              <a:t>internacional</a:t>
            </a:r>
            <a:endParaRPr lang="es-419" sz="1200" dirty="0">
              <a:latin typeface="Arial MT"/>
              <a:cs typeface="Arial MT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4387C52-B696-093C-DFCB-A4014FACEB4F}"/>
              </a:ext>
            </a:extLst>
          </p:cNvPr>
          <p:cNvSpPr txBox="1"/>
          <p:nvPr/>
        </p:nvSpPr>
        <p:spPr>
          <a:xfrm>
            <a:off x="453370" y="5993448"/>
            <a:ext cx="609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50" spc="-35" dirty="0" err="1">
                <a:solidFill>
                  <a:srgbClr val="231F20"/>
                </a:solidFill>
                <a:latin typeface="Arial MT"/>
              </a:rPr>
              <a:t>Fonte</a:t>
            </a:r>
            <a:r>
              <a:rPr lang="es-419" sz="1050" spc="-35" dirty="0">
                <a:solidFill>
                  <a:srgbClr val="231F20"/>
                </a:solidFill>
                <a:latin typeface="Arial MT"/>
              </a:rPr>
              <a:t>: </a:t>
            </a:r>
            <a:r>
              <a:rPr lang="es-419" sz="1050" spc="-35" dirty="0" err="1">
                <a:solidFill>
                  <a:srgbClr val="231F20"/>
                </a:solidFill>
                <a:latin typeface="Arial MT"/>
              </a:rPr>
              <a:t>Euromonitor</a:t>
            </a:r>
            <a:endParaRPr lang="es-419" sz="1050" spc="-35" dirty="0">
              <a:solidFill>
                <a:srgbClr val="231F20"/>
              </a:solidFill>
              <a:latin typeface="Arial MT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8F42BAA3-678E-413E-2CBA-64AAD9D75568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graphicFrame>
        <p:nvGraphicFramePr>
          <p:cNvPr id="24" name="object 13">
            <a:extLst>
              <a:ext uri="{FF2B5EF4-FFF2-40B4-BE49-F238E27FC236}">
                <a16:creationId xmlns:a16="http://schemas.microsoft.com/office/drawing/2014/main" id="{FA70DBF9-7B15-35FA-A06B-3F92865ACD79}"/>
              </a:ext>
            </a:extLst>
          </p:cNvPr>
          <p:cNvGraphicFramePr>
            <a:graphicFrameLocks noGrp="1"/>
          </p:cNvGraphicFramePr>
          <p:nvPr/>
        </p:nvGraphicFramePr>
        <p:xfrm>
          <a:off x="6523589" y="2707599"/>
          <a:ext cx="4361076" cy="3196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875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s-419" sz="1000" b="1" cap="small" spc="55" noProof="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PA</a:t>
                      </a:r>
                      <a:r>
                        <a:rPr lang="es-419" sz="1000" b="1" spc="55" noProof="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ÍS</a:t>
                      </a:r>
                      <a:endParaRPr lang="es-419" sz="1000" noProof="0" dirty="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R w="9525">
                      <a:solidFill>
                        <a:srgbClr val="CCB7D9"/>
                      </a:solidFill>
                      <a:prstDash val="solid"/>
                    </a:lnR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s-419" sz="1000" b="1" cap="small" spc="80" noProof="0" dirty="0">
                          <a:solidFill>
                            <a:srgbClr val="00669B"/>
                          </a:solidFill>
                          <a:latin typeface="Trebuchet MS"/>
                          <a:cs typeface="Trebuchet MS"/>
                        </a:rPr>
                        <a:t>PARTICIPACIÓN EN EL MERCADO MUNDIAL</a:t>
                      </a:r>
                      <a:endParaRPr lang="es-419" sz="1000" noProof="0" dirty="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9525">
                      <a:solidFill>
                        <a:srgbClr val="CCB7D9"/>
                      </a:solidFill>
                      <a:prstDash val="solid"/>
                    </a:lnL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3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Estados</a:t>
                      </a:r>
                      <a:r>
                        <a:rPr lang="es-419" sz="1100" spc="-25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s-419" sz="1100" spc="-1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Unidos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1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43,78%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1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China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2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8,7%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1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Brasil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2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4,95%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1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Reino Unido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2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4,6%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1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Alemania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2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4,6%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kern="1200" spc="-10" noProof="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Arial MT"/>
                        </a:rPr>
                        <a:t>Japón</a:t>
                      </a: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2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4,6%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kern="1200" spc="-10" noProof="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Francia</a:t>
                      </a: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>
                      <a:solidFill>
                        <a:srgbClr val="CCB7D9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spc="-20" noProof="0" dirty="0">
                          <a:solidFill>
                            <a:srgbClr val="231F20"/>
                          </a:solidFill>
                          <a:latin typeface="Arial MT"/>
                          <a:cs typeface="Arial MT"/>
                        </a:rPr>
                        <a:t>4,0%</a:t>
                      </a:r>
                      <a:endParaRPr lang="es-419" sz="1100" noProof="0" dirty="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9525">
                      <a:solidFill>
                        <a:srgbClr val="CCB7D9"/>
                      </a:solidFill>
                      <a:prstDash val="soli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kern="1200" spc="-10" noProof="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Canadá</a:t>
                      </a: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noProof="0" dirty="0">
                          <a:latin typeface="Arial MT"/>
                          <a:cs typeface="Arial MT"/>
                        </a:rPr>
                        <a:t>3,26%</a:t>
                      </a:r>
                    </a:p>
                  </a:txBody>
                  <a:tcPr marL="0" marR="0" marT="38100" marB="0">
                    <a:lnL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265810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kern="1200" spc="-10" noProof="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Italia</a:t>
                      </a: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noProof="0" dirty="0">
                          <a:latin typeface="Arial MT"/>
                          <a:cs typeface="Arial MT"/>
                        </a:rPr>
                        <a:t>2,74%</a:t>
                      </a:r>
                    </a:p>
                  </a:txBody>
                  <a:tcPr marL="0" marR="0" marT="38100" marB="0">
                    <a:lnL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628431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kern="1200" spc="-10" noProof="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Rusia</a:t>
                      </a: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noProof="0" dirty="0">
                          <a:latin typeface="Arial MT"/>
                          <a:cs typeface="Arial MT"/>
                        </a:rPr>
                        <a:t>2,59%</a:t>
                      </a:r>
                    </a:p>
                  </a:txBody>
                  <a:tcPr marL="0" marR="0" marT="38100" marB="0">
                    <a:lnL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 cap="flat" cmpd="sng" algn="ctr">
                      <a:solidFill>
                        <a:srgbClr val="C2A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859211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kern="1200" spc="-10" noProof="0" dirty="0">
                          <a:solidFill>
                            <a:srgbClr val="231F20"/>
                          </a:solidFill>
                          <a:latin typeface="Arial MT"/>
                          <a:ea typeface="+mn-ea"/>
                          <a:cs typeface="Tahoma"/>
                        </a:rPr>
                        <a:t>Otros</a:t>
                      </a:r>
                    </a:p>
                  </a:txBody>
                  <a:tcPr marL="0" marR="0" marT="38100" marB="0">
                    <a:lnL w="9525">
                      <a:solidFill>
                        <a:srgbClr val="C2A7D0"/>
                      </a:solidFill>
                      <a:prstDash val="solid"/>
                    </a:lnL>
                    <a:lnR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s-419" sz="1100" noProof="0" dirty="0">
                          <a:latin typeface="Arial MT"/>
                          <a:cs typeface="Arial MT"/>
                        </a:rPr>
                        <a:t>15%</a:t>
                      </a:r>
                    </a:p>
                  </a:txBody>
                  <a:tcPr marL="0" marR="0" marT="38100" marB="0">
                    <a:lnL w="9525" cap="flat" cmpd="sng" algn="ctr">
                      <a:solidFill>
                        <a:srgbClr val="CCB7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C2A7D0"/>
                      </a:solidFill>
                      <a:prstDash val="solid"/>
                    </a:lnR>
                    <a:lnT w="9525">
                      <a:solidFill>
                        <a:srgbClr val="C2A7D0"/>
                      </a:solidFill>
                      <a:prstDash val="solid"/>
                    </a:lnT>
                    <a:lnB w="9525">
                      <a:solidFill>
                        <a:srgbClr val="C2A7D0"/>
                      </a:solidFill>
                      <a:prstDash val="solid"/>
                    </a:lnB>
                    <a:solidFill>
                      <a:srgbClr val="E2D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505329"/>
                  </a:ext>
                </a:extLst>
              </a:tr>
            </a:tbl>
          </a:graphicData>
        </a:graphic>
      </p:graphicFrame>
      <p:sp>
        <p:nvSpPr>
          <p:cNvPr id="25" name="object 14">
            <a:extLst>
              <a:ext uri="{FF2B5EF4-FFF2-40B4-BE49-F238E27FC236}">
                <a16:creationId xmlns:a16="http://schemas.microsoft.com/office/drawing/2014/main" id="{8F2D47F7-F03C-93CF-EAE2-9075F802F793}"/>
              </a:ext>
            </a:extLst>
          </p:cNvPr>
          <p:cNvSpPr txBox="1"/>
          <p:nvPr/>
        </p:nvSpPr>
        <p:spPr>
          <a:xfrm>
            <a:off x="6083302" y="2150168"/>
            <a:ext cx="514921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419" sz="1200" dirty="0">
                <a:solidFill>
                  <a:srgbClr val="8A5E9B"/>
                </a:solidFill>
                <a:latin typeface="Arial MT"/>
                <a:cs typeface="Arial MT"/>
              </a:rPr>
              <a:t>La participación de Brasil en el mercado internacional de mascotas</a:t>
            </a:r>
            <a:endParaRPr lang="es-419" sz="1200" dirty="0">
              <a:latin typeface="Arial MT"/>
              <a:cs typeface="Arial MT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D430DDA-3AAF-2B1E-8A37-91306901F777}"/>
              </a:ext>
            </a:extLst>
          </p:cNvPr>
          <p:cNvSpPr txBox="1"/>
          <p:nvPr/>
        </p:nvSpPr>
        <p:spPr>
          <a:xfrm>
            <a:off x="6403751" y="5968045"/>
            <a:ext cx="55394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50" spc="-35" dirty="0">
                <a:solidFill>
                  <a:srgbClr val="231F20"/>
                </a:solidFill>
                <a:latin typeface="Arial MT"/>
              </a:rPr>
              <a:t>Fuente: </a:t>
            </a:r>
            <a:r>
              <a:rPr lang="es-419" sz="1050" spc="-35" dirty="0" err="1">
                <a:solidFill>
                  <a:srgbClr val="231F20"/>
                </a:solidFill>
                <a:latin typeface="Arial MT"/>
              </a:rPr>
              <a:t>Euromonitor</a:t>
            </a:r>
            <a:endParaRPr lang="es-419" sz="1050" spc="-35" dirty="0">
              <a:solidFill>
                <a:srgbClr val="231F20"/>
              </a:solidFill>
              <a:latin typeface="Arial MT"/>
            </a:endParaRPr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id="{C7BBA54D-B925-1175-2E7F-728A3E39BB54}"/>
              </a:ext>
            </a:extLst>
          </p:cNvPr>
          <p:cNvSpPr txBox="1">
            <a:spLocks/>
          </p:cNvSpPr>
          <p:nvPr/>
        </p:nvSpPr>
        <p:spPr>
          <a:xfrm>
            <a:off x="614689" y="853877"/>
            <a:ext cx="4712542" cy="87459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TAMANHO</a:t>
            </a:r>
            <a:r>
              <a:rPr lang="es-419" sz="2800" b="1" spc="-16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419" sz="2800" b="1" spc="-30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</a:t>
            </a:r>
            <a:r>
              <a:rPr lang="es-419" sz="2800" b="1" spc="-16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419" sz="2800" b="1" spc="-50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MERCADO</a:t>
            </a:r>
            <a:r>
              <a:rPr lang="es-419" sz="2800" b="1" spc="-16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419" sz="2800" b="1" spc="-140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BRASILEIRO</a:t>
            </a: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EA9569F6-6322-655F-D70B-D5CF4BEB8BF1}"/>
              </a:ext>
            </a:extLst>
          </p:cNvPr>
          <p:cNvSpPr txBox="1">
            <a:spLocks/>
          </p:cNvSpPr>
          <p:nvPr/>
        </p:nvSpPr>
        <p:spPr>
          <a:xfrm>
            <a:off x="6519974" y="873188"/>
            <a:ext cx="4712542" cy="87459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TAMAÑO DEL MERCADO BRASILEÑO</a:t>
            </a:r>
            <a:endParaRPr lang="es-419" sz="28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652F55F-3400-C9DA-7E20-C452E6049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373" y="1374575"/>
            <a:ext cx="410258" cy="28718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26A2EAA-0F37-4E02-9ADF-1B40EF4A4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24890" y="1407931"/>
            <a:ext cx="410258" cy="287182"/>
          </a:xfrm>
          <a:prstGeom prst="rect">
            <a:avLst/>
          </a:prstGeom>
        </p:spPr>
      </p:pic>
      <p:sp>
        <p:nvSpPr>
          <p:cNvPr id="15" name="object 18">
            <a:extLst>
              <a:ext uri="{FF2B5EF4-FFF2-40B4-BE49-F238E27FC236}">
                <a16:creationId xmlns:a16="http://schemas.microsoft.com/office/drawing/2014/main" id="{C55F77AF-3577-CFFF-1A73-E487D3102F79}"/>
              </a:ext>
            </a:extLst>
          </p:cNvPr>
          <p:cNvSpPr/>
          <p:nvPr/>
        </p:nvSpPr>
        <p:spPr>
          <a:xfrm>
            <a:off x="529576" y="1860898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D91D95A6-BA76-ABDC-C5F5-2B14555FB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sp>
        <p:nvSpPr>
          <p:cNvPr id="19" name="object 18">
            <a:extLst>
              <a:ext uri="{FF2B5EF4-FFF2-40B4-BE49-F238E27FC236}">
                <a16:creationId xmlns:a16="http://schemas.microsoft.com/office/drawing/2014/main" id="{705AEA35-B200-150B-ACC8-0227E72D6B30}"/>
              </a:ext>
            </a:extLst>
          </p:cNvPr>
          <p:cNvSpPr/>
          <p:nvPr/>
        </p:nvSpPr>
        <p:spPr>
          <a:xfrm>
            <a:off x="6347157" y="1860899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1D6614CE-D3FC-EF10-A04B-CD5D462B3637}"/>
              </a:ext>
            </a:extLst>
          </p:cNvPr>
          <p:cNvSpPr/>
          <p:nvPr/>
        </p:nvSpPr>
        <p:spPr>
          <a:xfrm>
            <a:off x="6334890" y="2456226"/>
            <a:ext cx="179070" cy="95250"/>
          </a:xfrm>
          <a:custGeom>
            <a:avLst/>
            <a:gdLst/>
            <a:ahLst/>
            <a:cxnLst/>
            <a:rect l="l" t="t" r="r" b="b"/>
            <a:pathLst>
              <a:path w="179069" h="95250">
                <a:moveTo>
                  <a:pt x="178993" y="0"/>
                </a:moveTo>
                <a:lnTo>
                  <a:pt x="0" y="0"/>
                </a:lnTo>
                <a:lnTo>
                  <a:pt x="0" y="95021"/>
                </a:lnTo>
                <a:lnTo>
                  <a:pt x="178993" y="95021"/>
                </a:lnTo>
                <a:lnTo>
                  <a:pt x="178993" y="0"/>
                </a:lnTo>
                <a:close/>
              </a:path>
            </a:pathLst>
          </a:custGeom>
          <a:solidFill>
            <a:srgbClr val="8A5E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1B7B2D-ABD4-5748-0DDA-BC614E295AB8}"/>
              </a:ext>
            </a:extLst>
          </p:cNvPr>
          <p:cNvSpPr/>
          <p:nvPr/>
        </p:nvSpPr>
        <p:spPr>
          <a:xfrm>
            <a:off x="5713646" y="4128181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EF20154-F7BB-BE66-6322-C59D256D880D}"/>
              </a:ext>
            </a:extLst>
          </p:cNvPr>
          <p:cNvSpPr/>
          <p:nvPr/>
        </p:nvSpPr>
        <p:spPr>
          <a:xfrm>
            <a:off x="5713609" y="218279"/>
            <a:ext cx="258513" cy="3909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873456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agen de la pantalla de un celular con la foto de un perro  Descripción generada automáticamente con confianza medi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3415284" y="643890"/>
            <a:ext cx="7212330" cy="485394"/>
          </a:xfrm>
          <a:custGeom>
            <a:avLst/>
            <a:gdLst/>
            <a:ahLst/>
            <a:cxnLst/>
            <a:rect l="l" t="t" r="r" b="b"/>
            <a:pathLst>
              <a:path w="7212330" h="485394">
                <a:moveTo>
                  <a:pt x="0" y="0"/>
                </a:moveTo>
                <a:lnTo>
                  <a:pt x="7212330" y="0"/>
                </a:lnTo>
                <a:lnTo>
                  <a:pt x="7212330" y="485394"/>
                </a:lnTo>
                <a:lnTo>
                  <a:pt x="0" y="485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4534662" y="5402580"/>
            <a:ext cx="6409944" cy="1352550"/>
          </a:xfrm>
          <a:custGeom>
            <a:avLst/>
            <a:gdLst/>
            <a:ahLst/>
            <a:cxnLst/>
            <a:rect l="l" t="t" r="r" b="b"/>
            <a:pathLst>
              <a:path w="6409944" h="1352550">
                <a:moveTo>
                  <a:pt x="0" y="0"/>
                </a:moveTo>
                <a:lnTo>
                  <a:pt x="6409944" y="0"/>
                </a:lnTo>
                <a:lnTo>
                  <a:pt x="6409944" y="1352550"/>
                </a:lnTo>
                <a:lnTo>
                  <a:pt x="0" y="1352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00260" y="5164836"/>
            <a:ext cx="2248662" cy="1693164"/>
            <a:chOff x="0" y="0"/>
            <a:chExt cx="2998216" cy="2257552"/>
          </a:xfrm>
        </p:grpSpPr>
        <p:sp>
          <p:nvSpPr>
            <p:cNvPr id="6" name="Freeform 6" descr="Un perro con la lengua de fuera  Descripción generada automáticamente con confianza media"/>
            <p:cNvSpPr/>
            <p:nvPr/>
          </p:nvSpPr>
          <p:spPr>
            <a:xfrm>
              <a:off x="0" y="0"/>
              <a:ext cx="2998216" cy="2257552"/>
            </a:xfrm>
            <a:custGeom>
              <a:avLst/>
              <a:gdLst/>
              <a:ahLst/>
              <a:cxnLst/>
              <a:rect l="l" t="t" r="r" b="b"/>
              <a:pathLst>
                <a:path w="2998216" h="2257552">
                  <a:moveTo>
                    <a:pt x="1499108" y="0"/>
                  </a:moveTo>
                  <a:cubicBezTo>
                    <a:pt x="671195" y="0"/>
                    <a:pt x="0" y="678942"/>
                    <a:pt x="0" y="1516380"/>
                  </a:cubicBezTo>
                  <a:cubicBezTo>
                    <a:pt x="0" y="1785620"/>
                    <a:pt x="69342" y="2038350"/>
                    <a:pt x="191008" y="2257552"/>
                  </a:cubicBezTo>
                  <a:lnTo>
                    <a:pt x="2807208" y="2257552"/>
                  </a:lnTo>
                  <a:cubicBezTo>
                    <a:pt x="2928874" y="2038350"/>
                    <a:pt x="2998216" y="1785620"/>
                    <a:pt x="2998216" y="1516380"/>
                  </a:cubicBezTo>
                  <a:cubicBezTo>
                    <a:pt x="2998216" y="678942"/>
                    <a:pt x="2327021" y="0"/>
                    <a:pt x="1499108" y="0"/>
                  </a:cubicBezTo>
                  <a:close/>
                </a:path>
              </a:pathLst>
            </a:custGeom>
            <a:blipFill>
              <a:blip r:embed="rId7"/>
              <a:stretch>
                <a:fillRect r="-272" b="-56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574866" y="689420"/>
            <a:ext cx="692490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2">
                <a:solidFill>
                  <a:srgbClr val="FFFFFF"/>
                </a:solidFill>
                <a:latin typeface="Montserrat Bold"/>
              </a:rPr>
              <a:t>POLÍTICA LATINOAMERICANA SOBRE MASCOTAS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a captura de pantalla de un celular con texto e imágenes  Descripción generada automáticamente con confianza medi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5486400" y="624840"/>
            <a:ext cx="4936236" cy="867918"/>
          </a:xfrm>
          <a:custGeom>
            <a:avLst/>
            <a:gdLst/>
            <a:ahLst/>
            <a:cxnLst/>
            <a:rect l="l" t="t" r="r" b="b"/>
            <a:pathLst>
              <a:path w="4936236" h="867918">
                <a:moveTo>
                  <a:pt x="0" y="0"/>
                </a:moveTo>
                <a:lnTo>
                  <a:pt x="4936236" y="0"/>
                </a:lnTo>
                <a:lnTo>
                  <a:pt x="4936236" y="867918"/>
                </a:lnTo>
                <a:lnTo>
                  <a:pt x="0" y="867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5486400" y="1819656"/>
            <a:ext cx="1698498" cy="297942"/>
          </a:xfrm>
          <a:custGeom>
            <a:avLst/>
            <a:gdLst/>
            <a:ahLst/>
            <a:cxnLst/>
            <a:rect l="l" t="t" r="r" b="b"/>
            <a:pathLst>
              <a:path w="1698498" h="297942">
                <a:moveTo>
                  <a:pt x="0" y="0"/>
                </a:moveTo>
                <a:lnTo>
                  <a:pt x="1698498" y="0"/>
                </a:lnTo>
                <a:lnTo>
                  <a:pt x="1698498" y="297942"/>
                </a:lnTo>
                <a:lnTo>
                  <a:pt x="0" y="297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5306949" y="2117598"/>
            <a:ext cx="4378320" cy="446408"/>
            <a:chOff x="0" y="0"/>
            <a:chExt cx="1729707" cy="176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9707" cy="176359"/>
            </a:xfrm>
            <a:custGeom>
              <a:avLst/>
              <a:gdLst/>
              <a:ahLst/>
              <a:cxnLst/>
              <a:rect l="l" t="t" r="r" b="b"/>
              <a:pathLst>
                <a:path w="1729707" h="176359">
                  <a:moveTo>
                    <a:pt x="0" y="0"/>
                  </a:moveTo>
                  <a:lnTo>
                    <a:pt x="1729707" y="0"/>
                  </a:lnTo>
                  <a:lnTo>
                    <a:pt x="1729707" y="176359"/>
                  </a:lnTo>
                  <a:lnTo>
                    <a:pt x="0" y="176359"/>
                  </a:lnTo>
                  <a:close/>
                </a:path>
              </a:pathLst>
            </a:custGeom>
            <a:solidFill>
              <a:srgbClr val="D1B9C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29707" cy="21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86400" y="906266"/>
            <a:ext cx="5567557" cy="30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1"/>
              </a:lnSpc>
            </a:pPr>
            <a:r>
              <a:rPr lang="en-US" sz="2066">
                <a:solidFill>
                  <a:srgbClr val="FFFFFF"/>
                </a:solidFill>
                <a:latin typeface="Montserrat Bold"/>
              </a:rPr>
              <a:t>Ejemplares Caninos de Manejo Especial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99337" y="2117598"/>
            <a:ext cx="719458" cy="446408"/>
            <a:chOff x="0" y="0"/>
            <a:chExt cx="284230" cy="1763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4230" cy="176359"/>
            </a:xfrm>
            <a:custGeom>
              <a:avLst/>
              <a:gdLst/>
              <a:ahLst/>
              <a:cxnLst/>
              <a:rect l="l" t="t" r="r" b="b"/>
              <a:pathLst>
                <a:path w="284230" h="176359">
                  <a:moveTo>
                    <a:pt x="0" y="0"/>
                  </a:moveTo>
                  <a:lnTo>
                    <a:pt x="284230" y="0"/>
                  </a:lnTo>
                  <a:lnTo>
                    <a:pt x="284230" y="176359"/>
                  </a:lnTo>
                  <a:lnTo>
                    <a:pt x="0" y="176359"/>
                  </a:lnTo>
                  <a:close/>
                </a:path>
              </a:pathLst>
            </a:custGeom>
            <a:solidFill>
              <a:srgbClr val="D1B9C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4230" cy="21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43079" y="2173161"/>
            <a:ext cx="719458" cy="446408"/>
            <a:chOff x="0" y="0"/>
            <a:chExt cx="284230" cy="1763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4230" cy="176359"/>
            </a:xfrm>
            <a:custGeom>
              <a:avLst/>
              <a:gdLst/>
              <a:ahLst/>
              <a:cxnLst/>
              <a:rect l="l" t="t" r="r" b="b"/>
              <a:pathLst>
                <a:path w="284230" h="176359">
                  <a:moveTo>
                    <a:pt x="0" y="0"/>
                  </a:moveTo>
                  <a:lnTo>
                    <a:pt x="284230" y="0"/>
                  </a:lnTo>
                  <a:lnTo>
                    <a:pt x="284230" y="176359"/>
                  </a:lnTo>
                  <a:lnTo>
                    <a:pt x="0" y="176359"/>
                  </a:lnTo>
                  <a:close/>
                </a:path>
              </a:pathLst>
            </a:custGeom>
            <a:solidFill>
              <a:srgbClr val="D1B9C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84230" cy="214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nterfaz de usuario gráfica, Aplicación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700260" y="5164836"/>
            <a:ext cx="2248662" cy="1693164"/>
            <a:chOff x="0" y="0"/>
            <a:chExt cx="2998216" cy="2257552"/>
          </a:xfrm>
        </p:grpSpPr>
        <p:sp>
          <p:nvSpPr>
            <p:cNvPr id="4" name="Freeform 4" descr="Un perro con la lengua de fuera  Descripción generada automáticamente con confianza media"/>
            <p:cNvSpPr/>
            <p:nvPr/>
          </p:nvSpPr>
          <p:spPr>
            <a:xfrm>
              <a:off x="0" y="0"/>
              <a:ext cx="2998216" cy="2257552"/>
            </a:xfrm>
            <a:custGeom>
              <a:avLst/>
              <a:gdLst/>
              <a:ahLst/>
              <a:cxnLst/>
              <a:rect l="l" t="t" r="r" b="b"/>
              <a:pathLst>
                <a:path w="2998216" h="2257552">
                  <a:moveTo>
                    <a:pt x="1499108" y="0"/>
                  </a:moveTo>
                  <a:cubicBezTo>
                    <a:pt x="671195" y="0"/>
                    <a:pt x="0" y="678942"/>
                    <a:pt x="0" y="1516380"/>
                  </a:cubicBezTo>
                  <a:cubicBezTo>
                    <a:pt x="0" y="1785620"/>
                    <a:pt x="69342" y="2038350"/>
                    <a:pt x="191008" y="2257552"/>
                  </a:cubicBezTo>
                  <a:lnTo>
                    <a:pt x="2807208" y="2257552"/>
                  </a:lnTo>
                  <a:cubicBezTo>
                    <a:pt x="2928874" y="2038350"/>
                    <a:pt x="2998216" y="1785620"/>
                    <a:pt x="2998216" y="1516380"/>
                  </a:cubicBezTo>
                  <a:cubicBezTo>
                    <a:pt x="2998216" y="678942"/>
                    <a:pt x="2327021" y="0"/>
                    <a:pt x="1499108" y="0"/>
                  </a:cubicBezTo>
                  <a:close/>
                </a:path>
              </a:pathLst>
            </a:custGeom>
            <a:blipFill>
              <a:blip r:embed="rId3"/>
              <a:stretch>
                <a:fillRect r="-272" b="-56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252" y="5177790"/>
            <a:ext cx="2248662" cy="1680210"/>
            <a:chOff x="0" y="0"/>
            <a:chExt cx="2998216" cy="2240280"/>
          </a:xfrm>
        </p:grpSpPr>
        <p:sp>
          <p:nvSpPr>
            <p:cNvPr id="4" name="Freeform 4" descr="Un perro con la lengua de fuera  Descripción generada automáticamente con confianza media"/>
            <p:cNvSpPr/>
            <p:nvPr/>
          </p:nvSpPr>
          <p:spPr>
            <a:xfrm>
              <a:off x="0" y="0"/>
              <a:ext cx="2998216" cy="2240280"/>
            </a:xfrm>
            <a:custGeom>
              <a:avLst/>
              <a:gdLst/>
              <a:ahLst/>
              <a:cxnLst/>
              <a:rect l="l" t="t" r="r" b="b"/>
              <a:pathLst>
                <a:path w="2998216" h="2240280">
                  <a:moveTo>
                    <a:pt x="1499108" y="0"/>
                  </a:moveTo>
                  <a:cubicBezTo>
                    <a:pt x="671195" y="0"/>
                    <a:pt x="0" y="678688"/>
                    <a:pt x="0" y="1515872"/>
                  </a:cubicBezTo>
                  <a:cubicBezTo>
                    <a:pt x="0" y="1778254"/>
                    <a:pt x="65913" y="2025015"/>
                    <a:pt x="181991" y="2240280"/>
                  </a:cubicBezTo>
                  <a:lnTo>
                    <a:pt x="2816225" y="2240280"/>
                  </a:lnTo>
                  <a:cubicBezTo>
                    <a:pt x="2932303" y="2025015"/>
                    <a:pt x="2998216" y="1778254"/>
                    <a:pt x="2998216" y="1515872"/>
                  </a:cubicBezTo>
                  <a:cubicBezTo>
                    <a:pt x="2998216" y="678688"/>
                    <a:pt x="2327021" y="0"/>
                    <a:pt x="1499108" y="0"/>
                  </a:cubicBezTo>
                  <a:close/>
                </a:path>
              </a:pathLst>
            </a:custGeom>
            <a:blipFill>
              <a:blip r:embed="rId3"/>
              <a:stretch>
                <a:fillRect r="-272" b="-130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76544" y="2123759"/>
            <a:ext cx="1779032" cy="219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6"/>
              </a:lnSpc>
            </a:pPr>
            <a:r>
              <a:rPr lang="en-US" sz="3094">
                <a:solidFill>
                  <a:srgbClr val="324711"/>
                </a:solidFill>
                <a:latin typeface="Montserrat Bold"/>
              </a:rPr>
              <a:t>Antes</a:t>
            </a:r>
          </a:p>
          <a:p>
            <a:pPr algn="ctr">
              <a:lnSpc>
                <a:spcPts val="3496"/>
              </a:lnSpc>
            </a:pPr>
            <a:endParaRPr lang="en-US" sz="3094">
              <a:solidFill>
                <a:srgbClr val="324711"/>
              </a:solidFill>
              <a:latin typeface="Montserrat Bold"/>
            </a:endParaRPr>
          </a:p>
          <a:p>
            <a:pPr algn="ctr">
              <a:lnSpc>
                <a:spcPts val="3496"/>
              </a:lnSpc>
            </a:pPr>
            <a:r>
              <a:rPr lang="en-US" sz="3094">
                <a:solidFill>
                  <a:srgbClr val="324711"/>
                </a:solidFill>
                <a:latin typeface="Montserrat Bold"/>
              </a:rPr>
              <a:t>Durante</a:t>
            </a:r>
          </a:p>
          <a:p>
            <a:pPr algn="ctr">
              <a:lnSpc>
                <a:spcPts val="3496"/>
              </a:lnSpc>
            </a:pPr>
            <a:endParaRPr lang="en-US" sz="3094">
              <a:solidFill>
                <a:srgbClr val="324711"/>
              </a:solidFill>
              <a:latin typeface="Montserrat Bold"/>
            </a:endParaRPr>
          </a:p>
          <a:p>
            <a:pPr algn="ctr">
              <a:lnSpc>
                <a:spcPts val="3496"/>
              </a:lnSpc>
            </a:pPr>
            <a:r>
              <a:rPr lang="en-US" sz="3094">
                <a:solidFill>
                  <a:srgbClr val="324711"/>
                </a:solidFill>
                <a:latin typeface="Montserrat Bold"/>
              </a:rPr>
              <a:t>Después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5705"/>
            <a:ext cx="12255476" cy="6893705"/>
          </a:xfrm>
          <a:custGeom>
            <a:avLst/>
            <a:gdLst/>
            <a:ahLst/>
            <a:cxnLst/>
            <a:rect l="l" t="t" r="r" b="b"/>
            <a:pathLst>
              <a:path w="12255476" h="6893705">
                <a:moveTo>
                  <a:pt x="0" y="0"/>
                </a:moveTo>
                <a:lnTo>
                  <a:pt x="12255476" y="0"/>
                </a:lnTo>
                <a:lnTo>
                  <a:pt x="12255476" y="6893705"/>
                </a:lnTo>
                <a:lnTo>
                  <a:pt x="0" y="6893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252" y="5177790"/>
            <a:ext cx="2248662" cy="1680210"/>
            <a:chOff x="0" y="0"/>
            <a:chExt cx="2998216" cy="2240280"/>
          </a:xfrm>
        </p:grpSpPr>
        <p:sp>
          <p:nvSpPr>
            <p:cNvPr id="4" name="Freeform 4" descr="Un perro con la lengua de fuera  Descripción generada automáticamente con confianza media"/>
            <p:cNvSpPr/>
            <p:nvPr/>
          </p:nvSpPr>
          <p:spPr>
            <a:xfrm>
              <a:off x="0" y="0"/>
              <a:ext cx="2998216" cy="2240280"/>
            </a:xfrm>
            <a:custGeom>
              <a:avLst/>
              <a:gdLst/>
              <a:ahLst/>
              <a:cxnLst/>
              <a:rect l="l" t="t" r="r" b="b"/>
              <a:pathLst>
                <a:path w="2998216" h="2240280">
                  <a:moveTo>
                    <a:pt x="1499108" y="0"/>
                  </a:moveTo>
                  <a:cubicBezTo>
                    <a:pt x="671195" y="0"/>
                    <a:pt x="0" y="678688"/>
                    <a:pt x="0" y="1515872"/>
                  </a:cubicBezTo>
                  <a:cubicBezTo>
                    <a:pt x="0" y="1778254"/>
                    <a:pt x="65913" y="2025015"/>
                    <a:pt x="181991" y="2240280"/>
                  </a:cubicBezTo>
                  <a:lnTo>
                    <a:pt x="2816225" y="2240280"/>
                  </a:lnTo>
                  <a:cubicBezTo>
                    <a:pt x="2932303" y="2025015"/>
                    <a:pt x="2998216" y="1778254"/>
                    <a:pt x="2998216" y="1515872"/>
                  </a:cubicBezTo>
                  <a:cubicBezTo>
                    <a:pt x="2998216" y="678688"/>
                    <a:pt x="2327021" y="0"/>
                    <a:pt x="1499108" y="0"/>
                  </a:cubicBezTo>
                  <a:close/>
                </a:path>
              </a:pathLst>
            </a:custGeom>
            <a:blipFill>
              <a:blip r:embed="rId3"/>
              <a:stretch>
                <a:fillRect r="-272" b="-130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nterfaz de usuario gráfica, Texto, Aplicación, Correo electrónico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749749" y="1785939"/>
            <a:ext cx="8788069" cy="760415"/>
            <a:chOff x="0" y="0"/>
            <a:chExt cx="3471830" cy="3004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1830" cy="300411"/>
            </a:xfrm>
            <a:custGeom>
              <a:avLst/>
              <a:gdLst/>
              <a:ahLst/>
              <a:cxnLst/>
              <a:rect l="l" t="t" r="r" b="b"/>
              <a:pathLst>
                <a:path w="3471830" h="300411">
                  <a:moveTo>
                    <a:pt x="0" y="0"/>
                  </a:moveTo>
                  <a:lnTo>
                    <a:pt x="3471830" y="0"/>
                  </a:lnTo>
                  <a:lnTo>
                    <a:pt x="3471830" y="300411"/>
                  </a:lnTo>
                  <a:lnTo>
                    <a:pt x="0" y="300411"/>
                  </a:lnTo>
                  <a:close/>
                </a:path>
              </a:pathLst>
            </a:custGeom>
            <a:solidFill>
              <a:srgbClr val="C3D2BC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71830" cy="3385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0483" y="3344543"/>
            <a:ext cx="9579913" cy="760415"/>
            <a:chOff x="0" y="0"/>
            <a:chExt cx="3784657" cy="3004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84657" cy="300411"/>
            </a:xfrm>
            <a:custGeom>
              <a:avLst/>
              <a:gdLst/>
              <a:ahLst/>
              <a:cxnLst/>
              <a:rect l="l" t="t" r="r" b="b"/>
              <a:pathLst>
                <a:path w="3784657" h="300411">
                  <a:moveTo>
                    <a:pt x="0" y="0"/>
                  </a:moveTo>
                  <a:lnTo>
                    <a:pt x="3784657" y="0"/>
                  </a:lnTo>
                  <a:lnTo>
                    <a:pt x="3784657" y="300411"/>
                  </a:lnTo>
                  <a:lnTo>
                    <a:pt x="0" y="300411"/>
                  </a:lnTo>
                  <a:close/>
                </a:path>
              </a:pathLst>
            </a:custGeom>
            <a:solidFill>
              <a:srgbClr val="C3D2BC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84657" cy="3385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0483" y="5066978"/>
            <a:ext cx="9579913" cy="1105222"/>
            <a:chOff x="0" y="0"/>
            <a:chExt cx="3784657" cy="4366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84657" cy="436631"/>
            </a:xfrm>
            <a:custGeom>
              <a:avLst/>
              <a:gdLst/>
              <a:ahLst/>
              <a:cxnLst/>
              <a:rect l="l" t="t" r="r" b="b"/>
              <a:pathLst>
                <a:path w="3784657" h="436631">
                  <a:moveTo>
                    <a:pt x="0" y="0"/>
                  </a:moveTo>
                  <a:lnTo>
                    <a:pt x="3784657" y="0"/>
                  </a:lnTo>
                  <a:lnTo>
                    <a:pt x="3784657" y="436631"/>
                  </a:lnTo>
                  <a:lnTo>
                    <a:pt x="0" y="436631"/>
                  </a:lnTo>
                  <a:close/>
                </a:path>
              </a:pathLst>
            </a:custGeom>
            <a:solidFill>
              <a:srgbClr val="C3D2BC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784657" cy="474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346297" y="5346517"/>
            <a:ext cx="1704172" cy="1344273"/>
          </a:xfrm>
          <a:custGeom>
            <a:avLst/>
            <a:gdLst/>
            <a:ahLst/>
            <a:cxnLst/>
            <a:rect l="l" t="t" r="r" b="b"/>
            <a:pathLst>
              <a:path w="1704172" h="1344273">
                <a:moveTo>
                  <a:pt x="0" y="0"/>
                </a:moveTo>
                <a:lnTo>
                  <a:pt x="1704172" y="0"/>
                </a:lnTo>
                <a:lnTo>
                  <a:pt x="1704172" y="1344273"/>
                </a:lnTo>
                <a:lnTo>
                  <a:pt x="0" y="1344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nterfaz de usuario gráfica, Sitio web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68452" y="5116068"/>
            <a:ext cx="3768862" cy="1741932"/>
            <a:chOff x="0" y="0"/>
            <a:chExt cx="3768865" cy="17419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8852" cy="1741932"/>
            </a:xfrm>
            <a:custGeom>
              <a:avLst/>
              <a:gdLst/>
              <a:ahLst/>
              <a:cxnLst/>
              <a:rect l="l" t="t" r="r" b="b"/>
              <a:pathLst>
                <a:path w="3768852" h="1741932">
                  <a:moveTo>
                    <a:pt x="0" y="1741932"/>
                  </a:moveTo>
                  <a:lnTo>
                    <a:pt x="3768852" y="1741932"/>
                  </a:lnTo>
                  <a:lnTo>
                    <a:pt x="37688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E2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1252" y="5177790"/>
            <a:ext cx="2248662" cy="1680210"/>
            <a:chOff x="0" y="0"/>
            <a:chExt cx="2998216" cy="2240280"/>
          </a:xfrm>
        </p:grpSpPr>
        <p:sp>
          <p:nvSpPr>
            <p:cNvPr id="6" name="Freeform 6" descr="Un perro con la lengua de fuera  Descripción generada automáticamente con confianza media"/>
            <p:cNvSpPr/>
            <p:nvPr/>
          </p:nvSpPr>
          <p:spPr>
            <a:xfrm>
              <a:off x="0" y="0"/>
              <a:ext cx="2998216" cy="2240280"/>
            </a:xfrm>
            <a:custGeom>
              <a:avLst/>
              <a:gdLst/>
              <a:ahLst/>
              <a:cxnLst/>
              <a:rect l="l" t="t" r="r" b="b"/>
              <a:pathLst>
                <a:path w="2998216" h="2240280">
                  <a:moveTo>
                    <a:pt x="1499108" y="0"/>
                  </a:moveTo>
                  <a:cubicBezTo>
                    <a:pt x="671195" y="0"/>
                    <a:pt x="0" y="678688"/>
                    <a:pt x="0" y="1515872"/>
                  </a:cubicBezTo>
                  <a:cubicBezTo>
                    <a:pt x="0" y="1778254"/>
                    <a:pt x="65913" y="2025015"/>
                    <a:pt x="181991" y="2240280"/>
                  </a:cubicBezTo>
                  <a:lnTo>
                    <a:pt x="2816225" y="2240280"/>
                  </a:lnTo>
                  <a:cubicBezTo>
                    <a:pt x="2932303" y="2025015"/>
                    <a:pt x="2998216" y="1778254"/>
                    <a:pt x="2998216" y="1515872"/>
                  </a:cubicBezTo>
                  <a:cubicBezTo>
                    <a:pt x="2998216" y="678688"/>
                    <a:pt x="2327021" y="0"/>
                    <a:pt x="1499108" y="0"/>
                  </a:cubicBezTo>
                  <a:close/>
                </a:path>
              </a:pathLst>
            </a:custGeom>
            <a:blipFill>
              <a:blip r:embed="rId3"/>
              <a:stretch>
                <a:fillRect r="-272" b="-130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 hombre con una playera de color naranja con amarillo  Descripción generada automáticamente con confianza baj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722358" y="5187696"/>
            <a:ext cx="2211324" cy="1670304"/>
            <a:chOff x="0" y="0"/>
            <a:chExt cx="2948432" cy="2227072"/>
          </a:xfrm>
        </p:grpSpPr>
        <p:sp>
          <p:nvSpPr>
            <p:cNvPr id="4" name="Freeform 4" descr="Un perro con la lengua de fuera  Descripción generada automáticamente con confianza media"/>
            <p:cNvSpPr/>
            <p:nvPr/>
          </p:nvSpPr>
          <p:spPr>
            <a:xfrm>
              <a:off x="0" y="0"/>
              <a:ext cx="2948432" cy="2227072"/>
            </a:xfrm>
            <a:custGeom>
              <a:avLst/>
              <a:gdLst/>
              <a:ahLst/>
              <a:cxnLst/>
              <a:rect l="l" t="t" r="r" b="b"/>
              <a:pathLst>
                <a:path w="2948432" h="2227072">
                  <a:moveTo>
                    <a:pt x="1474216" y="0"/>
                  </a:moveTo>
                  <a:cubicBezTo>
                    <a:pt x="660019" y="0"/>
                    <a:pt x="0" y="668401"/>
                    <a:pt x="0" y="1493012"/>
                  </a:cubicBezTo>
                  <a:cubicBezTo>
                    <a:pt x="0" y="1759839"/>
                    <a:pt x="69088" y="2010283"/>
                    <a:pt x="190246" y="2227072"/>
                  </a:cubicBezTo>
                  <a:lnTo>
                    <a:pt x="2758186" y="2227072"/>
                  </a:lnTo>
                  <a:cubicBezTo>
                    <a:pt x="2879344" y="2010283"/>
                    <a:pt x="2948432" y="1759839"/>
                    <a:pt x="2948432" y="1493012"/>
                  </a:cubicBezTo>
                  <a:cubicBezTo>
                    <a:pt x="2948432" y="668401"/>
                    <a:pt x="2288413" y="0"/>
                    <a:pt x="1474216" y="0"/>
                  </a:cubicBezTo>
                  <a:close/>
                </a:path>
              </a:pathLst>
            </a:custGeom>
            <a:blipFill>
              <a:blip r:embed="rId3"/>
              <a:stretch>
                <a:fillRect r="-273" b="-37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 jugador de fútbol con espectadores  Descripción generada automáticamente con confianza baja"/>
          <p:cNvSpPr/>
          <p:nvPr/>
        </p:nvSpPr>
        <p:spPr>
          <a:xfrm>
            <a:off x="0" y="9906"/>
            <a:ext cx="12192000" cy="6848094"/>
          </a:xfrm>
          <a:custGeom>
            <a:avLst/>
            <a:gdLst/>
            <a:ahLst/>
            <a:cxnLst/>
            <a:rect l="l" t="t" r="r" b="b"/>
            <a:pathLst>
              <a:path w="12192000" h="6848094">
                <a:moveTo>
                  <a:pt x="0" y="0"/>
                </a:moveTo>
                <a:lnTo>
                  <a:pt x="12192000" y="0"/>
                </a:lnTo>
                <a:lnTo>
                  <a:pt x="12192000" y="6848094"/>
                </a:lnTo>
                <a:lnTo>
                  <a:pt x="0" y="684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722358" y="5187696"/>
            <a:ext cx="2211324" cy="1670304"/>
            <a:chOff x="0" y="0"/>
            <a:chExt cx="2948432" cy="2227072"/>
          </a:xfrm>
        </p:grpSpPr>
        <p:sp>
          <p:nvSpPr>
            <p:cNvPr id="4" name="Freeform 4" descr="Un perro con la lengua de fuera  Descripción generada automáticamente con confianza media"/>
            <p:cNvSpPr/>
            <p:nvPr/>
          </p:nvSpPr>
          <p:spPr>
            <a:xfrm>
              <a:off x="0" y="0"/>
              <a:ext cx="2948432" cy="2227072"/>
            </a:xfrm>
            <a:custGeom>
              <a:avLst/>
              <a:gdLst/>
              <a:ahLst/>
              <a:cxnLst/>
              <a:rect l="l" t="t" r="r" b="b"/>
              <a:pathLst>
                <a:path w="2948432" h="2227072">
                  <a:moveTo>
                    <a:pt x="1474216" y="0"/>
                  </a:moveTo>
                  <a:cubicBezTo>
                    <a:pt x="660019" y="0"/>
                    <a:pt x="0" y="668401"/>
                    <a:pt x="0" y="1493012"/>
                  </a:cubicBezTo>
                  <a:cubicBezTo>
                    <a:pt x="0" y="1759839"/>
                    <a:pt x="69088" y="2010283"/>
                    <a:pt x="190246" y="2227072"/>
                  </a:cubicBezTo>
                  <a:lnTo>
                    <a:pt x="2758186" y="2227072"/>
                  </a:lnTo>
                  <a:cubicBezTo>
                    <a:pt x="2879344" y="2010283"/>
                    <a:pt x="2948432" y="1759839"/>
                    <a:pt x="2948432" y="1493012"/>
                  </a:cubicBezTo>
                  <a:cubicBezTo>
                    <a:pt x="2948432" y="668401"/>
                    <a:pt x="2288413" y="0"/>
                    <a:pt x="1474216" y="0"/>
                  </a:cubicBezTo>
                  <a:close/>
                </a:path>
              </a:pathLst>
            </a:custGeom>
            <a:blipFill>
              <a:blip r:embed="rId3"/>
              <a:stretch>
                <a:fillRect r="-273" b="-37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 descr="Una multitud de gente  Descripción generada automáticamente con confianza media"/>
          <p:cNvSpPr/>
          <p:nvPr/>
        </p:nvSpPr>
        <p:spPr>
          <a:xfrm>
            <a:off x="4646676" y="0"/>
            <a:ext cx="7545324" cy="6858000"/>
          </a:xfrm>
          <a:custGeom>
            <a:avLst/>
            <a:gdLst/>
            <a:ahLst/>
            <a:cxnLst/>
            <a:rect l="l" t="t" r="r" b="b"/>
            <a:pathLst>
              <a:path w="7545324" h="6858000">
                <a:moveTo>
                  <a:pt x="0" y="0"/>
                </a:moveTo>
                <a:lnTo>
                  <a:pt x="7545324" y="0"/>
                </a:lnTo>
                <a:lnTo>
                  <a:pt x="754532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69602" y="5187696"/>
            <a:ext cx="2211324" cy="1670304"/>
            <a:chOff x="0" y="0"/>
            <a:chExt cx="2948432" cy="2227072"/>
          </a:xfrm>
        </p:grpSpPr>
        <p:sp>
          <p:nvSpPr>
            <p:cNvPr id="7" name="Freeform 7" descr="Un perro con la lengua de fuera  Descripción generada automáticamente con confianza media"/>
            <p:cNvSpPr/>
            <p:nvPr/>
          </p:nvSpPr>
          <p:spPr>
            <a:xfrm>
              <a:off x="0" y="0"/>
              <a:ext cx="2948432" cy="2227072"/>
            </a:xfrm>
            <a:custGeom>
              <a:avLst/>
              <a:gdLst/>
              <a:ahLst/>
              <a:cxnLst/>
              <a:rect l="l" t="t" r="r" b="b"/>
              <a:pathLst>
                <a:path w="2948432" h="2227072">
                  <a:moveTo>
                    <a:pt x="1474216" y="0"/>
                  </a:moveTo>
                  <a:cubicBezTo>
                    <a:pt x="660019" y="0"/>
                    <a:pt x="0" y="668401"/>
                    <a:pt x="0" y="1493012"/>
                  </a:cubicBezTo>
                  <a:cubicBezTo>
                    <a:pt x="0" y="1759839"/>
                    <a:pt x="69088" y="2010283"/>
                    <a:pt x="190246" y="2227072"/>
                  </a:cubicBezTo>
                  <a:lnTo>
                    <a:pt x="2758186" y="2227072"/>
                  </a:lnTo>
                  <a:cubicBezTo>
                    <a:pt x="2879217" y="2010283"/>
                    <a:pt x="2948432" y="1759839"/>
                    <a:pt x="2948432" y="1493012"/>
                  </a:cubicBezTo>
                  <a:cubicBezTo>
                    <a:pt x="2948432" y="668401"/>
                    <a:pt x="2288413" y="0"/>
                    <a:pt x="1474216" y="0"/>
                  </a:cubicBezTo>
                  <a:close/>
                </a:path>
              </a:pathLst>
            </a:custGeom>
            <a:blipFill>
              <a:blip r:embed="rId3"/>
              <a:stretch>
                <a:fillRect r="-273" b="-37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D7DE6C44-B3D2-2C10-C21C-9BAF16FFAC28}"/>
              </a:ext>
            </a:extLst>
          </p:cNvPr>
          <p:cNvSpPr txBox="1"/>
          <p:nvPr/>
        </p:nvSpPr>
        <p:spPr>
          <a:xfrm>
            <a:off x="568586" y="1591436"/>
            <a:ext cx="3970363" cy="41329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21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Char char="•"/>
            </a:pPr>
            <a:r>
              <a:rPr lang="es-419" sz="1300" dirty="0" err="1">
                <a:solidFill>
                  <a:srgbClr val="231F20"/>
                </a:solidFill>
                <a:latin typeface="Arial MT"/>
              </a:rPr>
              <a:t>Uma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das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consequências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do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comportamento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atual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sociedade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em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relação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aumento de lares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apenas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uma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pessoa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e o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adiamento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do momento de ter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filhos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é 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maior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procura por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como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companhia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indent="-285750" algn="just">
              <a:lnSpc>
                <a:spcPct val="100000"/>
              </a:lnSpc>
              <a:spcBef>
                <a:spcPts val="330"/>
              </a:spcBef>
              <a:buClr>
                <a:srgbClr val="00669B"/>
              </a:buClr>
              <a:buChar char="•"/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14604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Segundo o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estudo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Radar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2021,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realizado pela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Comissão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Animais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Companhia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do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Sidan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(COMAC), o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número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animais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companhia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nos lares brasileiros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cresceu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30% durante a pandemia de Covid-19.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Com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isso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cerca de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88% dos brasileiros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consideram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seus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cães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como membro da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família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. </a:t>
            </a:r>
          </a:p>
          <a:p>
            <a:pPr marL="12700" marR="14604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5080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r>
              <a:rPr lang="es-419" sz="1300" dirty="0" err="1">
                <a:solidFill>
                  <a:srgbClr val="231F20"/>
                </a:solidFill>
                <a:latin typeface="Arial MT"/>
              </a:rPr>
              <a:t>Desta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forma, o fato de se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permitir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ou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não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se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tornou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determinante para que tutores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decidam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frequentar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determinados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locais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.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endParaRPr lang="es-419" sz="1300" b="1" dirty="0">
              <a:solidFill>
                <a:srgbClr val="231F20"/>
              </a:solidFill>
              <a:latin typeface="Arial MT"/>
            </a:endParaRP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98EB8B89-3F1C-EAAD-0684-EA3BC6A58CB2}"/>
              </a:ext>
            </a:extLst>
          </p:cNvPr>
          <p:cNvSpPr/>
          <p:nvPr/>
        </p:nvSpPr>
        <p:spPr>
          <a:xfrm>
            <a:off x="468277" y="1376843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8810A5F5-A873-B916-9905-A8282276B2B2}"/>
              </a:ext>
            </a:extLst>
          </p:cNvPr>
          <p:cNvSpPr txBox="1">
            <a:spLocks/>
          </p:cNvSpPr>
          <p:nvPr/>
        </p:nvSpPr>
        <p:spPr>
          <a:xfrm>
            <a:off x="468277" y="379604"/>
            <a:ext cx="5172359" cy="8874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TENDÊNCIA 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PET-FRIENDLY</a:t>
            </a:r>
            <a:endParaRPr lang="es-419" sz="28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E052AFF6-7DBA-24B0-E349-F273824D8F0B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15" name="object 8">
            <a:extLst>
              <a:ext uri="{FF2B5EF4-FFF2-40B4-BE49-F238E27FC236}">
                <a16:creationId xmlns:a16="http://schemas.microsoft.com/office/drawing/2014/main" id="{5034443E-9FF7-B39F-6187-F0C05EF255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3823" y="2589915"/>
            <a:ext cx="1714732" cy="1385906"/>
          </a:xfrm>
          <a:prstGeom prst="rect">
            <a:avLst/>
          </a:prstGeom>
        </p:spPr>
      </p:pic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538AC103-19F1-E9DB-75E8-AF27FFD6B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74" y="74446"/>
            <a:ext cx="1748468" cy="672108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925C8A06-6CD1-8DA4-2DF6-C91374E9CA77}"/>
              </a:ext>
            </a:extLst>
          </p:cNvPr>
          <p:cNvSpPr txBox="1"/>
          <p:nvPr/>
        </p:nvSpPr>
        <p:spPr>
          <a:xfrm>
            <a:off x="7004123" y="1591436"/>
            <a:ext cx="4113942" cy="4151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21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Una de las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consecuencias del comportamiento actual de la sociedad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respecto al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aumento de hogares unipersonales y el aplazamiento de tener hijos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es el aumento de la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demanda de mascotas como compañía.</a:t>
            </a:r>
          </a:p>
          <a:p>
            <a:pPr marR="69215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14604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Según el estudio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Radar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2021,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realizado por la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Comissão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Animais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Companhia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do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Sidan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(COMAC),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el número de animales de compañía en los hogares brasileños creció un 30% durante la pandemia de Covid-19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 Como resultado, alrededor del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88% de los brasileños consideran a sus perros un miembro de la familia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marL="12700" marR="14604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5080" indent="-285750" algn="just">
              <a:lnSpc>
                <a:spcPct val="121800"/>
              </a:lnSpc>
              <a:buClr>
                <a:srgbClr val="00669B"/>
              </a:buClr>
              <a:buChar char="•"/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De esta forma, el hecho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de permitirse o no mascotas se ha vuelto determinante para que los tutores decidan visitar determinados lugares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  <a:endParaRPr lang="es-419" sz="1300" b="1" dirty="0">
              <a:solidFill>
                <a:srgbClr val="231F20"/>
              </a:solidFill>
              <a:latin typeface="Arial MT"/>
            </a:endParaRPr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id="{40049D4F-35AA-C355-17FB-F8BD398DDE8B}"/>
              </a:ext>
            </a:extLst>
          </p:cNvPr>
          <p:cNvSpPr txBox="1">
            <a:spLocks/>
          </p:cNvSpPr>
          <p:nvPr/>
        </p:nvSpPr>
        <p:spPr>
          <a:xfrm>
            <a:off x="6875237" y="397897"/>
            <a:ext cx="4424134" cy="8874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TENDENCIA 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PET-FRIENDLY</a:t>
            </a:r>
            <a:endParaRPr lang="es-419" sz="2800" b="1" spc="-140" dirty="0">
              <a:solidFill>
                <a:srgbClr val="0066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63CDD1B6-A581-C813-D0AA-5597F177C640}"/>
              </a:ext>
            </a:extLst>
          </p:cNvPr>
          <p:cNvSpPr/>
          <p:nvPr/>
        </p:nvSpPr>
        <p:spPr>
          <a:xfrm>
            <a:off x="6875758" y="1394976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6701A6-7664-F91B-8CFF-D82E4DA88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05" y="948251"/>
            <a:ext cx="410258" cy="2871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C5119C8-698B-6D63-C76E-FA550C4C3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861340" y="959267"/>
            <a:ext cx="410258" cy="287182"/>
          </a:xfrm>
          <a:prstGeom prst="rect">
            <a:avLst/>
          </a:prstGeom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3C6D3624-041D-905B-F1B4-08EABC11B1A0}"/>
              </a:ext>
            </a:extLst>
          </p:cNvPr>
          <p:cNvSpPr/>
          <p:nvPr/>
        </p:nvSpPr>
        <p:spPr>
          <a:xfrm>
            <a:off x="4706471" y="2532529"/>
            <a:ext cx="2109021" cy="1500487"/>
          </a:xfrm>
          <a:custGeom>
            <a:avLst/>
            <a:gdLst/>
            <a:ahLst/>
            <a:cxnLst/>
            <a:rect l="l" t="t" r="r" b="b"/>
            <a:pathLst>
              <a:path w="4305935" h="2644775">
                <a:moveTo>
                  <a:pt x="0" y="2644305"/>
                </a:moveTo>
                <a:lnTo>
                  <a:pt x="4148027" y="2644305"/>
                </a:lnTo>
                <a:lnTo>
                  <a:pt x="4196217" y="2636536"/>
                </a:lnTo>
                <a:lnTo>
                  <a:pt x="4238100" y="2614902"/>
                </a:lnTo>
                <a:lnTo>
                  <a:pt x="4271161" y="2581913"/>
                </a:lnTo>
                <a:lnTo>
                  <a:pt x="4292885" y="2540078"/>
                </a:lnTo>
                <a:lnTo>
                  <a:pt x="4300757" y="2491905"/>
                </a:lnTo>
                <a:lnTo>
                  <a:pt x="4305773" y="152400"/>
                </a:lnTo>
                <a:lnTo>
                  <a:pt x="4298106" y="104231"/>
                </a:lnTo>
                <a:lnTo>
                  <a:pt x="4276560" y="62396"/>
                </a:lnTo>
                <a:lnTo>
                  <a:pt x="4243642" y="29405"/>
                </a:lnTo>
                <a:lnTo>
                  <a:pt x="4201854" y="7769"/>
                </a:lnTo>
                <a:lnTo>
                  <a:pt x="4153703" y="0"/>
                </a:lnTo>
                <a:lnTo>
                  <a:pt x="742750" y="0"/>
                </a:lnTo>
                <a:lnTo>
                  <a:pt x="694577" y="7769"/>
                </a:lnTo>
                <a:lnTo>
                  <a:pt x="652741" y="29405"/>
                </a:lnTo>
                <a:lnTo>
                  <a:pt x="619752" y="62396"/>
                </a:lnTo>
                <a:lnTo>
                  <a:pt x="598119" y="104231"/>
                </a:lnTo>
                <a:lnTo>
                  <a:pt x="590350" y="152400"/>
                </a:lnTo>
                <a:lnTo>
                  <a:pt x="590350" y="2459012"/>
                </a:lnTo>
              </a:path>
            </a:pathLst>
          </a:custGeom>
          <a:ln w="7200">
            <a:solidFill>
              <a:srgbClr val="8A5E9B"/>
            </a:solidFill>
          </a:ln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4AE3139-7B58-ABB7-22E0-4DDF4D65E8E2}"/>
              </a:ext>
            </a:extLst>
          </p:cNvPr>
          <p:cNvSpPr/>
          <p:nvPr/>
        </p:nvSpPr>
        <p:spPr>
          <a:xfrm>
            <a:off x="5713646" y="4128181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81CF866-6640-86BA-4431-CABCC0F990A8}"/>
              </a:ext>
            </a:extLst>
          </p:cNvPr>
          <p:cNvSpPr/>
          <p:nvPr/>
        </p:nvSpPr>
        <p:spPr>
          <a:xfrm>
            <a:off x="5713609" y="218280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149499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agen que contiene persona, computadora, viendo, tabla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a captura de pantalla de un celular con texto e imagen  Descripción generada automáticamente con confianza medi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 perro con la lengua de fuera  Descripción generada automáticamente con confianza medi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722358" y="5187696"/>
            <a:ext cx="2211324" cy="1670304"/>
            <a:chOff x="0" y="0"/>
            <a:chExt cx="2948432" cy="2227072"/>
          </a:xfrm>
        </p:grpSpPr>
        <p:sp>
          <p:nvSpPr>
            <p:cNvPr id="4" name="Freeform 4" descr="Un perro con la lengua de fuera  Descripción generada automáticamente con confianza media"/>
            <p:cNvSpPr/>
            <p:nvPr/>
          </p:nvSpPr>
          <p:spPr>
            <a:xfrm>
              <a:off x="0" y="0"/>
              <a:ext cx="2948432" cy="2227072"/>
            </a:xfrm>
            <a:custGeom>
              <a:avLst/>
              <a:gdLst/>
              <a:ahLst/>
              <a:cxnLst/>
              <a:rect l="l" t="t" r="r" b="b"/>
              <a:pathLst>
                <a:path w="2948432" h="2227072">
                  <a:moveTo>
                    <a:pt x="1474216" y="0"/>
                  </a:moveTo>
                  <a:cubicBezTo>
                    <a:pt x="660019" y="0"/>
                    <a:pt x="0" y="668401"/>
                    <a:pt x="0" y="1493012"/>
                  </a:cubicBezTo>
                  <a:cubicBezTo>
                    <a:pt x="0" y="1759839"/>
                    <a:pt x="69088" y="2010283"/>
                    <a:pt x="190246" y="2227072"/>
                  </a:cubicBezTo>
                  <a:lnTo>
                    <a:pt x="2758186" y="2227072"/>
                  </a:lnTo>
                  <a:cubicBezTo>
                    <a:pt x="2879344" y="2010283"/>
                    <a:pt x="2948432" y="1759839"/>
                    <a:pt x="2948432" y="1493012"/>
                  </a:cubicBezTo>
                  <a:cubicBezTo>
                    <a:pt x="2948432" y="668401"/>
                    <a:pt x="2288413" y="0"/>
                    <a:pt x="1474216" y="0"/>
                  </a:cubicBezTo>
                  <a:close/>
                </a:path>
              </a:pathLst>
            </a:custGeom>
            <a:blipFill>
              <a:blip r:embed="rId3"/>
              <a:stretch>
                <a:fillRect r="-273" b="-37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71AFF3C3-55A1-D884-7931-04A00437E5E2}"/>
              </a:ext>
            </a:extLst>
          </p:cNvPr>
          <p:cNvSpPr/>
          <p:nvPr/>
        </p:nvSpPr>
        <p:spPr>
          <a:xfrm>
            <a:off x="568586" y="1272550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F2BE59D6-9973-4F31-7A81-05156035BF53}"/>
              </a:ext>
            </a:extLst>
          </p:cNvPr>
          <p:cNvSpPr txBox="1">
            <a:spLocks/>
          </p:cNvSpPr>
          <p:nvPr/>
        </p:nvSpPr>
        <p:spPr>
          <a:xfrm>
            <a:off x="468277" y="712492"/>
            <a:ext cx="10774672" cy="443711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CONCLUSÕES</a:t>
            </a:r>
          </a:p>
        </p:txBody>
      </p:sp>
      <p:sp>
        <p:nvSpPr>
          <p:cNvPr id="26" name="object 40">
            <a:extLst>
              <a:ext uri="{FF2B5EF4-FFF2-40B4-BE49-F238E27FC236}">
                <a16:creationId xmlns:a16="http://schemas.microsoft.com/office/drawing/2014/main" id="{564BE4C7-D5F3-397A-5A68-03AF6B05E9A5}"/>
              </a:ext>
            </a:extLst>
          </p:cNvPr>
          <p:cNvSpPr txBox="1"/>
          <p:nvPr/>
        </p:nvSpPr>
        <p:spPr>
          <a:xfrm>
            <a:off x="609733" y="6087805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Fonte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r>
              <a:rPr lang="es-419" sz="10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latin typeface="Tahoma"/>
              <a:cs typeface="Tahom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F07D1C4-32EA-EFD2-7F2B-7B3145356162}"/>
              </a:ext>
            </a:extLst>
          </p:cNvPr>
          <p:cNvSpPr txBox="1"/>
          <p:nvPr/>
        </p:nvSpPr>
        <p:spPr>
          <a:xfrm>
            <a:off x="568587" y="1640392"/>
            <a:ext cx="4607332" cy="3724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23189" algn="just">
              <a:lnSpc>
                <a:spcPct val="121800"/>
              </a:lnSpc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O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aumento do número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nos lares, aliado à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mudança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comportamento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dos tutores,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tem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impulsionado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adaptações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mudanças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em diversos segmentos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da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economia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 Esta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tendência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é verificada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também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nos shopping centers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que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representam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uma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das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principais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opções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lazer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,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entretenimento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,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conveniência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convivência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para os visitantes.</a:t>
            </a:r>
          </a:p>
          <a:p>
            <a:pPr algn="just">
              <a:lnSpc>
                <a:spcPct val="100000"/>
              </a:lnSpc>
              <a:spcBef>
                <a:spcPts val="330"/>
              </a:spcBef>
              <a:buClr>
                <a:srgbClr val="00669B"/>
              </a:buClr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71755" indent="123189" algn="just">
              <a:lnSpc>
                <a:spcPct val="121800"/>
              </a:lnSpc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A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existência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shops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nos shopping centers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ainda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é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baixa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diante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do potencial de consumo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desse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mercado. Sendo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assim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tendência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é de que exista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um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aumento da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presença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desses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estabelecimentos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pois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eles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são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responsáveis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por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impulsionar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as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ações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i="1" dirty="0">
                <a:solidFill>
                  <a:srgbClr val="231F20"/>
                </a:solidFill>
                <a:latin typeface="Arial MT"/>
              </a:rPr>
              <a:t>. </a:t>
            </a:r>
            <a:endParaRPr lang="es-419" sz="1300" b="1" dirty="0">
              <a:solidFill>
                <a:srgbClr val="231F20"/>
              </a:solidFill>
              <a:latin typeface="Arial MT"/>
            </a:endParaRPr>
          </a:p>
          <a:p>
            <a:pPr marL="12700" marR="98425" indent="120650" algn="just">
              <a:lnSpc>
                <a:spcPct val="121800"/>
              </a:lnSpc>
              <a:buClr>
                <a:srgbClr val="00669B"/>
              </a:buClr>
              <a:buChar char="•"/>
              <a:tabLst>
                <a:tab pos="133350" algn="l"/>
              </a:tabLst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98425" algn="just">
              <a:lnSpc>
                <a:spcPct val="121800"/>
              </a:lnSpc>
              <a:buClr>
                <a:srgbClr val="00669B"/>
              </a:buClr>
              <a:tabLst>
                <a:tab pos="133350" algn="l"/>
              </a:tabLst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</p:txBody>
      </p:sp>
      <p:grpSp>
        <p:nvGrpSpPr>
          <p:cNvPr id="15" name="object 11">
            <a:extLst>
              <a:ext uri="{FF2B5EF4-FFF2-40B4-BE49-F238E27FC236}">
                <a16:creationId xmlns:a16="http://schemas.microsoft.com/office/drawing/2014/main" id="{F1FAAD84-C4C8-A2CC-7A65-3B42E685972D}"/>
              </a:ext>
            </a:extLst>
          </p:cNvPr>
          <p:cNvGrpSpPr/>
          <p:nvPr/>
        </p:nvGrpSpPr>
        <p:grpSpPr>
          <a:xfrm>
            <a:off x="5071557" y="2617114"/>
            <a:ext cx="2062889" cy="1391360"/>
            <a:chOff x="0" y="5326240"/>
            <a:chExt cx="4305935" cy="2729230"/>
          </a:xfrm>
        </p:grpSpPr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37716EB3-1CC6-B258-F100-BDBD90F41D3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592" y="5421553"/>
              <a:ext cx="3462908" cy="2522194"/>
            </a:xfrm>
            <a:prstGeom prst="rect">
              <a:avLst/>
            </a:prstGeom>
          </p:spPr>
        </p:pic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567580BC-7CCD-7F57-CABF-B12B56F00B48}"/>
                </a:ext>
              </a:extLst>
            </p:cNvPr>
            <p:cNvSpPr/>
            <p:nvPr/>
          </p:nvSpPr>
          <p:spPr>
            <a:xfrm>
              <a:off x="0" y="5326240"/>
              <a:ext cx="4305935" cy="2729230"/>
            </a:xfrm>
            <a:custGeom>
              <a:avLst/>
              <a:gdLst/>
              <a:ahLst/>
              <a:cxnLst/>
              <a:rect l="l" t="t" r="r" b="b"/>
              <a:pathLst>
                <a:path w="4305935" h="2729229">
                  <a:moveTo>
                    <a:pt x="0" y="2728912"/>
                  </a:moveTo>
                  <a:lnTo>
                    <a:pt x="4150507" y="2728912"/>
                  </a:lnTo>
                  <a:lnTo>
                    <a:pt x="4197949" y="2721263"/>
                  </a:lnTo>
                  <a:lnTo>
                    <a:pt x="4239183" y="2699965"/>
                  </a:lnTo>
                  <a:lnTo>
                    <a:pt x="4271732" y="2667486"/>
                  </a:lnTo>
                  <a:lnTo>
                    <a:pt x="4293117" y="2626299"/>
                  </a:lnTo>
                  <a:lnTo>
                    <a:pt x="4300862" y="2578874"/>
                  </a:lnTo>
                  <a:lnTo>
                    <a:pt x="4305828" y="150037"/>
                  </a:lnTo>
                  <a:lnTo>
                    <a:pt x="4298274" y="102617"/>
                  </a:lnTo>
                  <a:lnTo>
                    <a:pt x="4277059" y="61431"/>
                  </a:lnTo>
                  <a:lnTo>
                    <a:pt x="4244647" y="28951"/>
                  </a:lnTo>
                  <a:lnTo>
                    <a:pt x="4203504" y="7649"/>
                  </a:lnTo>
                  <a:lnTo>
                    <a:pt x="4156095" y="0"/>
                  </a:lnTo>
                  <a:lnTo>
                    <a:pt x="797961" y="0"/>
                  </a:lnTo>
                  <a:lnTo>
                    <a:pt x="750541" y="7649"/>
                  </a:lnTo>
                  <a:lnTo>
                    <a:pt x="709354" y="28951"/>
                  </a:lnTo>
                  <a:lnTo>
                    <a:pt x="676874" y="61431"/>
                  </a:lnTo>
                  <a:lnTo>
                    <a:pt x="655573" y="102617"/>
                  </a:lnTo>
                  <a:lnTo>
                    <a:pt x="647923" y="150037"/>
                  </a:lnTo>
                  <a:lnTo>
                    <a:pt x="647923" y="2537688"/>
                  </a:lnTo>
                </a:path>
              </a:pathLst>
            </a:custGeom>
            <a:ln w="7086">
              <a:solidFill>
                <a:srgbClr val="8A5E9B"/>
              </a:solidFill>
            </a:ln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2" name="object 18">
            <a:extLst>
              <a:ext uri="{FF2B5EF4-FFF2-40B4-BE49-F238E27FC236}">
                <a16:creationId xmlns:a16="http://schemas.microsoft.com/office/drawing/2014/main" id="{00257DAB-CF5B-FE86-E31B-07643C1CD849}"/>
              </a:ext>
            </a:extLst>
          </p:cNvPr>
          <p:cNvSpPr/>
          <p:nvPr/>
        </p:nvSpPr>
        <p:spPr>
          <a:xfrm>
            <a:off x="7374698" y="1274342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94D62C24-0C07-B3D9-7081-50351903426A}"/>
              </a:ext>
            </a:extLst>
          </p:cNvPr>
          <p:cNvSpPr txBox="1">
            <a:spLocks/>
          </p:cNvSpPr>
          <p:nvPr/>
        </p:nvSpPr>
        <p:spPr>
          <a:xfrm>
            <a:off x="7274389" y="714284"/>
            <a:ext cx="3762419" cy="443711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D0F833-7AE2-4972-61FD-6A2FFE334754}"/>
              </a:ext>
            </a:extLst>
          </p:cNvPr>
          <p:cNvSpPr txBox="1"/>
          <p:nvPr/>
        </p:nvSpPr>
        <p:spPr>
          <a:xfrm>
            <a:off x="7374699" y="1642184"/>
            <a:ext cx="4607332" cy="397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23189" algn="just">
              <a:lnSpc>
                <a:spcPct val="121800"/>
              </a:lnSpc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El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aumento del número de mascotas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en los hogares, combinado con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cambios en el comportamiento de los dueños de mascotas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ha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impulsado adaptaciones y cambios en varios segme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ntos de la economía. Esta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tendencia también se observa en los centros comerciales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que representan una de las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principales opciones de ocio, entretenimiento, comodidad y convivencia para los visitantes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marL="12700" marR="5080" algn="just">
              <a:lnSpc>
                <a:spcPct val="121800"/>
              </a:lnSpc>
              <a:buClr>
                <a:srgbClr val="00669B"/>
              </a:buClr>
              <a:tabLst>
                <a:tab pos="135890" algn="l"/>
              </a:tabLst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12700" marR="71755" indent="123189" algn="just">
              <a:lnSpc>
                <a:spcPct val="121800"/>
              </a:lnSpc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La existencia de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tiendas de mascotas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en los centros comerciales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es todavía escasa dado el potencial de consumo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de este mercado. Por tanto, la tendencia es que aumente la presencia de estos establecimientos, ya que son los encargados de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impulsar las acciones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marL="12700" marR="98425" algn="just">
              <a:lnSpc>
                <a:spcPct val="121800"/>
              </a:lnSpc>
              <a:buClr>
                <a:srgbClr val="00669B"/>
              </a:buClr>
              <a:tabLst>
                <a:tab pos="133350" algn="l"/>
              </a:tabLst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65716A9-591F-BB4A-4EA1-05D68FA5B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29" y="814779"/>
            <a:ext cx="410258" cy="2871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E43B218-C8F9-E995-4A96-93B87C1C0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512099" y="802560"/>
            <a:ext cx="410258" cy="287182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B5B8FB26-DFBB-C7BF-86FC-BE521E418DA6}"/>
              </a:ext>
            </a:extLst>
          </p:cNvPr>
          <p:cNvSpPr/>
          <p:nvPr/>
        </p:nvSpPr>
        <p:spPr>
          <a:xfrm>
            <a:off x="6065066" y="4129903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59661E3-64F2-D68C-24C0-C8A4D2BC2C29}"/>
              </a:ext>
            </a:extLst>
          </p:cNvPr>
          <p:cNvSpPr/>
          <p:nvPr/>
        </p:nvSpPr>
        <p:spPr>
          <a:xfrm>
            <a:off x="6065029" y="220002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6" name="object 40">
            <a:extLst>
              <a:ext uri="{FF2B5EF4-FFF2-40B4-BE49-F238E27FC236}">
                <a16:creationId xmlns:a16="http://schemas.microsoft.com/office/drawing/2014/main" id="{66D00B6E-763F-CC26-3C26-A3516DAA4C96}"/>
              </a:ext>
            </a:extLst>
          </p:cNvPr>
          <p:cNvSpPr txBox="1"/>
          <p:nvPr/>
        </p:nvSpPr>
        <p:spPr>
          <a:xfrm>
            <a:off x="6676764" y="6087805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Fuente: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highlight>
                <a:srgbClr val="FFFF00"/>
              </a:highligh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5207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>
            <a:extLst>
              <a:ext uri="{FF2B5EF4-FFF2-40B4-BE49-F238E27FC236}">
                <a16:creationId xmlns:a16="http://schemas.microsoft.com/office/drawing/2014/main" id="{48F2DFA4-74D6-9149-56AE-2AC015FB1093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71AFF3C3-55A1-D884-7931-04A00437E5E2}"/>
              </a:ext>
            </a:extLst>
          </p:cNvPr>
          <p:cNvSpPr/>
          <p:nvPr/>
        </p:nvSpPr>
        <p:spPr>
          <a:xfrm>
            <a:off x="568586" y="1175734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F2BE59D6-9973-4F31-7A81-05156035BF53}"/>
              </a:ext>
            </a:extLst>
          </p:cNvPr>
          <p:cNvSpPr txBox="1">
            <a:spLocks/>
          </p:cNvSpPr>
          <p:nvPr/>
        </p:nvSpPr>
        <p:spPr>
          <a:xfrm>
            <a:off x="468277" y="615676"/>
            <a:ext cx="10774672" cy="443711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CONCLUSÕES</a:t>
            </a:r>
          </a:p>
        </p:txBody>
      </p:sp>
      <p:sp>
        <p:nvSpPr>
          <p:cNvPr id="26" name="object 40">
            <a:extLst>
              <a:ext uri="{FF2B5EF4-FFF2-40B4-BE49-F238E27FC236}">
                <a16:creationId xmlns:a16="http://schemas.microsoft.com/office/drawing/2014/main" id="{564BE4C7-D5F3-397A-5A68-03AF6B05E9A5}"/>
              </a:ext>
            </a:extLst>
          </p:cNvPr>
          <p:cNvSpPr txBox="1"/>
          <p:nvPr/>
        </p:nvSpPr>
        <p:spPr>
          <a:xfrm>
            <a:off x="609733" y="6160103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 err="1">
                <a:solidFill>
                  <a:srgbClr val="231F20"/>
                </a:solidFill>
                <a:latin typeface="Tahoma"/>
                <a:cs typeface="Tahoma"/>
              </a:rPr>
              <a:t>Fonte</a:t>
            </a: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r>
              <a:rPr lang="es-419" sz="10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latin typeface="Tahoma"/>
              <a:cs typeface="Tahom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F07D1C4-32EA-EFD2-7F2B-7B3145356162}"/>
              </a:ext>
            </a:extLst>
          </p:cNvPr>
          <p:cNvSpPr txBox="1"/>
          <p:nvPr/>
        </p:nvSpPr>
        <p:spPr>
          <a:xfrm>
            <a:off x="468277" y="1393466"/>
            <a:ext cx="4566185" cy="448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marR="2095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 MT"/>
              <a:buChar char="•"/>
              <a:tabLst>
                <a:tab pos="174625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As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principais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tendências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para os próximos anos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serão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as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Praças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Alimentação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e os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Espaços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locais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que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permitem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retenção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do público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por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mais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tempo durante os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passeios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aumentam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a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frequência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de visitas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shopping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.</a:t>
            </a:r>
          </a:p>
          <a:p>
            <a:pPr marL="298450" marR="2095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 MT"/>
              <a:buChar char="•"/>
              <a:tabLst>
                <a:tab pos="174625" algn="l"/>
              </a:tabLst>
            </a:pPr>
            <a:endParaRPr lang="es-419" sz="1300" b="1" dirty="0">
              <a:solidFill>
                <a:srgbClr val="231F20"/>
              </a:solidFill>
              <a:latin typeface="Arial MT"/>
            </a:endParaRPr>
          </a:p>
          <a:p>
            <a:pPr marL="298450" marR="2095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 MT"/>
              <a:buChar char="•"/>
              <a:tabLst>
                <a:tab pos="174625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Segundo dados da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pesquisa sobre o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comportamento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dos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frequentadores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shopping centers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realizada pela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Abrasce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em 2023,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26% dos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frequentadores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já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utilizaram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espaço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em shoppings e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19%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já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utilizaram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praça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i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em shoppings.</a:t>
            </a:r>
          </a:p>
          <a:p>
            <a:pPr marL="12700" marR="5080" algn="just">
              <a:lnSpc>
                <a:spcPct val="121800"/>
              </a:lnSpc>
              <a:spcBef>
                <a:spcPts val="5"/>
              </a:spcBef>
              <a:buClr>
                <a:srgbClr val="00669B"/>
              </a:buClr>
              <a:tabLst>
                <a:tab pos="133350" algn="l"/>
              </a:tabLst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298450" marR="57150" indent="-285750" algn="just">
              <a:lnSpc>
                <a:spcPct val="121800"/>
              </a:lnSpc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tendência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abre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mais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espaço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para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aumentar o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fluxo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visitantes dos shoppings e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oferece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varejo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Pet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uma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grande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oportunidade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fidelizar e aumentar a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sua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 err="1">
                <a:solidFill>
                  <a:srgbClr val="231F20"/>
                </a:solidFill>
                <a:latin typeface="Arial MT"/>
              </a:rPr>
              <a:t>carteira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de clientes.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EF5FE16-77AA-EEBE-1F3D-BECF46553ED0}"/>
              </a:ext>
            </a:extLst>
          </p:cNvPr>
          <p:cNvSpPr txBox="1"/>
          <p:nvPr/>
        </p:nvSpPr>
        <p:spPr>
          <a:xfrm>
            <a:off x="7129032" y="1395259"/>
            <a:ext cx="4791262" cy="4731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marR="2095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 MT"/>
              <a:buChar char="•"/>
              <a:tabLst>
                <a:tab pos="174625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Las principales tendencias para los próximos años serán los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Patios de Comidas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y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Espacios para mascotas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, lugares que permiten que las personas permanezcan más tiempo con sus mascotas durante las salidas y aumentan la frecuencia de visitas al centro comercial.</a:t>
            </a:r>
            <a:endParaRPr lang="es-419" sz="1300" b="1" dirty="0">
              <a:solidFill>
                <a:srgbClr val="231F20"/>
              </a:solidFill>
              <a:latin typeface="Arial MT"/>
            </a:endParaRPr>
          </a:p>
          <a:p>
            <a:pPr marL="298450" marR="2095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 MT"/>
              <a:buChar char="•"/>
              <a:tabLst>
                <a:tab pos="174625" algn="l"/>
              </a:tabLst>
            </a:pPr>
            <a:endParaRPr lang="es-419" sz="1300" b="1" dirty="0">
              <a:solidFill>
                <a:srgbClr val="231F20"/>
              </a:solidFill>
              <a:latin typeface="Arial MT"/>
            </a:endParaRPr>
          </a:p>
          <a:p>
            <a:pPr marL="298450" marR="20955" indent="-285750" algn="just">
              <a:lnSpc>
                <a:spcPct val="121800"/>
              </a:lnSpc>
              <a:spcBef>
                <a:spcPts val="100"/>
              </a:spcBef>
              <a:buClr>
                <a:srgbClr val="00669B"/>
              </a:buClr>
              <a:buFont typeface="Arial MT"/>
              <a:buChar char="•"/>
              <a:tabLst>
                <a:tab pos="174625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Según datos de la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encuesta sobre el comportamiento de los clientes de los centros comerciales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realizada por </a:t>
            </a:r>
            <a:r>
              <a:rPr lang="es-419" sz="1300" dirty="0" err="1">
                <a:solidFill>
                  <a:srgbClr val="231F20"/>
                </a:solidFill>
                <a:latin typeface="Arial MT"/>
              </a:rPr>
              <a:t>Abrasce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en 2023,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el 26% de los clientes ya han utilizado un espacio para mascotas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en los centros comerciales y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el 19% ya han utilizado el patio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i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en los centros comerciales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  <a:endParaRPr lang="es-419" sz="1300" b="1" dirty="0">
              <a:solidFill>
                <a:srgbClr val="231F20"/>
              </a:solidFill>
              <a:latin typeface="Arial MT"/>
            </a:endParaRPr>
          </a:p>
          <a:p>
            <a:pPr marL="12700" marR="5080" algn="just">
              <a:lnSpc>
                <a:spcPct val="121800"/>
              </a:lnSpc>
              <a:spcBef>
                <a:spcPts val="5"/>
              </a:spcBef>
              <a:buClr>
                <a:srgbClr val="00669B"/>
              </a:buClr>
              <a:tabLst>
                <a:tab pos="133350" algn="l"/>
              </a:tabLst>
            </a:pPr>
            <a:endParaRPr lang="es-419" sz="1300" dirty="0">
              <a:solidFill>
                <a:srgbClr val="231F20"/>
              </a:solidFill>
              <a:latin typeface="Arial MT"/>
            </a:endParaRPr>
          </a:p>
          <a:p>
            <a:pPr marL="298450" marR="57150" indent="-285750" algn="just">
              <a:lnSpc>
                <a:spcPct val="121800"/>
              </a:lnSpc>
              <a:buClr>
                <a:srgbClr val="00669B"/>
              </a:buClr>
              <a:buChar char="•"/>
              <a:tabLst>
                <a:tab pos="135890" algn="l"/>
              </a:tabLst>
            </a:pPr>
            <a:r>
              <a:rPr lang="es-419" sz="1300" dirty="0">
                <a:solidFill>
                  <a:srgbClr val="231F20"/>
                </a:solidFill>
                <a:latin typeface="Arial MT"/>
              </a:rPr>
              <a:t>La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tendencia </a:t>
            </a:r>
            <a:r>
              <a:rPr lang="es-419" sz="1300" b="1" i="1" dirty="0" err="1">
                <a:solidFill>
                  <a:srgbClr val="231F20"/>
                </a:solidFill>
                <a:latin typeface="Arial MT"/>
              </a:rPr>
              <a:t>Pet-Friendly</a:t>
            </a:r>
            <a:r>
              <a:rPr lang="es-419" sz="1300" b="1" i="1" dirty="0">
                <a:solidFill>
                  <a:srgbClr val="231F20"/>
                </a:solidFill>
                <a:latin typeface="Arial MT"/>
              </a:rPr>
              <a:t> 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abre un mayor espacio para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aumentar el flujo de visitantes a los centros comerciales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 y ofrece a los minoristas de mascotas una </a:t>
            </a:r>
            <a:r>
              <a:rPr lang="es-419" sz="1300" b="1" dirty="0">
                <a:solidFill>
                  <a:srgbClr val="231F20"/>
                </a:solidFill>
                <a:latin typeface="Arial MT"/>
              </a:rPr>
              <a:t>gran oportunidad para fidelizar y aumentar su base de clientes</a:t>
            </a:r>
            <a:r>
              <a:rPr lang="es-419" sz="1300" dirty="0">
                <a:solidFill>
                  <a:srgbClr val="231F20"/>
                </a:solidFill>
                <a:latin typeface="Arial MT"/>
              </a:rPr>
              <a:t>.</a:t>
            </a:r>
            <a:endParaRPr lang="es-419" sz="1300" b="1" dirty="0">
              <a:solidFill>
                <a:srgbClr val="231F20"/>
              </a:solidFill>
              <a:latin typeface="Arial MT"/>
            </a:endParaRPr>
          </a:p>
        </p:txBody>
      </p:sp>
      <p:grpSp>
        <p:nvGrpSpPr>
          <p:cNvPr id="8" name="object 23">
            <a:extLst>
              <a:ext uri="{FF2B5EF4-FFF2-40B4-BE49-F238E27FC236}">
                <a16:creationId xmlns:a16="http://schemas.microsoft.com/office/drawing/2014/main" id="{9A9CB002-290D-9360-E612-07495B70A0D0}"/>
              </a:ext>
            </a:extLst>
          </p:cNvPr>
          <p:cNvGrpSpPr/>
          <p:nvPr/>
        </p:nvGrpSpPr>
        <p:grpSpPr>
          <a:xfrm>
            <a:off x="5257828" y="2583116"/>
            <a:ext cx="2092305" cy="1389862"/>
            <a:chOff x="3160592" y="5525985"/>
            <a:chExt cx="4403090" cy="2849880"/>
          </a:xfrm>
        </p:grpSpPr>
        <p:pic>
          <p:nvPicPr>
            <p:cNvPr id="11" name="object 24">
              <a:extLst>
                <a:ext uri="{FF2B5EF4-FFF2-40B4-BE49-F238E27FC236}">
                  <a16:creationId xmlns:a16="http://schemas.microsoft.com/office/drawing/2014/main" id="{89BBD52B-DAC5-4EEA-0AC0-F049A1AF2DE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7930" y="5652008"/>
              <a:ext cx="3517366" cy="2617203"/>
            </a:xfrm>
            <a:prstGeom prst="rect">
              <a:avLst/>
            </a:prstGeom>
          </p:spPr>
        </p:pic>
        <p:sp>
          <p:nvSpPr>
            <p:cNvPr id="12" name="object 25">
              <a:extLst>
                <a:ext uri="{FF2B5EF4-FFF2-40B4-BE49-F238E27FC236}">
                  <a16:creationId xmlns:a16="http://schemas.microsoft.com/office/drawing/2014/main" id="{9CA357C4-CFD3-5785-F5C7-BE0D3F7DB4B0}"/>
                </a:ext>
              </a:extLst>
            </p:cNvPr>
            <p:cNvSpPr/>
            <p:nvPr/>
          </p:nvSpPr>
          <p:spPr>
            <a:xfrm>
              <a:off x="3164193" y="5529586"/>
              <a:ext cx="4396105" cy="2842895"/>
            </a:xfrm>
            <a:custGeom>
              <a:avLst/>
              <a:gdLst/>
              <a:ahLst/>
              <a:cxnLst/>
              <a:rect l="l" t="t" r="r" b="b"/>
              <a:pathLst>
                <a:path w="4396105" h="2842895">
                  <a:moveTo>
                    <a:pt x="4395811" y="2842310"/>
                  </a:moveTo>
                  <a:lnTo>
                    <a:pt x="157772" y="2842310"/>
                  </a:lnTo>
                  <a:lnTo>
                    <a:pt x="109583" y="2834540"/>
                  </a:lnTo>
                  <a:lnTo>
                    <a:pt x="67703" y="2812904"/>
                  </a:lnTo>
                  <a:lnTo>
                    <a:pt x="34648" y="2779913"/>
                  </a:lnTo>
                  <a:lnTo>
                    <a:pt x="12931" y="2738078"/>
                  </a:lnTo>
                  <a:lnTo>
                    <a:pt x="5067" y="2689910"/>
                  </a:lnTo>
                  <a:lnTo>
                    <a:pt x="0" y="152400"/>
                  </a:lnTo>
                  <a:lnTo>
                    <a:pt x="7674" y="104231"/>
                  </a:lnTo>
                  <a:lnTo>
                    <a:pt x="29228" y="62396"/>
                  </a:lnTo>
                  <a:lnTo>
                    <a:pt x="62154" y="29405"/>
                  </a:lnTo>
                  <a:lnTo>
                    <a:pt x="103949" y="7769"/>
                  </a:lnTo>
                  <a:lnTo>
                    <a:pt x="152107" y="0"/>
                  </a:lnTo>
                  <a:lnTo>
                    <a:pt x="3563035" y="0"/>
                  </a:lnTo>
                  <a:lnTo>
                    <a:pt x="3611203" y="7769"/>
                  </a:lnTo>
                  <a:lnTo>
                    <a:pt x="3653038" y="29405"/>
                  </a:lnTo>
                  <a:lnTo>
                    <a:pt x="3686029" y="62396"/>
                  </a:lnTo>
                  <a:lnTo>
                    <a:pt x="3707665" y="104231"/>
                  </a:lnTo>
                  <a:lnTo>
                    <a:pt x="3715435" y="152400"/>
                  </a:lnTo>
                  <a:lnTo>
                    <a:pt x="3715435" y="2643136"/>
                  </a:lnTo>
                </a:path>
              </a:pathLst>
            </a:custGeom>
            <a:ln w="7200">
              <a:solidFill>
                <a:srgbClr val="8A5E9B"/>
              </a:solidFill>
            </a:ln>
          </p:spPr>
          <p:txBody>
            <a:bodyPr wrap="square" lIns="0" tIns="0" rIns="0" bIns="0" rtlCol="0"/>
            <a:lstStyle/>
            <a:p>
              <a:endParaRPr lang="es-419" dirty="0"/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6755C853-481A-4AF4-F200-4CFE0A45ADEE}"/>
              </a:ext>
            </a:extLst>
          </p:cNvPr>
          <p:cNvSpPr/>
          <p:nvPr/>
        </p:nvSpPr>
        <p:spPr>
          <a:xfrm>
            <a:off x="6065066" y="4129903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AD448CD-4371-835C-CD64-01FBEA7F0F92}"/>
              </a:ext>
            </a:extLst>
          </p:cNvPr>
          <p:cNvSpPr/>
          <p:nvPr/>
        </p:nvSpPr>
        <p:spPr>
          <a:xfrm>
            <a:off x="6065029" y="220002"/>
            <a:ext cx="258513" cy="222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F878562-4A51-A395-E762-F846D610FCF8}"/>
              </a:ext>
            </a:extLst>
          </p:cNvPr>
          <p:cNvSpPr/>
          <p:nvPr/>
        </p:nvSpPr>
        <p:spPr>
          <a:xfrm>
            <a:off x="0" y="6596391"/>
            <a:ext cx="12204000" cy="261609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A0F15B8F-2B18-52C7-9B18-F30133CEFFFE}"/>
              </a:ext>
            </a:extLst>
          </p:cNvPr>
          <p:cNvSpPr txBox="1">
            <a:spLocks/>
          </p:cNvSpPr>
          <p:nvPr/>
        </p:nvSpPr>
        <p:spPr>
          <a:xfrm>
            <a:off x="6782102" y="613700"/>
            <a:ext cx="3593104" cy="443711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419" sz="2800" b="1" spc="-85" dirty="0">
                <a:solidFill>
                  <a:srgbClr val="0066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CONCLUSIONES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CFD7CFA-6DF5-6A12-C3FF-CE34C8F15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52" y="714284"/>
            <a:ext cx="410258" cy="28718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BE91E82-5D52-F1C3-2C12-8FEB978A3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64948" y="701257"/>
            <a:ext cx="410258" cy="287182"/>
          </a:xfrm>
          <a:prstGeom prst="rect">
            <a:avLst/>
          </a:prstGeom>
        </p:spPr>
      </p:pic>
      <p:sp>
        <p:nvSpPr>
          <p:cNvPr id="2" name="object 18">
            <a:extLst>
              <a:ext uri="{FF2B5EF4-FFF2-40B4-BE49-F238E27FC236}">
                <a16:creationId xmlns:a16="http://schemas.microsoft.com/office/drawing/2014/main" id="{871F07EA-F97A-3C6A-FBF4-FA08E6CC3907}"/>
              </a:ext>
            </a:extLst>
          </p:cNvPr>
          <p:cNvSpPr/>
          <p:nvPr/>
        </p:nvSpPr>
        <p:spPr>
          <a:xfrm>
            <a:off x="6847466" y="1181830"/>
            <a:ext cx="522605" cy="104775"/>
          </a:xfrm>
          <a:custGeom>
            <a:avLst/>
            <a:gdLst/>
            <a:ahLst/>
            <a:cxnLst/>
            <a:rect l="l" t="t" r="r" b="b"/>
            <a:pathLst>
              <a:path w="522605" h="104775">
                <a:moveTo>
                  <a:pt x="521995" y="0"/>
                </a:moveTo>
                <a:lnTo>
                  <a:pt x="0" y="0"/>
                </a:lnTo>
                <a:lnTo>
                  <a:pt x="0" y="104394"/>
                </a:lnTo>
                <a:lnTo>
                  <a:pt x="521995" y="104394"/>
                </a:lnTo>
                <a:lnTo>
                  <a:pt x="521995" y="0"/>
                </a:lnTo>
                <a:close/>
              </a:path>
            </a:pathLst>
          </a:custGeom>
          <a:solidFill>
            <a:srgbClr val="00669B"/>
          </a:solidFill>
        </p:spPr>
        <p:txBody>
          <a:bodyPr wrap="square" lIns="0" tIns="0" rIns="0" bIns="0" rtlCol="0"/>
          <a:lstStyle/>
          <a:p>
            <a:endParaRPr lang="es-419" dirty="0"/>
          </a:p>
        </p:txBody>
      </p:sp>
      <p:sp>
        <p:nvSpPr>
          <p:cNvPr id="4" name="object 40">
            <a:extLst>
              <a:ext uri="{FF2B5EF4-FFF2-40B4-BE49-F238E27FC236}">
                <a16:creationId xmlns:a16="http://schemas.microsoft.com/office/drawing/2014/main" id="{5A85A6C5-7F49-0259-BD00-CCF369BEEBA1}"/>
              </a:ext>
            </a:extLst>
          </p:cNvPr>
          <p:cNvSpPr txBox="1"/>
          <p:nvPr/>
        </p:nvSpPr>
        <p:spPr>
          <a:xfrm>
            <a:off x="6676764" y="6202105"/>
            <a:ext cx="45661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000" dirty="0">
                <a:solidFill>
                  <a:srgbClr val="231F20"/>
                </a:solidFill>
                <a:latin typeface="Tahoma"/>
                <a:cs typeface="Tahoma"/>
              </a:rPr>
              <a:t>Fuente: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Boletim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Tendências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e Oportunidades, Universo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Pet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lang="es-419" sz="1000" spc="-10" dirty="0" err="1">
                <a:solidFill>
                  <a:srgbClr val="231F20"/>
                </a:solidFill>
                <a:latin typeface="Tahoma"/>
                <a:cs typeface="Tahoma"/>
              </a:rPr>
              <a:t>Abrasce</a:t>
            </a:r>
            <a:r>
              <a:rPr lang="es-419" sz="1000" spc="-10" dirty="0">
                <a:solidFill>
                  <a:srgbClr val="231F20"/>
                </a:solidFill>
                <a:latin typeface="Tahoma"/>
                <a:cs typeface="Tahoma"/>
              </a:rPr>
              <a:t> (2022)</a:t>
            </a:r>
            <a:endParaRPr lang="es-419" sz="1000" dirty="0">
              <a:highlight>
                <a:srgbClr val="FFFF00"/>
              </a:highligh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06321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253272" y="6071"/>
            <a:ext cx="5794615" cy="3969982"/>
            <a:chOff x="0" y="0"/>
            <a:chExt cx="695124" cy="476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5124" cy="476240"/>
            </a:xfrm>
            <a:custGeom>
              <a:avLst/>
              <a:gdLst/>
              <a:ahLst/>
              <a:cxnLst/>
              <a:rect l="l" t="t" r="r" b="b"/>
              <a:pathLst>
                <a:path w="695124" h="476240">
                  <a:moveTo>
                    <a:pt x="56114" y="0"/>
                  </a:moveTo>
                  <a:lnTo>
                    <a:pt x="639010" y="0"/>
                  </a:lnTo>
                  <a:cubicBezTo>
                    <a:pt x="670001" y="0"/>
                    <a:pt x="695124" y="25123"/>
                    <a:pt x="695124" y="56114"/>
                  </a:cubicBezTo>
                  <a:lnTo>
                    <a:pt x="695124" y="420126"/>
                  </a:lnTo>
                  <a:cubicBezTo>
                    <a:pt x="695124" y="435009"/>
                    <a:pt x="689212" y="449281"/>
                    <a:pt x="678689" y="459805"/>
                  </a:cubicBezTo>
                  <a:cubicBezTo>
                    <a:pt x="668165" y="470328"/>
                    <a:pt x="653892" y="476240"/>
                    <a:pt x="639010" y="476240"/>
                  </a:cubicBezTo>
                  <a:lnTo>
                    <a:pt x="56114" y="476240"/>
                  </a:lnTo>
                  <a:cubicBezTo>
                    <a:pt x="41232" y="476240"/>
                    <a:pt x="26959" y="470328"/>
                    <a:pt x="16435" y="459805"/>
                  </a:cubicBezTo>
                  <a:cubicBezTo>
                    <a:pt x="5912" y="449281"/>
                    <a:pt x="0" y="435009"/>
                    <a:pt x="0" y="420126"/>
                  </a:cubicBezTo>
                  <a:lnTo>
                    <a:pt x="0" y="56114"/>
                  </a:lnTo>
                  <a:cubicBezTo>
                    <a:pt x="0" y="41232"/>
                    <a:pt x="5912" y="26959"/>
                    <a:pt x="16435" y="16435"/>
                  </a:cubicBezTo>
                  <a:cubicBezTo>
                    <a:pt x="26959" y="5912"/>
                    <a:pt x="41232" y="0"/>
                    <a:pt x="56114" y="0"/>
                  </a:cubicBezTo>
                  <a:close/>
                </a:path>
              </a:pathLst>
            </a:custGeom>
            <a:solidFill>
              <a:srgbClr val="EEECDE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695124" cy="581015"/>
            </a:xfrm>
            <a:prstGeom prst="rect">
              <a:avLst/>
            </a:prstGeom>
          </p:spPr>
          <p:txBody>
            <a:bodyPr lIns="193548" tIns="193548" rIns="193548" bIns="193548" rtlCol="0" anchor="ctr"/>
            <a:lstStyle/>
            <a:p>
              <a:pPr algn="ctr">
                <a:lnSpc>
                  <a:spcPts val="22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765919" y="1256204"/>
            <a:ext cx="2769321" cy="2769321"/>
          </a:xfrm>
          <a:custGeom>
            <a:avLst/>
            <a:gdLst/>
            <a:ahLst/>
            <a:cxnLst/>
            <a:rect l="l" t="t" r="r" b="b"/>
            <a:pathLst>
              <a:path w="2769321" h="2769321">
                <a:moveTo>
                  <a:pt x="0" y="0"/>
                </a:moveTo>
                <a:lnTo>
                  <a:pt x="2769321" y="0"/>
                </a:lnTo>
                <a:lnTo>
                  <a:pt x="2769321" y="2769321"/>
                </a:lnTo>
                <a:lnTo>
                  <a:pt x="0" y="2769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4601341" y="2640864"/>
            <a:ext cx="4250872" cy="4250872"/>
          </a:xfrm>
          <a:custGeom>
            <a:avLst/>
            <a:gdLst/>
            <a:ahLst/>
            <a:cxnLst/>
            <a:rect l="l" t="t" r="r" b="b"/>
            <a:pathLst>
              <a:path w="4250872" h="4250872">
                <a:moveTo>
                  <a:pt x="0" y="0"/>
                </a:moveTo>
                <a:lnTo>
                  <a:pt x="4250872" y="0"/>
                </a:lnTo>
                <a:lnTo>
                  <a:pt x="4250872" y="4250872"/>
                </a:lnTo>
                <a:lnTo>
                  <a:pt x="0" y="4250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685800" y="4119452"/>
            <a:ext cx="2420147" cy="1909044"/>
          </a:xfrm>
          <a:custGeom>
            <a:avLst/>
            <a:gdLst/>
            <a:ahLst/>
            <a:cxnLst/>
            <a:rect l="l" t="t" r="r" b="b"/>
            <a:pathLst>
              <a:path w="2420147" h="1909044">
                <a:moveTo>
                  <a:pt x="0" y="0"/>
                </a:moveTo>
                <a:lnTo>
                  <a:pt x="2420147" y="0"/>
                </a:lnTo>
                <a:lnTo>
                  <a:pt x="2420147" y="1909043"/>
                </a:lnTo>
                <a:lnTo>
                  <a:pt x="0" y="19090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685800" y="798154"/>
            <a:ext cx="6333506" cy="281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16"/>
              </a:lnSpc>
            </a:pPr>
            <a:r>
              <a:rPr lang="en-US" sz="7145" spc="-214" dirty="0" err="1">
                <a:solidFill>
                  <a:srgbClr val="3247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Consultoria</a:t>
            </a:r>
            <a:r>
              <a:rPr lang="en-US" sz="7145" spc="-214" dirty="0">
                <a:solidFill>
                  <a:srgbClr val="3247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Marketing para </a:t>
            </a:r>
            <a:r>
              <a:rPr lang="en-US" sz="7145" spc="-214" dirty="0" err="1">
                <a:solidFill>
                  <a:srgbClr val="3247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Mascotas</a:t>
            </a:r>
            <a:endParaRPr lang="en-US" sz="7145" spc="-214" dirty="0">
              <a:solidFill>
                <a:srgbClr val="32471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03672" y="350522"/>
            <a:ext cx="3290734" cy="67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3"/>
              </a:lnSpc>
            </a:pPr>
            <a:r>
              <a:rPr lang="en-US" sz="2209" spc="-66">
                <a:solidFill>
                  <a:srgbClr val="324711"/>
                </a:solidFill>
                <a:latin typeface="Montserrat Medium"/>
              </a:rPr>
              <a:t>Escanee para agendar una consultoria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3765840"/>
            <a:ext cx="4993388" cy="25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7"/>
              </a:lnSpc>
            </a:pPr>
            <a:r>
              <a:rPr lang="en-US" sz="1605" spc="-48" dirty="0">
                <a:solidFill>
                  <a:srgbClr val="324711"/>
                </a:solidFill>
                <a:latin typeface="Montserrat Medium"/>
              </a:rPr>
              <a:t>Bogotá, Colombia | www.elprofedelosperros.com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agen que contiene Interfaz de usuario gráfica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agen que contiene persona, foto, firmar, mujer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agen que contiene persona, foto, perro, grupo  Descripción generada automáticamente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 grupo de personas haciendo gestos con la cara de un perro  Descripción generada automáticamente con confianza baj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 dibujo de un perro  Descripción generada automáticamente con confianza baja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567945" y="2920618"/>
            <a:ext cx="4376166" cy="634746"/>
          </a:xfrm>
          <a:custGeom>
            <a:avLst/>
            <a:gdLst/>
            <a:ahLst/>
            <a:cxnLst/>
            <a:rect l="l" t="t" r="r" b="b"/>
            <a:pathLst>
              <a:path w="4376166" h="634746">
                <a:moveTo>
                  <a:pt x="0" y="0"/>
                </a:moveTo>
                <a:lnTo>
                  <a:pt x="4376166" y="0"/>
                </a:lnTo>
                <a:lnTo>
                  <a:pt x="4376166" y="634746"/>
                </a:lnTo>
                <a:lnTo>
                  <a:pt x="0" y="634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700260" y="5164836"/>
            <a:ext cx="2248662" cy="1693164"/>
            <a:chOff x="0" y="0"/>
            <a:chExt cx="2998216" cy="2257552"/>
          </a:xfrm>
        </p:grpSpPr>
        <p:sp>
          <p:nvSpPr>
            <p:cNvPr id="5" name="Freeform 5" descr="Un perro con la lengua de fuera  Descripción generada automáticamente con confianza media"/>
            <p:cNvSpPr/>
            <p:nvPr/>
          </p:nvSpPr>
          <p:spPr>
            <a:xfrm>
              <a:off x="0" y="0"/>
              <a:ext cx="2998216" cy="2257552"/>
            </a:xfrm>
            <a:custGeom>
              <a:avLst/>
              <a:gdLst/>
              <a:ahLst/>
              <a:cxnLst/>
              <a:rect l="l" t="t" r="r" b="b"/>
              <a:pathLst>
                <a:path w="2998216" h="2257552">
                  <a:moveTo>
                    <a:pt x="1499108" y="0"/>
                  </a:moveTo>
                  <a:cubicBezTo>
                    <a:pt x="671195" y="0"/>
                    <a:pt x="0" y="678942"/>
                    <a:pt x="0" y="1516380"/>
                  </a:cubicBezTo>
                  <a:cubicBezTo>
                    <a:pt x="0" y="1785620"/>
                    <a:pt x="69342" y="2038350"/>
                    <a:pt x="191008" y="2257552"/>
                  </a:cubicBezTo>
                  <a:lnTo>
                    <a:pt x="2807208" y="2257552"/>
                  </a:lnTo>
                  <a:cubicBezTo>
                    <a:pt x="2928874" y="2038350"/>
                    <a:pt x="2998216" y="1785620"/>
                    <a:pt x="2998216" y="1516380"/>
                  </a:cubicBezTo>
                  <a:cubicBezTo>
                    <a:pt x="2998216" y="678942"/>
                    <a:pt x="2327021" y="0"/>
                    <a:pt x="1499108" y="0"/>
                  </a:cubicBezTo>
                  <a:close/>
                </a:path>
              </a:pathLst>
            </a:custGeom>
            <a:blipFill>
              <a:blip r:embed="rId5"/>
              <a:stretch>
                <a:fillRect r="-272" b="-56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5800" y="3085765"/>
            <a:ext cx="3771496" cy="50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1"/>
              </a:lnSpc>
            </a:pPr>
            <a:r>
              <a:rPr lang="en-US" sz="1486">
                <a:solidFill>
                  <a:srgbClr val="FFFFFF"/>
                </a:solidFill>
                <a:latin typeface="Montserrat Bold"/>
              </a:rPr>
              <a:t>El auge de la industria de mascotas en el mercado latinoamericano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2494</Words>
  <Application>Microsoft Office PowerPoint</Application>
  <PresentationFormat>Panorámica</PresentationFormat>
  <Paragraphs>391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9" baseType="lpstr">
      <vt:lpstr>Aptos</vt:lpstr>
      <vt:lpstr>Aptos Display</vt:lpstr>
      <vt:lpstr>Arial</vt:lpstr>
      <vt:lpstr>Arial MT</vt:lpstr>
      <vt:lpstr>Calibri</vt:lpstr>
      <vt:lpstr>Montserrat</vt:lpstr>
      <vt:lpstr>Montserrat Bold</vt:lpstr>
      <vt:lpstr>Montserrat Medium</vt:lpstr>
      <vt:lpstr>Tahoma</vt:lpstr>
      <vt:lpstr>Trebuchet MS</vt:lpstr>
      <vt:lpstr>Verdana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Caroline Louise</dc:creator>
  <cp:lastModifiedBy>Coordinación CLICC LATAM</cp:lastModifiedBy>
  <cp:revision>88</cp:revision>
  <dcterms:created xsi:type="dcterms:W3CDTF">2024-01-19T11:56:43Z</dcterms:created>
  <dcterms:modified xsi:type="dcterms:W3CDTF">2024-04-19T13:15:26Z</dcterms:modified>
</cp:coreProperties>
</file>